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602" r:id="rId3"/>
    <p:sldId id="604" r:id="rId4"/>
    <p:sldId id="599" r:id="rId5"/>
    <p:sldId id="603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3" r:id="rId14"/>
    <p:sldId id="612" r:id="rId15"/>
    <p:sldId id="674" r:id="rId16"/>
    <p:sldId id="669" r:id="rId17"/>
    <p:sldId id="670" r:id="rId18"/>
    <p:sldId id="671" r:id="rId19"/>
    <p:sldId id="672" r:id="rId20"/>
    <p:sldId id="673" r:id="rId21"/>
    <p:sldId id="615" r:id="rId22"/>
    <p:sldId id="618" r:id="rId23"/>
    <p:sldId id="616" r:id="rId24"/>
    <p:sldId id="614" r:id="rId25"/>
    <p:sldId id="622" r:id="rId26"/>
    <p:sldId id="623" r:id="rId27"/>
    <p:sldId id="635" r:id="rId28"/>
    <p:sldId id="624" r:id="rId29"/>
    <p:sldId id="625" r:id="rId30"/>
    <p:sldId id="626" r:id="rId31"/>
    <p:sldId id="628" r:id="rId32"/>
    <p:sldId id="627" r:id="rId33"/>
    <p:sldId id="621" r:id="rId34"/>
    <p:sldId id="629" r:id="rId35"/>
    <p:sldId id="630" r:id="rId36"/>
    <p:sldId id="631" r:id="rId37"/>
    <p:sldId id="632" r:id="rId38"/>
    <p:sldId id="633" r:id="rId39"/>
    <p:sldId id="634" r:id="rId40"/>
    <p:sldId id="637" r:id="rId41"/>
    <p:sldId id="636" r:id="rId42"/>
    <p:sldId id="638" r:id="rId43"/>
    <p:sldId id="639" r:id="rId44"/>
    <p:sldId id="641" r:id="rId45"/>
    <p:sldId id="640" r:id="rId46"/>
    <p:sldId id="642" r:id="rId47"/>
    <p:sldId id="643" r:id="rId48"/>
    <p:sldId id="644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4" r:id="rId57"/>
    <p:sldId id="655" r:id="rId58"/>
    <p:sldId id="656" r:id="rId59"/>
    <p:sldId id="657" r:id="rId60"/>
    <p:sldId id="658" r:id="rId61"/>
    <p:sldId id="659" r:id="rId62"/>
    <p:sldId id="666" r:id="rId63"/>
    <p:sldId id="667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886F3-9F20-42F5-929C-CA0920CBA29A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59729-0725-40A8-8FDF-5126D1BEE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F3051DE-3C6C-47E5-B4EF-4BAA0ABD281D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2B682-8DB4-4EDD-8B1E-04E951D19F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2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AA56CF-3070-4BE0-8AE3-C40AA38CA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87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0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7.wmf"/><Relationship Id="rId9" Type="http://schemas.openxmlformats.org/officeDocument/2006/relationships/image" Target="../media/image7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3.wmf"/><Relationship Id="rId4" Type="http://schemas.openxmlformats.org/officeDocument/2006/relationships/image" Target="../media/image8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403699"/>
          </a:xfrm>
        </p:spPr>
        <p:txBody>
          <a:bodyPr>
            <a:normAutofit/>
          </a:bodyPr>
          <a:lstStyle/>
          <a:p>
            <a:r>
              <a:rPr lang="en-US" altLang="zh-CN" smtClean="0"/>
              <a:t>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Huijun</a:t>
            </a:r>
            <a:r>
              <a:rPr lang="en-US" altLang="zh-CN" dirty="0" smtClean="0"/>
              <a:t> Di</a:t>
            </a:r>
          </a:p>
          <a:p>
            <a:r>
              <a:rPr lang="en-US" altLang="zh-CN" dirty="0" smtClean="0"/>
              <a:t>ajon@bit.edu.cn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3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(Least squares) regression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1352" y="2010781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smtClean="0"/>
              <a:t>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=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 </a:t>
            </a:r>
            <a:r>
              <a:rPr lang="en-US" altLang="zh-CN" sz="3200" smtClean="0"/>
              <a:t>+ </a:t>
            </a:r>
            <a:r>
              <a:rPr lang="el-GR" altLang="zh-CN" sz="3200" i="1" smtClean="0">
                <a:latin typeface="Calibri"/>
                <a:cs typeface="Calibri"/>
              </a:rPr>
              <a:t>ε</a:t>
            </a:r>
            <a:r>
              <a:rPr lang="en-US" altLang="zh-CN" sz="3200" i="1" baseline="-25000" smtClean="0">
                <a:latin typeface="Calibri"/>
                <a:cs typeface="Calibri"/>
              </a:rPr>
              <a:t>i</a:t>
            </a:r>
          </a:p>
          <a:p>
            <a:r>
              <a:rPr lang="el-GR" altLang="zh-CN" sz="3200" i="1" smtClean="0">
                <a:cs typeface="Calibri"/>
              </a:rPr>
              <a:t>ε</a:t>
            </a:r>
            <a:r>
              <a:rPr lang="en-US" altLang="zh-CN" sz="3200" i="1" baseline="-25000" smtClean="0">
                <a:cs typeface="Calibri"/>
              </a:rPr>
              <a:t>i</a:t>
            </a:r>
            <a:r>
              <a:rPr lang="en-US" altLang="zh-CN" sz="3200" smtClean="0">
                <a:cs typeface="Calibri"/>
              </a:rPr>
              <a:t> ~ N(0,</a:t>
            </a:r>
            <a:r>
              <a:rPr lang="el-GR" altLang="zh-CN" sz="3200" i="1" smtClean="0">
                <a:latin typeface="Calibri"/>
                <a:cs typeface="Calibri"/>
              </a:rPr>
              <a:t>σ</a:t>
            </a:r>
            <a:r>
              <a:rPr lang="en-US" altLang="zh-CN" sz="3200" baseline="30000" smtClean="0">
                <a:latin typeface="Calibri"/>
                <a:cs typeface="Calibri"/>
              </a:rPr>
              <a:t>2</a:t>
            </a:r>
            <a:r>
              <a:rPr lang="en-US" altLang="zh-CN" sz="3200" smtClean="0">
                <a:latin typeface="Calibri"/>
                <a:cs typeface="Calibri"/>
              </a:rPr>
              <a:t>)</a:t>
            </a:r>
            <a:r>
              <a:rPr lang="en-US" altLang="zh-CN" sz="3200" smtClean="0">
                <a:cs typeface="Calibri"/>
              </a:rPr>
              <a:t> </a:t>
            </a:r>
            <a:endParaRPr lang="zh-CN" alt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2195736" y="359462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smtClean="0"/>
              <a:t>r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=Y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-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endParaRPr lang="en-US" altLang="zh-CN" sz="3200" i="1" baseline="-25000" smtClean="0">
              <a:latin typeface="Calibri"/>
              <a:cs typeface="Calibri"/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7" y="1340768"/>
            <a:ext cx="4733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6752"/>
            <a:ext cx="275643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7" y="3672857"/>
            <a:ext cx="18192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10594"/>
            <a:ext cx="2564804" cy="116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91" y="6173187"/>
            <a:ext cx="8611109" cy="71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8971"/>
            <a:ext cx="75819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031" y="3060602"/>
            <a:ext cx="556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if noise has unequal variance, what to do?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Weighted least </a:t>
            </a:r>
            <a:r>
              <a:rPr lang="en-US" altLang="zh-CN" smtClean="0"/>
              <a:t>squares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5287" y="2154797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smtClean="0"/>
              <a:t>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=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 </a:t>
            </a:r>
            <a:r>
              <a:rPr lang="en-US" altLang="zh-CN" sz="3200" smtClean="0"/>
              <a:t>+ </a:t>
            </a:r>
            <a:r>
              <a:rPr lang="el-GR" altLang="zh-CN" sz="3200" i="1" smtClean="0">
                <a:latin typeface="Calibri"/>
                <a:cs typeface="Calibri"/>
              </a:rPr>
              <a:t>ε</a:t>
            </a:r>
            <a:r>
              <a:rPr lang="en-US" altLang="zh-CN" sz="3200" i="1" baseline="-25000" smtClean="0">
                <a:latin typeface="Calibri"/>
                <a:cs typeface="Calibri"/>
              </a:rPr>
              <a:t>i</a:t>
            </a:r>
          </a:p>
          <a:p>
            <a:r>
              <a:rPr lang="el-GR" altLang="zh-CN" sz="3200" i="1" smtClean="0">
                <a:cs typeface="Calibri"/>
              </a:rPr>
              <a:t>ε</a:t>
            </a:r>
            <a:r>
              <a:rPr lang="en-US" altLang="zh-CN" sz="3200" i="1" baseline="-25000" smtClean="0">
                <a:cs typeface="Calibri"/>
              </a:rPr>
              <a:t>i</a:t>
            </a:r>
            <a:r>
              <a:rPr lang="en-US" altLang="zh-CN" sz="3200" smtClean="0">
                <a:cs typeface="Calibri"/>
              </a:rPr>
              <a:t> ~ N(0,</a:t>
            </a:r>
            <a:r>
              <a:rPr lang="el-GR" altLang="zh-CN" sz="3200" i="1" smtClean="0">
                <a:latin typeface="Calibri"/>
                <a:cs typeface="Calibri"/>
              </a:rPr>
              <a:t>σ</a:t>
            </a:r>
            <a:r>
              <a:rPr lang="en-US" altLang="zh-CN" sz="3200" i="1" baseline="-2500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altLang="zh-CN" sz="3200" baseline="30000" smtClean="0">
                <a:latin typeface="Calibri"/>
                <a:cs typeface="Calibri"/>
              </a:rPr>
              <a:t>2</a:t>
            </a:r>
            <a:r>
              <a:rPr lang="en-US" altLang="zh-CN" sz="3200" smtClean="0">
                <a:latin typeface="Calibri"/>
                <a:cs typeface="Calibri"/>
              </a:rPr>
              <a:t>)</a:t>
            </a:r>
            <a:r>
              <a:rPr lang="en-US" altLang="zh-CN" sz="3200" smtClean="0">
                <a:cs typeface="Calibri"/>
              </a:rPr>
              <a:t> </a:t>
            </a:r>
            <a:endParaRPr lang="zh-CN" altLang="en-US" sz="32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2" y="1484784"/>
            <a:ext cx="47339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92" y="3356992"/>
            <a:ext cx="51816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7504" y="3687415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smtClean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lang="en-US" altLang="zh-CN" sz="2400" baseline="-2500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zh-CN" altLang="en-US" sz="2400" baseline="-250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472514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3600" smtClean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lang="en-US" altLang="zh-CN" sz="3600" baseline="-2500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altLang="zh-CN" sz="3600" smtClean="0">
                <a:solidFill>
                  <a:srgbClr val="FF0000"/>
                </a:solidFill>
                <a:latin typeface="Calibri"/>
                <a:cs typeface="Calibri"/>
              </a:rPr>
              <a:t>=1/</a:t>
            </a:r>
            <a:r>
              <a:rPr lang="el-GR" altLang="zh-CN" sz="3600" i="1">
                <a:cs typeface="Calibri"/>
              </a:rPr>
              <a:t> </a:t>
            </a:r>
            <a:r>
              <a:rPr lang="el-GR" altLang="zh-CN" sz="3600" i="1" smtClean="0">
                <a:solidFill>
                  <a:srgbClr val="FF0000"/>
                </a:solidFill>
                <a:cs typeface="Calibri"/>
              </a:rPr>
              <a:t>σ</a:t>
            </a:r>
            <a:r>
              <a:rPr lang="en-US" altLang="zh-CN" sz="3600" i="1" baseline="-25000" smtClean="0">
                <a:solidFill>
                  <a:srgbClr val="FF0000"/>
                </a:solidFill>
                <a:cs typeface="Calibri"/>
              </a:rPr>
              <a:t>i</a:t>
            </a:r>
            <a:r>
              <a:rPr lang="en-US" altLang="zh-CN" sz="3600" baseline="30000" smtClean="0">
                <a:solidFill>
                  <a:srgbClr val="FF0000"/>
                </a:solidFill>
                <a:cs typeface="Calibri"/>
              </a:rPr>
              <a:t>2</a:t>
            </a:r>
            <a:endParaRPr lang="zh-CN" altLang="en-US" sz="3600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Linear (Least squares)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Liner model</a:t>
            </a:r>
          </a:p>
          <a:p>
            <a:r>
              <a:rPr lang="en-US" altLang="zh-CN"/>
              <a:t>Residue </a:t>
            </a:r>
            <a:r>
              <a:rPr lang="en-US" altLang="zh-CN" smtClean="0"/>
              <a:t>should </a:t>
            </a:r>
            <a:r>
              <a:rPr lang="en-US" altLang="zh-CN"/>
              <a:t>approximate </a:t>
            </a:r>
            <a:r>
              <a:rPr lang="en-US" altLang="zh-CN" smtClean="0"/>
              <a:t>noise </a:t>
            </a:r>
            <a:r>
              <a:rPr lang="en-US" altLang="zh-CN"/>
              <a:t>and look </a:t>
            </a:r>
            <a:r>
              <a:rPr lang="en-US" altLang="zh-CN" smtClean="0"/>
              <a:t>random</a:t>
            </a:r>
            <a:endParaRPr lang="en-US" altLang="zh-CN"/>
          </a:p>
          <a:p>
            <a:r>
              <a:rPr lang="en-US" altLang="zh-CN"/>
              <a:t>if not, we may add additional features to improve </a:t>
            </a:r>
            <a:r>
              <a:rPr lang="en-US" altLang="zh-CN" smtClean="0"/>
              <a:t>model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59832" y="126876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smtClean="0"/>
              <a:t>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=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 </a:t>
            </a:r>
            <a:r>
              <a:rPr lang="en-US" altLang="zh-CN" sz="3200" smtClean="0"/>
              <a:t>+ </a:t>
            </a:r>
            <a:r>
              <a:rPr lang="el-GR" altLang="zh-CN" sz="3200" i="1" smtClean="0">
                <a:latin typeface="Calibri"/>
                <a:cs typeface="Calibri"/>
              </a:rPr>
              <a:t>ε</a:t>
            </a:r>
            <a:r>
              <a:rPr lang="en-US" altLang="zh-CN" sz="3200" i="1" baseline="-25000" smtClean="0">
                <a:latin typeface="Calibri"/>
                <a:cs typeface="Calibri"/>
              </a:rPr>
              <a:t>i</a:t>
            </a:r>
          </a:p>
          <a:p>
            <a:r>
              <a:rPr lang="el-GR" altLang="zh-CN" sz="3200" i="1" smtClean="0">
                <a:cs typeface="Calibri"/>
              </a:rPr>
              <a:t>ε</a:t>
            </a:r>
            <a:r>
              <a:rPr lang="en-US" altLang="zh-CN" sz="3200" i="1" baseline="-25000" smtClean="0">
                <a:cs typeface="Calibri"/>
              </a:rPr>
              <a:t>i</a:t>
            </a:r>
            <a:r>
              <a:rPr lang="en-US" altLang="zh-CN" sz="3200" smtClean="0">
                <a:cs typeface="Calibri"/>
              </a:rPr>
              <a:t> ~ N(0,</a:t>
            </a:r>
            <a:r>
              <a:rPr lang="el-GR" altLang="zh-CN" sz="3200" i="1" smtClean="0">
                <a:latin typeface="Calibri"/>
                <a:cs typeface="Calibri"/>
              </a:rPr>
              <a:t>σ</a:t>
            </a:r>
            <a:r>
              <a:rPr lang="en-US" altLang="zh-CN" sz="3200" baseline="30000" smtClean="0">
                <a:latin typeface="Calibri"/>
                <a:cs typeface="Calibri"/>
              </a:rPr>
              <a:t>2</a:t>
            </a:r>
            <a:r>
              <a:rPr lang="en-US" altLang="zh-CN" sz="3200" smtClean="0">
                <a:latin typeface="Calibri"/>
                <a:cs typeface="Calibri"/>
              </a:rPr>
              <a:t>)</a:t>
            </a:r>
            <a:r>
              <a:rPr lang="en-US" altLang="zh-CN" sz="3200" smtClean="0">
                <a:cs typeface="Calibri"/>
              </a:rPr>
              <a:t> </a:t>
            </a:r>
            <a:endParaRPr lang="zh-CN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995936" y="278092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smtClean="0"/>
              <a:t>r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=Y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-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endParaRPr lang="en-US" altLang="zh-CN" sz="3200" i="1" baseline="-25000" smtClean="0">
              <a:latin typeface="Calibri"/>
              <a:cs typeface="Calibri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62" y="3987444"/>
            <a:ext cx="3147248" cy="29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35" y="4221088"/>
            <a:ext cx="2812001" cy="251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9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Model with Nonlinear Basis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/>
              <a:t>Consider nonlinear basis functions </a:t>
            </a:r>
            <a:r>
              <a:rPr lang="en-US" altLang="zh-CN" smtClean="0"/>
              <a:t>[</a:t>
            </a:r>
            <a:r>
              <a:rPr lang="el-GR" altLang="zh-CN" i="1" smtClean="0">
                <a:latin typeface="Calibri"/>
                <a:cs typeface="Calibri"/>
              </a:rPr>
              <a:t>Φ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); ... </a:t>
            </a:r>
            <a:r>
              <a:rPr lang="en-US" altLang="zh-CN"/>
              <a:t>; </a:t>
            </a:r>
            <a:r>
              <a:rPr lang="el-GR" altLang="zh-CN" i="1" smtClean="0">
                <a:cs typeface="Calibri"/>
              </a:rPr>
              <a:t>Φ</a:t>
            </a:r>
            <a:r>
              <a:rPr lang="en-US" altLang="zh-CN" baseline="-25000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)], </a:t>
            </a:r>
            <a:r>
              <a:rPr lang="en-US" altLang="zh-CN"/>
              <a:t>we can </a:t>
            </a:r>
            <a:r>
              <a:rPr lang="en-US" altLang="zh-CN" smtClean="0"/>
              <a:t>write a </a:t>
            </a:r>
            <a:r>
              <a:rPr lang="en-US" altLang="zh-CN"/>
              <a:t>general linear model </a:t>
            </a:r>
            <a:r>
              <a:rPr lang="en-US" altLang="zh-CN" smtClean="0"/>
              <a:t>as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Can still use least squares method to estimate</a:t>
            </a:r>
          </a:p>
          <a:p>
            <a:pPr lvl="1"/>
            <a:r>
              <a:rPr lang="en-US" altLang="zh-CN"/>
              <a:t>still linear model: estimation method is linear (least squares)</a:t>
            </a:r>
          </a:p>
          <a:p>
            <a:r>
              <a:rPr lang="en-US" altLang="zh-CN"/>
              <a:t>Linear method can model nonlinear functions</a:t>
            </a:r>
          </a:p>
          <a:p>
            <a:pPr lvl="1"/>
            <a:r>
              <a:rPr lang="en-US" altLang="zh-CN"/>
              <a:t>using nonlinear basis functions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11760" y="2348880"/>
                <a:ext cx="4320480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cs typeface="Calibri"/>
                        </a:rPr>
                        <m:t>𝑌</m:t>
                      </m:r>
                      <m:r>
                        <a:rPr lang="en-US" altLang="zh-CN" sz="2000" b="0" i="1" baseline="-25000" smtClean="0">
                          <a:latin typeface="Cambria Math"/>
                          <a:cs typeface="Calibri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/>
                          <a:cs typeface="Calibri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latin typeface="Cambria Math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/>
                              <a:cs typeface="Calibri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  <a:cs typeface="Calibri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/>
                              <a:cs typeface="Calibri"/>
                            </a:rPr>
                            <m:t>𝑤</m:t>
                          </m:r>
                          <m:r>
                            <a:rPr lang="en-US" altLang="zh-CN" sz="2000" b="0" i="1" baseline="-25000" smtClean="0">
                              <a:latin typeface="Cambria Math"/>
                              <a:cs typeface="Calibri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l-GR" altLang="zh-CN" sz="2000" b="0" smtClean="0">
                              <a:latin typeface="Cambria Math"/>
                              <a:ea typeface="Cambria Math"/>
                              <a:cs typeface="Calibri"/>
                            </a:rPr>
                            <m:t>ϕ</m:t>
                          </m:r>
                          <m:r>
                            <a:rPr lang="en-US" altLang="zh-CN" sz="2000" b="0" i="1" baseline="-25000" smtClean="0">
                              <a:latin typeface="Cambria Math"/>
                              <a:ea typeface="Cambria Math"/>
                              <a:cs typeface="Calibri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  <a:cs typeface="Calibri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  <a:cs typeface="Calibri"/>
                            </a:rPr>
                            <m:t>𝑋𝑖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  <a:cs typeface="Calibri"/>
                            </a:rPr>
                            <m:t>)+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  <a:cs typeface="Calibri"/>
                            </a:rPr>
                            <m:t>𝜀</m:t>
                          </m:r>
                          <m:r>
                            <a:rPr lang="en-US" altLang="zh-CN" sz="2000" b="0" i="1" baseline="-25000" smtClean="0">
                              <a:latin typeface="Cambria Math"/>
                              <a:ea typeface="Cambria Math"/>
                              <a:cs typeface="Calibri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altLang="zh-CN" sz="2000" i="1" dirty="0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348880"/>
                <a:ext cx="4320480" cy="7319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58728"/>
            <a:ext cx="62547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Model with Nonlinear Basis</a:t>
            </a:r>
            <a:endParaRPr lang="zh-CN" alt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3882"/>
            <a:ext cx="7962556" cy="519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6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r>
              <a:rPr lang="en-US" altLang="zh-CN">
                <a:solidFill>
                  <a:srgbClr val="FF0000"/>
                </a:solidFill>
              </a:rPr>
              <a:t>Evaluation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/>
              <a:t>Support Vector </a:t>
            </a:r>
            <a:r>
              <a:rPr lang="en-US" altLang="zh-CN" smtClean="0"/>
              <a:t>Regression</a:t>
            </a:r>
            <a:endParaRPr lang="en-US" altLang="zh-CN" sz="3200"/>
          </a:p>
          <a:p>
            <a:r>
              <a:rPr lang="en-US" altLang="zh-C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287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/>
              <a:t>Evaluation (Variable Importance)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Goal: to decide which variable is important</a:t>
            </a:r>
          </a:p>
          <a:p>
            <a:pPr lvl="1"/>
            <a:r>
              <a:rPr lang="en-US" altLang="zh-CN"/>
              <a:t>related to variable selection</a:t>
            </a:r>
          </a:p>
          <a:p>
            <a:r>
              <a:rPr lang="en-US" altLang="zh-CN"/>
              <a:t>Method: assign importance score to each variable and compare.</a:t>
            </a:r>
          </a:p>
          <a:p>
            <a:r>
              <a:rPr lang="en-US" altLang="zh-CN"/>
              <a:t>Different interpretations of variable importance:</a:t>
            </a:r>
          </a:p>
          <a:p>
            <a:pPr lvl="1"/>
            <a:r>
              <a:rPr lang="en-US" altLang="zh-CN"/>
              <a:t>include a particular variable can improve prediction (or stability)</a:t>
            </a:r>
          </a:p>
          <a:p>
            <a:pPr lvl="1"/>
            <a:r>
              <a:rPr lang="en-US" altLang="zh-CN"/>
              <a:t>the corresponding coefficient is nonzero (Hypothesis testing</a:t>
            </a:r>
            <a:r>
              <a:rPr lang="en-US" altLang="zh-CN" smtClean="0"/>
              <a:t>)</a:t>
            </a:r>
          </a:p>
          <a:p>
            <a:r>
              <a:rPr lang="en-US" altLang="zh-CN">
                <a:solidFill>
                  <a:srgbClr val="FF0000"/>
                </a:solidFill>
              </a:rPr>
              <a:t>The basic ideas can also be applied to other learning algorithms including nonlinear methods</a:t>
            </a:r>
          </a:p>
        </p:txBody>
      </p:sp>
    </p:spTree>
    <p:extLst>
      <p:ext uri="{BB962C8B-B14F-4D97-AF65-F5344CB8AC3E}">
        <p14:creationId xmlns:p14="http://schemas.microsoft.com/office/powerpoint/2010/main" val="3747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Importance: method </a:t>
            </a:r>
            <a:r>
              <a:rPr lang="en-US" altLang="zh-CN">
                <a:latin typeface="+mj-ea"/>
              </a:rPr>
              <a:t>I</a:t>
            </a:r>
            <a:endParaRPr lang="zh-CN" altLang="en-US">
              <a:latin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270334"/>
            <a:ext cx="7930279" cy="489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8458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9245" y="2169068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45582" y="3032748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67203" y="3332229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Importance: method </a:t>
            </a:r>
            <a:r>
              <a:rPr lang="en-US" altLang="zh-CN" smtClean="0">
                <a:latin typeface="+mj-ea"/>
              </a:rPr>
              <a:t>II</a:t>
            </a:r>
            <a:endParaRPr lang="zh-CN" altLang="en-US">
              <a:latin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3"/>
          <a:stretch/>
        </p:blipFill>
        <p:spPr bwMode="auto">
          <a:xfrm>
            <a:off x="1259632" y="1628800"/>
            <a:ext cx="6407150" cy="31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5901" y="3889772"/>
            <a:ext cx="1530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/>
              <a:t>W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597435" y="3905435"/>
            <a:ext cx="1530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/>
              <a:t>W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4601" y="4346582"/>
            <a:ext cx="15306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/>
              <a:t>W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3354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Variable Importance and Null Hypothesis Testing</a:t>
            </a:r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5" y="1988840"/>
            <a:ext cx="807432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520" y="2708920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61212" y="2700421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18950" y="3241698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3808" y="4184876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0979" y="5589240"/>
            <a:ext cx="10801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/>
              <a:t>W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913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Evaluation</a:t>
            </a: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 smtClean="0"/>
              <a:t>Support Vector Regression</a:t>
            </a:r>
          </a:p>
          <a:p>
            <a:r>
              <a:rPr lang="en-US" altLang="zh-CN" smtClean="0"/>
              <a:t>Summary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7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490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1247" y="2483843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03107" y="2483843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07271" y="2880095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4961" y="3304115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4783" y="4923478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27253" y="5267392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4783" y="5606930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1526" y="5895378"/>
            <a:ext cx="2160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r>
              <a:rPr lang="en-US" altLang="zh-CN"/>
              <a:t>Evaluation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/>
              <a:t>Support Vector </a:t>
            </a:r>
            <a:r>
              <a:rPr lang="en-US" altLang="zh-CN" smtClean="0"/>
              <a:t>Regression</a:t>
            </a:r>
            <a:endParaRPr lang="en-US" altLang="zh-CN" sz="3200"/>
          </a:p>
          <a:p>
            <a:r>
              <a:rPr lang="en-US" altLang="zh-CN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19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Why regularization?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Feature </a:t>
            </a:r>
            <a:r>
              <a:rPr lang="en-US" altLang="zh-CN" sz="3200" smtClean="0"/>
              <a:t>Selection and/or </a:t>
            </a:r>
            <a:r>
              <a:rPr lang="en-US" altLang="zh-CN" sz="3200"/>
              <a:t>Shrinkage</a:t>
            </a:r>
          </a:p>
          <a:p>
            <a:r>
              <a:rPr lang="en-US" altLang="zh-CN" smtClean="0"/>
              <a:t>Ridge regression: L</a:t>
            </a:r>
            <a:r>
              <a:rPr lang="en-US" altLang="zh-CN" baseline="-25000" smtClean="0"/>
              <a:t>2</a:t>
            </a:r>
          </a:p>
          <a:p>
            <a:r>
              <a:rPr lang="en-US" altLang="zh-CN" smtClean="0"/>
              <a:t>Lasso: L</a:t>
            </a:r>
            <a:r>
              <a:rPr lang="en-US" altLang="zh-CN" baseline="-25000" smtClean="0"/>
              <a:t>1</a:t>
            </a:r>
          </a:p>
          <a:p>
            <a:r>
              <a:rPr lang="en-US" altLang="zh-CN"/>
              <a:t>Elastic-net </a:t>
            </a:r>
            <a:r>
              <a:rPr lang="en-US" altLang="zh-CN" smtClean="0"/>
              <a:t>penalty: L</a:t>
            </a:r>
            <a:r>
              <a:rPr lang="en-US" altLang="zh-CN" baseline="-25000" smtClean="0"/>
              <a:t>1</a:t>
            </a:r>
            <a:r>
              <a:rPr lang="en-US" altLang="zh-CN" smtClean="0"/>
              <a:t>+L</a:t>
            </a:r>
            <a:r>
              <a:rPr lang="en-US" altLang="zh-CN" baseline="-25000" smtClean="0"/>
              <a:t>2</a:t>
            </a:r>
            <a:endParaRPr lang="en-US" altLang="zh-CN" baseline="-25000"/>
          </a:p>
          <a:p>
            <a:r>
              <a:rPr lang="en-US" altLang="zh-CN" smtClean="0"/>
              <a:t>others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8" y="52752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Bias-variance trade-off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02" y="2422241"/>
            <a:ext cx="6245184" cy="433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5386"/>
            <a:ext cx="4176464" cy="67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0"/>
            <a:ext cx="4104456" cy="38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43" y="548680"/>
            <a:ext cx="3654797" cy="123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9477"/>
            <a:ext cx="5976664" cy="55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14273"/>
            <a:ext cx="1599174" cy="3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02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Model </a:t>
            </a:r>
            <a:r>
              <a:rPr lang="en-US" altLang="zh-CN" smtClean="0"/>
              <a:t>complexity </a:t>
            </a:r>
            <a:r>
              <a:rPr lang="en-US" altLang="zh-CN" sz="4800" smtClean="0"/>
              <a:t/>
            </a:r>
            <a:br>
              <a:rPr lang="en-US" altLang="zh-CN" sz="4800" smtClean="0"/>
            </a:br>
            <a:r>
              <a:rPr lang="en-US" altLang="zh-CN" smtClean="0"/>
              <a:t>(</a:t>
            </a:r>
            <a:r>
              <a:rPr lang="en-US" altLang="zh-CN"/>
              <a:t>of the function family)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More </a:t>
            </a:r>
            <a:r>
              <a:rPr lang="en-US" altLang="zh-CN" sz="2800" dirty="0"/>
              <a:t>complexity model:</a:t>
            </a:r>
          </a:p>
          <a:p>
            <a:pPr lvl="1"/>
            <a:r>
              <a:rPr lang="en-US" altLang="zh-CN" sz="2400" dirty="0" smtClean="0"/>
              <a:t>less </a:t>
            </a:r>
            <a:r>
              <a:rPr lang="en-US" altLang="zh-CN" sz="2400" dirty="0"/>
              <a:t>smooth </a:t>
            </a:r>
            <a:r>
              <a:rPr lang="en-US" altLang="zh-CN" sz="2400" dirty="0" smtClean="0"/>
              <a:t>functions, </a:t>
            </a:r>
            <a:r>
              <a:rPr lang="en-US" altLang="zh-CN" sz="2400" dirty="0" err="1" smtClean="0"/>
              <a:t>overfitting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(larger variance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800" dirty="0" smtClean="0"/>
              <a:t>Less </a:t>
            </a:r>
            <a:r>
              <a:rPr lang="en-US" altLang="zh-CN" sz="2800" dirty="0"/>
              <a:t>complexity model:</a:t>
            </a:r>
          </a:p>
          <a:p>
            <a:pPr lvl="1"/>
            <a:r>
              <a:rPr lang="en-US" altLang="zh-CN" sz="2400" dirty="0" smtClean="0"/>
              <a:t>smoother functions, </a:t>
            </a:r>
            <a:r>
              <a:rPr lang="en-US" altLang="zh-CN" sz="2400" dirty="0" err="1" smtClean="0"/>
              <a:t>underfitting</a:t>
            </a:r>
            <a:r>
              <a:rPr lang="en-US" altLang="zh-CN" sz="2400" dirty="0" smtClean="0"/>
              <a:t> (larger bias)</a:t>
            </a:r>
            <a:endParaRPr lang="en-US" altLang="zh-CN" sz="2400" dirty="0" smtClean="0"/>
          </a:p>
          <a:p>
            <a:r>
              <a:rPr lang="en-US" altLang="zh-CN" sz="2800" dirty="0"/>
              <a:t>Regularization: limit model complexity to achieve good test error</a:t>
            </a:r>
          </a:p>
          <a:p>
            <a:pPr lvl="1"/>
            <a:r>
              <a:rPr lang="en-US" altLang="zh-CN" sz="2400" dirty="0"/>
              <a:t>restrict parameter space to control model complexity</a:t>
            </a:r>
            <a:endParaRPr lang="zh-CN" altLang="en-US" sz="2400" dirty="0"/>
          </a:p>
          <a:p>
            <a:pPr marL="0" indent="0">
              <a:buFont typeface="Arial" pitchFamily="34" charset="0"/>
              <a:buNone/>
            </a:pPr>
            <a:endParaRPr lang="en-US" altLang="zh-CN" sz="2800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5873"/>
            <a:ext cx="6785524" cy="117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6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Regularization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785524" cy="117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9261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Regularization</a:t>
            </a:r>
            <a:endParaRPr lang="zh-CN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560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Regularization</a:t>
            </a:r>
            <a:endParaRPr lang="zh-CN" alt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28487"/>
            <a:ext cx="5494560" cy="483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165304"/>
            <a:ext cx="67246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6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Why regularization?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Feature </a:t>
            </a:r>
            <a:r>
              <a:rPr lang="en-US" altLang="zh-CN" sz="3200" smtClean="0">
                <a:solidFill>
                  <a:srgbClr val="FF0000"/>
                </a:solidFill>
              </a:rPr>
              <a:t>Selection and/or </a:t>
            </a:r>
            <a:r>
              <a:rPr lang="en-US" altLang="zh-CN" sz="3200">
                <a:solidFill>
                  <a:srgbClr val="FF0000"/>
                </a:solidFill>
              </a:rPr>
              <a:t>Shrinkage</a:t>
            </a:r>
          </a:p>
          <a:p>
            <a:r>
              <a:rPr lang="en-US" altLang="zh-CN" smtClean="0"/>
              <a:t>Ridge regression: L</a:t>
            </a:r>
            <a:r>
              <a:rPr lang="en-US" altLang="zh-CN" baseline="-25000" smtClean="0"/>
              <a:t>2</a:t>
            </a:r>
          </a:p>
          <a:p>
            <a:r>
              <a:rPr lang="en-US" altLang="zh-CN" smtClean="0"/>
              <a:t>Lasso: L</a:t>
            </a:r>
            <a:r>
              <a:rPr lang="en-US" altLang="zh-CN" baseline="-25000" smtClean="0"/>
              <a:t>1</a:t>
            </a:r>
          </a:p>
          <a:p>
            <a:r>
              <a:rPr lang="en-US" altLang="zh-CN"/>
              <a:t>Elastic-net </a:t>
            </a:r>
            <a:r>
              <a:rPr lang="en-US" altLang="zh-CN" smtClean="0"/>
              <a:t>penalty: L</a:t>
            </a:r>
            <a:r>
              <a:rPr lang="en-US" altLang="zh-CN" baseline="-25000" smtClean="0"/>
              <a:t>1</a:t>
            </a:r>
            <a:r>
              <a:rPr lang="en-US" altLang="zh-CN" smtClean="0"/>
              <a:t>+L</a:t>
            </a:r>
            <a:r>
              <a:rPr lang="en-US" altLang="zh-CN" baseline="-25000" smtClean="0"/>
              <a:t>2</a:t>
            </a:r>
            <a:endParaRPr lang="en-US" altLang="zh-CN" baseline="-25000"/>
          </a:p>
          <a:p>
            <a:r>
              <a:rPr lang="en-US" altLang="zh-CN" smtClean="0"/>
              <a:t>others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6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Feature </a:t>
            </a:r>
            <a:r>
              <a:rPr lang="en-US" altLang="zh-CN" smtClean="0"/>
              <a:t>selection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宋体" pitchFamily="2" charset="-122"/>
              </a:rPr>
              <a:t>Backward Elimination</a:t>
            </a:r>
          </a:p>
          <a:p>
            <a:pPr lvl="1"/>
            <a:r>
              <a:rPr lang="en-US" altLang="zh-CN">
                <a:ea typeface="宋体" pitchFamily="2" charset="-122"/>
              </a:rPr>
              <a:t>Fit the full model with all possible </a:t>
            </a:r>
            <a:r>
              <a:rPr lang="en-US" altLang="zh-CN" smtClean="0">
                <a:ea typeface="宋体" pitchFamily="2" charset="-122"/>
              </a:rPr>
              <a:t>predictors X</a:t>
            </a:r>
            <a:r>
              <a:rPr lang="en-US" altLang="zh-CN" baseline="-25000" smtClean="0">
                <a:ea typeface="宋体" pitchFamily="2" charset="-122"/>
              </a:rPr>
              <a:t>i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Remove </a:t>
            </a:r>
            <a:r>
              <a:rPr lang="en-US" altLang="zh-CN">
                <a:ea typeface="宋体" pitchFamily="2" charset="-122"/>
              </a:rPr>
              <a:t>predictors, in a stepwise manner, until there is no justifiable reason to </a:t>
            </a:r>
            <a:r>
              <a:rPr lang="en-US" altLang="zh-CN" smtClean="0">
                <a:ea typeface="宋体" pitchFamily="2" charset="-122"/>
              </a:rPr>
              <a:t>remove more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Forward </a:t>
            </a:r>
            <a:r>
              <a:rPr lang="en-US" altLang="zh-CN" smtClean="0">
                <a:ea typeface="宋体" pitchFamily="2" charset="-122"/>
              </a:rPr>
              <a:t>Selection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with empty predictor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add predictors</a:t>
            </a:r>
            <a:r>
              <a:rPr lang="en-US" altLang="zh-CN">
                <a:ea typeface="宋体" pitchFamily="2" charset="-122"/>
              </a:rPr>
              <a:t>, in a stepwise manner, until there is no justifiable reason to </a:t>
            </a:r>
            <a:r>
              <a:rPr lang="en-US" altLang="zh-CN" smtClean="0">
                <a:ea typeface="宋体" pitchFamily="2" charset="-122"/>
              </a:rPr>
              <a:t>add</a:t>
            </a:r>
            <a:endParaRPr lang="en-US" altLang="zh-CN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others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term "regression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What is regression analysis?</a:t>
            </a:r>
          </a:p>
          <a:p>
            <a:r>
              <a:rPr lang="en-US" altLang="zh-CN" smtClean="0"/>
              <a:t>Problem definition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Shrinkage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Intuition: continuous version of subset selection</a:t>
            </a:r>
          </a:p>
          <a:p>
            <a:r>
              <a:rPr lang="en-US" altLang="zh-CN">
                <a:ea typeface="SimSun" pitchFamily="2" charset="-122"/>
              </a:rPr>
              <a:t>Goal: imposing penalty on complexity of model to get lower variance</a:t>
            </a:r>
          </a:p>
          <a:p>
            <a:r>
              <a:rPr lang="en-US" altLang="zh-CN">
                <a:ea typeface="SimSun" pitchFamily="2" charset="-122"/>
              </a:rPr>
              <a:t>Two example:</a:t>
            </a:r>
          </a:p>
          <a:p>
            <a:pPr lvl="1"/>
            <a:r>
              <a:rPr lang="en-US" altLang="zh-CN">
                <a:ea typeface="SimSun" pitchFamily="2" charset="-122"/>
              </a:rPr>
              <a:t>Ridge regression</a:t>
            </a:r>
          </a:p>
          <a:p>
            <a:pPr lvl="1"/>
            <a:r>
              <a:rPr lang="en-US" altLang="zh-CN">
                <a:ea typeface="SimSun" pitchFamily="2" charset="-122"/>
              </a:rPr>
              <a:t>Lasso: shrinkage </a:t>
            </a:r>
            <a:r>
              <a:rPr lang="en-US" altLang="zh-CN" smtClean="0">
                <a:ea typeface="SimSun" pitchFamily="2" charset="-122"/>
              </a:rPr>
              <a:t>+ </a:t>
            </a:r>
            <a:r>
              <a:rPr lang="en-US" altLang="zh-CN">
                <a:ea typeface="SimSun" pitchFamily="2" charset="-122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1611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Shrinkage</a:t>
            </a:r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773665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Why regularization?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Feature </a:t>
            </a:r>
            <a:r>
              <a:rPr lang="en-US" altLang="zh-CN" sz="3200" smtClean="0"/>
              <a:t>Selection and/or </a:t>
            </a:r>
            <a:r>
              <a:rPr lang="en-US" altLang="zh-CN" sz="3200"/>
              <a:t>Shrinkage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Ridge regression: L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mtClean="0"/>
              <a:t>Lasso: L</a:t>
            </a:r>
            <a:r>
              <a:rPr lang="en-US" altLang="zh-CN" baseline="-25000" smtClean="0"/>
              <a:t>1</a:t>
            </a:r>
          </a:p>
          <a:p>
            <a:r>
              <a:rPr lang="en-US" altLang="zh-CN"/>
              <a:t>Elastic-net </a:t>
            </a:r>
            <a:r>
              <a:rPr lang="en-US" altLang="zh-CN" smtClean="0"/>
              <a:t>penalty: L</a:t>
            </a:r>
            <a:r>
              <a:rPr lang="en-US" altLang="zh-CN" baseline="-25000" smtClean="0"/>
              <a:t>1</a:t>
            </a:r>
            <a:r>
              <a:rPr lang="en-US" altLang="zh-CN" smtClean="0"/>
              <a:t>+L</a:t>
            </a:r>
            <a:r>
              <a:rPr lang="en-US" altLang="zh-CN" baseline="-25000" smtClean="0"/>
              <a:t>2</a:t>
            </a:r>
            <a:endParaRPr lang="en-US" altLang="zh-CN" baseline="-25000"/>
          </a:p>
          <a:p>
            <a:r>
              <a:rPr lang="en-US" altLang="zh-CN" smtClean="0"/>
              <a:t>others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Ridge regularization</a:t>
            </a:r>
            <a:endParaRPr lang="zh-CN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3" y="2204863"/>
            <a:ext cx="6953919" cy="275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3" y="1556793"/>
            <a:ext cx="5513759" cy="53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8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/>
              <a:t>Ridge regularization</a:t>
            </a:r>
            <a:endParaRPr lang="zh-CN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9" y="1340768"/>
            <a:ext cx="769613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897686"/>
            <a:ext cx="859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i</a:t>
            </a:r>
            <a:r>
              <a:rPr lang="en-US" altLang="zh-CN" sz="2400" b="1" smtClean="0"/>
              <a:t>ll </a:t>
            </a:r>
            <a:r>
              <a:rPr lang="en-US" altLang="zh-CN" sz="2400" b="1"/>
              <a:t>conditioned </a:t>
            </a:r>
            <a:r>
              <a:rPr lang="en-US" altLang="zh-CN" sz="2400" b="1" smtClean="0"/>
              <a:t>matrix </a:t>
            </a:r>
            <a:r>
              <a:rPr lang="en-US" altLang="zh-CN" sz="2400" b="1" i="1" smtClean="0"/>
              <a:t>X</a:t>
            </a:r>
            <a:r>
              <a:rPr lang="en-US" altLang="zh-CN" sz="2400" b="1" i="1" baseline="30000" smtClean="0"/>
              <a:t>T</a:t>
            </a:r>
            <a:r>
              <a:rPr lang="en-US" altLang="zh-CN" sz="2400" b="1" i="1" smtClean="0"/>
              <a:t>X</a:t>
            </a:r>
          </a:p>
          <a:p>
            <a:r>
              <a:rPr lang="en-US" altLang="zh-CN" sz="2400" b="1" smtClean="0"/>
              <a:t>Some</a:t>
            </a:r>
            <a:r>
              <a:rPr lang="en-US" altLang="zh-CN" sz="2400" b="1" i="1" smtClean="0"/>
              <a:t> X </a:t>
            </a:r>
            <a:r>
              <a:rPr lang="en-US" altLang="zh-CN" sz="2400" b="1" smtClean="0"/>
              <a:t>are </a:t>
            </a:r>
            <a:r>
              <a:rPr lang="en-US" altLang="zh-CN" sz="2400" b="1"/>
              <a:t>correlated(</a:t>
            </a:r>
            <a:r>
              <a:rPr lang="en-US" altLang="zh-CN" sz="2400" b="1" i="1"/>
              <a:t>w</a:t>
            </a:r>
            <a:r>
              <a:rPr lang="en-US" altLang="zh-CN" sz="2400" b="1"/>
              <a:t> maybe very large or small, cancelled </a:t>
            </a:r>
            <a:r>
              <a:rPr lang="en-US" altLang="zh-CN" sz="2400" b="1" smtClean="0"/>
              <a:t>out)</a:t>
            </a:r>
            <a:endParaRPr lang="en-US" altLang="zh-CN" sz="2400" b="1"/>
          </a:p>
        </p:txBody>
      </p:sp>
      <p:pic>
        <p:nvPicPr>
          <p:cNvPr id="8" name="Picture 3" descr="D:\bitWork\讲课\模式识别课件\fig\ri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45114"/>
            <a:ext cx="4056759" cy="267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10012" b="65732"/>
          <a:stretch/>
        </p:blipFill>
        <p:spPr bwMode="auto">
          <a:xfrm>
            <a:off x="5318401" y="476672"/>
            <a:ext cx="3840827" cy="73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1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Ridge regularization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699" y="3933056"/>
            <a:ext cx="8229600" cy="1905075"/>
          </a:xfrm>
        </p:spPr>
        <p:txBody>
          <a:bodyPr/>
          <a:lstStyle/>
          <a:p>
            <a:r>
              <a:rPr lang="en-US" altLang="zh-CN" smtClean="0"/>
              <a:t>Bayesian formulation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4581128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i="1" smtClean="0"/>
              <a:t>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=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 </a:t>
            </a:r>
            <a:r>
              <a:rPr lang="en-US" altLang="zh-CN" sz="3200" smtClean="0"/>
              <a:t>+ </a:t>
            </a:r>
            <a:r>
              <a:rPr lang="el-GR" altLang="zh-CN" sz="3200" i="1" smtClean="0">
                <a:latin typeface="Calibri"/>
                <a:cs typeface="Calibri"/>
              </a:rPr>
              <a:t>ε</a:t>
            </a:r>
            <a:r>
              <a:rPr lang="en-US" altLang="zh-CN" sz="3200" i="1" baseline="-25000" smtClean="0">
                <a:latin typeface="Calibri"/>
                <a:cs typeface="Calibri"/>
              </a:rPr>
              <a:t>i</a:t>
            </a:r>
          </a:p>
          <a:p>
            <a:r>
              <a:rPr lang="el-GR" altLang="zh-CN" sz="3200" i="1" smtClean="0">
                <a:cs typeface="Calibri"/>
              </a:rPr>
              <a:t>ε</a:t>
            </a:r>
            <a:r>
              <a:rPr lang="en-US" altLang="zh-CN" sz="3200" i="1" baseline="-25000" smtClean="0">
                <a:cs typeface="Calibri"/>
              </a:rPr>
              <a:t>i</a:t>
            </a:r>
            <a:r>
              <a:rPr lang="en-US" altLang="zh-CN" sz="3200" smtClean="0">
                <a:cs typeface="Calibri"/>
              </a:rPr>
              <a:t> ~ N(0,</a:t>
            </a:r>
            <a:r>
              <a:rPr lang="el-GR" altLang="zh-CN" sz="3200" i="1" smtClean="0">
                <a:latin typeface="Calibri"/>
                <a:cs typeface="Calibri"/>
              </a:rPr>
              <a:t>σ</a:t>
            </a:r>
            <a:r>
              <a:rPr lang="en-US" altLang="zh-CN" sz="3200" baseline="30000" smtClean="0">
                <a:latin typeface="Calibri"/>
                <a:cs typeface="Calibri"/>
              </a:rPr>
              <a:t>2</a:t>
            </a:r>
            <a:r>
              <a:rPr lang="en-US" altLang="zh-CN" sz="3200" smtClean="0">
                <a:latin typeface="Calibri"/>
                <a:cs typeface="Calibri"/>
              </a:rPr>
              <a:t>)</a:t>
            </a:r>
          </a:p>
          <a:p>
            <a:r>
              <a:rPr lang="en-US" altLang="zh-CN" sz="3200" i="1" smtClean="0"/>
              <a:t>W</a:t>
            </a:r>
            <a:r>
              <a:rPr lang="en-US" altLang="zh-CN" sz="3200">
                <a:cs typeface="Calibri"/>
              </a:rPr>
              <a:t> </a:t>
            </a:r>
            <a:r>
              <a:rPr lang="en-US" altLang="zh-CN" sz="3200" smtClean="0">
                <a:cs typeface="Calibri"/>
              </a:rPr>
              <a:t>~N(0,</a:t>
            </a:r>
            <a:r>
              <a:rPr lang="el-GR" altLang="zh-CN" sz="3200" smtClean="0">
                <a:cs typeface="Calibri"/>
              </a:rPr>
              <a:t>τ</a:t>
            </a:r>
            <a:r>
              <a:rPr lang="en-US" altLang="zh-CN" sz="3200" baseline="30000" smtClean="0">
                <a:cs typeface="Calibri"/>
              </a:rPr>
              <a:t>2</a:t>
            </a:r>
            <a:r>
              <a:rPr lang="en-US" altLang="zh-CN" sz="3200" b="1" smtClean="0">
                <a:latin typeface="+mj-ea"/>
                <a:ea typeface="+mj-ea"/>
                <a:cs typeface="Calibri"/>
              </a:rPr>
              <a:t>I</a:t>
            </a:r>
            <a:r>
              <a:rPr lang="en-US" altLang="zh-CN" sz="3200" smtClean="0">
                <a:cs typeface="Calibri"/>
              </a:rPr>
              <a:t>)</a:t>
            </a:r>
            <a:endParaRPr lang="zh-CN" altLang="en-US" sz="320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007747" cy="183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4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Why regularization?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Feature </a:t>
            </a:r>
            <a:r>
              <a:rPr lang="en-US" altLang="zh-CN" sz="3200" smtClean="0"/>
              <a:t>Selection and/or </a:t>
            </a:r>
            <a:r>
              <a:rPr lang="en-US" altLang="zh-CN" sz="3200"/>
              <a:t>Shrinkage</a:t>
            </a:r>
          </a:p>
          <a:p>
            <a:r>
              <a:rPr lang="en-US" altLang="zh-CN" smtClean="0"/>
              <a:t>Ridge regression: L</a:t>
            </a:r>
            <a:r>
              <a:rPr lang="en-US" altLang="zh-CN" baseline="-25000" smtClean="0"/>
              <a:t>2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Lasso: L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/>
              <a:t>Elastic-net </a:t>
            </a:r>
            <a:r>
              <a:rPr lang="en-US" altLang="zh-CN" smtClean="0"/>
              <a:t>penalty: L</a:t>
            </a:r>
            <a:r>
              <a:rPr lang="en-US" altLang="zh-CN" baseline="-25000" smtClean="0"/>
              <a:t>1</a:t>
            </a:r>
            <a:r>
              <a:rPr lang="en-US" altLang="zh-CN" smtClean="0"/>
              <a:t>+L</a:t>
            </a:r>
            <a:r>
              <a:rPr lang="en-US" altLang="zh-CN" baseline="-25000" smtClean="0"/>
              <a:t>2</a:t>
            </a:r>
            <a:endParaRPr lang="en-US" altLang="zh-CN" baseline="-25000"/>
          </a:p>
          <a:p>
            <a:r>
              <a:rPr lang="en-US" altLang="zh-CN" smtClean="0"/>
              <a:t>others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1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229600" cy="1143000"/>
          </a:xfrm>
        </p:spPr>
        <p:txBody>
          <a:bodyPr/>
          <a:lstStyle/>
          <a:p>
            <a:r>
              <a:rPr lang="en-US" altLang="zh-CN" smtClean="0"/>
              <a:t>Lasso</a:t>
            </a:r>
            <a:endParaRPr lang="zh-CN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" y="798961"/>
            <a:ext cx="7043825" cy="427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6" name="Picture 2" descr="http://statweb.stanford.edu/~tibs/roping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312195" cy="34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988840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a QP problem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7931"/>
            <a:ext cx="4032448" cy="173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7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Solution of Lasso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Convex optimization problem, but solution may not be unique.</a:t>
            </a:r>
          </a:p>
          <a:p>
            <a:r>
              <a:rPr lang="en-US" altLang="zh-CN"/>
              <a:t>Global solution can be efficiently found.</a:t>
            </a:r>
          </a:p>
          <a:p>
            <a:r>
              <a:rPr lang="en-US" altLang="zh-CN"/>
              <a:t>Solution is sparse: some </a:t>
            </a:r>
            <a:r>
              <a:rPr lang="en-US" altLang="zh-CN" smtClean="0"/>
              <a:t>w </a:t>
            </a:r>
            <a:r>
              <a:rPr lang="en-US" altLang="zh-CN"/>
              <a:t>will be zero: achieves feature </a:t>
            </a:r>
            <a:r>
              <a:rPr lang="en-US" altLang="zh-CN" smtClean="0"/>
              <a:t>selection</a:t>
            </a:r>
          </a:p>
          <a:p>
            <a:pPr lvl="1"/>
            <a:r>
              <a:rPr lang="en-US" altLang="zh-CN"/>
              <a:t>Feature Selection </a:t>
            </a:r>
            <a:r>
              <a:rPr lang="en-US" altLang="zh-CN" smtClean="0"/>
              <a:t>+ Shrinkage</a:t>
            </a:r>
            <a:endParaRPr lang="en-US" altLang="zh-CN"/>
          </a:p>
          <a:p>
            <a:r>
              <a:rPr lang="en-US" altLang="zh-CN"/>
              <a:t>Solution is not necessarily stable.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 of </a:t>
            </a:r>
            <a:r>
              <a:rPr lang="en-US" altLang="zh-CN" smtClean="0"/>
              <a:t>Lasso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Optimazation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Least </a:t>
            </a:r>
            <a:r>
              <a:rPr lang="en-US" altLang="zh-CN" dirty="0"/>
              <a:t>angle </a:t>
            </a:r>
            <a:r>
              <a:rPr lang="en-US" altLang="zh-CN" dirty="0" smtClean="0"/>
              <a:t>regression</a:t>
            </a:r>
          </a:p>
          <a:p>
            <a:pPr lvl="1"/>
            <a:r>
              <a:rPr lang="en-US" altLang="zh-CN" dirty="0" err="1" smtClean="0"/>
              <a:t>Homotopy</a:t>
            </a:r>
            <a:endParaRPr lang="zh-CN" altLang="en-US" dirty="0"/>
          </a:p>
        </p:txBody>
      </p:sp>
      <p:pic>
        <p:nvPicPr>
          <p:cNvPr id="82946" name="Picture 2" descr="http://qph.is.quoracdn.net/main-qimg-2711e62e4d96a8032ac8506a677158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21993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term "regression"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term "regression" was coined by Francis Galton in the nineteenth century to describe a biological phenomenon</a:t>
            </a:r>
          </a:p>
          <a:p>
            <a:pPr lvl="1"/>
            <a:r>
              <a:rPr lang="en-US" altLang="zh-CN" smtClean="0"/>
              <a:t>The </a:t>
            </a:r>
            <a:r>
              <a:rPr lang="en-US" altLang="zh-CN"/>
              <a:t>heights of descendants of tall ancestors tend to regress down towards a normal average (a phenomenon also known as regression toward the mean)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Regularization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Why regularization?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Feature </a:t>
            </a:r>
            <a:r>
              <a:rPr lang="en-US" altLang="zh-CN" sz="3200" smtClean="0"/>
              <a:t>Selection and/or </a:t>
            </a:r>
            <a:r>
              <a:rPr lang="en-US" altLang="zh-CN" sz="3200"/>
              <a:t>Shrinkage</a:t>
            </a:r>
          </a:p>
          <a:p>
            <a:r>
              <a:rPr lang="en-US" altLang="zh-CN" smtClean="0"/>
              <a:t>Ridge regression: L</a:t>
            </a:r>
            <a:r>
              <a:rPr lang="en-US" altLang="zh-CN" baseline="-25000" smtClean="0"/>
              <a:t>2</a:t>
            </a:r>
          </a:p>
          <a:p>
            <a:r>
              <a:rPr lang="en-US" altLang="zh-CN" smtClean="0"/>
              <a:t>Lasso: L</a:t>
            </a:r>
            <a:r>
              <a:rPr lang="en-US" altLang="zh-CN" baseline="-25000" smtClean="0"/>
              <a:t>1</a:t>
            </a:r>
          </a:p>
          <a:p>
            <a:r>
              <a:rPr lang="en-US" altLang="zh-CN">
                <a:solidFill>
                  <a:srgbClr val="FF0000"/>
                </a:solidFill>
              </a:rPr>
              <a:t>Elastic-net </a:t>
            </a:r>
            <a:r>
              <a:rPr lang="en-US" altLang="zh-CN" smtClean="0">
                <a:solidFill>
                  <a:srgbClr val="FF0000"/>
                </a:solidFill>
              </a:rPr>
              <a:t>penalty: L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+L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endParaRPr lang="en-US" altLang="zh-CN" baseline="-25000">
              <a:solidFill>
                <a:srgbClr val="FF0000"/>
              </a:solidFill>
            </a:endParaRPr>
          </a:p>
          <a:p>
            <a:r>
              <a:rPr lang="en-US" altLang="zh-CN" smtClean="0"/>
              <a:t>others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3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Elastic-net penalty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Limitations of Lasso</a:t>
            </a:r>
          </a:p>
          <a:p>
            <a:pPr lvl="1"/>
            <a:r>
              <a:rPr lang="en-US" altLang="zh-CN" smtClean="0"/>
              <a:t>Large </a:t>
            </a:r>
            <a:r>
              <a:rPr lang="en-US" altLang="zh-CN"/>
              <a:t>p, </a:t>
            </a:r>
            <a:r>
              <a:rPr lang="en-US" altLang="zh-CN" smtClean="0"/>
              <a:t>small n (</a:t>
            </a:r>
            <a:r>
              <a:rPr lang="en-US" altLang="zh-CN"/>
              <a:t>high-dimensional data with few examples), the LASSO selects at most n variables before it </a:t>
            </a:r>
            <a:r>
              <a:rPr lang="en-US" altLang="zh-CN" smtClean="0"/>
              <a:t>saturates.</a:t>
            </a:r>
          </a:p>
          <a:p>
            <a:pPr lvl="1"/>
            <a:r>
              <a:rPr lang="en-US" altLang="zh-CN" smtClean="0"/>
              <a:t>for </a:t>
            </a:r>
            <a:r>
              <a:rPr lang="en-US" altLang="zh-CN"/>
              <a:t>a group of highly correlated variables, then the LASSO tends to select one variable from a group and ignore the others.</a:t>
            </a:r>
            <a:endParaRPr lang="zh-CN" alt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91" y="5157192"/>
            <a:ext cx="73247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3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Evaluation</a:t>
            </a: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>
                <a:solidFill>
                  <a:srgbClr val="FF0000"/>
                </a:solidFill>
              </a:rPr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/>
              <a:t>Support Vector Regression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9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Logistic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What is logistic regression</a:t>
            </a:r>
          </a:p>
          <a:p>
            <a:pPr lvl="1"/>
            <a:r>
              <a:rPr lang="en-US" altLang="zh-CN"/>
              <a:t>prediction of discrete variables by a mix of continuous and discrete </a:t>
            </a:r>
            <a:r>
              <a:rPr lang="en-US" altLang="zh-CN" smtClean="0"/>
              <a:t>predictors</a:t>
            </a:r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1502900" y="3495755"/>
            <a:ext cx="2472381" cy="1959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100"/>
          </a:p>
        </p:txBody>
      </p:sp>
      <p:grpSp>
        <p:nvGrpSpPr>
          <p:cNvPr id="42" name="组合 41"/>
          <p:cNvGrpSpPr/>
          <p:nvPr/>
        </p:nvGrpSpPr>
        <p:grpSpPr>
          <a:xfrm>
            <a:off x="645135" y="3696766"/>
            <a:ext cx="3380603" cy="2372225"/>
            <a:chOff x="645135" y="3696766"/>
            <a:chExt cx="3380603" cy="2372225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452443" y="3696766"/>
              <a:ext cx="0" cy="1959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52443" y="5656623"/>
              <a:ext cx="2522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45135" y="3892543"/>
              <a:ext cx="6559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00">
                  <a:ea typeface="宋体" pitchFamily="2" charset="-122"/>
                </a:rPr>
                <a:t>Yes = 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45135" y="4852579"/>
              <a:ext cx="6054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00">
                  <a:ea typeface="宋体" pitchFamily="2" charset="-122"/>
                </a:rPr>
                <a:t>No = 0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502900" y="5807381"/>
              <a:ext cx="11100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00">
                  <a:ea typeface="宋体" pitchFamily="2" charset="-122"/>
                </a:rPr>
                <a:t>X = Income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654270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755184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856097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805641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957011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057924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259751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704727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663405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502900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007468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3571627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411122" y="4902832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1957011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3319343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420257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470714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672541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571627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3773454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3823911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3369800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3874368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2663405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764319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3218430" y="3948030"/>
              <a:ext cx="100914" cy="150758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100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502900" y="5656623"/>
              <a:ext cx="25228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100">
                  <a:ea typeface="宋体" pitchFamily="2" charset="-122"/>
                </a:rPr>
                <a:t>1                                                   10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693660" y="3303943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 = a + </a:t>
            </a:r>
            <a:r>
              <a:rPr lang="en-US" altLang="zh-CN" smtClean="0"/>
              <a:t>bx?</a:t>
            </a:r>
            <a:endParaRPr lang="zh-CN" altLang="en-US"/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4025738" y="3392401"/>
            <a:ext cx="5010758" cy="2520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/>
              <a:t>heteroskedastic: variance of the dependent variable is different with different values of the independent variables</a:t>
            </a:r>
          </a:p>
          <a:p>
            <a:r>
              <a:rPr lang="en-US" altLang="zh-CN" sz="2000" smtClean="0"/>
              <a:t>The error terms are not normally distributed </a:t>
            </a:r>
          </a:p>
          <a:p>
            <a:r>
              <a:rPr lang="en-US" altLang="zh-CN" sz="2000" smtClean="0"/>
              <a:t>The predicted probabilities can be greater than 1 or less than 0, which can be a problem for subsequent analysis</a:t>
            </a:r>
          </a:p>
          <a:p>
            <a:endParaRPr lang="zh-CN" altLang="en-US" sz="2000"/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434056" y="6084836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How to do it?                   </a:t>
            </a:r>
            <a:r>
              <a:rPr lang="en-US" altLang="zh-CN"/>
              <a:t>logistic regression</a:t>
            </a:r>
            <a:r>
              <a:rPr lang="en-US" altLang="zh-CN" smtClean="0"/>
              <a:t>   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Binary Logistic Regression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Logistic Distribution</a:t>
            </a:r>
          </a:p>
          <a:p>
            <a:pPr eaLnBrk="1" hangingPunct="1"/>
            <a:endParaRPr lang="en-US" altLang="zh-CN" sz="2400" smtClean="0">
              <a:ea typeface="宋体" pitchFamily="2" charset="-122"/>
            </a:endParaRP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endParaRPr lang="en-US" altLang="zh-CN" sz="2800" smtClean="0">
              <a:ea typeface="宋体" pitchFamily="2" charset="-122"/>
            </a:endParaRP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Transformed, however, the “log odds” (logit fucntion) are linear.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762000" y="558924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pitchFamily="2" charset="-122"/>
              </a:rPr>
              <a:t>log[p</a:t>
            </a:r>
            <a:r>
              <a:rPr lang="en-US" altLang="zh-CN">
                <a:ea typeface="宋体" pitchFamily="2" charset="-122"/>
              </a:rPr>
              <a:t>/(1-p)]</a:t>
            </a:r>
          </a:p>
        </p:txBody>
      </p:sp>
      <p:pic>
        <p:nvPicPr>
          <p:cNvPr id="8197" name="Picture 17" descr="logis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5343"/>
            <a:ext cx="46577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762000" y="2712243"/>
            <a:ext cx="1343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 (</a:t>
            </a:r>
            <a:r>
              <a:rPr lang="en-US" altLang="zh-CN" smtClean="0">
                <a:ea typeface="宋体" pitchFamily="2" charset="-122"/>
              </a:rPr>
              <a:t>Y=1|X)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9" name="Text Box 19"/>
          <p:cNvSpPr txBox="1">
            <a:spLocks noChangeArrowheads="1"/>
          </p:cNvSpPr>
          <p:nvPr/>
        </p:nvSpPr>
        <p:spPr bwMode="auto">
          <a:xfrm>
            <a:off x="5715000" y="3733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x</a:t>
            </a:r>
          </a:p>
        </p:txBody>
      </p:sp>
      <p:pic>
        <p:nvPicPr>
          <p:cNvPr id="8200" name="Picture 21" descr="logist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4797152"/>
            <a:ext cx="4724400" cy="2117725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8184" y="2562362"/>
                <a:ext cx="2736390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562362"/>
                <a:ext cx="2736390" cy="669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Logistic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Consider train data {</a:t>
            </a:r>
            <a:r>
              <a:rPr lang="en-US" altLang="zh-CN" sz="2800" i="1" dirty="0" smtClean="0"/>
              <a:t>X</a:t>
            </a:r>
            <a:r>
              <a:rPr lang="en-US" altLang="zh-CN" sz="2800" i="1" baseline="-25000" dirty="0" smtClean="0"/>
              <a:t>i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Y</a:t>
            </a:r>
            <a:r>
              <a:rPr lang="en-US" altLang="zh-CN" sz="2800" i="1" baseline="-25000" dirty="0" smtClean="0"/>
              <a:t>i</a:t>
            </a:r>
            <a:r>
              <a:rPr lang="en-US" altLang="zh-CN" sz="2800" dirty="0" smtClean="0"/>
              <a:t>, 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=1, 2, ...,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}, X</a:t>
            </a:r>
            <a:r>
              <a:rPr lang="el-GR" altLang="zh-CN" sz="2800" dirty="0" smtClean="0">
                <a:latin typeface="Calibri"/>
                <a:cs typeface="Calibri"/>
              </a:rPr>
              <a:t>ϵ</a:t>
            </a:r>
            <a:r>
              <a:rPr lang="en-US" altLang="zh-CN" sz="2800" dirty="0" err="1" smtClean="0">
                <a:latin typeface="Calibri"/>
                <a:cs typeface="Calibri"/>
              </a:rPr>
              <a:t>R</a:t>
            </a:r>
            <a:r>
              <a:rPr lang="en-US" altLang="zh-CN" sz="2800" baseline="30000" dirty="0" err="1" smtClean="0">
                <a:latin typeface="Calibri"/>
                <a:cs typeface="Calibri"/>
              </a:rPr>
              <a:t>n</a:t>
            </a:r>
            <a:r>
              <a:rPr lang="en-US" altLang="zh-CN" sz="2800" dirty="0" smtClean="0">
                <a:latin typeface="Calibri"/>
                <a:cs typeface="Calibri"/>
              </a:rPr>
              <a:t>, </a:t>
            </a:r>
            <a:r>
              <a:rPr lang="en-US" altLang="zh-CN" sz="2800" i="1" dirty="0" smtClean="0"/>
              <a:t>Y</a:t>
            </a:r>
            <a:r>
              <a:rPr lang="en-US" altLang="zh-CN" sz="2800" i="1" baseline="-25000" dirty="0" smtClean="0"/>
              <a:t>i </a:t>
            </a:r>
            <a:r>
              <a:rPr lang="el-GR" altLang="zh-CN" sz="2800" dirty="0" smtClean="0">
                <a:cs typeface="Calibri"/>
              </a:rPr>
              <a:t>ϵ</a:t>
            </a:r>
            <a:r>
              <a:rPr lang="en-US" altLang="zh-CN" sz="2800" dirty="0" smtClean="0">
                <a:cs typeface="Calibri"/>
              </a:rPr>
              <a:t>{0,1}</a:t>
            </a:r>
          </a:p>
          <a:p>
            <a:endParaRPr lang="en-US" altLang="zh-CN" sz="2800" dirty="0">
              <a:cs typeface="Calibri"/>
            </a:endParaRPr>
          </a:p>
          <a:p>
            <a:pPr marL="0" indent="0">
              <a:buNone/>
            </a:pPr>
            <a:endParaRPr lang="en-US" altLang="zh-CN" sz="2800" dirty="0" smtClean="0">
              <a:cs typeface="Calibri"/>
            </a:endParaRPr>
          </a:p>
          <a:p>
            <a:r>
              <a:rPr lang="en-US" altLang="zh-CN" sz="2800" dirty="0" smtClean="0">
                <a:cs typeface="Calibri"/>
              </a:rPr>
              <a:t>MLE (maximum likelihood estimation)</a:t>
            </a:r>
          </a:p>
          <a:p>
            <a:endParaRPr lang="en-US" altLang="zh-CN" sz="2800" dirty="0">
              <a:cs typeface="Calibri"/>
            </a:endParaRPr>
          </a:p>
          <a:p>
            <a:endParaRPr lang="en-US" altLang="zh-CN" sz="2800" dirty="0" smtClean="0">
              <a:cs typeface="Calibri"/>
            </a:endParaRPr>
          </a:p>
          <a:p>
            <a:endParaRPr lang="en-US" altLang="zh-CN" sz="2800" dirty="0">
              <a:cs typeface="Calibri"/>
            </a:endParaRPr>
          </a:p>
          <a:p>
            <a:r>
              <a:rPr lang="en-US" altLang="zh-CN" sz="2800" dirty="0" err="1" smtClean="0">
                <a:cs typeface="Calibri"/>
              </a:rPr>
              <a:t>MLE+Regularization</a:t>
            </a:r>
            <a:endParaRPr lang="en-US" altLang="zh-CN" sz="2800" dirty="0">
              <a:cs typeface="Calibri"/>
            </a:endParaRPr>
          </a:p>
          <a:p>
            <a:r>
              <a:rPr lang="en-US" altLang="zh-CN" sz="2800" dirty="0" smtClean="0">
                <a:cs typeface="Calibri"/>
              </a:rPr>
              <a:t>Optimization</a:t>
            </a:r>
          </a:p>
          <a:p>
            <a:pPr lvl="1"/>
            <a:r>
              <a:rPr lang="en-US" altLang="zh-CN" sz="2400" dirty="0">
                <a:cs typeface="Calibri"/>
              </a:rPr>
              <a:t>Gradient </a:t>
            </a:r>
            <a:r>
              <a:rPr lang="en-US" altLang="zh-CN" sz="2400" dirty="0" smtClean="0">
                <a:cs typeface="Calibri"/>
              </a:rPr>
              <a:t>descent</a:t>
            </a:r>
          </a:p>
          <a:p>
            <a:pPr lvl="1"/>
            <a:r>
              <a:rPr lang="en-US" altLang="zh-CN" sz="2400" dirty="0" smtClean="0">
                <a:cs typeface="Calibri"/>
              </a:rPr>
              <a:t>...</a:t>
            </a:r>
            <a:endParaRPr lang="en-US" altLang="zh-CN" sz="2400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9632" y="2204864"/>
                <a:ext cx="3140090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𝑌𝑖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𝑊𝑇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3140090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76056" y="2204864"/>
                <a:ext cx="3374514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𝑊𝑇𝑋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𝑊𝑇𝑋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04864"/>
                <a:ext cx="3374514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8144" y="1268760"/>
                <a:ext cx="2971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mtClean="0"/>
                  <a:t>=1-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 baseline="-2500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268760"/>
                <a:ext cx="29713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9712" y="3482234"/>
                <a:ext cx="564622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𝑙𝑜𝑔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baseline="3000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baseline="3000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baseline="3000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[1−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altLang="zh-CN" i="1" baseline="-250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zh-CN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482234"/>
                <a:ext cx="5646225" cy="6365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57733" y="4016551"/>
                <a:ext cx="443454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altLang="zh-CN" b="0" i="1" baseline="30000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𝑊𝑇𝑋</m:t>
                              </m:r>
                              <m:r>
                                <a:rPr lang="en-US" altLang="zh-CN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33" y="4016551"/>
                <a:ext cx="4434547" cy="6365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51920" y="4941168"/>
                <a:ext cx="2600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[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|2</m:t>
                          </m:r>
                        </m:e>
                      </m:func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 ]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41168"/>
                <a:ext cx="260077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Logistic </a:t>
            </a:r>
            <a:r>
              <a:rPr lang="en-US" altLang="zh-CN" smtClean="0"/>
              <a:t>regression : another 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altLang="zh-CN" sz="2800" smtClean="0"/>
              <a:t>Consider train data {</a:t>
            </a:r>
            <a:r>
              <a:rPr lang="en-US" altLang="zh-CN" sz="2800" i="1" smtClean="0"/>
              <a:t>X</a:t>
            </a:r>
            <a:r>
              <a:rPr lang="en-US" altLang="zh-CN" sz="2800" i="1" baseline="-25000" smtClean="0"/>
              <a:t>i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Y</a:t>
            </a:r>
            <a:r>
              <a:rPr lang="en-US" altLang="zh-CN" sz="2800" i="1" baseline="-25000" smtClean="0"/>
              <a:t>i</a:t>
            </a:r>
            <a:r>
              <a:rPr lang="en-US" altLang="zh-CN" sz="2800" smtClean="0"/>
              <a:t>, </a:t>
            </a:r>
            <a:r>
              <a:rPr lang="en-US" altLang="zh-CN" sz="2800" i="1" smtClean="0"/>
              <a:t>i</a:t>
            </a:r>
            <a:r>
              <a:rPr lang="en-US" altLang="zh-CN" sz="2800" smtClean="0"/>
              <a:t>=1, 2, ..., </a:t>
            </a:r>
            <a:r>
              <a:rPr lang="en-US" altLang="zh-CN" sz="2800" i="1" smtClean="0"/>
              <a:t>N</a:t>
            </a:r>
            <a:r>
              <a:rPr lang="en-US" altLang="zh-CN" sz="2800" smtClean="0"/>
              <a:t>}, X</a:t>
            </a:r>
            <a:r>
              <a:rPr lang="el-GR" altLang="zh-CN" sz="2800" smtClean="0">
                <a:latin typeface="Calibri"/>
                <a:cs typeface="Calibri"/>
              </a:rPr>
              <a:t>ϵ</a:t>
            </a:r>
            <a:r>
              <a:rPr lang="en-US" altLang="zh-CN" sz="2800" smtClean="0">
                <a:latin typeface="Calibri"/>
                <a:cs typeface="Calibri"/>
              </a:rPr>
              <a:t>R</a:t>
            </a:r>
            <a:r>
              <a:rPr lang="en-US" altLang="zh-CN" sz="2800" baseline="30000" smtClean="0">
                <a:latin typeface="Calibri"/>
                <a:cs typeface="Calibri"/>
              </a:rPr>
              <a:t>n</a:t>
            </a:r>
            <a:r>
              <a:rPr lang="en-US" altLang="zh-CN" sz="2800" smtClean="0">
                <a:latin typeface="Calibri"/>
                <a:cs typeface="Calibri"/>
              </a:rPr>
              <a:t>, </a:t>
            </a:r>
            <a:r>
              <a:rPr lang="en-US" altLang="zh-CN" sz="2800" i="1" smtClean="0"/>
              <a:t>Y</a:t>
            </a:r>
            <a:r>
              <a:rPr lang="en-US" altLang="zh-CN" sz="2800" i="1" baseline="-25000" smtClean="0"/>
              <a:t>i </a:t>
            </a:r>
            <a:r>
              <a:rPr lang="el-GR" altLang="zh-CN" sz="2800" smtClean="0">
                <a:cs typeface="Calibri"/>
              </a:rPr>
              <a:t>ϵ</a:t>
            </a:r>
            <a:r>
              <a:rPr lang="en-US" altLang="zh-CN" sz="2800" smtClean="0">
                <a:cs typeface="Calibri"/>
              </a:rPr>
              <a:t>{</a:t>
            </a:r>
            <a:r>
              <a:rPr lang="en-US" altLang="zh-CN" sz="2800" smtClean="0">
                <a:solidFill>
                  <a:srgbClr val="FF0000"/>
                </a:solidFill>
                <a:cs typeface="Calibri"/>
              </a:rPr>
              <a:t>-1</a:t>
            </a:r>
            <a:r>
              <a:rPr lang="en-US" altLang="zh-CN" sz="2800" smtClean="0">
                <a:cs typeface="Calibri"/>
              </a:rPr>
              <a:t>,1}</a:t>
            </a:r>
          </a:p>
          <a:p>
            <a:endParaRPr lang="en-US" altLang="zh-CN" sz="2800">
              <a:cs typeface="Calibri"/>
            </a:endParaRPr>
          </a:p>
          <a:p>
            <a:pPr marL="0" indent="0">
              <a:buNone/>
            </a:pPr>
            <a:endParaRPr lang="en-US" altLang="zh-CN" sz="2800" smtClean="0">
              <a:cs typeface="Calibri"/>
            </a:endParaRPr>
          </a:p>
          <a:p>
            <a:r>
              <a:rPr lang="en-US" altLang="zh-CN" sz="2800" smtClean="0">
                <a:cs typeface="Calibri"/>
              </a:rPr>
              <a:t>MLE (maximum likelihood estimation)</a:t>
            </a:r>
          </a:p>
          <a:p>
            <a:endParaRPr lang="en-US" altLang="zh-CN" sz="2800">
              <a:cs typeface="Calibri"/>
            </a:endParaRPr>
          </a:p>
          <a:p>
            <a:endParaRPr lang="en-US" altLang="zh-CN" sz="2800" smtClean="0">
              <a:cs typeface="Calibri"/>
            </a:endParaRPr>
          </a:p>
          <a:p>
            <a:endParaRPr lang="en-US" altLang="zh-CN" sz="2800">
              <a:cs typeface="Calibri"/>
            </a:endParaRPr>
          </a:p>
          <a:p>
            <a:r>
              <a:rPr lang="en-US" altLang="zh-CN" sz="2800" smtClean="0">
                <a:cs typeface="Calibri"/>
              </a:rPr>
              <a:t>MLE+Regularization</a:t>
            </a:r>
            <a:endParaRPr lang="en-US" altLang="zh-CN" sz="2800">
              <a:cs typeface="Calibri"/>
            </a:endParaRPr>
          </a:p>
          <a:p>
            <a:r>
              <a:rPr lang="en-US" altLang="zh-CN" sz="2800" smtClean="0">
                <a:cs typeface="Calibri"/>
              </a:rPr>
              <a:t>Optimization</a:t>
            </a:r>
          </a:p>
          <a:p>
            <a:pPr lvl="1"/>
            <a:r>
              <a:rPr lang="en-US" altLang="zh-CN" sz="2400">
                <a:cs typeface="Calibri"/>
              </a:rPr>
              <a:t>Gradient </a:t>
            </a:r>
            <a:r>
              <a:rPr lang="en-US" altLang="zh-CN" sz="2400" smtClean="0">
                <a:cs typeface="Calibri"/>
              </a:rPr>
              <a:t>descent</a:t>
            </a:r>
          </a:p>
          <a:p>
            <a:pPr lvl="1"/>
            <a:r>
              <a:rPr lang="en-US" altLang="zh-CN" sz="2400" smtClean="0">
                <a:cs typeface="Calibri"/>
              </a:rPr>
              <a:t>...</a:t>
            </a:r>
            <a:endParaRPr lang="en-US" altLang="zh-CN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9632" y="2204864"/>
                <a:ext cx="3063146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𝑌𝑖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𝑌𝑖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𝑊𝑇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3063146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4008" y="2039399"/>
                <a:ext cx="3496342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r>
                            <a:rPr lang="en-US" altLang="zh-CN" b="0" i="1" baseline="3000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039399"/>
                <a:ext cx="3496342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9712" y="3482234"/>
                <a:ext cx="398865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𝑙𝑜𝑔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⁡(−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baseline="-2500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𝑊</m:t>
                              </m:r>
                              <m:r>
                                <a:rPr lang="en-US" altLang="zh-CN" i="1" baseline="3000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482234"/>
                <a:ext cx="3988656" cy="6619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57733" y="4016551"/>
                <a:ext cx="3664849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𝑌𝑖𝑊𝑇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33" y="4016551"/>
                <a:ext cx="3664849" cy="6365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51920" y="4797152"/>
                <a:ext cx="4573944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⁡(1+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⁡(−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𝑌𝑖𝑊𝑇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|2</m:t>
                          </m:r>
                        </m:e>
                      </m:func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97152"/>
                <a:ext cx="4573944" cy="6365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47658" y="2636912"/>
                <a:ext cx="366946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  <m:r>
                            <a:rPr lang="en-US" altLang="zh-CN" b="0" i="1" baseline="3000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658" y="2636912"/>
                <a:ext cx="3669466" cy="661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Logistic </a:t>
            </a:r>
            <a:r>
              <a:rPr lang="en-US" altLang="zh-CN" sz="3600" smtClean="0"/>
              <a:t>regression: connection with SVM</a:t>
            </a:r>
            <a:endParaRPr lang="zh-CN" altLang="en-US" sz="3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50259"/>
            <a:ext cx="668655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87824" y="1877012"/>
            <a:ext cx="6058172" cy="98488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1800"/>
              <a:t>Find </a:t>
            </a:r>
            <a:r>
              <a:rPr lang="en-US" altLang="zh-CN" sz="1800" b="1"/>
              <a:t>w</a:t>
            </a:r>
            <a:r>
              <a:rPr lang="en-US" altLang="zh-CN" sz="1800"/>
              <a:t> and b such that</a:t>
            </a:r>
          </a:p>
          <a:p>
            <a:pPr eaLnBrk="1" hangingPunct="1"/>
            <a:r>
              <a:rPr lang="el-GR" altLang="zh-CN" sz="1800" b="1">
                <a:cs typeface="Times New Roman" pitchFamily="18" charset="0"/>
              </a:rPr>
              <a:t>Φ</a:t>
            </a:r>
            <a:r>
              <a:rPr lang="en-US" altLang="zh-CN" sz="1800">
                <a:cs typeface="Times New Roman" pitchFamily="18" charset="0"/>
              </a:rPr>
              <a:t>(</a:t>
            </a:r>
            <a:r>
              <a:rPr lang="en-US" altLang="zh-CN" sz="1800" b="1">
                <a:cs typeface="Times New Roman" pitchFamily="18" charset="0"/>
              </a:rPr>
              <a:t>w</a:t>
            </a:r>
            <a:r>
              <a:rPr lang="en-US" altLang="zh-CN" sz="1800">
                <a:cs typeface="Times New Roman" pitchFamily="18" charset="0"/>
              </a:rPr>
              <a:t>)</a:t>
            </a:r>
            <a:r>
              <a:rPr lang="en-US" altLang="zh-CN" sz="1800" b="1">
                <a:cs typeface="Times New Roman" pitchFamily="18" charset="0"/>
              </a:rPr>
              <a:t> =</a:t>
            </a:r>
            <a:r>
              <a:rPr lang="en-US" altLang="zh-CN" sz="1800" b="1"/>
              <a:t>w</a:t>
            </a:r>
            <a:r>
              <a:rPr lang="en-US" altLang="zh-CN" sz="1800" baseline="30000"/>
              <a:t>T</a:t>
            </a:r>
            <a:r>
              <a:rPr lang="en-US" altLang="zh-CN" sz="1800" b="1"/>
              <a:t>w</a:t>
            </a:r>
            <a:r>
              <a:rPr lang="en-US" altLang="zh-CN" sz="1800"/>
              <a:t> + </a:t>
            </a:r>
            <a:r>
              <a:rPr lang="en-US" altLang="zh-CN" sz="1800" i="1"/>
              <a:t>C</a:t>
            </a:r>
            <a:r>
              <a:rPr lang="el-GR" altLang="zh-CN" sz="2000"/>
              <a:t>Σ</a:t>
            </a:r>
            <a:r>
              <a:rPr lang="el-GR" altLang="zh-CN" sz="1800" i="1"/>
              <a:t>ξ</a:t>
            </a:r>
            <a:r>
              <a:rPr lang="en-US" altLang="zh-CN" sz="1800" i="1" baseline="-25000"/>
              <a:t>i   </a:t>
            </a:r>
            <a:r>
              <a:rPr lang="en-US" altLang="zh-CN" sz="1800"/>
              <a:t> is minimized </a:t>
            </a:r>
          </a:p>
          <a:p>
            <a:pPr eaLnBrk="1" hangingPunct="1"/>
            <a:r>
              <a:rPr lang="en-US" altLang="zh-CN" sz="1800"/>
              <a:t>and for all (</a:t>
            </a:r>
            <a:r>
              <a:rPr lang="en-US" altLang="zh-CN" sz="1800" b="1"/>
              <a:t>x</a:t>
            </a:r>
            <a:r>
              <a:rPr lang="en-US" altLang="zh-CN" sz="1800" i="1" baseline="-25000"/>
              <a:t>i</a:t>
            </a:r>
            <a:r>
              <a:rPr lang="en-US" altLang="zh-CN" sz="1800" b="1"/>
              <a:t> </a:t>
            </a:r>
            <a:r>
              <a:rPr lang="en-US" altLang="zh-CN" sz="1800"/>
              <a:t>,</a:t>
            </a:r>
            <a:r>
              <a:rPr lang="en-US" altLang="zh-CN" sz="1800" i="1"/>
              <a:t>y</a:t>
            </a:r>
            <a:r>
              <a:rPr lang="en-US" altLang="zh-CN" sz="1800" i="1" baseline="-25000"/>
              <a:t>i</a:t>
            </a:r>
            <a:r>
              <a:rPr lang="en-US" altLang="zh-CN" sz="1800"/>
              <a:t>)</a:t>
            </a:r>
            <a:r>
              <a:rPr lang="ru-RU" altLang="zh-CN" sz="1800"/>
              <a:t>,</a:t>
            </a:r>
            <a:r>
              <a:rPr lang="en-US" altLang="zh-CN" sz="1800"/>
              <a:t> </a:t>
            </a:r>
            <a:r>
              <a:rPr lang="en-US" altLang="zh-CN" sz="1800" i="1"/>
              <a:t>i</a:t>
            </a:r>
            <a:r>
              <a:rPr lang="en-US" altLang="zh-CN" sz="1800"/>
              <a:t>=1..</a:t>
            </a:r>
            <a:r>
              <a:rPr lang="en-US" altLang="zh-CN" sz="1800" i="1"/>
              <a:t>n</a:t>
            </a:r>
            <a:r>
              <a:rPr lang="ru-RU" altLang="zh-CN" sz="1800" i="1"/>
              <a:t> </a:t>
            </a:r>
            <a:r>
              <a:rPr lang="en-US" altLang="zh-CN" sz="1800"/>
              <a:t>:       </a:t>
            </a:r>
            <a:r>
              <a:rPr lang="en-US" altLang="zh-CN" sz="1800" i="1"/>
              <a:t>y</a:t>
            </a:r>
            <a:r>
              <a:rPr lang="en-US" altLang="zh-CN" sz="1800" i="1" baseline="-25000"/>
              <a:t>i</a:t>
            </a:r>
            <a:r>
              <a:rPr lang="en-US" altLang="zh-CN" sz="1800"/>
              <a:t> (</a:t>
            </a:r>
            <a:r>
              <a:rPr lang="en-US" altLang="zh-CN" sz="1800" b="1"/>
              <a:t>w</a:t>
            </a:r>
            <a:r>
              <a:rPr lang="en-US" altLang="zh-CN" sz="1800" b="1" baseline="30000"/>
              <a:t>T</a:t>
            </a:r>
            <a:r>
              <a:rPr lang="en-US" altLang="zh-CN" sz="1800" b="1"/>
              <a:t>x</a:t>
            </a:r>
            <a:r>
              <a:rPr lang="en-US" altLang="zh-CN" sz="1800" i="1" baseline="-25000"/>
              <a:t>i</a:t>
            </a:r>
            <a:r>
              <a:rPr lang="en-US" altLang="zh-CN" sz="1800" b="1"/>
              <a:t> </a:t>
            </a:r>
            <a:r>
              <a:rPr lang="en-US" altLang="zh-CN" sz="1800"/>
              <a:t>+ </a:t>
            </a:r>
            <a:r>
              <a:rPr lang="en-US" altLang="zh-CN" sz="1800" i="1"/>
              <a:t>b</a:t>
            </a:r>
            <a:r>
              <a:rPr lang="en-US" altLang="zh-CN" sz="1800"/>
              <a:t>)</a:t>
            </a:r>
            <a:r>
              <a:rPr lang="en-US" altLang="zh-CN" sz="1800" b="1"/>
              <a:t> </a:t>
            </a:r>
            <a:r>
              <a:rPr lang="en-US" altLang="zh-CN" sz="1800" b="1">
                <a:cs typeface="Times New Roman" pitchFamily="18" charset="0"/>
              </a:rPr>
              <a:t>≥ </a:t>
            </a:r>
            <a:r>
              <a:rPr lang="en-US" altLang="zh-CN" sz="1800">
                <a:cs typeface="Times New Roman" pitchFamily="18" charset="0"/>
              </a:rPr>
              <a:t>1 – </a:t>
            </a:r>
            <a:r>
              <a:rPr lang="el-GR" altLang="zh-CN" sz="1800" i="1">
                <a:cs typeface="Times New Roman" pitchFamily="18" charset="0"/>
              </a:rPr>
              <a:t>ξ</a:t>
            </a:r>
            <a:r>
              <a:rPr lang="en-US" altLang="zh-CN" sz="1800" i="1" baseline="-25000">
                <a:cs typeface="Times New Roman" pitchFamily="18" charset="0"/>
              </a:rPr>
              <a:t>i,</a:t>
            </a:r>
            <a:r>
              <a:rPr lang="en-US" altLang="zh-CN" sz="1800" i="1">
                <a:cs typeface="Times New Roman" pitchFamily="18" charset="0"/>
              </a:rPr>
              <a:t>  ,    </a:t>
            </a:r>
            <a:r>
              <a:rPr lang="el-GR" altLang="zh-CN" sz="1800" i="1">
                <a:cs typeface="Times New Roman" pitchFamily="18" charset="0"/>
              </a:rPr>
              <a:t>ξ</a:t>
            </a:r>
            <a:r>
              <a:rPr lang="en-US" altLang="zh-CN" sz="1800" i="1" baseline="-25000">
                <a:cs typeface="Times New Roman" pitchFamily="18" charset="0"/>
              </a:rPr>
              <a:t>i</a:t>
            </a:r>
            <a:r>
              <a:rPr lang="en-US" altLang="zh-CN" sz="1800" baseline="-25000">
                <a:cs typeface="Times New Roman" pitchFamily="18" charset="0"/>
              </a:rPr>
              <a:t> </a:t>
            </a:r>
            <a:r>
              <a:rPr lang="en-US" altLang="zh-CN" sz="1800" b="1">
                <a:cs typeface="Times New Roman" pitchFamily="18" charset="0"/>
              </a:rPr>
              <a:t>≥ </a:t>
            </a:r>
            <a:r>
              <a:rPr lang="en-US" altLang="zh-CN" sz="1800">
                <a:cs typeface="Times New Roman" pitchFamily="18" charset="0"/>
              </a:rPr>
              <a:t>0</a:t>
            </a:r>
            <a:r>
              <a:rPr lang="en-US" altLang="zh-CN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6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Logistic regression: connection with SVM</a:t>
            </a:r>
            <a:endParaRPr lang="zh-CN" altLang="en-US" sz="3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92785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7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latin typeface="Gill Sans" charset="0"/>
                <a:cs typeface="Gill Sans" charset="0"/>
              </a:rPr>
              <a:t>Choosing logistic regression or SVM?</a:t>
            </a:r>
            <a:endParaRPr lang="en-US" altLang="zh-CN" sz="3600" smtClean="0">
              <a:latin typeface="Gill Sans" charset="0"/>
              <a:cs typeface="Gill Sans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4572000"/>
          </a:xfrm>
        </p:spPr>
        <p:txBody>
          <a:bodyPr>
            <a:normAutofit fontScale="85000" lnSpcReduction="20000"/>
          </a:bodyPr>
          <a:lstStyle/>
          <a:p>
            <a:endParaRPr lang="en-US" altLang="zh-CN" smtClean="0">
              <a:latin typeface="Gill Sans" charset="0"/>
              <a:cs typeface="Gill Sans" charset="0"/>
            </a:endParaRPr>
          </a:p>
          <a:p>
            <a:r>
              <a:rPr lang="en-US" altLang="zh-CN" smtClean="0">
                <a:latin typeface="Gill Sans" charset="0"/>
                <a:cs typeface="Gill Sans" charset="0"/>
              </a:rPr>
              <a:t>Not that big different!  </a:t>
            </a:r>
          </a:p>
          <a:p>
            <a:r>
              <a:rPr lang="en-US" altLang="zh-CN" smtClean="0">
                <a:latin typeface="Gill Sans" charset="0"/>
                <a:cs typeface="Gill Sans" charset="0"/>
              </a:rPr>
              <a:t>Logistic regression outputs probabilities.</a:t>
            </a:r>
          </a:p>
          <a:p>
            <a:pPr lvl="1"/>
            <a:endParaRPr lang="en-US" altLang="zh-CN" smtClean="0">
              <a:latin typeface="Gill Sans" charset="0"/>
              <a:cs typeface="Gill Sans" charset="0"/>
            </a:endParaRPr>
          </a:p>
          <a:p>
            <a:r>
              <a:rPr lang="en-US" altLang="zh-CN" smtClean="0">
                <a:latin typeface="Gill Sans" charset="0"/>
                <a:cs typeface="Gill Sans" charset="0"/>
              </a:rPr>
              <a:t>Smooth loss functions, e.g. logistic </a:t>
            </a:r>
          </a:p>
          <a:p>
            <a:pPr lvl="1"/>
            <a:r>
              <a:rPr lang="en-US" altLang="zh-CN" smtClean="0">
                <a:latin typeface="Gill Sans" charset="0"/>
                <a:cs typeface="Gill Sans" charset="0"/>
              </a:rPr>
              <a:t>Easier to optimize (LBFGS …)</a:t>
            </a:r>
          </a:p>
          <a:p>
            <a:pPr lvl="1"/>
            <a:r>
              <a:rPr lang="en-US" altLang="zh-CN" smtClean="0">
                <a:latin typeface="Gill Sans" charset="0"/>
                <a:cs typeface="Gill Sans" charset="0"/>
              </a:rPr>
              <a:t>Hinge </a:t>
            </a:r>
            <a:r>
              <a:rPr lang="en-US" altLang="zh-CN" smtClean="0">
                <a:latin typeface="Gill Sans" charset="0"/>
                <a:cs typeface="Gill Sans" charset="0"/>
                <a:sym typeface="Wingdings" pitchFamily="2" charset="2"/>
              </a:rPr>
              <a:t> Differentiable hinge, then you can easily have your own implementation of SVMs </a:t>
            </a:r>
            <a:endParaRPr lang="en-US" altLang="zh-CN" smtClean="0">
              <a:latin typeface="Gill Sans" charset="0"/>
              <a:cs typeface="Gill Sans" charset="0"/>
            </a:endParaRPr>
          </a:p>
          <a:p>
            <a:endParaRPr lang="en-US" altLang="zh-CN" smtClean="0">
              <a:latin typeface="Gill Sans" charset="0"/>
              <a:cs typeface="Gill Sans" charset="0"/>
            </a:endParaRPr>
          </a:p>
          <a:p>
            <a:r>
              <a:rPr lang="en-US" altLang="zh-CN" smtClean="0">
                <a:latin typeface="Gill Sans" charset="0"/>
                <a:cs typeface="Gill Sans" charset="0"/>
              </a:rPr>
              <a:t>Try different loss functions and regularization terms</a:t>
            </a:r>
          </a:p>
          <a:p>
            <a:pPr lvl="1"/>
            <a:r>
              <a:rPr lang="en-US" altLang="zh-CN" smtClean="0">
                <a:latin typeface="Gill Sans" charset="0"/>
                <a:cs typeface="Gill Sans" charset="0"/>
              </a:rPr>
              <a:t>Depend on data, e.g., many outliers? Irrelevant features? structure in output?</a:t>
            </a:r>
          </a:p>
        </p:txBody>
      </p:sp>
    </p:spTree>
    <p:extLst>
      <p:ext uri="{BB962C8B-B14F-4D97-AF65-F5344CB8AC3E}">
        <p14:creationId xmlns:p14="http://schemas.microsoft.com/office/powerpoint/2010/main" val="3495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What is regression analysis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/>
              <a:t>A </a:t>
            </a:r>
            <a:r>
              <a:rPr lang="en-US" altLang="zh-CN" sz="2800"/>
              <a:t>statistical process for estimating the relationships among variables.</a:t>
            </a:r>
            <a:endParaRPr lang="zh-CN" altLang="en-US" sz="2800"/>
          </a:p>
        </p:txBody>
      </p:sp>
      <p:grpSp>
        <p:nvGrpSpPr>
          <p:cNvPr id="12" name="组合 11"/>
          <p:cNvGrpSpPr/>
          <p:nvPr/>
        </p:nvGrpSpPr>
        <p:grpSpPr>
          <a:xfrm>
            <a:off x="3131840" y="2005250"/>
            <a:ext cx="2382218" cy="1822665"/>
            <a:chOff x="5856757" y="2060848"/>
            <a:chExt cx="2915815" cy="266429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6"/>
            <a:stretch/>
          </p:blipFill>
          <p:spPr bwMode="auto">
            <a:xfrm>
              <a:off x="5856757" y="2060848"/>
              <a:ext cx="2915815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 flipV="1">
              <a:off x="6440377" y="2204864"/>
              <a:ext cx="2016224" cy="21602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34" y="3725504"/>
            <a:ext cx="4110663" cy="2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87916" y="6381328"/>
            <a:ext cx="285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The regression function y(x</a:t>
            </a:r>
            <a:r>
              <a:rPr lang="en-US" altLang="zh-CN" smtClean="0"/>
              <a:t>)</a:t>
            </a:r>
            <a:endParaRPr lang="zh-CN" alt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4" y="3827915"/>
            <a:ext cx="4176464" cy="74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7" y="4725144"/>
            <a:ext cx="4296891" cy="72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43387"/>
            <a:ext cx="5064337" cy="102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4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990600"/>
          </a:xfrm>
        </p:spPr>
        <p:txBody>
          <a:bodyPr>
            <a:noAutofit/>
          </a:bodyPr>
          <a:lstStyle/>
          <a:p>
            <a:r>
              <a:rPr lang="en-US" altLang="zh-CN" sz="2800" smtClean="0">
                <a:latin typeface="Gill Sans" charset="0"/>
                <a:cs typeface="Gill Sans" charset="0"/>
              </a:rPr>
              <a:t>General formulation of classifiers/regression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5229944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min</a:t>
            </a:r>
            <a:r>
              <a:rPr lang="en-US" altLang="zh-CN" sz="2400" baseline="-25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zh-CN" sz="2400" baseline="-25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 </a:t>
            </a:r>
            <a:r>
              <a:rPr lang="en-US" altLang="zh-CN" sz="24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zh-CN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)+</a:t>
            </a:r>
            <a:r>
              <a:rPr lang="en-US" altLang="zh-CN" sz="2400" smtClean="0">
                <a:solidFill>
                  <a:schemeClr val="tx1"/>
                </a:solidFill>
                <a:latin typeface="Arial" pitchFamily="34" charset="0"/>
                <a:ea typeface="Lucida Grande" charset="0"/>
                <a:cs typeface="Arial" pitchFamily="34" charset="0"/>
              </a:rPr>
              <a:t>λg(</a:t>
            </a:r>
            <a:r>
              <a:rPr lang="zh-CN" altLang="zh-CN" sz="2400" b="1" smtClean="0">
                <a:solidFill>
                  <a:schemeClr val="tx1"/>
                </a:solidFill>
                <a:latin typeface="Arial" pitchFamily="34" charset="0"/>
                <a:cs typeface="Gill Sans" charset="0"/>
              </a:rPr>
              <a:t>w</a:t>
            </a:r>
            <a:r>
              <a:rPr lang="en-US" altLang="zh-CN" sz="2400" smtClean="0">
                <a:solidFill>
                  <a:schemeClr val="tx1"/>
                </a:solidFill>
                <a:latin typeface="Arial" pitchFamily="34" charset="0"/>
                <a:cs typeface="Gill Sans" charset="0"/>
              </a:rPr>
              <a:t>)</a:t>
            </a:r>
            <a:r>
              <a:rPr lang="en-US" altLang="zh-CN" sz="2400" baseline="30000" smtClean="0">
                <a:solidFill>
                  <a:schemeClr val="tx1"/>
                </a:solidFill>
                <a:latin typeface="Arial" pitchFamily="34" charset="0"/>
                <a:cs typeface="Gill Sans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baseline="30000" smtClean="0">
              <a:solidFill>
                <a:schemeClr val="tx1"/>
              </a:solidFill>
              <a:latin typeface="Arial" pitchFamily="34" charset="0"/>
              <a:cs typeface="Gill Sans" charset="0"/>
            </a:endParaRPr>
          </a:p>
          <a:p>
            <a:pPr marL="0" indent="0"/>
            <a:r>
              <a:rPr lang="en-US" altLang="zh-CN" sz="2400" smtClean="0">
                <a:latin typeface="Gill Sans" charset="0"/>
                <a:cs typeface="Gill Sans" charset="0"/>
              </a:rPr>
              <a:t>The objective:  </a:t>
            </a:r>
            <a:r>
              <a:rPr lang="en-US" altLang="zh-CN" sz="2400" smtClean="0">
                <a:solidFill>
                  <a:srgbClr val="FF0000"/>
                </a:solidFill>
                <a:latin typeface="Gill Sans" charset="0"/>
                <a:cs typeface="Gill Sans" charset="0"/>
              </a:rPr>
              <a:t>empirical loss + regularization</a:t>
            </a:r>
          </a:p>
          <a:p>
            <a:pPr marL="0" indent="0"/>
            <a:endParaRPr lang="en-US" altLang="zh-CN" sz="2400" smtClean="0">
              <a:latin typeface="Gill Sans" charset="0"/>
              <a:cs typeface="Gill Sans" charset="0"/>
            </a:endParaRPr>
          </a:p>
          <a:p>
            <a:pPr marL="0" indent="0"/>
            <a:r>
              <a:rPr lang="en-US" altLang="zh-CN" sz="2400" smtClean="0">
                <a:latin typeface="Gill Sans" charset="0"/>
                <a:cs typeface="Gill Sans" charset="0"/>
              </a:rPr>
              <a:t>The regularization term can be </a:t>
            </a:r>
            <a:r>
              <a:rPr lang="en-US" altLang="zh-CN" sz="2400" i="1" smtClean="0">
                <a:latin typeface="Gill Sans" charset="0"/>
                <a:cs typeface="Gill Sans" charset="0"/>
              </a:rPr>
              <a:t>L2</a:t>
            </a:r>
            <a:r>
              <a:rPr lang="en-US" altLang="zh-CN" sz="2400" smtClean="0">
                <a:latin typeface="Gill Sans" charset="0"/>
                <a:cs typeface="Gill Sans" charset="0"/>
              </a:rPr>
              <a:t>, </a:t>
            </a:r>
            <a:r>
              <a:rPr lang="en-US" altLang="zh-CN" sz="2400" i="1" smtClean="0">
                <a:latin typeface="Gill Sans" charset="0"/>
                <a:cs typeface="Gill Sans" charset="0"/>
              </a:rPr>
              <a:t>L</a:t>
            </a:r>
            <a:r>
              <a:rPr lang="en-US" altLang="zh-CN" sz="2400" smtClean="0">
                <a:latin typeface="Gill Sans" charset="0"/>
                <a:cs typeface="Gill Sans" charset="0"/>
              </a:rPr>
              <a:t>1, L1+L2, Lp, low rank, ...</a:t>
            </a:r>
          </a:p>
          <a:p>
            <a:pPr marL="0" indent="0"/>
            <a:endParaRPr lang="en-US" altLang="zh-CN" sz="2400" smtClean="0">
              <a:latin typeface="Gill Sans" charset="0"/>
              <a:cs typeface="Gill Sans" charset="0"/>
            </a:endParaRPr>
          </a:p>
          <a:p>
            <a:pPr marL="0" indent="0"/>
            <a:r>
              <a:rPr lang="en-US" altLang="zh-CN" sz="2400" smtClean="0">
                <a:latin typeface="Gill Sans" charset="0"/>
                <a:cs typeface="Gill Sans" charset="0"/>
              </a:rPr>
              <a:t>Classfication</a:t>
            </a:r>
          </a:p>
          <a:p>
            <a:pPr marL="400050" lvl="1" indent="0"/>
            <a:r>
              <a:rPr lang="en-US" altLang="zh-CN" sz="2000" smtClean="0">
                <a:latin typeface="Gill Sans" charset="0"/>
                <a:cs typeface="Gill Sans" charset="0"/>
              </a:rPr>
              <a:t>The empirical loss can be hinge loss, logistic loss, smooth hinge loss, … or your own invention</a:t>
            </a:r>
          </a:p>
          <a:p>
            <a:pPr marL="0" indent="0"/>
            <a:r>
              <a:rPr lang="en-US" altLang="zh-CN" sz="2400" smtClean="0">
                <a:latin typeface="Gill Sans" charset="0"/>
                <a:cs typeface="Gill Sans" charset="0"/>
              </a:rPr>
              <a:t>Regression</a:t>
            </a:r>
          </a:p>
          <a:p>
            <a:pPr marL="400050" lvl="1" indent="0"/>
            <a:r>
              <a:rPr lang="en-US" altLang="zh-CN" sz="2000" smtClean="0">
                <a:latin typeface="Gill Sans" charset="0"/>
                <a:cs typeface="Gill Sans" charset="0"/>
              </a:rPr>
              <a:t>Sum of Squre Errors (SSE), </a:t>
            </a:r>
            <a:r>
              <a:rPr lang="en-US" altLang="zh-CN" sz="2000">
                <a:latin typeface="Gill Sans" charset="0"/>
                <a:cs typeface="Gill Sans" charset="0"/>
              </a:rPr>
              <a:t>logistic </a:t>
            </a:r>
            <a:r>
              <a:rPr lang="en-US" altLang="zh-CN" sz="2000" smtClean="0">
                <a:latin typeface="Gill Sans" charset="0"/>
                <a:cs typeface="Gill Sans" charset="0"/>
              </a:rPr>
              <a:t>loss</a:t>
            </a:r>
          </a:p>
          <a:p>
            <a:pPr marL="400050" lvl="1" indent="0"/>
            <a:r>
              <a:rPr lang="en-US" altLang="zh-CN" sz="2000" smtClean="0">
                <a:latin typeface="Gill Sans" charset="0"/>
                <a:cs typeface="Gill Sans" charset="0"/>
              </a:rPr>
              <a:t>and any others: e.g., </a:t>
            </a:r>
            <a:r>
              <a:rPr lang="en-US" altLang="zh-CN" sz="2000" smtClean="0">
                <a:solidFill>
                  <a:srgbClr val="FF0000"/>
                </a:solidFill>
                <a:latin typeface="Gill Sans" charset="0"/>
                <a:cs typeface="Gill Sans" charset="0"/>
              </a:rPr>
              <a:t>robust ones, SVR</a:t>
            </a:r>
            <a:endParaRPr lang="en-US" altLang="zh-CN" sz="200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marL="0" indent="0"/>
            <a:endParaRPr lang="en-US" altLang="zh-CN" sz="2800" smtClean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Evaluation</a:t>
            </a: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Robust regression</a:t>
            </a:r>
          </a:p>
          <a:p>
            <a:r>
              <a:rPr lang="en-US" altLang="zh-CN"/>
              <a:t>Support Vector Regression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1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Robust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Huber loss</a:t>
            </a:r>
            <a:endParaRPr lang="en-US" altLang="zh-CN"/>
          </a:p>
          <a:p>
            <a:r>
              <a:rPr lang="en-US" altLang="zh-CN"/>
              <a:t>Regression with Gaussian-Laplacian Noise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713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Huber </a:t>
            </a:r>
            <a:r>
              <a:rPr lang="en-US" altLang="zh-CN" smtClean="0"/>
              <a:t>loss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353" y="3615001"/>
            <a:ext cx="6480720" cy="1644222"/>
          </a:xfrm>
        </p:spPr>
        <p:txBody>
          <a:bodyPr/>
          <a:lstStyle/>
          <a:p>
            <a:r>
              <a:rPr lang="en-US" altLang="zh-CN" i="1" smtClean="0"/>
              <a:t>error/residue: e</a:t>
            </a:r>
            <a:r>
              <a:rPr lang="en-US" altLang="zh-CN" i="1" baseline="-25000" smtClean="0"/>
              <a:t>i</a:t>
            </a:r>
            <a:r>
              <a:rPr lang="en-US" altLang="zh-CN" i="1" smtClean="0"/>
              <a:t>=Y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-</a:t>
            </a:r>
            <a:r>
              <a:rPr lang="en-US" altLang="zh-CN" i="1" smtClean="0"/>
              <a:t>W</a:t>
            </a:r>
            <a:r>
              <a:rPr lang="en-US" altLang="zh-CN" baseline="30000" smtClean="0"/>
              <a:t>T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endParaRPr lang="en-US" altLang="zh-CN" i="1" baseline="-25000">
              <a:cs typeface="Calibri"/>
            </a:endParaRPr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6507206" cy="28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99270" y="2852936"/>
                <a:ext cx="1765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smtClean="0">
                    <a:solidFill>
                      <a:srgbClr val="FF0000"/>
                    </a:solidFill>
                  </a:rPr>
                  <a:t>min</a:t>
                </a:r>
                <a:r>
                  <a:rPr lang="en-US" altLang="zh-CN" sz="2800" baseline="-25000" smtClean="0">
                    <a:solidFill>
                      <a:srgbClr val="FF0000"/>
                    </a:solidFill>
                  </a:rPr>
                  <a:t>w</a:t>
                </a:r>
                <a:r>
                  <a:rPr lang="en-US" altLang="zh-CN" sz="280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  <m:r>
                          <a:rPr lang="en-US" altLang="zh-CN" sz="2800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CN" sz="2800" b="0" i="1" baseline="3000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zh-CN" altLang="en-US" sz="2800" baseline="30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70" y="2852936"/>
                <a:ext cx="1765163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897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4263694"/>
                <a:ext cx="20781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min</a:t>
                </a:r>
                <a:r>
                  <a:rPr lang="en-US" altLang="zh-CN" sz="2800" baseline="-25000" dirty="0" err="1" smtClean="0">
                    <a:solidFill>
                      <a:srgbClr val="FF0000"/>
                    </a:solidFill>
                  </a:rPr>
                  <a:t>w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𝑒𝑖</m:t>
                        </m:r>
                      </m:e>
                    </m:nary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800" baseline="30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63694"/>
                <a:ext cx="207813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5865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9160"/>
            <a:ext cx="3708984" cy="8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upload.wikimedia.org/wikipedia/commons/thumb/c/cc/Huber_loss.svg/720px-Huber_loss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85" y="3589522"/>
            <a:ext cx="3577946" cy="26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68707" y="612465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mtClean="0"/>
              <a:t>λ</a:t>
            </a:r>
            <a:r>
              <a:rPr lang="en-US" altLang="zh-CN" smtClean="0"/>
              <a:t>=1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36001" y="6398070"/>
            <a:ext cx="40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connection with M-estimation, Hinge loss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Regression with Gaussian-Laplacian </a:t>
            </a:r>
            <a:r>
              <a:rPr lang="en-US" altLang="zh-CN" sz="3600" smtClean="0"/>
              <a:t>Noise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37268"/>
            <a:ext cx="8229600" cy="4525963"/>
          </a:xfrm>
        </p:spPr>
        <p:txBody>
          <a:bodyPr/>
          <a:lstStyle/>
          <a:p>
            <a:r>
              <a:rPr lang="en-US" altLang="zh-CN"/>
              <a:t>Least Soft-thresold Squares </a:t>
            </a:r>
            <a:r>
              <a:rPr lang="en-US" altLang="zh-CN" smtClean="0"/>
              <a:t>Tracking, CVPR 2013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0" y="2347246"/>
            <a:ext cx="2105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/>
          <a:stretch/>
        </p:blipFill>
        <p:spPr bwMode="auto">
          <a:xfrm>
            <a:off x="3051154" y="1997870"/>
            <a:ext cx="2552700" cy="36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75" y="1858913"/>
            <a:ext cx="3324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0" y="2449982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2" y="4262823"/>
            <a:ext cx="3669112" cy="47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56" y="3789040"/>
            <a:ext cx="3210644" cy="28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0" y="2777889"/>
            <a:ext cx="5059288" cy="148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10" y="2476994"/>
            <a:ext cx="2076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4" y="4869160"/>
            <a:ext cx="575955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Evaluation</a:t>
            </a: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>
                <a:solidFill>
                  <a:srgbClr val="FF0000"/>
                </a:solidFill>
              </a:rPr>
              <a:t>Support Vector Regression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Summary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0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Regularized Error Function</a:t>
            </a:r>
            <a:endParaRPr lang="en-US" altLang="zh-CN" sz="3200">
              <a:ea typeface="宋体" pitchFamily="2" charset="-122"/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85153"/>
              </p:ext>
            </p:extLst>
          </p:nvPr>
        </p:nvGraphicFramePr>
        <p:xfrm>
          <a:off x="2127250" y="1509713"/>
          <a:ext cx="42052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3" imgW="1841400" imgH="444240" progId="Equation.DSMT4">
                  <p:embed/>
                </p:oleObj>
              </mc:Choice>
              <mc:Fallback>
                <p:oleObj name="Equation" r:id="rId3" imgW="1841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509713"/>
                        <a:ext cx="42052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21557"/>
              </p:ext>
            </p:extLst>
          </p:nvPr>
        </p:nvGraphicFramePr>
        <p:xfrm>
          <a:off x="2414588" y="3035300"/>
          <a:ext cx="37052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5" imgW="1866600" imgH="444240" progId="Equation.DSMT4">
                  <p:embed/>
                </p:oleObj>
              </mc:Choice>
              <mc:Fallback>
                <p:oleObj name="Equation" r:id="rId5" imgW="1866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3035300"/>
                        <a:ext cx="37052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000" y="1066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In linear regression, we minimize the error function: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81000" y="25908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Replace the quadratic error function by </a:t>
            </a:r>
            <a:r>
              <a:rPr lang="ru-RU" sz="2400">
                <a:cs typeface="Arial" pitchFamily="34" charset="0"/>
              </a:rPr>
              <a:t>Є</a:t>
            </a:r>
            <a:r>
              <a:rPr lang="en-US" altLang="zh-CN" sz="2400">
                <a:ea typeface="宋体" pitchFamily="2" charset="-122"/>
                <a:cs typeface="Arial" pitchFamily="34" charset="0"/>
              </a:rPr>
              <a:t>-insensitive error function</a:t>
            </a:r>
            <a:r>
              <a:rPr lang="en-US" altLang="zh-CN" sz="2400">
                <a:ea typeface="宋体" pitchFamily="2" charset="-122"/>
              </a:rPr>
              <a:t>: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57200" y="42672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An example of </a:t>
            </a:r>
            <a:r>
              <a:rPr lang="ru-RU" sz="2400"/>
              <a:t>Є</a:t>
            </a:r>
            <a:r>
              <a:rPr lang="en-US" altLang="zh-CN" sz="2400">
                <a:ea typeface="宋体" pitchFamily="2" charset="-122"/>
              </a:rPr>
              <a:t>-insensitive error function:</a:t>
            </a: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00600"/>
            <a:ext cx="66294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38802"/>
              </p:ext>
            </p:extLst>
          </p:nvPr>
        </p:nvGraphicFramePr>
        <p:xfrm>
          <a:off x="6516216" y="614315"/>
          <a:ext cx="2440966" cy="45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8" imgW="1282680" imgH="241200" progId="Equation.DSMT4">
                  <p:embed/>
                </p:oleObj>
              </mc:Choice>
              <mc:Fallback>
                <p:oleObj name="Equation" r:id="rId8" imgW="12826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614315"/>
                        <a:ext cx="2440966" cy="459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827420"/>
            <a:ext cx="369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Consider train data </a:t>
            </a:r>
            <a:r>
              <a:rPr lang="en-US" altLang="zh-CN" smtClean="0">
                <a:solidFill>
                  <a:srgbClr val="FF0000"/>
                </a:solidFill>
              </a:rPr>
              <a:t>{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y</a:t>
            </a:r>
            <a:r>
              <a:rPr lang="en-US" altLang="zh-CN" i="1" baseline="-25000" smtClean="0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=1, 2, ...,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}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Slack Variables</a:t>
            </a:r>
          </a:p>
        </p:txBody>
      </p:sp>
      <p:graphicFrame>
        <p:nvGraphicFramePr>
          <p:cNvPr id="5130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137636"/>
              </p:ext>
            </p:extLst>
          </p:nvPr>
        </p:nvGraphicFramePr>
        <p:xfrm>
          <a:off x="381000" y="1933574"/>
          <a:ext cx="3657600" cy="4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33574"/>
                        <a:ext cx="3657600" cy="4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4518025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 sz="2400">
              <a:cs typeface="Arial" pitchFamily="34" charset="0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04800" y="914400"/>
            <a:ext cx="373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For a target point to lie inside the tube: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04800" y="2514600"/>
            <a:ext cx="373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Introduce slack variables to allow points to lie outside the tube:</a:t>
            </a:r>
          </a:p>
        </p:txBody>
      </p:sp>
      <p:graphicFrame>
        <p:nvGraphicFramePr>
          <p:cNvPr id="5135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6143580"/>
              </p:ext>
            </p:extLst>
          </p:nvPr>
        </p:nvGraphicFramePr>
        <p:xfrm>
          <a:off x="457200" y="4025900"/>
          <a:ext cx="2895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6" imgW="1333440" imgH="507960" progId="Equation.DSMT4">
                  <p:embed/>
                </p:oleObj>
              </mc:Choice>
              <mc:Fallback>
                <p:oleObj name="Equation" r:id="rId6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25900"/>
                        <a:ext cx="28956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0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Error Function for Support Vector Regression</a:t>
            </a:r>
          </a:p>
        </p:txBody>
      </p:sp>
      <p:graphicFrame>
        <p:nvGraphicFramePr>
          <p:cNvPr id="922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41338" y="1981200"/>
          <a:ext cx="31829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3" imgW="1384200" imgH="520560" progId="Equation.3">
                  <p:embed/>
                </p:oleObj>
              </mc:Choice>
              <mc:Fallback>
                <p:oleObj name="Equation" r:id="rId3" imgW="13842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1981200"/>
                        <a:ext cx="31829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" y="4032250"/>
          <a:ext cx="15097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5" imgW="431640" imgH="482400" progId="Equation.3">
                  <p:embed/>
                </p:oleObj>
              </mc:Choice>
              <mc:Fallback>
                <p:oleObj name="Equation" r:id="rId5" imgW="431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2250"/>
                        <a:ext cx="1509713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33400" y="3276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Subject to:</a:t>
            </a:r>
          </a:p>
        </p:txBody>
      </p:sp>
      <p:graphicFrame>
        <p:nvGraphicFramePr>
          <p:cNvPr id="9226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82548143"/>
              </p:ext>
            </p:extLst>
          </p:nvPr>
        </p:nvGraphicFramePr>
        <p:xfrm>
          <a:off x="3581400" y="4127500"/>
          <a:ext cx="34290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7" imgW="1333440" imgH="507960" progId="Equation.DSMT4">
                  <p:embed/>
                </p:oleObj>
              </mc:Choice>
              <mc:Fallback>
                <p:oleObj name="Equation" r:id="rId7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27500"/>
                        <a:ext cx="34290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38400" y="4343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and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09600" y="1447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Minimize:</a:t>
            </a:r>
          </a:p>
        </p:txBody>
      </p:sp>
    </p:spTree>
    <p:extLst>
      <p:ext uri="{BB962C8B-B14F-4D97-AF65-F5344CB8AC3E}">
        <p14:creationId xmlns:p14="http://schemas.microsoft.com/office/powerpoint/2010/main" val="17204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Lagrangian and KKT</a:t>
            </a:r>
            <a:endParaRPr lang="en-US" altLang="zh-CN" sz="3200">
              <a:ea typeface="宋体" pitchFamily="2" charset="-122"/>
            </a:endParaRPr>
          </a:p>
        </p:txBody>
      </p:sp>
      <p:graphicFrame>
        <p:nvGraphicFramePr>
          <p:cNvPr id="1434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552268"/>
              </p:ext>
            </p:extLst>
          </p:nvPr>
        </p:nvGraphicFramePr>
        <p:xfrm>
          <a:off x="56257" y="1772816"/>
          <a:ext cx="9052247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7010280" imgH="2286000" progId="Equation.DSMT4">
                  <p:embed/>
                </p:oleObj>
              </mc:Choice>
              <mc:Fallback>
                <p:oleObj name="Equation" r:id="rId3" imgW="701028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7" y="1772816"/>
                        <a:ext cx="9052247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Minimize: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6986"/>
              </p:ext>
            </p:extLst>
          </p:nvPr>
        </p:nvGraphicFramePr>
        <p:xfrm>
          <a:off x="3854450" y="4292600"/>
          <a:ext cx="33686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1904760" imgH="1041120" progId="Equation.DSMT4">
                  <p:embed/>
                </p:oleObj>
              </mc:Choice>
              <mc:Fallback>
                <p:oleObj name="Equation" r:id="rId5" imgW="1904760" imgH="1041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4292600"/>
                        <a:ext cx="33686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920" y="3717032"/>
            <a:ext cx="51845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Karush-Kuhn-Tucker (KKT) conditions:</a:t>
            </a:r>
          </a:p>
        </p:txBody>
      </p:sp>
    </p:spTree>
    <p:extLst>
      <p:ext uri="{BB962C8B-B14F-4D97-AF65-F5344CB8AC3E}">
        <p14:creationId xmlns:p14="http://schemas.microsoft.com/office/powerpoint/2010/main" val="849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definition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521277" cy="302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" y="4476996"/>
            <a:ext cx="8247296" cy="2048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Dual Form of Lagrangian</a:t>
            </a:r>
          </a:p>
        </p:txBody>
      </p:sp>
      <p:graphicFrame>
        <p:nvGraphicFramePr>
          <p:cNvPr id="17413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9998872"/>
              </p:ext>
            </p:extLst>
          </p:nvPr>
        </p:nvGraphicFramePr>
        <p:xfrm>
          <a:off x="381000" y="1492250"/>
          <a:ext cx="84582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3" imgW="5537160" imgH="965160" progId="Equation.DSMT4">
                  <p:embed/>
                </p:oleObj>
              </mc:Choice>
              <mc:Fallback>
                <p:oleObj name="Equation" r:id="rId3" imgW="5537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92250"/>
                        <a:ext cx="84582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Prediction can be made using:</a:t>
            </a:r>
          </a:p>
        </p:txBody>
      </p:sp>
      <p:graphicFrame>
        <p:nvGraphicFramePr>
          <p:cNvPr id="17416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0505800"/>
              </p:ext>
            </p:extLst>
          </p:nvPr>
        </p:nvGraphicFramePr>
        <p:xfrm>
          <a:off x="457199" y="4065588"/>
          <a:ext cx="4874129" cy="87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5" imgW="2476440" imgH="444240" progId="Equation.DSMT4">
                  <p:embed/>
                </p:oleObj>
              </mc:Choice>
              <mc:Fallback>
                <p:oleObj name="Equation" r:id="rId5" imgW="2476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4065588"/>
                        <a:ext cx="4874129" cy="875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81000" y="10668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Maximize: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07704" y="2204864"/>
                <a:ext cx="1949060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𝑛</m:t>
                          </m:r>
                          <m:r>
                            <a:rPr lang="zh-CN" alt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/>
                                </a:rPr>
                                <m:t>)=0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04864"/>
                <a:ext cx="1949060" cy="876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How to determine b?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Karush-Kuhn-Tucker (KKT) conditions:</a:t>
            </a:r>
          </a:p>
        </p:txBody>
      </p:sp>
      <p:graphicFrame>
        <p:nvGraphicFramePr>
          <p:cNvPr id="2151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249878"/>
              </p:ext>
            </p:extLst>
          </p:nvPr>
        </p:nvGraphicFramePr>
        <p:xfrm>
          <a:off x="457200" y="2063750"/>
          <a:ext cx="82296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3" imgW="3555720" imgH="1485720" progId="Equation.DSMT4">
                  <p:embed/>
                </p:oleObj>
              </mc:Choice>
              <mc:Fallback>
                <p:oleObj name="Equation" r:id="rId3" imgW="3555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63750"/>
                        <a:ext cx="82296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148064" y="1916832"/>
            <a:ext cx="365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pitchFamily="2" charset="-122"/>
              </a:rPr>
              <a:t>Support vectors are points that lie on the boundary or outside the tube</a:t>
            </a:r>
          </a:p>
        </p:txBody>
      </p:sp>
    </p:spTree>
    <p:extLst>
      <p:ext uri="{BB962C8B-B14F-4D97-AF65-F5344CB8AC3E}">
        <p14:creationId xmlns:p14="http://schemas.microsoft.com/office/powerpoint/2010/main" val="50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/>
              <a:t>Linear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Evaluation</a:t>
            </a: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/>
              <a:t>Support Vector Regression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Summary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L=SSE, </a:t>
            </a:r>
            <a:r>
              <a:rPr lang="el-GR" altLang="zh-CN" smtClean="0"/>
              <a:t>λ</a:t>
            </a:r>
            <a:r>
              <a:rPr lang="en-US" altLang="zh-CN" smtClean="0"/>
              <a:t>=0: </a:t>
            </a:r>
            <a:r>
              <a:rPr lang="en-US" altLang="zh-CN"/>
              <a:t>Linear regression/Least squares regression</a:t>
            </a:r>
          </a:p>
          <a:p>
            <a:r>
              <a:rPr lang="en-US" altLang="zh-CN" smtClean="0"/>
              <a:t>L=SSE, g(w)=|w|</a:t>
            </a:r>
            <a:r>
              <a:rPr lang="en-US" altLang="zh-CN" baseline="30000" smtClean="0"/>
              <a:t>2</a:t>
            </a:r>
            <a:r>
              <a:rPr lang="en-US" altLang="zh-CN" smtClean="0"/>
              <a:t>: </a:t>
            </a:r>
            <a:r>
              <a:rPr lang="en-US" altLang="zh-CN"/>
              <a:t>Ridge </a:t>
            </a:r>
            <a:r>
              <a:rPr lang="en-US" altLang="zh-CN" smtClean="0"/>
              <a:t>regression</a:t>
            </a:r>
          </a:p>
          <a:p>
            <a:r>
              <a:rPr lang="en-US" altLang="zh-CN"/>
              <a:t>L=SSE, g(w)=|</a:t>
            </a:r>
            <a:r>
              <a:rPr lang="en-US" altLang="zh-CN" smtClean="0"/>
              <a:t>w|</a:t>
            </a:r>
            <a:r>
              <a:rPr lang="en-US" altLang="zh-CN" baseline="30000" smtClean="0"/>
              <a:t>1</a:t>
            </a:r>
            <a:r>
              <a:rPr lang="en-US" altLang="zh-CN" smtClean="0"/>
              <a:t>: Lasso</a:t>
            </a:r>
          </a:p>
          <a:p>
            <a:r>
              <a:rPr lang="en-US" altLang="zh-CN" smtClean="0"/>
              <a:t>Discrete predictions</a:t>
            </a:r>
            <a:endParaRPr lang="en-US" altLang="zh-CN"/>
          </a:p>
          <a:p>
            <a:pPr lvl="1"/>
            <a:r>
              <a:rPr lang="en-US" altLang="zh-CN" smtClean="0"/>
              <a:t>L=Log loss, </a:t>
            </a:r>
            <a:r>
              <a:rPr lang="en-US" altLang="zh-CN"/>
              <a:t>g(w)=|w|</a:t>
            </a:r>
            <a:r>
              <a:rPr lang="en-US" altLang="zh-CN" baseline="30000"/>
              <a:t>2</a:t>
            </a:r>
            <a:r>
              <a:rPr lang="en-US" altLang="zh-CN"/>
              <a:t>: Logistic </a:t>
            </a:r>
            <a:r>
              <a:rPr lang="en-US" altLang="zh-CN" smtClean="0"/>
              <a:t>regression</a:t>
            </a:r>
          </a:p>
          <a:p>
            <a:pPr lvl="1"/>
            <a:r>
              <a:rPr lang="en-US" altLang="zh-CN" smtClean="0"/>
              <a:t>L=Hinge loss</a:t>
            </a:r>
            <a:r>
              <a:rPr lang="en-US" altLang="zh-CN"/>
              <a:t>, g(w)=|w|</a:t>
            </a:r>
            <a:r>
              <a:rPr lang="en-US" altLang="zh-CN" baseline="30000"/>
              <a:t>2</a:t>
            </a:r>
            <a:r>
              <a:rPr lang="en-US" altLang="zh-CN"/>
              <a:t>: </a:t>
            </a:r>
            <a:r>
              <a:rPr lang="en-US" altLang="zh-CN" smtClean="0"/>
              <a:t>SVM</a:t>
            </a:r>
          </a:p>
          <a:p>
            <a:r>
              <a:rPr lang="en-US" altLang="zh-CN" smtClean="0"/>
              <a:t>L : Truncation of/slow down high error</a:t>
            </a:r>
          </a:p>
          <a:p>
            <a:pPr lvl="1"/>
            <a:r>
              <a:rPr lang="en-US" altLang="zh-CN" smtClean="0"/>
              <a:t>Robust loss: e.g., L=huber loss</a:t>
            </a:r>
          </a:p>
          <a:p>
            <a:pPr lvl="1"/>
            <a:r>
              <a:rPr lang="en-US" altLang="zh-CN" smtClean="0"/>
              <a:t>Robust to outliers </a:t>
            </a:r>
          </a:p>
          <a:p>
            <a:r>
              <a:rPr lang="en-US" altLang="zh-CN" smtClean="0"/>
              <a:t>L : Truncation of low error</a:t>
            </a:r>
          </a:p>
          <a:p>
            <a:pPr lvl="1"/>
            <a:r>
              <a:rPr lang="en-US" altLang="zh-CN"/>
              <a:t>Support Vector </a:t>
            </a:r>
            <a:r>
              <a:rPr lang="en-US" altLang="zh-CN" smtClean="0"/>
              <a:t>Regression</a:t>
            </a:r>
          </a:p>
          <a:p>
            <a:pPr lvl="1"/>
            <a:r>
              <a:rPr lang="en-US" altLang="zh-CN" smtClean="0"/>
              <a:t>help to prevent overfitting</a:t>
            </a:r>
          </a:p>
        </p:txBody>
      </p:sp>
      <p:sp>
        <p:nvSpPr>
          <p:cNvPr id="4" name="矩形 3"/>
          <p:cNvSpPr/>
          <p:nvPr/>
        </p:nvSpPr>
        <p:spPr>
          <a:xfrm>
            <a:off x="6300192" y="92918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min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b="1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 </a:t>
            </a:r>
            <a:r>
              <a:rPr lang="en-US" altLang="zh-CN" i="1">
                <a:latin typeface="Arial" pitchFamily="34" charset="0"/>
                <a:cs typeface="Arial" pitchFamily="34" charset="0"/>
              </a:rPr>
              <a:t>L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b="1">
                <a:latin typeface="Arial" pitchFamily="34" charset="0"/>
                <a:cs typeface="Arial" pitchFamily="34" charset="0"/>
              </a:rPr>
              <a:t>w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)+</a:t>
            </a:r>
            <a:r>
              <a:rPr lang="en-US" altLang="zh-CN">
                <a:latin typeface="Arial" pitchFamily="34" charset="0"/>
                <a:ea typeface="Lucida Grande" charset="0"/>
                <a:cs typeface="Arial" pitchFamily="34" charset="0"/>
              </a:rPr>
              <a:t>λg(</a:t>
            </a:r>
            <a:r>
              <a:rPr lang="zh-CN" altLang="zh-CN" b="1">
                <a:latin typeface="Arial" pitchFamily="34" charset="0"/>
                <a:cs typeface="Gill Sans" charset="0"/>
              </a:rPr>
              <a:t>w</a:t>
            </a:r>
            <a:r>
              <a:rPr lang="en-US" altLang="zh-CN">
                <a:latin typeface="Arial" pitchFamily="34" charset="0"/>
                <a:cs typeface="Gill Sans" charset="0"/>
              </a:rPr>
              <a:t>)</a:t>
            </a:r>
            <a:r>
              <a:rPr lang="en-US" altLang="zh-CN" baseline="30000">
                <a:latin typeface="Arial" pitchFamily="34" charset="0"/>
                <a:cs typeface="Gill Sans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5892583" y="548680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Gill Sans" charset="0"/>
                <a:cs typeface="Gill Sans" charset="0"/>
              </a:rPr>
              <a:t>empirical loss + regularization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Introduction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Linear model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Evaluation</a:t>
            </a:r>
          </a:p>
          <a:p>
            <a:r>
              <a:rPr lang="en-US" altLang="zh-CN" smtClean="0"/>
              <a:t>Regularization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/>
              <a:t>Logistic regression</a:t>
            </a:r>
          </a:p>
          <a:p>
            <a:r>
              <a:rPr lang="en-US" altLang="zh-CN" smtClean="0"/>
              <a:t>Robust regression</a:t>
            </a:r>
          </a:p>
          <a:p>
            <a:r>
              <a:rPr lang="en-US" altLang="zh-CN"/>
              <a:t>Support Vector Regression</a:t>
            </a:r>
            <a:endParaRPr lang="en-US" altLang="zh-CN" smtClean="0"/>
          </a:p>
          <a:p>
            <a:r>
              <a:rPr lang="en-US" altLang="zh-CN" smtClean="0"/>
              <a:t>Summary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5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Linear regression/Least squares regression</a:t>
            </a:r>
          </a:p>
          <a:p>
            <a:r>
              <a:rPr lang="en-US" altLang="zh-CN"/>
              <a:t>Weighted least squares</a:t>
            </a:r>
          </a:p>
          <a:p>
            <a:r>
              <a:rPr lang="en-US" altLang="zh-CN" smtClean="0"/>
              <a:t>Linear </a:t>
            </a:r>
            <a:r>
              <a:rPr lang="en-US" altLang="zh-CN"/>
              <a:t>Model with Nonlinear </a:t>
            </a:r>
            <a:r>
              <a:rPr lang="en-US" altLang="zh-CN" smtClean="0"/>
              <a:t>Basis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Linear (</a:t>
            </a:r>
            <a:r>
              <a:rPr lang="en-US" altLang="zh-CN"/>
              <a:t>Least </a:t>
            </a:r>
            <a:r>
              <a:rPr lang="en-US" altLang="zh-CN" smtClean="0"/>
              <a:t>squares)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124744"/>
            <a:ext cx="84677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9160"/>
            <a:ext cx="2990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725144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smtClean="0"/>
              <a:t>Y</a:t>
            </a:r>
            <a:r>
              <a:rPr lang="en-US" altLang="zh-CN" sz="3200" i="1" baseline="-25000" smtClean="0"/>
              <a:t>i</a:t>
            </a:r>
            <a:r>
              <a:rPr lang="en-US" altLang="zh-CN" sz="3200" smtClean="0"/>
              <a:t>=</a:t>
            </a:r>
            <a:r>
              <a:rPr lang="en-US" altLang="zh-CN" sz="3200" i="1" smtClean="0"/>
              <a:t>W</a:t>
            </a:r>
            <a:r>
              <a:rPr lang="en-US" altLang="zh-CN" sz="3200" baseline="30000" smtClean="0"/>
              <a:t>T</a:t>
            </a:r>
            <a:r>
              <a:rPr lang="en-US" altLang="zh-CN" sz="3200" i="1" smtClean="0"/>
              <a:t>x</a:t>
            </a:r>
            <a:r>
              <a:rPr lang="en-US" altLang="zh-CN" sz="3200" i="1" baseline="-25000" smtClean="0"/>
              <a:t>i</a:t>
            </a:r>
            <a:r>
              <a:rPr lang="en-US" altLang="zh-CN" sz="3200" i="1" smtClean="0"/>
              <a:t> </a:t>
            </a:r>
            <a:r>
              <a:rPr lang="en-US" altLang="zh-CN" sz="3200" smtClean="0"/>
              <a:t>+ </a:t>
            </a:r>
            <a:r>
              <a:rPr lang="el-GR" altLang="zh-CN" sz="3200" i="1" smtClean="0">
                <a:latin typeface="Calibri"/>
                <a:cs typeface="Calibri"/>
              </a:rPr>
              <a:t>ε</a:t>
            </a:r>
            <a:r>
              <a:rPr lang="en-US" altLang="zh-CN" sz="3200" i="1" baseline="-25000" smtClean="0">
                <a:latin typeface="Calibri"/>
                <a:cs typeface="Calibri"/>
              </a:rPr>
              <a:t>i</a:t>
            </a:r>
          </a:p>
          <a:p>
            <a:r>
              <a:rPr lang="el-GR" altLang="zh-CN" sz="3200" i="1" smtClean="0">
                <a:cs typeface="Calibri"/>
              </a:rPr>
              <a:t>ε</a:t>
            </a:r>
            <a:r>
              <a:rPr lang="en-US" altLang="zh-CN" sz="3200" i="1" baseline="-25000" smtClean="0">
                <a:cs typeface="Calibri"/>
              </a:rPr>
              <a:t>i</a:t>
            </a:r>
            <a:r>
              <a:rPr lang="en-US" altLang="zh-CN" sz="3200" smtClean="0">
                <a:cs typeface="Calibri"/>
              </a:rPr>
              <a:t> ~ N(0,</a:t>
            </a:r>
            <a:r>
              <a:rPr lang="el-GR" altLang="zh-CN" sz="3200" i="1" smtClean="0">
                <a:latin typeface="Calibri"/>
                <a:cs typeface="Calibri"/>
              </a:rPr>
              <a:t>σ</a:t>
            </a:r>
            <a:r>
              <a:rPr lang="en-US" altLang="zh-CN" sz="3200" baseline="30000" smtClean="0">
                <a:latin typeface="Calibri"/>
                <a:cs typeface="Calibri"/>
              </a:rPr>
              <a:t>2</a:t>
            </a:r>
            <a:r>
              <a:rPr lang="en-US" altLang="zh-CN" sz="3200" smtClean="0">
                <a:latin typeface="Calibri"/>
                <a:cs typeface="Calibri"/>
              </a:rPr>
              <a:t>)</a:t>
            </a:r>
            <a:r>
              <a:rPr lang="en-US" altLang="zh-CN" sz="3200" smtClean="0">
                <a:cs typeface="Calibri"/>
              </a:rPr>
              <a:t> 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760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1818</Words>
  <Application>Microsoft Office PowerPoint</Application>
  <PresentationFormat>全屏显示(4:3)</PresentationFormat>
  <Paragraphs>377</Paragraphs>
  <Slides>63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Office 主题</vt:lpstr>
      <vt:lpstr>Equation</vt:lpstr>
      <vt:lpstr>Regression</vt:lpstr>
      <vt:lpstr>Outline</vt:lpstr>
      <vt:lpstr>Introduction</vt:lpstr>
      <vt:lpstr>The term "regression"</vt:lpstr>
      <vt:lpstr>What is regression analysis?</vt:lpstr>
      <vt:lpstr>Problem definition</vt:lpstr>
      <vt:lpstr>Outline</vt:lpstr>
      <vt:lpstr>Linear model</vt:lpstr>
      <vt:lpstr>Linear (Least squares) regression</vt:lpstr>
      <vt:lpstr>Linear (Least squares) regression</vt:lpstr>
      <vt:lpstr>Weighted least squares</vt:lpstr>
      <vt:lpstr>Linear (Least squares) regression</vt:lpstr>
      <vt:lpstr>Linear Model with Nonlinear Basis</vt:lpstr>
      <vt:lpstr>Linear Model with Nonlinear Basis</vt:lpstr>
      <vt:lpstr>Outline</vt:lpstr>
      <vt:lpstr>Evaluation (Variable Importance)</vt:lpstr>
      <vt:lpstr>Variable Importance: method I</vt:lpstr>
      <vt:lpstr>Variable Importance: method II</vt:lpstr>
      <vt:lpstr>Variable Importance and Null Hypothesis Testing</vt:lpstr>
      <vt:lpstr>Example</vt:lpstr>
      <vt:lpstr>Outline</vt:lpstr>
      <vt:lpstr>Regularization</vt:lpstr>
      <vt:lpstr>Bias-variance trade-off</vt:lpstr>
      <vt:lpstr>Model complexity  (of the function family)</vt:lpstr>
      <vt:lpstr>Regularization</vt:lpstr>
      <vt:lpstr>Regularization</vt:lpstr>
      <vt:lpstr>Regularization</vt:lpstr>
      <vt:lpstr>Regularization</vt:lpstr>
      <vt:lpstr>Feature selection</vt:lpstr>
      <vt:lpstr>Shrinkage</vt:lpstr>
      <vt:lpstr>Shrinkage</vt:lpstr>
      <vt:lpstr>Regularization</vt:lpstr>
      <vt:lpstr>Ridge regularization</vt:lpstr>
      <vt:lpstr>Ridge regularization</vt:lpstr>
      <vt:lpstr>Ridge regularization</vt:lpstr>
      <vt:lpstr>Regularization</vt:lpstr>
      <vt:lpstr>Lasso</vt:lpstr>
      <vt:lpstr>Solution of Lasso</vt:lpstr>
      <vt:lpstr>Solution of Lasso</vt:lpstr>
      <vt:lpstr>Regularization</vt:lpstr>
      <vt:lpstr>Elastic-net penalty</vt:lpstr>
      <vt:lpstr>Outline</vt:lpstr>
      <vt:lpstr>Logistic regression</vt:lpstr>
      <vt:lpstr>Binary Logistic Regression</vt:lpstr>
      <vt:lpstr>Logistic regression</vt:lpstr>
      <vt:lpstr>Logistic regression : another view</vt:lpstr>
      <vt:lpstr>Logistic regression: connection with SVM</vt:lpstr>
      <vt:lpstr>Logistic regression: connection with SVM</vt:lpstr>
      <vt:lpstr>Choosing logistic regression or SVM?</vt:lpstr>
      <vt:lpstr>General formulation of classifiers/regression </vt:lpstr>
      <vt:lpstr>Outline</vt:lpstr>
      <vt:lpstr>Robust regression</vt:lpstr>
      <vt:lpstr>Huber loss</vt:lpstr>
      <vt:lpstr>Regression with Gaussian-Laplacian Noise</vt:lpstr>
      <vt:lpstr>Outline</vt:lpstr>
      <vt:lpstr>Regularized Error Function</vt:lpstr>
      <vt:lpstr>Slack Variables</vt:lpstr>
      <vt:lpstr>Error Function for Support Vector Regression</vt:lpstr>
      <vt:lpstr>Lagrangian and KKT</vt:lpstr>
      <vt:lpstr>Dual Form of Lagrangian</vt:lpstr>
      <vt:lpstr>How to determine b?</vt:lpstr>
      <vt:lpstr>Outline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Clustering</dc:title>
  <cp:lastModifiedBy>ajon</cp:lastModifiedBy>
  <cp:revision>214</cp:revision>
  <dcterms:modified xsi:type="dcterms:W3CDTF">2015-12-02T09:08:47Z</dcterms:modified>
</cp:coreProperties>
</file>