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602" r:id="rId3"/>
    <p:sldId id="609" r:id="rId4"/>
    <p:sldId id="641" r:id="rId5"/>
    <p:sldId id="691" r:id="rId6"/>
    <p:sldId id="693" r:id="rId7"/>
    <p:sldId id="694" r:id="rId8"/>
    <p:sldId id="692" r:id="rId9"/>
    <p:sldId id="697" r:id="rId10"/>
    <p:sldId id="695" r:id="rId11"/>
    <p:sldId id="696" r:id="rId12"/>
    <p:sldId id="698" r:id="rId13"/>
    <p:sldId id="699" r:id="rId14"/>
    <p:sldId id="685" r:id="rId15"/>
    <p:sldId id="700" r:id="rId16"/>
    <p:sldId id="703" r:id="rId17"/>
    <p:sldId id="701" r:id="rId18"/>
    <p:sldId id="702" r:id="rId19"/>
    <p:sldId id="704" r:id="rId20"/>
    <p:sldId id="705" r:id="rId21"/>
    <p:sldId id="706" r:id="rId22"/>
    <p:sldId id="707" r:id="rId23"/>
    <p:sldId id="712" r:id="rId24"/>
    <p:sldId id="708" r:id="rId25"/>
    <p:sldId id="709" r:id="rId26"/>
    <p:sldId id="724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725" r:id="rId35"/>
    <p:sldId id="714" r:id="rId36"/>
    <p:sldId id="713" r:id="rId37"/>
    <p:sldId id="716" r:id="rId38"/>
    <p:sldId id="715" r:id="rId39"/>
    <p:sldId id="717" r:id="rId40"/>
    <p:sldId id="718" r:id="rId41"/>
    <p:sldId id="719" r:id="rId42"/>
    <p:sldId id="720" r:id="rId43"/>
    <p:sldId id="721" r:id="rId44"/>
    <p:sldId id="727" r:id="rId45"/>
    <p:sldId id="735" r:id="rId46"/>
    <p:sldId id="726" r:id="rId47"/>
    <p:sldId id="736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5D1BEE-FBC7-4319-AD61-79BD1AE21E63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1AFCDBF-27C4-4D57-A1C8-464038835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8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EE79F08-DC14-4956-94C9-B7C2D87A26F2}" type="slidenum">
              <a:rPr lang="en-US" altLang="zh-CN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87D0512-65A8-45E2-AD6D-A0E36DA17673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CE3352-AE63-4A4E-8DB5-32A02674D8B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20252-95BC-44E9-BC18-1742BEF5FD4C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F4D2-8A2B-427C-B99A-62BABEBD35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D5B29-6795-4694-A0A8-2BE0ECF96E0F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9ACD-5B85-4553-AF6B-23CD7CE6C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B6F89-D0AC-4904-87FC-6B18DAEC0BFF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6119A-8040-4FBB-A797-61FC056AC1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18F45-59F4-4ABC-B89D-28EC17E015DE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C32EC-C1CA-4551-BDE0-600F717D14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1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6C6E-9869-4661-808B-9A588D232EE6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E11B8-DD67-425C-B689-56171F1190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5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89F03-67AF-4328-BA32-8B75A61534AE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24F8E-985D-42E2-970F-6931A0C76B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5D629-1B5A-4C91-8954-6B61DF14E99C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1BDC0-D453-4AB9-BE21-605AC6D2F1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113D-D1FA-49B8-83A2-14F815EA0B61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6A0A6-999D-4E54-9A92-4CA702A89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19E71-F87A-4B65-A023-8F942D89273A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89E7-E869-4ED2-915A-A509F1A26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1100-5216-43CD-9ABC-C270B7FFADB7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7EBF3-3680-4546-9048-255527C2F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3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1B8A5-33D1-4B42-B21A-8C51F8E21022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0D43F-2C68-4FDA-B323-CF517B8131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BE5F7D-B85E-4F23-BCE8-A23CD6FFEB09}" type="datetimeFigureOut">
              <a:rPr lang="zh-CN" altLang="en-US"/>
              <a:pPr>
                <a:defRPr/>
              </a:pPr>
              <a:t>2015/12/30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F76236-4099-4F9F-9A88-E4F5E2CEE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wmf"/><Relationship Id="rId3" Type="http://schemas.openxmlformats.org/officeDocument/2006/relationships/image" Target="../media/image14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ajon@bit.edu.c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685800" y="1196975"/>
            <a:ext cx="7772400" cy="2403475"/>
          </a:xfrm>
        </p:spPr>
        <p:txBody>
          <a:bodyPr/>
          <a:lstStyle/>
          <a:p>
            <a:pPr eaLnBrk="1" hangingPunct="1"/>
            <a:r>
              <a:rPr lang="en-US" altLang="zh-CN" smtClean="0"/>
              <a:t>Inference of PGMs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Huijun</a:t>
            </a:r>
            <a:r>
              <a:rPr lang="en-US" altLang="zh-CN" dirty="0" smtClean="0"/>
              <a:t> Di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ajon@bit.edu.cn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Variable Elimination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is p(Job)?</a:t>
            </a:r>
            <a:endParaRPr lang="zh-CN" altLang="en-US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36576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57825"/>
            <a:ext cx="8047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Elimination ordering</a:t>
            </a:r>
            <a:endParaRPr lang="zh-CN" altLang="en-US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412875"/>
            <a:ext cx="82391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08475"/>
            <a:ext cx="7448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Variable Elimination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Can only calculate one marginal at a time</a:t>
            </a:r>
          </a:p>
          <a:p>
            <a:pPr lvl="1" eaLnBrk="1" hangingPunct="1"/>
            <a:r>
              <a:rPr lang="en-US" altLang="zh-CN" dirty="0" smtClean="0"/>
              <a:t>P(J)</a:t>
            </a:r>
          </a:p>
          <a:p>
            <a:pPr eaLnBrk="1" hangingPunct="1"/>
            <a:r>
              <a:rPr lang="en-US" altLang="zh-CN" dirty="0" smtClean="0"/>
              <a:t>If we want to calculate all the </a:t>
            </a:r>
            <a:r>
              <a:rPr lang="en-US" altLang="zh-CN" dirty="0" err="1" smtClean="0"/>
              <a:t>marginals</a:t>
            </a:r>
            <a:r>
              <a:rPr lang="en-US" altLang="zh-CN" dirty="0" smtClean="0"/>
              <a:t> in PGM</a:t>
            </a:r>
          </a:p>
          <a:p>
            <a:pPr lvl="1" eaLnBrk="1" hangingPunct="1"/>
            <a:r>
              <a:rPr lang="en-US" altLang="zh-CN" dirty="0" smtClean="0"/>
              <a:t>P(C), P(D), P(I), P(G), P(S), P(L), </a:t>
            </a:r>
            <a:r>
              <a:rPr lang="en-US" altLang="zh-CN" dirty="0" smtClean="0">
                <a:sym typeface="Wingdings" pitchFamily="2" charset="2"/>
              </a:rPr>
              <a:t>P(H), P(J)</a:t>
            </a:r>
          </a:p>
          <a:p>
            <a:pPr lvl="1" eaLnBrk="1" hangingPunct="1"/>
            <a:r>
              <a:rPr lang="en-US" altLang="zh-CN" dirty="0" smtClean="0">
                <a:sym typeface="Wingdings" pitchFamily="2" charset="2"/>
              </a:rPr>
              <a:t>how?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Belief Propagation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04703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</a:rPr>
              <a:t>Belief Propagation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Approximate Inference as Minimizing Free Energies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-61913"/>
            <a:ext cx="6086475" cy="111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Belief Propagation</a:t>
            </a:r>
            <a:endParaRPr lang="zh-CN" altLang="en-US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4310062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4289425"/>
            <a:ext cx="47625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32363" y="1557338"/>
            <a:ext cx="410368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B050"/>
                </a:solidFill>
              </a:rPr>
              <a:t>Update schedule</a:t>
            </a:r>
          </a:p>
          <a:p>
            <a:pPr eaLnBrk="1" hangingPunct="1"/>
            <a:r>
              <a:rPr lang="en-US" altLang="zh-CN" b="1"/>
              <a:t>For a chain/Tree</a:t>
            </a:r>
            <a:r>
              <a:rPr lang="en-US" altLang="zh-CN"/>
              <a:t>: up and down chain once guarantees convergence</a:t>
            </a:r>
          </a:p>
          <a:p>
            <a:pPr eaLnBrk="1" hangingPunct="1"/>
            <a:r>
              <a:rPr lang="en-US" altLang="zh-CN" b="1"/>
              <a:t>For a grid </a:t>
            </a:r>
            <a:r>
              <a:rPr lang="en-US" altLang="zh-CN"/>
              <a:t>(e.g. stereo on pixel lattice): people often sweep in an “up-down-left-right fashion” 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325" y="5297488"/>
            <a:ext cx="576263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39825" y="5297488"/>
            <a:ext cx="576263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219325" y="5297488"/>
            <a:ext cx="576263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71850" y="5297488"/>
            <a:ext cx="576263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>
            <a:stCxn id="16" idx="6"/>
            <a:endCxn id="17" idx="2"/>
          </p:cNvCxnSpPr>
          <p:nvPr/>
        </p:nvCxnSpPr>
        <p:spPr>
          <a:xfrm>
            <a:off x="636588" y="5584825"/>
            <a:ext cx="50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6"/>
            <a:endCxn id="18" idx="2"/>
          </p:cNvCxnSpPr>
          <p:nvPr/>
        </p:nvCxnSpPr>
        <p:spPr>
          <a:xfrm>
            <a:off x="1716088" y="5584825"/>
            <a:ext cx="50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8" idx="6"/>
            <a:endCxn id="19" idx="2"/>
          </p:cNvCxnSpPr>
          <p:nvPr/>
        </p:nvCxnSpPr>
        <p:spPr>
          <a:xfrm>
            <a:off x="2795588" y="5584825"/>
            <a:ext cx="576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588" y="5181600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8163" y="4811713"/>
            <a:ext cx="86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12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31950" y="5183188"/>
            <a:ext cx="5032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33525" y="4813300"/>
            <a:ext cx="86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747963" y="520223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649538" y="4833938"/>
            <a:ext cx="868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34</a:t>
            </a:r>
            <a:r>
              <a:rPr lang="en-US" altLang="zh-CN"/>
              <a:t>(q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63575" y="6030913"/>
            <a:ext cx="5032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65150" y="6080125"/>
            <a:ext cx="86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21</a:t>
            </a:r>
            <a:r>
              <a:rPr lang="en-US" altLang="zh-CN"/>
              <a:t>(q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658938" y="6032500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62100" y="6081713"/>
            <a:ext cx="86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774950" y="6051550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678113" y="6102350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43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  <p:bldP spid="18" grpId="0" animBg="1"/>
      <p:bldP spid="19" grpId="0" animBg="1"/>
      <p:bldP spid="24" grpId="0"/>
      <p:bldP spid="26" grpId="0"/>
      <p:bldP spid="28" grpId="0"/>
      <p:bldP spid="30" grpId="0"/>
      <p:bldP spid="3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-61913"/>
            <a:ext cx="6086475" cy="111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Belief Propagation</a:t>
            </a:r>
            <a:endParaRPr lang="zh-CN" altLang="en-US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941888"/>
            <a:ext cx="341788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619250"/>
            <a:ext cx="4875213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2962" r="6024" b="56107"/>
          <a:stretch>
            <a:fillRect/>
          </a:stretch>
        </p:blipFill>
        <p:spPr bwMode="auto">
          <a:xfrm>
            <a:off x="2479675" y="5289550"/>
            <a:ext cx="6488113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776913"/>
            <a:ext cx="3151188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1111250"/>
            <a:ext cx="3786187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椭圆 13"/>
          <p:cNvSpPr/>
          <p:nvPr/>
        </p:nvSpPr>
        <p:spPr>
          <a:xfrm>
            <a:off x="4643438" y="3838575"/>
            <a:ext cx="576262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24525" y="3838575"/>
            <a:ext cx="576263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04025" y="3838575"/>
            <a:ext cx="576263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56550" y="3838575"/>
            <a:ext cx="576263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>
            <a:stCxn id="14" idx="6"/>
            <a:endCxn id="15" idx="2"/>
          </p:cNvCxnSpPr>
          <p:nvPr/>
        </p:nvCxnSpPr>
        <p:spPr>
          <a:xfrm>
            <a:off x="5219700" y="4127500"/>
            <a:ext cx="50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6"/>
            <a:endCxn id="16" idx="2"/>
          </p:cNvCxnSpPr>
          <p:nvPr/>
        </p:nvCxnSpPr>
        <p:spPr>
          <a:xfrm>
            <a:off x="6300788" y="4127500"/>
            <a:ext cx="50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6"/>
            <a:endCxn id="17" idx="2"/>
          </p:cNvCxnSpPr>
          <p:nvPr/>
        </p:nvCxnSpPr>
        <p:spPr>
          <a:xfrm>
            <a:off x="7380288" y="4127500"/>
            <a:ext cx="576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19700" y="372268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21"/>
          <p:cNvSpPr txBox="1">
            <a:spLocks noChangeArrowheads="1"/>
          </p:cNvSpPr>
          <p:nvPr/>
        </p:nvSpPr>
        <p:spPr bwMode="auto">
          <a:xfrm>
            <a:off x="5122863" y="3352800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12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216650" y="3724275"/>
            <a:ext cx="5032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3" name="TextBox 23"/>
          <p:cNvSpPr txBox="1">
            <a:spLocks noChangeArrowheads="1"/>
          </p:cNvSpPr>
          <p:nvPr/>
        </p:nvSpPr>
        <p:spPr bwMode="auto">
          <a:xfrm>
            <a:off x="6118225" y="3354388"/>
            <a:ext cx="868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332663" y="3744913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5"/>
          <p:cNvSpPr txBox="1">
            <a:spLocks noChangeArrowheads="1"/>
          </p:cNvSpPr>
          <p:nvPr/>
        </p:nvSpPr>
        <p:spPr bwMode="auto">
          <a:xfrm>
            <a:off x="7234238" y="3375025"/>
            <a:ext cx="86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34</a:t>
            </a:r>
            <a:r>
              <a:rPr lang="en-US" altLang="zh-CN"/>
              <a:t>(q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48275" y="4572000"/>
            <a:ext cx="5032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7" name="TextBox 27"/>
          <p:cNvSpPr txBox="1">
            <a:spLocks noChangeArrowheads="1"/>
          </p:cNvSpPr>
          <p:nvPr/>
        </p:nvSpPr>
        <p:spPr bwMode="auto">
          <a:xfrm>
            <a:off x="5149850" y="4621213"/>
            <a:ext cx="868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21</a:t>
            </a:r>
            <a:r>
              <a:rPr lang="en-US" altLang="zh-CN"/>
              <a:t>(q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243638" y="4573588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9" name="TextBox 29"/>
          <p:cNvSpPr txBox="1">
            <a:spLocks noChangeArrowheads="1"/>
          </p:cNvSpPr>
          <p:nvPr/>
        </p:nvSpPr>
        <p:spPr bwMode="auto">
          <a:xfrm>
            <a:off x="6146800" y="4624388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359650" y="4594225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1" name="TextBox 31"/>
          <p:cNvSpPr txBox="1">
            <a:spLocks noChangeArrowheads="1"/>
          </p:cNvSpPr>
          <p:nvPr/>
        </p:nvSpPr>
        <p:spPr bwMode="auto">
          <a:xfrm>
            <a:off x="7262813" y="4643438"/>
            <a:ext cx="86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43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Belief Propagation</a:t>
            </a:r>
            <a:endParaRPr lang="zh-CN" altLang="en-US" smtClean="0"/>
          </a:p>
        </p:txBody>
      </p:sp>
      <p:sp>
        <p:nvSpPr>
          <p:cNvPr id="5" name="椭圆 4"/>
          <p:cNvSpPr/>
          <p:nvPr/>
        </p:nvSpPr>
        <p:spPr>
          <a:xfrm>
            <a:off x="1390650" y="3632200"/>
            <a:ext cx="576263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71738" y="3632200"/>
            <a:ext cx="574675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51238" y="3632200"/>
            <a:ext cx="576262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03763" y="3632200"/>
            <a:ext cx="576262" cy="5762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>
            <a:stCxn id="5" idx="6"/>
            <a:endCxn id="6" idx="2"/>
          </p:cNvCxnSpPr>
          <p:nvPr/>
        </p:nvCxnSpPr>
        <p:spPr>
          <a:xfrm>
            <a:off x="1966913" y="3919538"/>
            <a:ext cx="50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>
          <a:xfrm>
            <a:off x="3046413" y="3919538"/>
            <a:ext cx="50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6"/>
            <a:endCxn id="8" idx="2"/>
          </p:cNvCxnSpPr>
          <p:nvPr/>
        </p:nvCxnSpPr>
        <p:spPr>
          <a:xfrm>
            <a:off x="4127500" y="3919538"/>
            <a:ext cx="5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66913" y="3516313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TextBox 19"/>
          <p:cNvSpPr txBox="1">
            <a:spLocks noChangeArrowheads="1"/>
          </p:cNvSpPr>
          <p:nvPr/>
        </p:nvSpPr>
        <p:spPr bwMode="auto">
          <a:xfrm>
            <a:off x="1870075" y="3146425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12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17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2962" r="6024" b="56107"/>
          <a:stretch>
            <a:fillRect/>
          </a:stretch>
        </p:blipFill>
        <p:spPr bwMode="auto">
          <a:xfrm>
            <a:off x="1116013" y="1633538"/>
            <a:ext cx="6488112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21" name="组合 23"/>
          <p:cNvGrpSpPr>
            <a:grpSpLocks/>
          </p:cNvGrpSpPr>
          <p:nvPr/>
        </p:nvGrpSpPr>
        <p:grpSpPr bwMode="auto">
          <a:xfrm>
            <a:off x="6118225" y="0"/>
            <a:ext cx="3003550" cy="1289050"/>
            <a:chOff x="5313544" y="1199825"/>
            <a:chExt cx="3002872" cy="1288875"/>
          </a:xfrm>
        </p:grpSpPr>
        <p:pic>
          <p:nvPicPr>
            <p:cNvPr id="1743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384491"/>
              <a:ext cx="2880320" cy="1104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34" name="TextBox 21"/>
            <p:cNvSpPr txBox="1">
              <a:spLocks noChangeArrowheads="1"/>
            </p:cNvSpPr>
            <p:nvPr/>
          </p:nvSpPr>
          <p:spPr bwMode="auto">
            <a:xfrm>
              <a:off x="5958498" y="1199825"/>
              <a:ext cx="2551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f</a:t>
              </a:r>
              <a:endParaRPr lang="zh-CN" altLang="en-US"/>
            </a:p>
          </p:txBody>
        </p:sp>
        <p:sp>
          <p:nvSpPr>
            <p:cNvPr id="17435" name="TextBox 22"/>
            <p:cNvSpPr txBox="1">
              <a:spLocks noChangeArrowheads="1"/>
            </p:cNvSpPr>
            <p:nvPr/>
          </p:nvSpPr>
          <p:spPr bwMode="auto">
            <a:xfrm>
              <a:off x="5313544" y="1751929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g</a:t>
              </a:r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2962275" y="3517900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TextBox 25"/>
          <p:cNvSpPr txBox="1">
            <a:spLocks noChangeArrowheads="1"/>
          </p:cNvSpPr>
          <p:nvPr/>
        </p:nvSpPr>
        <p:spPr bwMode="auto">
          <a:xfrm>
            <a:off x="2865438" y="3148013"/>
            <a:ext cx="86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079875" y="3538538"/>
            <a:ext cx="5032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5" name="TextBox 27"/>
          <p:cNvSpPr txBox="1">
            <a:spLocks noChangeArrowheads="1"/>
          </p:cNvSpPr>
          <p:nvPr/>
        </p:nvSpPr>
        <p:spPr bwMode="auto">
          <a:xfrm>
            <a:off x="3981450" y="3168650"/>
            <a:ext cx="86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34</a:t>
            </a:r>
            <a:r>
              <a:rPr lang="en-US" altLang="zh-CN"/>
              <a:t>(q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174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5" r="38039" b="26817"/>
          <a:stretch>
            <a:fillRect/>
          </a:stretch>
        </p:blipFill>
        <p:spPr bwMode="auto">
          <a:xfrm>
            <a:off x="2627313" y="5445125"/>
            <a:ext cx="5989637" cy="13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箭头连接符 29"/>
          <p:cNvCxnSpPr/>
          <p:nvPr/>
        </p:nvCxnSpPr>
        <p:spPr>
          <a:xfrm>
            <a:off x="1993900" y="4365625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8" name="TextBox 30"/>
          <p:cNvSpPr txBox="1">
            <a:spLocks noChangeArrowheads="1"/>
          </p:cNvSpPr>
          <p:nvPr/>
        </p:nvSpPr>
        <p:spPr bwMode="auto">
          <a:xfrm>
            <a:off x="1897063" y="4414838"/>
            <a:ext cx="86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21</a:t>
            </a:r>
            <a:r>
              <a:rPr lang="en-US" altLang="zh-CN"/>
              <a:t>(q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990850" y="4367213"/>
            <a:ext cx="5032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0" name="TextBox 32"/>
          <p:cNvSpPr txBox="1">
            <a:spLocks noChangeArrowheads="1"/>
          </p:cNvSpPr>
          <p:nvPr/>
        </p:nvSpPr>
        <p:spPr bwMode="auto">
          <a:xfrm>
            <a:off x="2892425" y="4416425"/>
            <a:ext cx="86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106863" y="4386263"/>
            <a:ext cx="50323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2" name="TextBox 34"/>
          <p:cNvSpPr txBox="1">
            <a:spLocks noChangeArrowheads="1"/>
          </p:cNvSpPr>
          <p:nvPr/>
        </p:nvSpPr>
        <p:spPr bwMode="auto">
          <a:xfrm>
            <a:off x="4008438" y="4437063"/>
            <a:ext cx="868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43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</a:rPr>
              <a:t>Dynamic </a:t>
            </a:r>
            <a:r>
              <a:rPr lang="en-US" altLang="zh-CN" dirty="0" smtClean="0">
                <a:solidFill>
                  <a:srgbClr val="FF0000"/>
                </a:solidFill>
              </a:rPr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Approximate Inference as Minimizing Free Energies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Dynamic Programing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Belief Propagation</a:t>
            </a:r>
          </a:p>
          <a:p>
            <a:pPr lvl="1" eaLnBrk="1" hangingPunct="1"/>
            <a:r>
              <a:rPr lang="en-US" altLang="zh-CN" smtClean="0"/>
              <a:t>Any structure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Dynamic Programing</a:t>
            </a:r>
          </a:p>
          <a:p>
            <a:pPr lvl="1" eaLnBrk="1" hangingPunct="1"/>
            <a:r>
              <a:rPr lang="en-US" altLang="zh-CN" smtClean="0"/>
              <a:t>Chain/Tree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4879975" y="2259013"/>
            <a:ext cx="576263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61063" y="2259013"/>
            <a:ext cx="576262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40563" y="2259013"/>
            <a:ext cx="576262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93088" y="2259013"/>
            <a:ext cx="576262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>
            <a:stCxn id="4" idx="6"/>
            <a:endCxn id="5" idx="2"/>
          </p:cNvCxnSpPr>
          <p:nvPr/>
        </p:nvCxnSpPr>
        <p:spPr>
          <a:xfrm>
            <a:off x="5456238" y="2546350"/>
            <a:ext cx="50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6"/>
            <a:endCxn id="6" idx="2"/>
          </p:cNvCxnSpPr>
          <p:nvPr/>
        </p:nvCxnSpPr>
        <p:spPr>
          <a:xfrm>
            <a:off x="6537325" y="2546350"/>
            <a:ext cx="503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6"/>
            <a:endCxn id="7" idx="2"/>
          </p:cNvCxnSpPr>
          <p:nvPr/>
        </p:nvCxnSpPr>
        <p:spPr>
          <a:xfrm>
            <a:off x="7616825" y="2546350"/>
            <a:ext cx="5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56238" y="214153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1"/>
          <p:cNvSpPr txBox="1">
            <a:spLocks noChangeArrowheads="1"/>
          </p:cNvSpPr>
          <p:nvPr/>
        </p:nvSpPr>
        <p:spPr bwMode="auto">
          <a:xfrm>
            <a:off x="5359400" y="1773238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12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194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84150"/>
            <a:ext cx="2881312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箭头连接符 16"/>
          <p:cNvCxnSpPr/>
          <p:nvPr/>
        </p:nvCxnSpPr>
        <p:spPr>
          <a:xfrm>
            <a:off x="6453188" y="2144713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TextBox 17"/>
          <p:cNvSpPr txBox="1">
            <a:spLocks noChangeArrowheads="1"/>
          </p:cNvSpPr>
          <p:nvPr/>
        </p:nvSpPr>
        <p:spPr bwMode="auto">
          <a:xfrm>
            <a:off x="6354763" y="1774825"/>
            <a:ext cx="86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569200" y="2163763"/>
            <a:ext cx="5032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19"/>
          <p:cNvSpPr txBox="1">
            <a:spLocks noChangeArrowheads="1"/>
          </p:cNvSpPr>
          <p:nvPr/>
        </p:nvSpPr>
        <p:spPr bwMode="auto">
          <a:xfrm>
            <a:off x="7470775" y="1795463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34</a:t>
            </a:r>
            <a:r>
              <a:rPr lang="en-US" altLang="zh-CN"/>
              <a:t>(q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484813" y="2990850"/>
            <a:ext cx="50323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5" name="TextBox 21"/>
          <p:cNvSpPr txBox="1">
            <a:spLocks noChangeArrowheads="1"/>
          </p:cNvSpPr>
          <p:nvPr/>
        </p:nvSpPr>
        <p:spPr bwMode="auto">
          <a:xfrm>
            <a:off x="5386388" y="3041650"/>
            <a:ext cx="86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21</a:t>
            </a:r>
            <a:r>
              <a:rPr lang="en-US" altLang="zh-CN"/>
              <a:t>(q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480175" y="2994025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TextBox 23"/>
          <p:cNvSpPr txBox="1">
            <a:spLocks noChangeArrowheads="1"/>
          </p:cNvSpPr>
          <p:nvPr/>
        </p:nvSpPr>
        <p:spPr bwMode="auto">
          <a:xfrm>
            <a:off x="6383338" y="3043238"/>
            <a:ext cx="86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596188" y="3013075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9" name="TextBox 25"/>
          <p:cNvSpPr txBox="1">
            <a:spLocks noChangeArrowheads="1"/>
          </p:cNvSpPr>
          <p:nvPr/>
        </p:nvSpPr>
        <p:spPr bwMode="auto">
          <a:xfrm>
            <a:off x="7499350" y="306387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43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787900" y="5021263"/>
            <a:ext cx="576263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867400" y="5021263"/>
            <a:ext cx="576263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948488" y="5021263"/>
            <a:ext cx="576262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101013" y="5021263"/>
            <a:ext cx="574675" cy="576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31" name="直接连接符 30"/>
          <p:cNvCxnSpPr>
            <a:stCxn id="27" idx="6"/>
            <a:endCxn id="28" idx="2"/>
          </p:cNvCxnSpPr>
          <p:nvPr/>
        </p:nvCxnSpPr>
        <p:spPr>
          <a:xfrm>
            <a:off x="5364163" y="5310188"/>
            <a:ext cx="50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6"/>
            <a:endCxn id="29" idx="2"/>
          </p:cNvCxnSpPr>
          <p:nvPr/>
        </p:nvCxnSpPr>
        <p:spPr>
          <a:xfrm>
            <a:off x="6443663" y="5310188"/>
            <a:ext cx="50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7524750" y="5310188"/>
            <a:ext cx="5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364163" y="4905375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8" name="TextBox 34"/>
          <p:cNvSpPr txBox="1">
            <a:spLocks noChangeArrowheads="1"/>
          </p:cNvSpPr>
          <p:nvPr/>
        </p:nvSpPr>
        <p:spPr bwMode="auto">
          <a:xfrm>
            <a:off x="5265738" y="4535488"/>
            <a:ext cx="868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12</a:t>
            </a:r>
            <a:r>
              <a:rPr lang="en-US" altLang="zh-CN"/>
              <a:t>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359525" y="4906963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0" name="TextBox 36"/>
          <p:cNvSpPr txBox="1">
            <a:spLocks noChangeArrowheads="1"/>
          </p:cNvSpPr>
          <p:nvPr/>
        </p:nvSpPr>
        <p:spPr bwMode="auto">
          <a:xfrm>
            <a:off x="6262688" y="4537075"/>
            <a:ext cx="86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23</a:t>
            </a:r>
            <a:r>
              <a:rPr lang="en-US" altLang="zh-CN"/>
              <a:t>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475538" y="4927600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2" name="TextBox 38"/>
          <p:cNvSpPr txBox="1">
            <a:spLocks noChangeArrowheads="1"/>
          </p:cNvSpPr>
          <p:nvPr/>
        </p:nvSpPr>
        <p:spPr bwMode="auto">
          <a:xfrm>
            <a:off x="7378700" y="4557713"/>
            <a:ext cx="86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m</a:t>
            </a:r>
            <a:r>
              <a:rPr lang="en-US" altLang="zh-CN" baseline="-25000"/>
              <a:t>34</a:t>
            </a:r>
            <a:r>
              <a:rPr lang="en-US" altLang="zh-CN"/>
              <a:t>(q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493" name="TextBox 45"/>
          <p:cNvSpPr txBox="1">
            <a:spLocks noChangeArrowheads="1"/>
          </p:cNvSpPr>
          <p:nvPr/>
        </p:nvSpPr>
        <p:spPr bwMode="auto">
          <a:xfrm>
            <a:off x="5265738" y="4192588"/>
            <a:ext cx="950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P(q</a:t>
            </a:r>
            <a:r>
              <a:rPr lang="en-US" altLang="zh-CN" baseline="-25000"/>
              <a:t>1</a:t>
            </a:r>
            <a:r>
              <a:rPr lang="en-US" altLang="zh-CN"/>
              <a:t>|q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494" name="TextBox 46"/>
          <p:cNvSpPr txBox="1">
            <a:spLocks noChangeArrowheads="1"/>
          </p:cNvSpPr>
          <p:nvPr/>
        </p:nvSpPr>
        <p:spPr bwMode="auto">
          <a:xfrm>
            <a:off x="6245225" y="4202113"/>
            <a:ext cx="950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P(q</a:t>
            </a:r>
            <a:r>
              <a:rPr lang="en-US" altLang="zh-CN" baseline="-25000"/>
              <a:t>2</a:t>
            </a:r>
            <a:r>
              <a:rPr lang="en-US" altLang="zh-CN"/>
              <a:t>|q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495" name="TextBox 47"/>
          <p:cNvSpPr txBox="1">
            <a:spLocks noChangeArrowheads="1"/>
          </p:cNvSpPr>
          <p:nvPr/>
        </p:nvSpPr>
        <p:spPr bwMode="auto">
          <a:xfrm>
            <a:off x="7337425" y="4202113"/>
            <a:ext cx="950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P(q</a:t>
            </a:r>
            <a:r>
              <a:rPr lang="en-US" altLang="zh-CN" baseline="-25000"/>
              <a:t>3</a:t>
            </a:r>
            <a:r>
              <a:rPr lang="en-US" altLang="zh-CN"/>
              <a:t>|q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194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5" r="38039" b="26817"/>
          <a:stretch>
            <a:fillRect/>
          </a:stretch>
        </p:blipFill>
        <p:spPr bwMode="auto">
          <a:xfrm>
            <a:off x="746125" y="3022600"/>
            <a:ext cx="3241675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箭头连接符 50"/>
          <p:cNvCxnSpPr/>
          <p:nvPr/>
        </p:nvCxnSpPr>
        <p:spPr>
          <a:xfrm>
            <a:off x="5386388" y="5741988"/>
            <a:ext cx="50482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383338" y="5743575"/>
            <a:ext cx="503237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7499350" y="5764213"/>
            <a:ext cx="5032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0" name="TextBox 53"/>
          <p:cNvSpPr txBox="1">
            <a:spLocks noChangeArrowheads="1"/>
          </p:cNvSpPr>
          <p:nvPr/>
        </p:nvSpPr>
        <p:spPr bwMode="auto">
          <a:xfrm>
            <a:off x="8112125" y="5668963"/>
            <a:ext cx="644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P(q</a:t>
            </a:r>
            <a:r>
              <a:rPr lang="en-US" altLang="zh-CN" baseline="-25000"/>
              <a:t>4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501" name="TextBox 54"/>
          <p:cNvSpPr txBox="1">
            <a:spLocks noChangeArrowheads="1"/>
          </p:cNvSpPr>
          <p:nvPr/>
        </p:nvSpPr>
        <p:spPr bwMode="auto">
          <a:xfrm>
            <a:off x="6927850" y="5691188"/>
            <a:ext cx="644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P(q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502" name="TextBox 55"/>
          <p:cNvSpPr txBox="1">
            <a:spLocks noChangeArrowheads="1"/>
          </p:cNvSpPr>
          <p:nvPr/>
        </p:nvSpPr>
        <p:spPr bwMode="auto">
          <a:xfrm>
            <a:off x="5843588" y="5668963"/>
            <a:ext cx="644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P(q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503" name="TextBox 56"/>
          <p:cNvSpPr txBox="1">
            <a:spLocks noChangeArrowheads="1"/>
          </p:cNvSpPr>
          <p:nvPr/>
        </p:nvSpPr>
        <p:spPr bwMode="auto">
          <a:xfrm>
            <a:off x="4787900" y="5668963"/>
            <a:ext cx="644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P(q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8" name="等于号 57"/>
          <p:cNvSpPr/>
          <p:nvPr/>
        </p:nvSpPr>
        <p:spPr>
          <a:xfrm rot="16200000">
            <a:off x="2069307" y="4009231"/>
            <a:ext cx="763588" cy="3587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505" name="TextBox 58"/>
          <p:cNvSpPr txBox="1">
            <a:spLocks noChangeArrowheads="1"/>
          </p:cNvSpPr>
          <p:nvPr/>
        </p:nvSpPr>
        <p:spPr bwMode="auto">
          <a:xfrm>
            <a:off x="2195513" y="4014788"/>
            <a:ext cx="167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/>
              <a:t>Chain/Tree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FF0000"/>
                </a:solidFill>
              </a:rPr>
              <a:t>Approximate Inference as Minimizing Free Energies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Approximate Inference as Minimizing Free Energies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Approximate Inference as Minimizing Free </a:t>
            </a:r>
            <a:r>
              <a:rPr lang="en-US" altLang="zh-CN" smtClean="0"/>
              <a:t>Energies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Our goal</a:t>
            </a:r>
            <a:r>
              <a:rPr lang="en-US" altLang="zh-CN" smtClean="0"/>
              <a:t>:  to obtain P(h|v)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max</a:t>
            </a:r>
            <a:r>
              <a:rPr lang="en-US" altLang="zh-CN" baseline="-25000" smtClean="0"/>
              <a:t>h</a:t>
            </a:r>
            <a:r>
              <a:rPr lang="en-US" altLang="zh-CN" smtClean="0"/>
              <a:t> P(h|v)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</a:t>
            </a:r>
            <a:r>
              <a:rPr lang="en-US" altLang="zh-CN" baseline="-25000" smtClean="0"/>
              <a:t>P(h|v)</a:t>
            </a:r>
            <a:r>
              <a:rPr lang="en-US" altLang="zh-CN" smtClean="0"/>
              <a:t>( f(h)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Usually</a:t>
            </a:r>
            <a:r>
              <a:rPr lang="en-US" altLang="zh-CN"/>
              <a:t>, </a:t>
            </a:r>
            <a:r>
              <a:rPr lang="en-US" altLang="zh-CN" smtClean="0"/>
              <a:t>the </a:t>
            </a:r>
            <a:r>
              <a:rPr lang="en-US" altLang="zh-CN"/>
              <a:t>exact posterior is </a:t>
            </a:r>
            <a:r>
              <a:rPr lang="en-US" altLang="zh-CN" smtClean="0"/>
              <a:t>intractable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The idea of approximation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</a:t>
            </a:r>
            <a:r>
              <a:rPr lang="en-US" altLang="zh-CN" smtClean="0"/>
              <a:t>pproximate </a:t>
            </a:r>
            <a:r>
              <a:rPr lang="en-US" altLang="zh-CN"/>
              <a:t>the true posterior distribution </a:t>
            </a:r>
            <a:r>
              <a:rPr lang="en-US" altLang="zh-CN" smtClean="0"/>
              <a:t>P(h|v) </a:t>
            </a:r>
            <a:r>
              <a:rPr lang="en-US" altLang="zh-CN"/>
              <a:t>by a simpler distribution </a:t>
            </a:r>
            <a:r>
              <a:rPr lang="en-US" altLang="zh-CN" smtClean="0"/>
              <a:t>Q(h)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oal</a:t>
            </a:r>
            <a:r>
              <a:rPr lang="en-US" altLang="zh-CN" smtClean="0"/>
              <a:t>: find the Q(h) which can </a:t>
            </a:r>
            <a:r>
              <a:rPr lang="en-US" altLang="zh-CN"/>
              <a:t>best </a:t>
            </a:r>
            <a:r>
              <a:rPr lang="en-US" altLang="zh-CN" smtClean="0"/>
              <a:t>approximate </a:t>
            </a:r>
            <a:r>
              <a:rPr lang="en-US" altLang="zh-CN"/>
              <a:t>P(h|v)</a:t>
            </a:r>
            <a:endParaRPr lang="en-US" altLang="zh-CN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Q(h)</a:t>
            </a:r>
            <a:r>
              <a:rPr lang="en-US" altLang="zh-CN" smtClean="0"/>
              <a:t> </a:t>
            </a:r>
            <a:r>
              <a:rPr lang="en-US" altLang="zh-CN"/>
              <a:t>is then used for </a:t>
            </a:r>
            <a:r>
              <a:rPr lang="en-US" altLang="zh-CN" smtClean="0"/>
              <a:t>making </a:t>
            </a:r>
            <a:r>
              <a:rPr lang="en-US" altLang="zh-CN"/>
              <a:t>decisions, computing estimates, summarizing the </a:t>
            </a:r>
            <a:r>
              <a:rPr lang="en-US" altLang="zh-CN" smtClean="0"/>
              <a:t>data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max</a:t>
            </a:r>
            <a:r>
              <a:rPr lang="en-US" altLang="zh-CN" baseline="-25000" smtClean="0"/>
              <a:t>h</a:t>
            </a:r>
            <a:r>
              <a:rPr lang="en-US" altLang="zh-CN" smtClean="0"/>
              <a:t> Q(h)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</a:t>
            </a:r>
            <a:r>
              <a:rPr lang="en-US" altLang="zh-CN" baseline="-25000" smtClean="0"/>
              <a:t>Q(h)</a:t>
            </a:r>
            <a:r>
              <a:rPr lang="en-US" altLang="zh-CN" smtClean="0"/>
              <a:t>( f(h) )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1557338"/>
            <a:ext cx="2879725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84825" y="15922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h≡(q,</a:t>
            </a:r>
            <a:r>
              <a:rPr lang="el-GR" altLang="zh-CN" dirty="0"/>
              <a:t>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49913" y="22701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v ≡(o)</a:t>
            </a:r>
            <a:endParaRPr lang="zh-CN" alt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1243013"/>
            <a:ext cx="14859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Approximate Inference as Minimizing Free Energies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To measure </a:t>
            </a:r>
            <a:r>
              <a:rPr lang="en-US" altLang="zh-CN"/>
              <a:t>of similarity between the two </a:t>
            </a:r>
            <a:r>
              <a:rPr lang="en-US" altLang="zh-CN" smtClean="0"/>
              <a:t>distributions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need a </a:t>
            </a:r>
            <a:r>
              <a:rPr lang="en-US" altLang="zh-CN"/>
              <a:t>cost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Kullback-Leibler divergence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60800"/>
            <a:ext cx="3505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4967288"/>
            <a:ext cx="126841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4"/>
          <a:stretch>
            <a:fillRect/>
          </a:stretch>
        </p:blipFill>
        <p:spPr bwMode="auto">
          <a:xfrm>
            <a:off x="3197225" y="5589588"/>
            <a:ext cx="1268413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52950" y="5481638"/>
            <a:ext cx="42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iif</a:t>
            </a:r>
            <a:endParaRPr lang="zh-CN" alt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0" b="2"/>
          <a:stretch>
            <a:fillRect/>
          </a:stretch>
        </p:blipFill>
        <p:spPr bwMode="auto">
          <a:xfrm>
            <a:off x="5111750" y="5548313"/>
            <a:ext cx="1466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6"/>
          <a:stretch>
            <a:fillRect/>
          </a:stretch>
        </p:blipFill>
        <p:spPr bwMode="auto">
          <a:xfrm>
            <a:off x="3194050" y="6167438"/>
            <a:ext cx="193833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Approximate Inference as Minimizing Free Energies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/>
              <a:t>Free </a:t>
            </a:r>
            <a:r>
              <a:rPr lang="en-US" altLang="zh-CN" sz="3600" smtClean="0"/>
              <a:t>energy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600" smtClean="0"/>
              <a:t>Inference/learning (a </a:t>
            </a:r>
            <a:r>
              <a:rPr lang="en-US" altLang="zh-CN" sz="3600"/>
              <a:t>unified </a:t>
            </a:r>
            <a:r>
              <a:rPr lang="en-US" altLang="zh-CN" sz="3600" smtClean="0"/>
              <a:t>view)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D</a:t>
            </a:r>
            <a:r>
              <a:rPr lang="en-US" altLang="zh-CN" smtClean="0"/>
              <a:t>esign a </a:t>
            </a:r>
            <a:r>
              <a:rPr lang="en-US" altLang="zh-CN">
                <a:solidFill>
                  <a:srgbClr val="FF0000"/>
                </a:solidFill>
              </a:rPr>
              <a:t>special </a:t>
            </a:r>
            <a:r>
              <a:rPr lang="en-US" altLang="zh-CN" smtClean="0">
                <a:solidFill>
                  <a:srgbClr val="FF0000"/>
                </a:solidFill>
              </a:rPr>
              <a:t>simplified form </a:t>
            </a:r>
            <a:r>
              <a:rPr lang="en-US" altLang="zh-CN" smtClean="0"/>
              <a:t>of Q(h): lead to different algorithm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min</a:t>
            </a:r>
            <a:r>
              <a:rPr lang="en-US" altLang="zh-CN" baseline="-25000" smtClean="0"/>
              <a:t>Q</a:t>
            </a:r>
            <a:r>
              <a:rPr lang="en-US" altLang="zh-CN" smtClean="0"/>
              <a:t> F(Q,P)</a:t>
            </a:r>
            <a:endParaRPr lang="en-US" altLang="zh-CN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84313"/>
            <a:ext cx="3562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3513"/>
            <a:ext cx="7007225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852738"/>
            <a:ext cx="3562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Approximate Inference as Minimizing Free Energies</a:t>
            </a:r>
            <a:endParaRPr lang="zh-CN" altLang="en-US"/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Exact inference</a:t>
            </a:r>
          </a:p>
          <a:p>
            <a:pPr lvl="1" eaLnBrk="1" hangingPunct="1"/>
            <a:r>
              <a:rPr lang="en-US" altLang="zh-CN" smtClean="0"/>
              <a:t>If do not assume any simplified form of Q(h)</a:t>
            </a:r>
          </a:p>
          <a:p>
            <a:pPr lvl="1" eaLnBrk="1" hangingPunct="1"/>
            <a:r>
              <a:rPr lang="en-US" altLang="zh-CN" smtClean="0"/>
              <a:t>min</a:t>
            </a:r>
            <a:r>
              <a:rPr lang="en-US" altLang="zh-CN" baseline="-25000" smtClean="0"/>
              <a:t>Q</a:t>
            </a:r>
            <a:r>
              <a:rPr lang="en-US" altLang="zh-CN" smtClean="0"/>
              <a:t> F(Q,P)</a:t>
            </a:r>
            <a:endParaRPr lang="zh-CN" altLang="en-US" smtClean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3294063"/>
            <a:ext cx="1524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371975"/>
            <a:ext cx="4724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extBox 3"/>
          <p:cNvSpPr txBox="1">
            <a:spLocks noChangeArrowheads="1"/>
          </p:cNvSpPr>
          <p:nvPr/>
        </p:nvSpPr>
        <p:spPr bwMode="auto">
          <a:xfrm>
            <a:off x="7573963" y="49069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=0</a:t>
            </a:r>
            <a:endParaRPr lang="zh-CN" altLang="en-US"/>
          </a:p>
        </p:txBody>
      </p: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821363"/>
            <a:ext cx="4600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2700338" y="5892800"/>
            <a:ext cx="1092200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6" name="TextBox 5"/>
          <p:cNvSpPr txBox="1">
            <a:spLocks noChangeArrowheads="1"/>
          </p:cNvSpPr>
          <p:nvPr/>
        </p:nvSpPr>
        <p:spPr bwMode="auto">
          <a:xfrm>
            <a:off x="1562100" y="3278188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s.t.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743075" y="4465638"/>
            <a:ext cx="1092200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FF0000"/>
                </a:solidFill>
              </a:rPr>
              <a:t>Approximate Inference as Minimizing Free Energies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Iterated Conditional Modes (ICM)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363538" y="20605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The best-known example of ICM is k-means clustering</a:t>
            </a:r>
          </a:p>
          <a:p>
            <a:pPr lvl="1" eaLnBrk="1" hangingPunct="1"/>
            <a:r>
              <a:rPr lang="en-US" altLang="zh-CN" sz="2400" smtClean="0"/>
              <a:t>hidden random varibales (RVs) h: cluster centers and the class labels</a:t>
            </a:r>
          </a:p>
          <a:p>
            <a:pPr eaLnBrk="1" hangingPunct="1"/>
            <a:endParaRPr lang="zh-CN" altLang="en-US" sz="280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860800"/>
            <a:ext cx="74771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99792" y="1124744"/>
            <a:ext cx="2664296" cy="76456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525" y="1268413"/>
            <a:ext cx="163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Point estimates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2238" y="1773238"/>
            <a:ext cx="3041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Let us do the equations: </a:t>
            </a:r>
            <a:r>
              <a:rPr lang="en-US" altLang="zh-CN" dirty="0" smtClean="0">
                <a:solidFill>
                  <a:srgbClr val="FF0000"/>
                </a:solidFill>
              </a:rPr>
              <a:t>GMM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7163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Expectation-Maximization (EM) </a:t>
            </a:r>
            <a:r>
              <a:rPr lang="en-US" altLang="zh-CN"/>
              <a:t>Algorithm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h=(</a:t>
            </a:r>
            <a:r>
              <a:rPr lang="el-GR" altLang="zh-CN" sz="2800" smtClean="0"/>
              <a:t>θ</a:t>
            </a:r>
            <a:r>
              <a:rPr lang="en-US" altLang="zh-CN" sz="2800" smtClean="0"/>
              <a:t>, h</a:t>
            </a:r>
            <a:r>
              <a:rPr lang="en-US" altLang="zh-CN" sz="2800" baseline="-25000" smtClean="0"/>
              <a:t>other</a:t>
            </a:r>
            <a:r>
              <a:rPr lang="en-US" altLang="zh-CN" sz="2800" smtClean="0"/>
              <a:t>)</a:t>
            </a:r>
          </a:p>
          <a:p>
            <a:pPr eaLnBrk="1" hangingPunct="1"/>
            <a:r>
              <a:rPr lang="en-US" altLang="zh-CN" sz="2800" smtClean="0"/>
              <a:t>EM obtains point estimates for </a:t>
            </a:r>
            <a:r>
              <a:rPr lang="el-GR" altLang="zh-CN" sz="2800" smtClean="0"/>
              <a:t>θ</a:t>
            </a:r>
            <a:r>
              <a:rPr lang="en-US" altLang="zh-CN" sz="2800" smtClean="0"/>
              <a:t> and computes the exact posterior over the other RVs, given </a:t>
            </a:r>
            <a:r>
              <a:rPr lang="el-GR" altLang="zh-CN" sz="2800" smtClean="0"/>
              <a:t>θ</a:t>
            </a:r>
            <a:endParaRPr lang="zh-CN" altLang="en-US" sz="280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41663"/>
            <a:ext cx="6226175" cy="29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902325"/>
            <a:ext cx="4537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71800" y="1700808"/>
            <a:ext cx="3024336" cy="406393"/>
          </a:xfrm>
          <a:prstGeom prst="rect">
            <a:avLst/>
          </a:prstGeom>
          <a:blipFill rotWithShape="1">
            <a:blip r:embed="rId4"/>
            <a:stretch>
              <a:fillRect t="-4478" b="-746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48263" y="1323975"/>
            <a:ext cx="3041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Let us do the equations: </a:t>
            </a:r>
            <a:r>
              <a:rPr lang="en-US" altLang="zh-CN" dirty="0" smtClean="0">
                <a:solidFill>
                  <a:srgbClr val="FF0000"/>
                </a:solidFill>
              </a:rPr>
              <a:t>GMM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GMM: EM</a:t>
            </a:r>
            <a:endParaRPr lang="zh-CN" altLang="en-US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74750"/>
            <a:ext cx="48514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779838" y="6096000"/>
            <a:ext cx="203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Initialization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GMM: EM</a:t>
            </a:r>
            <a:endParaRPr lang="zh-CN" altLang="en-US" smtClean="0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3924300" y="6165850"/>
            <a:ext cx="1857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Iter 1: prob</a:t>
            </a:r>
            <a:endParaRPr lang="zh-CN" altLang="en-US" sz="2800" b="1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168400"/>
            <a:ext cx="47498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GMM: EM</a:t>
            </a:r>
            <a:endParaRPr lang="zh-CN" altLang="en-US" smtClean="0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2362200" y="6064250"/>
            <a:ext cx="4827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Iter 1: estimate the parameters</a:t>
            </a:r>
            <a:endParaRPr lang="zh-CN" altLang="en-US" sz="2800" b="1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00150"/>
            <a:ext cx="47244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BN: Pictorial Structures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5" r="15231"/>
          <a:stretch>
            <a:fillRect/>
          </a:stretch>
        </p:blipFill>
        <p:spPr bwMode="auto">
          <a:xfrm>
            <a:off x="4491038" y="1076325"/>
            <a:ext cx="4056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620713" y="1185863"/>
            <a:ext cx="6477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19450" y="1185863"/>
            <a:ext cx="6477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 baseline="-25000">
                <a:solidFill>
                  <a:srgbClr val="FF0000"/>
                </a:solidFill>
              </a:rPr>
              <a:t>3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23938" y="2122488"/>
            <a:ext cx="6477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 baseline="-25000">
                <a:solidFill>
                  <a:srgbClr val="FF0000"/>
                </a:solidFill>
              </a:rPr>
              <a:t>4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0338" y="2097088"/>
            <a:ext cx="649287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 baseline="-25000">
                <a:solidFill>
                  <a:srgbClr val="FF0000"/>
                </a:solidFill>
              </a:rPr>
              <a:t>5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36738" y="1665288"/>
            <a:ext cx="6477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endParaRPr lang="zh-CN" altLang="en-US" baseline="-2500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12" idx="7"/>
            <a:endCxn id="9" idx="3"/>
          </p:cNvCxnSpPr>
          <p:nvPr/>
        </p:nvCxnSpPr>
        <p:spPr>
          <a:xfrm flipV="1">
            <a:off x="2389188" y="1576388"/>
            <a:ext cx="925512" cy="1555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1"/>
            <a:endCxn id="4" idx="5"/>
          </p:cNvCxnSpPr>
          <p:nvPr/>
        </p:nvCxnSpPr>
        <p:spPr>
          <a:xfrm flipH="1" flipV="1">
            <a:off x="1174750" y="1576388"/>
            <a:ext cx="757238" cy="1555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10" idx="7"/>
          </p:cNvCxnSpPr>
          <p:nvPr/>
        </p:nvCxnSpPr>
        <p:spPr>
          <a:xfrm flipH="1">
            <a:off x="1576388" y="2054225"/>
            <a:ext cx="355600" cy="134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5"/>
            <a:endCxn id="11" idx="1"/>
          </p:cNvCxnSpPr>
          <p:nvPr/>
        </p:nvCxnSpPr>
        <p:spPr>
          <a:xfrm>
            <a:off x="2389188" y="2054225"/>
            <a:ext cx="406400" cy="1095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0963" y="2697163"/>
            <a:ext cx="654050" cy="455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Z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endParaRPr lang="zh-CN" altLang="en-US" baseline="-250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4" idx="3"/>
            <a:endCxn id="23" idx="0"/>
          </p:cNvCxnSpPr>
          <p:nvPr/>
        </p:nvCxnSpPr>
        <p:spPr>
          <a:xfrm flipH="1">
            <a:off x="407988" y="1576388"/>
            <a:ext cx="307975" cy="1120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28688" y="2925763"/>
            <a:ext cx="652462" cy="455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Z</a:t>
            </a:r>
            <a:r>
              <a:rPr lang="en-US" altLang="zh-CN" baseline="-25000">
                <a:solidFill>
                  <a:schemeClr val="tx1"/>
                </a:solidFill>
              </a:rPr>
              <a:t>4</a:t>
            </a:r>
            <a:endParaRPr lang="zh-CN" altLang="en-US" baseline="-250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68488" y="2952750"/>
            <a:ext cx="652462" cy="4556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Z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endParaRPr lang="zh-CN" altLang="en-US" baseline="-250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959100" y="2986088"/>
            <a:ext cx="654050" cy="455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Z</a:t>
            </a:r>
            <a:r>
              <a:rPr lang="en-US" altLang="zh-CN" baseline="-25000">
                <a:solidFill>
                  <a:schemeClr val="tx1"/>
                </a:solidFill>
              </a:rPr>
              <a:t>5</a:t>
            </a:r>
            <a:endParaRPr lang="zh-CN" altLang="en-US" baseline="-250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02050" y="2925763"/>
            <a:ext cx="654050" cy="4556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Z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endParaRPr lang="zh-CN" altLang="en-US" baseline="-250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10" idx="4"/>
            <a:endCxn id="33" idx="0"/>
          </p:cNvCxnSpPr>
          <p:nvPr/>
        </p:nvCxnSpPr>
        <p:spPr>
          <a:xfrm flipH="1">
            <a:off x="1254125" y="2579688"/>
            <a:ext cx="93663" cy="346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4"/>
            <a:endCxn id="34" idx="0"/>
          </p:cNvCxnSpPr>
          <p:nvPr/>
        </p:nvCxnSpPr>
        <p:spPr>
          <a:xfrm>
            <a:off x="2160588" y="2122488"/>
            <a:ext cx="33337" cy="830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4"/>
            <a:endCxn id="35" idx="0"/>
          </p:cNvCxnSpPr>
          <p:nvPr/>
        </p:nvCxnSpPr>
        <p:spPr>
          <a:xfrm>
            <a:off x="3024188" y="2554288"/>
            <a:ext cx="261937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4"/>
            <a:endCxn id="36" idx="0"/>
          </p:cNvCxnSpPr>
          <p:nvPr/>
        </p:nvCxnSpPr>
        <p:spPr>
          <a:xfrm>
            <a:off x="3543300" y="1643063"/>
            <a:ext cx="485775" cy="128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30588"/>
            <a:ext cx="2581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3741738"/>
            <a:ext cx="3240087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482975"/>
            <a:ext cx="12858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4349750"/>
            <a:ext cx="36957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2903538"/>
            <a:ext cx="438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5300663"/>
            <a:ext cx="6345237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54063" y="5595938"/>
            <a:ext cx="168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Inference: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4762500"/>
            <a:ext cx="2257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48213"/>
            <a:ext cx="259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GMM: EM</a:t>
            </a:r>
            <a:endParaRPr lang="zh-CN" altLang="en-US" smtClean="0"/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140200" y="6064250"/>
            <a:ext cx="974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Iter 2</a:t>
            </a:r>
            <a:endParaRPr lang="zh-CN" altLang="en-US" sz="2800" b="1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81100"/>
            <a:ext cx="48133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GMM: EM</a:t>
            </a:r>
            <a:endParaRPr lang="zh-CN" altLang="en-US" smtClean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084638" y="6064250"/>
            <a:ext cx="974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Iter 5</a:t>
            </a:r>
            <a:endParaRPr lang="zh-CN" altLang="en-US" sz="2800" b="1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174750"/>
            <a:ext cx="4806950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GMM: EM</a:t>
            </a:r>
            <a:endParaRPr lang="zh-CN" altLang="en-US" smtClean="0"/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3992563" y="6064250"/>
            <a:ext cx="115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Iter 20</a:t>
            </a:r>
            <a:endParaRPr lang="zh-CN" altLang="en-US" sz="2800" b="1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155700"/>
            <a:ext cx="48387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FF0000"/>
                </a:solidFill>
              </a:rPr>
              <a:t>Approximate Inference as Minimizing Free Energies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rgbClr val="FF0000"/>
                </a:solidFill>
              </a:rPr>
              <a:t>Variational techniques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Variational techniques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P</a:t>
            </a:r>
            <a:r>
              <a:rPr lang="en-US" altLang="zh-CN" dirty="0" smtClean="0"/>
              <a:t>oint estimation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Do </a:t>
            </a:r>
            <a:r>
              <a:rPr lang="en-US" altLang="zh-CN" dirty="0"/>
              <a:t>not account for </a:t>
            </a:r>
            <a:r>
              <a:rPr lang="en-US" altLang="zh-CN" dirty="0" smtClean="0"/>
              <a:t>uncertainty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exact EM is often </a:t>
            </a:r>
            <a:r>
              <a:rPr lang="en-US" altLang="zh-CN" dirty="0" smtClean="0"/>
              <a:t>not possible </a:t>
            </a:r>
            <a:r>
              <a:rPr lang="en-US" altLang="zh-CN" dirty="0"/>
              <a:t>because the exact posterior is intractable</a:t>
            </a:r>
            <a:r>
              <a:rPr lang="en-US" altLang="zh-CN" dirty="0" smtClean="0"/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 </a:t>
            </a:r>
            <a:r>
              <a:rPr lang="en-US" altLang="zh-CN" dirty="0"/>
              <a:t>Also, </a:t>
            </a:r>
            <a:r>
              <a:rPr lang="en-US" altLang="zh-CN" dirty="0" smtClean="0"/>
              <a:t>exact EM </a:t>
            </a:r>
            <a:r>
              <a:rPr lang="en-US" altLang="zh-CN" dirty="0"/>
              <a:t>does not account for uncertainty in the </a:t>
            </a:r>
            <a:r>
              <a:rPr lang="en-US" altLang="zh-CN" dirty="0" smtClean="0"/>
              <a:t>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Variational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techniques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Assume </a:t>
            </a:r>
            <a:r>
              <a:rPr lang="en-US" altLang="zh-CN" dirty="0"/>
              <a:t>that </a:t>
            </a:r>
            <a:r>
              <a:rPr lang="en-US" altLang="zh-CN" dirty="0" smtClean="0"/>
              <a:t>Q(h) </a:t>
            </a:r>
            <a:r>
              <a:rPr lang="en-US" altLang="zh-CN" dirty="0"/>
              <a:t>comes from a restricted family of distributions that can be efficiently searched </a:t>
            </a:r>
            <a:r>
              <a:rPr lang="en-US" altLang="zh-CN" dirty="0" smtClean="0"/>
              <a:t>over</a:t>
            </a:r>
            <a:endParaRPr lang="zh-CN" altLang="en-US" dirty="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7704" y="1500089"/>
            <a:ext cx="2664296" cy="76456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9672" y="2859060"/>
            <a:ext cx="3024336" cy="406393"/>
          </a:xfrm>
          <a:prstGeom prst="rect">
            <a:avLst/>
          </a:prstGeom>
          <a:blipFill rotWithShape="1">
            <a:blip r:embed="rId3"/>
            <a:stretch>
              <a:fillRect t="-4478" b="-746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Variational techniques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Mean Field</a:t>
            </a:r>
          </a:p>
          <a:p>
            <a:pPr eaLnBrk="1" hangingPunct="1"/>
            <a:r>
              <a:rPr lang="en-US" altLang="zh-CN" smtClean="0"/>
              <a:t>Structured variational method</a:t>
            </a:r>
          </a:p>
          <a:p>
            <a:pPr eaLnBrk="1" hangingPunct="1"/>
            <a:r>
              <a:rPr lang="en-US" altLang="zh-CN" smtClean="0"/>
              <a:t>Belief Propagation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Mean Field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Product form (fully factorized) Q-distribution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Discrete RV: Q(h</a:t>
            </a:r>
            <a:r>
              <a:rPr lang="en-US" altLang="zh-CN" baseline="-25000" smtClean="0"/>
              <a:t>i</a:t>
            </a:r>
            <a:r>
              <a:rPr lang="en-US" altLang="zh-CN" smtClean="0"/>
              <a:t>) is a vector</a:t>
            </a:r>
          </a:p>
          <a:p>
            <a:pPr eaLnBrk="1" hangingPunct="1"/>
            <a:r>
              <a:rPr lang="en-US" altLang="zh-CN" smtClean="0"/>
              <a:t>Continuous RV: Q(h</a:t>
            </a:r>
            <a:r>
              <a:rPr lang="en-US" altLang="zh-CN" baseline="-25000" smtClean="0"/>
              <a:t>i</a:t>
            </a:r>
            <a:r>
              <a:rPr lang="en-US" altLang="zh-CN" smtClean="0"/>
              <a:t>) a parametric distribution</a:t>
            </a:r>
          </a:p>
          <a:p>
            <a:pPr lvl="1" eaLnBrk="1" hangingPunct="1"/>
            <a:r>
              <a:rPr lang="en-US" altLang="zh-CN" smtClean="0"/>
              <a:t>e.g., Gaussion Q(h</a:t>
            </a:r>
            <a:r>
              <a:rPr lang="en-US" altLang="zh-CN" baseline="-25000" smtClean="0"/>
              <a:t>i</a:t>
            </a:r>
            <a:r>
              <a:rPr lang="en-US" altLang="zh-CN" smtClean="0"/>
              <a:t>|</a:t>
            </a:r>
            <a:r>
              <a:rPr lang="el-GR" altLang="zh-CN" smtClean="0"/>
              <a:t>μ</a:t>
            </a:r>
            <a:r>
              <a:rPr lang="en-US" altLang="zh-CN" smtClean="0"/>
              <a:t>,</a:t>
            </a:r>
            <a:r>
              <a:rPr lang="el-GR" altLang="zh-CN" smtClean="0"/>
              <a:t>Σ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76475"/>
            <a:ext cx="2324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Variational techniques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Mean Field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Structured variational method</a:t>
            </a:r>
          </a:p>
          <a:p>
            <a:pPr eaLnBrk="1" hangingPunct="1"/>
            <a:r>
              <a:rPr lang="en-US" altLang="zh-CN" smtClean="0"/>
              <a:t>Belief Propagation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Structured variational method</a:t>
            </a:r>
            <a:endParaRPr lang="zh-CN" alt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52641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12938"/>
            <a:ext cx="33020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TextBox 3"/>
          <p:cNvSpPr txBox="1">
            <a:spLocks noChangeArrowheads="1"/>
          </p:cNvSpPr>
          <p:nvPr/>
        </p:nvSpPr>
        <p:spPr bwMode="auto">
          <a:xfrm>
            <a:off x="6632575" y="14890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Mean field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36875"/>
            <a:ext cx="3924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3838575"/>
            <a:ext cx="36734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5219700" y="2498725"/>
            <a:ext cx="37639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0000"/>
                </a:solidFill>
              </a:rPr>
              <a:t>Structured variational method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Variational techniques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Mean Field</a:t>
            </a:r>
          </a:p>
          <a:p>
            <a:pPr eaLnBrk="1" hangingPunct="1"/>
            <a:r>
              <a:rPr lang="en-US" altLang="zh-CN" smtClean="0"/>
              <a:t>Structured variational method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Belief Propagation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3644900"/>
            <a:ext cx="52673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5300663"/>
            <a:ext cx="6000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4957763"/>
            <a:ext cx="4229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43225"/>
            <a:ext cx="31908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MRF</a:t>
            </a:r>
            <a:endParaRPr lang="zh-CN" altLang="en-US" smtClean="0"/>
          </a:p>
        </p:txBody>
      </p:sp>
      <p:grpSp>
        <p:nvGrpSpPr>
          <p:cNvPr id="5123" name="Group 4"/>
          <p:cNvGrpSpPr>
            <a:grpSpLocks/>
          </p:cNvGrpSpPr>
          <p:nvPr/>
        </p:nvGrpSpPr>
        <p:grpSpPr bwMode="auto">
          <a:xfrm>
            <a:off x="833438" y="1225550"/>
            <a:ext cx="7467600" cy="3001963"/>
            <a:chOff x="576" y="1776"/>
            <a:chExt cx="4704" cy="1891"/>
          </a:xfrm>
        </p:grpSpPr>
        <p:pic>
          <p:nvPicPr>
            <p:cNvPr id="5128" name="Picture 5" descr="MR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016"/>
              <a:ext cx="2349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9" name="Object 6"/>
            <p:cNvGraphicFramePr>
              <a:graphicFrameLocks noChangeAspect="1"/>
            </p:cNvGraphicFramePr>
            <p:nvPr/>
          </p:nvGraphicFramePr>
          <p:xfrm>
            <a:off x="576" y="2640"/>
            <a:ext cx="56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Equation" r:id="rId4" imgW="444307" imgH="190417" progId="Equation.DSMT4">
                    <p:embed/>
                  </p:oleObj>
                </mc:Choice>
                <mc:Fallback>
                  <p:oleObj name="Equation" r:id="rId4" imgW="444307" imgH="190417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40"/>
                          <a:ext cx="56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7"/>
            <p:cNvGraphicFramePr>
              <a:graphicFrameLocks noChangeAspect="1"/>
            </p:cNvGraphicFramePr>
            <p:nvPr/>
          </p:nvGraphicFramePr>
          <p:xfrm>
            <a:off x="1152" y="3408"/>
            <a:ext cx="6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name="Equation" r:id="rId6" imgW="482391" imgH="203112" progId="Equation.DSMT4">
                    <p:embed/>
                  </p:oleObj>
                </mc:Choice>
                <mc:Fallback>
                  <p:oleObj name="Equation" r:id="rId6" imgW="482391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08"/>
                          <a:ext cx="61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Line 8"/>
            <p:cNvSpPr>
              <a:spLocks noChangeShapeType="1"/>
            </p:cNvSpPr>
            <p:nvPr/>
          </p:nvSpPr>
          <p:spPr bwMode="auto">
            <a:xfrm flipV="1">
              <a:off x="1488" y="316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9"/>
            <p:cNvSpPr>
              <a:spLocks noChangeShapeType="1"/>
            </p:cNvSpPr>
            <p:nvPr/>
          </p:nvSpPr>
          <p:spPr bwMode="auto">
            <a:xfrm>
              <a:off x="1152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133" name="Picture 10" descr="5g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2736"/>
              <a:ext cx="921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11" descr="54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776"/>
              <a:ext cx="921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" name="Rectangle 12"/>
            <p:cNvSpPr>
              <a:spLocks noChangeArrowheads="1"/>
            </p:cNvSpPr>
            <p:nvPr/>
          </p:nvSpPr>
          <p:spPr bwMode="auto">
            <a:xfrm>
              <a:off x="2592" y="1776"/>
              <a:ext cx="240" cy="24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1</a:t>
              </a:r>
            </a:p>
          </p:txBody>
        </p:sp>
        <p:sp>
          <p:nvSpPr>
            <p:cNvPr id="5137" name="Text Box 14"/>
            <p:cNvSpPr txBox="1">
              <a:spLocks noChangeArrowheads="1"/>
            </p:cNvSpPr>
            <p:nvPr/>
          </p:nvSpPr>
          <p:spPr bwMode="auto">
            <a:xfrm>
              <a:off x="4464" y="211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Arial" charset="0"/>
                </a:rPr>
                <a:t>real image</a:t>
              </a:r>
            </a:p>
          </p:txBody>
        </p:sp>
        <p:sp>
          <p:nvSpPr>
            <p:cNvPr id="5138" name="Text Box 15"/>
            <p:cNvSpPr txBox="1">
              <a:spLocks noChangeArrowheads="1"/>
            </p:cNvSpPr>
            <p:nvPr/>
          </p:nvSpPr>
          <p:spPr bwMode="auto">
            <a:xfrm>
              <a:off x="4464" y="307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Arial" charset="0"/>
                </a:rPr>
                <a:t>label image</a:t>
              </a:r>
            </a:p>
          </p:txBody>
        </p:sp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 flipH="1" flipV="1">
              <a:off x="2928" y="2592"/>
              <a:ext cx="912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 flipH="1" flipV="1">
              <a:off x="2832" y="1920"/>
              <a:ext cx="100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24" name="对象 17"/>
          <p:cNvGraphicFramePr>
            <a:graphicFrameLocks noChangeAspect="1"/>
          </p:cNvGraphicFramePr>
          <p:nvPr/>
        </p:nvGraphicFramePr>
        <p:xfrm>
          <a:off x="1316038" y="4113213"/>
          <a:ext cx="61214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10" imgW="3441700" imgH="482600" progId="Equation.DSMT4">
                  <p:embed/>
                </p:oleObj>
              </mc:Choice>
              <mc:Fallback>
                <p:oleObj name="Equation" r:id="rId10" imgW="3441700" imgH="482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113213"/>
                        <a:ext cx="61214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8"/>
          <p:cNvGraphicFramePr>
            <a:graphicFrameLocks noChangeAspect="1"/>
          </p:cNvGraphicFramePr>
          <p:nvPr/>
        </p:nvGraphicFramePr>
        <p:xfrm>
          <a:off x="2711450" y="5973763"/>
          <a:ext cx="55800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12" imgW="3136900" imgH="355600" progId="Equation.DSMT4">
                  <p:embed/>
                </p:oleObj>
              </mc:Choice>
              <mc:Fallback>
                <p:oleObj name="Equation" r:id="rId12" imgW="3136900" imgH="3556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973763"/>
                        <a:ext cx="55800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9"/>
          <p:cNvSpPr txBox="1">
            <a:spLocks noChangeArrowheads="1"/>
          </p:cNvSpPr>
          <p:nvPr/>
        </p:nvSpPr>
        <p:spPr bwMode="auto">
          <a:xfrm>
            <a:off x="788988" y="60086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Energy function: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2775" y="5222875"/>
            <a:ext cx="5097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Inference:  max Pr(x,y) ≡ min E(x)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FF0000"/>
                </a:solidFill>
              </a:rPr>
              <a:t>Approximate Inference as Minimizing Free Energies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>
                <a:solidFill>
                  <a:srgbClr val="FF0000"/>
                </a:solidFill>
              </a:rPr>
              <a:t>Annealing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Annealing</a:t>
            </a:r>
            <a:endParaRPr lang="zh-CN" altLang="en-US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060575"/>
            <a:ext cx="78676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Approximate Inference as Minimizing Free Energies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>
                <a:solidFill>
                  <a:srgbClr val="FF0000"/>
                </a:solidFill>
              </a:rPr>
              <a:t>Summary &amp; Homework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Dependencies: combinatorial search</a:t>
            </a:r>
          </a:p>
          <a:p>
            <a:pPr lvl="1" eaLnBrk="1" hangingPunct="1">
              <a:defRPr/>
            </a:pPr>
            <a:r>
              <a:rPr lang="en-US" altLang="zh-CN" sz="2400"/>
              <a:t>T</a:t>
            </a:r>
            <a:r>
              <a:rPr lang="en-US" altLang="zh-CN" sz="2400" smtClean="0"/>
              <a:t>akes advantage of the graph structure</a:t>
            </a:r>
          </a:p>
          <a:p>
            <a:pPr lvl="2" eaLnBrk="1" hangingPunct="1">
              <a:defRPr/>
            </a:pPr>
            <a:r>
              <a:rPr lang="en-US" altLang="zh-CN" sz="2000" smtClean="0"/>
              <a:t>Variable Elimination, Belief Propagation, Dynamic Programing</a:t>
            </a:r>
          </a:p>
          <a:p>
            <a:pPr lvl="1" eaLnBrk="1" hangingPunct="1">
              <a:defRPr/>
            </a:pPr>
            <a:r>
              <a:rPr lang="en-US" altLang="zh-CN" sz="2400" smtClean="0"/>
              <a:t>Approximation</a:t>
            </a:r>
          </a:p>
          <a:p>
            <a:pPr lvl="2" eaLnBrk="1" hangingPunct="1">
              <a:defRPr/>
            </a:pPr>
            <a:r>
              <a:rPr lang="en-US" altLang="zh-CN" sz="2000" smtClean="0"/>
              <a:t>balance between complexity and accuracy</a:t>
            </a:r>
          </a:p>
          <a:p>
            <a:pPr lvl="2" eaLnBrk="1" hangingPunct="1">
              <a:defRPr/>
            </a:pPr>
            <a:r>
              <a:rPr lang="en-US" altLang="zh-CN" sz="2000" smtClean="0"/>
              <a:t>(ICM, Mean field) </a:t>
            </a:r>
            <a:r>
              <a:rPr lang="en-US" altLang="zh-CN" sz="2000" smtClean="0">
                <a:cs typeface="Calibri"/>
              </a:rPr>
              <a:t>→</a:t>
            </a:r>
            <a:r>
              <a:rPr lang="en-US" altLang="zh-CN" sz="2000" smtClean="0"/>
              <a:t> (Structured  variational method, BP) </a:t>
            </a:r>
            <a:r>
              <a:rPr lang="en-US" altLang="zh-CN" sz="2000">
                <a:cs typeface="Calibri"/>
              </a:rPr>
              <a:t>→</a:t>
            </a:r>
            <a:r>
              <a:rPr lang="en-US" altLang="zh-CN" sz="2000" smtClean="0"/>
              <a:t> EM</a:t>
            </a:r>
          </a:p>
          <a:p>
            <a:pPr eaLnBrk="1" hangingPunct="1">
              <a:defRPr/>
            </a:pPr>
            <a:r>
              <a:rPr lang="en-US" altLang="zh-CN" sz="2800" smtClean="0"/>
              <a:t>Uncertainties: a neighbor may be untrustworthy</a:t>
            </a:r>
          </a:p>
          <a:p>
            <a:pPr lvl="1" eaLnBrk="1" hangingPunct="1">
              <a:defRPr/>
            </a:pPr>
            <a:r>
              <a:rPr lang="en-US" altLang="zh-CN" sz="2400" smtClean="0"/>
              <a:t>try to maintain distributions for RV, rather than point estimations</a:t>
            </a:r>
          </a:p>
          <a:p>
            <a:pPr lvl="1" eaLnBrk="1" hangingPunct="1">
              <a:defRPr/>
            </a:pPr>
            <a:r>
              <a:rPr lang="en-US" altLang="zh-CN" sz="2400" smtClean="0"/>
              <a:t>ICM </a:t>
            </a:r>
            <a:r>
              <a:rPr lang="en-US" altLang="zh-CN" sz="2400" smtClean="0">
                <a:cs typeface="Calibri"/>
              </a:rPr>
              <a:t>→ EM → (</a:t>
            </a:r>
            <a:r>
              <a:rPr lang="en-US" altLang="zh-CN" sz="2400" smtClean="0"/>
              <a:t>Mean field/Structured  variational method, BP)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Homework and projects</a:t>
            </a:r>
            <a:endParaRPr lang="zh-CN" alt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My Parts</a:t>
            </a:r>
          </a:p>
          <a:p>
            <a:pPr lvl="1"/>
            <a:r>
              <a:rPr lang="en-US" altLang="zh-CN" sz="2400" dirty="0" smtClean="0"/>
              <a:t>T1: Translate one paper</a:t>
            </a:r>
          </a:p>
          <a:p>
            <a:pPr lvl="2"/>
            <a:r>
              <a:rPr lang="en-US" altLang="zh-CN" sz="2000" dirty="0" smtClean="0"/>
              <a:t>Pedro </a:t>
            </a:r>
            <a:r>
              <a:rPr lang="en-US" altLang="zh-CN" sz="2000" dirty="0" err="1" smtClean="0"/>
              <a:t>Domingos</a:t>
            </a:r>
            <a:r>
              <a:rPr lang="en-US" altLang="zh-CN" sz="2000" dirty="0" smtClean="0"/>
              <a:t>, A Few Useful Things to Know about Machine Learning</a:t>
            </a:r>
          </a:p>
          <a:p>
            <a:pPr lvl="1"/>
            <a:r>
              <a:rPr lang="en-US" altLang="zh-CN" sz="2400" dirty="0" smtClean="0"/>
              <a:t>T2: Do the math practice</a:t>
            </a:r>
          </a:p>
          <a:p>
            <a:pPr lvl="2"/>
            <a:r>
              <a:rPr lang="en-US" altLang="zh-CN" sz="2000" dirty="0" smtClean="0"/>
              <a:t>Inference of a PGM</a:t>
            </a:r>
          </a:p>
          <a:p>
            <a:pPr lvl="1"/>
            <a:r>
              <a:rPr lang="en-US" altLang="zh-CN" sz="2400" dirty="0" smtClean="0"/>
              <a:t>T3: One project</a:t>
            </a:r>
          </a:p>
          <a:p>
            <a:pPr lvl="2"/>
            <a:r>
              <a:rPr lang="en-US" altLang="zh-CN" sz="2000" dirty="0" smtClean="0"/>
              <a:t>EM</a:t>
            </a:r>
          </a:p>
          <a:p>
            <a:pPr eaLnBrk="1" hangingPunct="1"/>
            <a:r>
              <a:rPr lang="en-US" altLang="zh-CN" sz="2800" dirty="0" smtClean="0"/>
              <a:t>Submission</a:t>
            </a:r>
          </a:p>
          <a:p>
            <a:pPr lvl="1" eaLnBrk="1" hangingPunct="1"/>
            <a:r>
              <a:rPr lang="en-US" altLang="zh-CN" sz="2400" dirty="0" smtClean="0"/>
              <a:t>submit via email: </a:t>
            </a:r>
            <a:r>
              <a:rPr lang="en-US" altLang="zh-CN" sz="2400" dirty="0" smtClean="0">
                <a:hlinkClick r:id="rId2"/>
              </a:rPr>
              <a:t>ajon@bit.edu.cn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deadline: 2016.2.1</a:t>
            </a:r>
          </a:p>
          <a:p>
            <a:pPr lvl="1" eaLnBrk="1" hangingPunct="1"/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 T2&amp;T3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Co-fitting of </a:t>
            </a:r>
            <a:r>
              <a:rPr lang="en-US" altLang="zh-CN" dirty="0"/>
              <a:t>M</a:t>
            </a:r>
            <a:r>
              <a:rPr lang="en-US" altLang="zh-CN" dirty="0" smtClean="0"/>
              <a:t>ultiple Lines</a:t>
            </a:r>
            <a:endParaRPr lang="zh-CN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" y="2337643"/>
            <a:ext cx="2664296" cy="179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0" y="4740856"/>
            <a:ext cx="253681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57" y="2235248"/>
            <a:ext cx="2390775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29" y="4657448"/>
            <a:ext cx="2088232" cy="193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927" y="2337641"/>
            <a:ext cx="30384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927" y="4757906"/>
            <a:ext cx="31718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3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0" y="-111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mtClean="0"/>
              <a:t>Your Task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Co-fitting of Multiple Lines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T2: Do the math practice</a:t>
            </a:r>
          </a:p>
          <a:p>
            <a:pPr lvl="2"/>
            <a:r>
              <a:rPr lang="en-US" altLang="zh-CN" dirty="0" smtClean="0"/>
              <a:t>Write out the PGM</a:t>
            </a:r>
          </a:p>
          <a:p>
            <a:pPr lvl="2"/>
            <a:r>
              <a:rPr lang="en-US" altLang="zh-CN" dirty="0" smtClean="0"/>
              <a:t>JPDF</a:t>
            </a:r>
          </a:p>
          <a:p>
            <a:pPr lvl="2"/>
            <a:r>
              <a:rPr lang="en-US" altLang="zh-CN" dirty="0" smtClean="0"/>
              <a:t>Objective Function</a:t>
            </a:r>
          </a:p>
          <a:p>
            <a:pPr lvl="2"/>
            <a:r>
              <a:rPr lang="en-US" altLang="zh-CN" dirty="0" smtClean="0"/>
              <a:t>Inference Algorithm based on EM (with detailed update equations)</a:t>
            </a:r>
          </a:p>
          <a:p>
            <a:pPr lvl="1"/>
            <a:r>
              <a:rPr lang="en-US" altLang="zh-CN" sz="2400" dirty="0" smtClean="0"/>
              <a:t>T3: One project</a:t>
            </a:r>
          </a:p>
          <a:p>
            <a:pPr lvl="2"/>
            <a:r>
              <a:rPr lang="en-US" altLang="zh-CN" sz="2000" dirty="0" smtClean="0"/>
              <a:t>Implement the EM Algorithm</a:t>
            </a:r>
          </a:p>
          <a:p>
            <a:pPr lvl="2"/>
            <a:r>
              <a:rPr lang="en-US" altLang="zh-CN" sz="2000" dirty="0" smtClean="0"/>
              <a:t>Test it on the data generated by </a:t>
            </a:r>
            <a:r>
              <a:rPr lang="en-US" altLang="zh-CN" sz="2000" dirty="0" err="1" smtClean="0"/>
              <a:t>genLineData.m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627067"/>
            <a:ext cx="33843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sx</a:t>
            </a:r>
            <a:r>
              <a:rPr lang="en-US" altLang="zh-CN" sz="1200" dirty="0"/>
              <a:t> = 100;</a:t>
            </a:r>
          </a:p>
          <a:p>
            <a:r>
              <a:rPr lang="en-US" altLang="zh-CN" sz="1200" dirty="0" err="1"/>
              <a:t>sy</a:t>
            </a:r>
            <a:r>
              <a:rPr lang="en-US" altLang="zh-CN" sz="1200" dirty="0"/>
              <a:t> = 50;</a:t>
            </a:r>
          </a:p>
          <a:p>
            <a:r>
              <a:rPr lang="en-US" altLang="zh-CN" sz="1200" dirty="0" err="1"/>
              <a:t>xVec</a:t>
            </a:r>
            <a:r>
              <a:rPr lang="en-US" altLang="zh-CN" sz="1200" dirty="0"/>
              <a:t> = -</a:t>
            </a:r>
            <a:r>
              <a:rPr lang="en-US" altLang="zh-CN" sz="1200" dirty="0" err="1"/>
              <a:t>sx:sx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yVec</a:t>
            </a:r>
            <a:r>
              <a:rPr lang="en-US" altLang="zh-CN" sz="1200" dirty="0"/>
              <a:t> = -</a:t>
            </a:r>
            <a:r>
              <a:rPr lang="en-US" altLang="zh-CN" sz="1200" dirty="0" err="1"/>
              <a:t>sy:sy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err="1"/>
              <a:t>numLine</a:t>
            </a:r>
            <a:r>
              <a:rPr lang="en-US" altLang="zh-CN" sz="1200" dirty="0"/>
              <a:t> = 4;</a:t>
            </a:r>
          </a:p>
          <a:p>
            <a:r>
              <a:rPr lang="en-US" altLang="zh-CN" sz="1200" dirty="0"/>
              <a:t>sigma = 10*rand(1)+1;</a:t>
            </a:r>
          </a:p>
          <a:p>
            <a:r>
              <a:rPr lang="en-US" altLang="zh-CN" sz="1200" dirty="0" err="1"/>
              <a:t>numPert</a:t>
            </a:r>
            <a:r>
              <a:rPr lang="en-US" altLang="zh-CN" sz="1200" dirty="0"/>
              <a:t> = 10;</a:t>
            </a:r>
          </a:p>
          <a:p>
            <a:r>
              <a:rPr lang="en-US" altLang="zh-CN" sz="1200" dirty="0"/>
              <a:t>noise = 1;</a:t>
            </a:r>
          </a:p>
          <a:p>
            <a:r>
              <a:rPr lang="en-US" altLang="zh-CN" sz="1200" dirty="0" err="1"/>
              <a:t>noiseLevel</a:t>
            </a:r>
            <a:r>
              <a:rPr lang="en-US" altLang="zh-CN" sz="1200" dirty="0"/>
              <a:t> = 0.01;</a:t>
            </a:r>
          </a:p>
          <a:p>
            <a:r>
              <a:rPr lang="zh-CN" altLang="en-US" sz="1200" dirty="0"/>
              <a:t> </a:t>
            </a:r>
          </a:p>
          <a:p>
            <a:r>
              <a:rPr lang="en-US" altLang="zh-CN" sz="1200" dirty="0"/>
              <a:t>figure;</a:t>
            </a:r>
          </a:p>
          <a:p>
            <a:r>
              <a:rPr lang="en-US" altLang="zh-CN" sz="1200" dirty="0"/>
              <a:t>subplot(121);</a:t>
            </a:r>
          </a:p>
          <a:p>
            <a:r>
              <a:rPr lang="en-US" altLang="zh-CN" sz="1200" dirty="0"/>
              <a:t>hold on;</a:t>
            </a:r>
          </a:p>
          <a:p>
            <a:r>
              <a:rPr lang="en-US" altLang="zh-CN" sz="1200" dirty="0" err="1"/>
              <a:t>cVec</a:t>
            </a:r>
            <a:r>
              <a:rPr lang="en-US" altLang="zh-CN" sz="1200" dirty="0"/>
              <a:t> = '</a:t>
            </a:r>
            <a:r>
              <a:rPr lang="en-US" altLang="zh-CN" sz="1200" dirty="0" err="1"/>
              <a:t>gbkmyc</a:t>
            </a:r>
            <a:r>
              <a:rPr lang="en-US" altLang="zh-CN" sz="1200" dirty="0"/>
              <a:t>';</a:t>
            </a:r>
          </a:p>
          <a:p>
            <a:r>
              <a:rPr lang="zh-CN" altLang="en-US" sz="1200" dirty="0"/>
              <a:t> </a:t>
            </a:r>
          </a:p>
          <a:p>
            <a:r>
              <a:rPr lang="en-US" altLang="zh-CN" sz="1200" dirty="0" err="1"/>
              <a:t>linePara</a:t>
            </a:r>
            <a:r>
              <a:rPr lang="en-US" altLang="zh-CN" sz="1200" dirty="0"/>
              <a:t> = zeros(</a:t>
            </a:r>
            <a:r>
              <a:rPr lang="en-US" altLang="zh-CN" sz="1200" dirty="0" err="1"/>
              <a:t>numLine</a:t>
            </a:r>
            <a:r>
              <a:rPr lang="en-US" altLang="zh-CN" sz="1200" dirty="0"/>
              <a:t>, 3);</a:t>
            </a:r>
          </a:p>
          <a:p>
            <a:r>
              <a:rPr lang="en-US" altLang="zh-CN" sz="1200" dirty="0" err="1"/>
              <a:t>dataAll</a:t>
            </a:r>
            <a:r>
              <a:rPr lang="en-US" altLang="zh-CN" sz="1200" dirty="0"/>
              <a:t> = [];</a:t>
            </a:r>
          </a:p>
          <a:p>
            <a:r>
              <a:rPr lang="en-US" altLang="zh-CN" sz="1200" dirty="0"/>
              <a:t>pt1 = [(rand(1)-0.5)*</a:t>
            </a:r>
            <a:r>
              <a:rPr lang="en-US" altLang="zh-CN" sz="1200" dirty="0" err="1"/>
              <a:t>sx</a:t>
            </a:r>
            <a:r>
              <a:rPr lang="en-US" altLang="zh-CN" sz="1200" dirty="0"/>
              <a:t>, (rand(1)-0.5)*</a:t>
            </a:r>
            <a:r>
              <a:rPr lang="en-US" altLang="zh-CN" sz="1200" dirty="0" err="1"/>
              <a:t>sy</a:t>
            </a:r>
            <a:r>
              <a:rPr lang="en-US" altLang="zh-CN" sz="1200" dirty="0"/>
              <a:t>];</a:t>
            </a:r>
          </a:p>
          <a:p>
            <a:r>
              <a:rPr lang="en-US" altLang="zh-CN" sz="1200" dirty="0"/>
              <a:t>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1:numLine</a:t>
            </a:r>
          </a:p>
          <a:p>
            <a:r>
              <a:rPr lang="en-US" altLang="zh-CN" sz="1200" dirty="0"/>
              <a:t>    pt2 = [(rand(1)-0.5)*</a:t>
            </a:r>
            <a:r>
              <a:rPr lang="en-US" altLang="zh-CN" sz="1200" dirty="0" err="1"/>
              <a:t>sx</a:t>
            </a:r>
            <a:r>
              <a:rPr lang="en-US" altLang="zh-CN" sz="1200" dirty="0"/>
              <a:t>, (rand(1)-0.5)*</a:t>
            </a:r>
            <a:r>
              <a:rPr lang="en-US" altLang="zh-CN" sz="1200" dirty="0" err="1"/>
              <a:t>sy</a:t>
            </a:r>
            <a:r>
              <a:rPr lang="en-US" altLang="zh-CN" sz="1200" dirty="0"/>
              <a:t>];    </a:t>
            </a:r>
          </a:p>
          <a:p>
            <a:r>
              <a:rPr lang="en-US" altLang="zh-CN" sz="1200" dirty="0"/>
              <a:t>    LPT = [pt1; pt2];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coeff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princomp</a:t>
            </a:r>
            <a:r>
              <a:rPr lang="en-US" altLang="zh-CN" sz="1200" dirty="0"/>
              <a:t>(LPT);</a:t>
            </a:r>
          </a:p>
          <a:p>
            <a:r>
              <a:rPr lang="en-US" altLang="zh-CN" sz="1200" dirty="0"/>
              <a:t>    normal = </a:t>
            </a:r>
            <a:r>
              <a:rPr lang="en-US" altLang="zh-CN" sz="1200" dirty="0" err="1"/>
              <a:t>coeff</a:t>
            </a:r>
            <a:r>
              <a:rPr lang="en-US" altLang="zh-CN" sz="1200" dirty="0"/>
              <a:t>(:,2);</a:t>
            </a:r>
          </a:p>
          <a:p>
            <a:r>
              <a:rPr lang="en-US" altLang="zh-CN" sz="1200" dirty="0"/>
              <a:t>    p = [normal(1), normal(2), -mean(LPT,1)*normal];</a:t>
            </a:r>
          </a:p>
          <a:p>
            <a:r>
              <a:rPr lang="zh-CN" altLang="en-US" sz="1200" dirty="0"/>
              <a:t>   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linePara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, :) = p;</a:t>
            </a:r>
          </a:p>
          <a:p>
            <a:r>
              <a:rPr lang="en-US" altLang="zh-CN" sz="1200" dirty="0"/>
              <a:t>    if p(1) &gt; p(2)</a:t>
            </a:r>
          </a:p>
          <a:p>
            <a:r>
              <a:rPr lang="en-US" altLang="zh-CN" sz="1200" dirty="0"/>
              <a:t>        xx = -(</a:t>
            </a:r>
            <a:r>
              <a:rPr lang="en-US" altLang="zh-CN" sz="1200" dirty="0" err="1"/>
              <a:t>yVec</a:t>
            </a:r>
            <a:r>
              <a:rPr lang="en-US" altLang="zh-CN" sz="1200" dirty="0"/>
              <a:t>*p(2) + p(3))/p(1);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yy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yVec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else</a:t>
            </a:r>
          </a:p>
          <a:p>
            <a:r>
              <a:rPr lang="en-US" altLang="zh-CN" sz="1200" dirty="0"/>
              <a:t>        xx = </a:t>
            </a:r>
            <a:r>
              <a:rPr lang="en-US" altLang="zh-CN" sz="1200" dirty="0" err="1"/>
              <a:t>xVec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yy</a:t>
            </a:r>
            <a:r>
              <a:rPr lang="en-US" altLang="zh-CN" sz="1200" dirty="0"/>
              <a:t> = -(</a:t>
            </a:r>
            <a:r>
              <a:rPr lang="en-US" altLang="zh-CN" sz="1200" dirty="0" err="1"/>
              <a:t>xVec</a:t>
            </a:r>
            <a:r>
              <a:rPr lang="en-US" altLang="zh-CN" sz="1200" dirty="0"/>
              <a:t>*p(1) + p(3))/p(2);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smtClean="0"/>
              <a:t>end</a:t>
            </a:r>
            <a:endParaRPr lang="en-US" altLang="zh-C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1788" y="830317"/>
            <a:ext cx="55476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numPt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length(xx);</a:t>
            </a:r>
          </a:p>
          <a:p>
            <a:r>
              <a:rPr lang="en-US" altLang="zh-CN" sz="1200" dirty="0"/>
              <a:t>    dxx = </a:t>
            </a:r>
            <a:r>
              <a:rPr lang="en-US" altLang="zh-CN" sz="1200" dirty="0" err="1"/>
              <a:t>repmat</a:t>
            </a:r>
            <a:r>
              <a:rPr lang="en-US" altLang="zh-CN" sz="1200" dirty="0"/>
              <a:t>(xx, </a:t>
            </a:r>
            <a:r>
              <a:rPr lang="en-US" altLang="zh-CN" sz="1200" dirty="0" err="1"/>
              <a:t>numPert</a:t>
            </a:r>
            <a:r>
              <a:rPr lang="en-US" altLang="zh-CN" sz="1200" dirty="0"/>
              <a:t>, 1) + </a:t>
            </a:r>
            <a:r>
              <a:rPr lang="en-US" altLang="zh-CN" sz="1200" dirty="0" err="1"/>
              <a:t>randn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numPert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numPt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dyy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repmat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yy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numPert</a:t>
            </a:r>
            <a:r>
              <a:rPr lang="en-US" altLang="zh-CN" sz="1200" dirty="0"/>
              <a:t>, 1) + </a:t>
            </a:r>
            <a:r>
              <a:rPr lang="en-US" altLang="zh-CN" sz="1200" dirty="0" err="1"/>
              <a:t>randn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numPert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numPt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dpt</a:t>
            </a:r>
            <a:r>
              <a:rPr lang="en-US" altLang="zh-CN" sz="1200" dirty="0"/>
              <a:t> = [dxx(:), </a:t>
            </a:r>
            <a:r>
              <a:rPr lang="en-US" altLang="zh-CN" sz="1200" dirty="0" err="1"/>
              <a:t>dyy</a:t>
            </a:r>
            <a:r>
              <a:rPr lang="en-US" altLang="zh-CN" sz="1200" dirty="0"/>
              <a:t>(:)];   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dataAll</a:t>
            </a:r>
            <a:r>
              <a:rPr lang="en-US" altLang="zh-CN" sz="1200" dirty="0"/>
              <a:t> = [</a:t>
            </a:r>
            <a:r>
              <a:rPr lang="en-US" altLang="zh-CN" sz="1200" dirty="0" err="1"/>
              <a:t>dataAll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dpt</a:t>
            </a:r>
            <a:r>
              <a:rPr lang="en-US" altLang="zh-CN" sz="1200" dirty="0"/>
              <a:t>];</a:t>
            </a:r>
          </a:p>
          <a:p>
            <a:r>
              <a:rPr lang="zh-CN" altLang="en-US" sz="1200" dirty="0"/>
              <a:t>    </a:t>
            </a:r>
          </a:p>
          <a:p>
            <a:r>
              <a:rPr lang="en-US" altLang="zh-CN" sz="1200" dirty="0"/>
              <a:t>    plot(</a:t>
            </a:r>
            <a:r>
              <a:rPr lang="en-US" altLang="zh-CN" sz="1200" dirty="0" err="1"/>
              <a:t>dpt</a:t>
            </a:r>
            <a:r>
              <a:rPr lang="en-US" altLang="zh-CN" sz="1200" dirty="0"/>
              <a:t>(:,1), </a:t>
            </a:r>
            <a:r>
              <a:rPr lang="en-US" altLang="zh-CN" sz="1200" dirty="0" err="1"/>
              <a:t>dpt</a:t>
            </a:r>
            <a:r>
              <a:rPr lang="en-US" altLang="zh-CN" sz="1200" dirty="0"/>
              <a:t>(:,2), ['.' </a:t>
            </a:r>
            <a:r>
              <a:rPr lang="en-US" altLang="zh-CN" sz="1200" dirty="0" err="1"/>
              <a:t>cVec</a:t>
            </a:r>
            <a:r>
              <a:rPr lang="en-US" altLang="zh-CN" sz="1200" dirty="0"/>
              <a:t>(mod(i-1, length(</a:t>
            </a:r>
            <a:r>
              <a:rPr lang="en-US" altLang="zh-CN" sz="1200" dirty="0" err="1"/>
              <a:t>cVec</a:t>
            </a:r>
            <a:r>
              <a:rPr lang="en-US" altLang="zh-CN" sz="1200" dirty="0"/>
              <a:t>))+1)]);</a:t>
            </a:r>
          </a:p>
          <a:p>
            <a:r>
              <a:rPr lang="en-US" altLang="zh-CN" sz="1200" dirty="0"/>
              <a:t>    plot(xx, </a:t>
            </a:r>
            <a:r>
              <a:rPr lang="en-US" altLang="zh-CN" sz="1200" dirty="0" err="1"/>
              <a:t>yy</a:t>
            </a:r>
            <a:r>
              <a:rPr lang="en-US" altLang="zh-CN" sz="1200" dirty="0"/>
              <a:t>, 'r', '</a:t>
            </a:r>
            <a:r>
              <a:rPr lang="en-US" altLang="zh-CN" sz="1200" dirty="0" err="1"/>
              <a:t>lineWidth</a:t>
            </a:r>
            <a:r>
              <a:rPr lang="en-US" altLang="zh-CN" sz="1200" dirty="0"/>
              <a:t>', 2);</a:t>
            </a:r>
          </a:p>
          <a:p>
            <a:r>
              <a:rPr lang="en-US" altLang="zh-CN" sz="1200" dirty="0"/>
              <a:t>    pt1 = pt2;</a:t>
            </a:r>
          </a:p>
          <a:p>
            <a:r>
              <a:rPr lang="en-US" altLang="zh-CN" sz="1200" dirty="0"/>
              <a:t>end</a:t>
            </a:r>
          </a:p>
          <a:p>
            <a:r>
              <a:rPr lang="zh-CN" altLang="en-US" sz="1200" dirty="0"/>
              <a:t> </a:t>
            </a:r>
          </a:p>
          <a:p>
            <a:r>
              <a:rPr lang="en-US" altLang="zh-CN" sz="1200" dirty="0"/>
              <a:t>if noise</a:t>
            </a:r>
          </a:p>
          <a:p>
            <a:r>
              <a:rPr lang="en-US" altLang="zh-CN" sz="1200" dirty="0"/>
              <a:t>    m = round(size(</a:t>
            </a:r>
            <a:r>
              <a:rPr lang="en-US" altLang="zh-CN" sz="1200" dirty="0" err="1"/>
              <a:t>dataAll</a:t>
            </a:r>
            <a:r>
              <a:rPr lang="en-US" altLang="zh-CN" sz="1200" dirty="0"/>
              <a:t>, 1)*</a:t>
            </a:r>
            <a:r>
              <a:rPr lang="en-US" altLang="zh-CN" sz="1200" dirty="0" err="1"/>
              <a:t>noiseLevel</a:t>
            </a:r>
            <a:r>
              <a:rPr lang="en-US" altLang="zh-CN" sz="1200" dirty="0"/>
              <a:t>) + 1;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nPt</a:t>
            </a:r>
            <a:r>
              <a:rPr lang="en-US" altLang="zh-CN" sz="1200" dirty="0"/>
              <a:t> = [(rand(m, 1)-0.5)*</a:t>
            </a:r>
            <a:r>
              <a:rPr lang="en-US" altLang="zh-CN" sz="1200" dirty="0" err="1"/>
              <a:t>sx</a:t>
            </a:r>
            <a:r>
              <a:rPr lang="en-US" altLang="zh-CN" sz="1200" dirty="0"/>
              <a:t>*2, (rand(m, 1)-0.5)*</a:t>
            </a:r>
            <a:r>
              <a:rPr lang="en-US" altLang="zh-CN" sz="1200" dirty="0" err="1"/>
              <a:t>sy</a:t>
            </a:r>
            <a:r>
              <a:rPr lang="en-US" altLang="zh-CN" sz="1200" dirty="0"/>
              <a:t>*2];</a:t>
            </a:r>
          </a:p>
          <a:p>
            <a:r>
              <a:rPr lang="en-US" altLang="zh-CN" sz="1200" dirty="0"/>
              <a:t>    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1:numLine</a:t>
            </a:r>
          </a:p>
          <a:p>
            <a:r>
              <a:rPr lang="en-US" altLang="zh-CN" sz="1200" dirty="0"/>
              <a:t>        m = size(</a:t>
            </a:r>
            <a:r>
              <a:rPr lang="en-US" altLang="zh-CN" sz="1200" dirty="0" err="1"/>
              <a:t>nPt</a:t>
            </a:r>
            <a:r>
              <a:rPr lang="en-US" altLang="zh-CN" sz="1200" dirty="0"/>
              <a:t>, 1);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dist</a:t>
            </a:r>
            <a:r>
              <a:rPr lang="en-US" altLang="zh-CN" sz="1200" dirty="0"/>
              <a:t> = abs(sum(</a:t>
            </a:r>
            <a:r>
              <a:rPr lang="en-US" altLang="zh-CN" sz="1200" dirty="0" err="1"/>
              <a:t>repmat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linePara</a:t>
            </a:r>
            <a:r>
              <a:rPr lang="en-US" altLang="zh-CN" sz="1200" dirty="0"/>
              <a:t>(i,1:2), m, 1).*nPt,2) + </a:t>
            </a:r>
            <a:r>
              <a:rPr lang="en-US" altLang="zh-CN" sz="1200" dirty="0" err="1"/>
              <a:t>repmat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linePara</a:t>
            </a:r>
            <a:r>
              <a:rPr lang="en-US" altLang="zh-CN" sz="1200" dirty="0"/>
              <a:t>(i,3), m, 1));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nPt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dist</a:t>
            </a:r>
            <a:r>
              <a:rPr lang="en-US" altLang="zh-CN" sz="1200" dirty="0"/>
              <a:t> &lt; sigma, :) = [];</a:t>
            </a:r>
          </a:p>
          <a:p>
            <a:r>
              <a:rPr lang="en-US" altLang="zh-CN" sz="1200" dirty="0"/>
              <a:t>    end    </a:t>
            </a:r>
          </a:p>
          <a:p>
            <a:r>
              <a:rPr lang="nl-NL" altLang="zh-CN" sz="1200" dirty="0"/>
              <a:t>    plot(nPt(:,1), nPt(:,2), '+r');    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dataAll</a:t>
            </a:r>
            <a:r>
              <a:rPr lang="en-US" altLang="zh-CN" sz="1200" dirty="0"/>
              <a:t> = [</a:t>
            </a:r>
            <a:r>
              <a:rPr lang="en-US" altLang="zh-CN" sz="1200" dirty="0" err="1"/>
              <a:t>dataAll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nPt</a:t>
            </a:r>
            <a:r>
              <a:rPr lang="en-US" altLang="zh-CN" sz="1200" dirty="0"/>
              <a:t>];</a:t>
            </a:r>
          </a:p>
          <a:p>
            <a:r>
              <a:rPr lang="en-US" altLang="zh-CN" sz="1200" dirty="0"/>
              <a:t>end</a:t>
            </a:r>
          </a:p>
          <a:p>
            <a:r>
              <a:rPr lang="en-US" altLang="zh-CN" sz="1200" dirty="0"/>
              <a:t>axis equal;</a:t>
            </a:r>
          </a:p>
          <a:p>
            <a:r>
              <a:rPr lang="zh-CN" altLang="en-US" sz="1200" dirty="0"/>
              <a:t> </a:t>
            </a:r>
          </a:p>
          <a:p>
            <a:r>
              <a:rPr lang="en-US" altLang="zh-CN" sz="1200" dirty="0"/>
              <a:t>subplot(122);</a:t>
            </a:r>
          </a:p>
          <a:p>
            <a:r>
              <a:rPr lang="en-US" altLang="zh-CN" sz="1200" dirty="0"/>
              <a:t>hold on;</a:t>
            </a:r>
          </a:p>
          <a:p>
            <a:r>
              <a:rPr lang="en-US" altLang="zh-CN" sz="1200" dirty="0"/>
              <a:t>plot(</a:t>
            </a:r>
            <a:r>
              <a:rPr lang="en-US" altLang="zh-CN" sz="1200" dirty="0" err="1"/>
              <a:t>dataAll</a:t>
            </a:r>
            <a:r>
              <a:rPr lang="en-US" altLang="zh-CN" sz="1200" dirty="0"/>
              <a:t>(:,1), </a:t>
            </a:r>
            <a:r>
              <a:rPr lang="en-US" altLang="zh-CN" sz="1200" dirty="0" err="1"/>
              <a:t>dataAll</a:t>
            </a:r>
            <a:r>
              <a:rPr lang="en-US" altLang="zh-CN" sz="1200" dirty="0"/>
              <a:t>(:,2), 'r.');</a:t>
            </a:r>
          </a:p>
          <a:p>
            <a:r>
              <a:rPr lang="en-US" altLang="zh-CN" sz="1200" dirty="0"/>
              <a:t>axis equal</a:t>
            </a:r>
            <a:r>
              <a:rPr lang="en-US" altLang="zh-CN" sz="1200" dirty="0" smtClean="0"/>
              <a:t>;</a:t>
            </a:r>
            <a:endParaRPr lang="en-US" altLang="zh-CN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419872" y="439943"/>
            <a:ext cx="0" cy="630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9833"/>
            <a:ext cx="1786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sz="2000" b="1" dirty="0" err="1" smtClean="0"/>
              <a:t>genLineData.m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414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250825" y="935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Hidden state </a:t>
            </a:r>
            <a:r>
              <a:rPr lang="en-US" altLang="zh-CN" sz="2800" i="1" smtClean="0"/>
              <a:t>q</a:t>
            </a:r>
            <a:r>
              <a:rPr lang="en-US" altLang="zh-CN" sz="2800" i="1" baseline="-25000" smtClean="0"/>
              <a:t>t</a:t>
            </a:r>
          </a:p>
          <a:p>
            <a:pPr lvl="1" eaLnBrk="1" hangingPunct="1"/>
            <a:r>
              <a:rPr lang="en-US" altLang="zh-CN" sz="2400" i="1" smtClean="0"/>
              <a:t>q</a:t>
            </a:r>
            <a:r>
              <a:rPr lang="en-US" altLang="zh-CN" sz="2400" i="1" baseline="-25000" smtClean="0"/>
              <a:t>t  </a:t>
            </a:r>
            <a:r>
              <a:rPr lang="el-GR" altLang="zh-CN" sz="2400" smtClean="0"/>
              <a:t>ϵ</a:t>
            </a:r>
            <a:r>
              <a:rPr lang="en-US" altLang="zh-CN" sz="2400" smtClean="0"/>
              <a:t> {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..., </a:t>
            </a:r>
            <a:r>
              <a:rPr lang="en-US" altLang="zh-CN" sz="2400" i="1" smtClean="0"/>
              <a:t>S</a:t>
            </a:r>
            <a:r>
              <a:rPr lang="en-US" altLang="zh-CN" sz="2400" i="1" baseline="-25000" smtClean="0"/>
              <a:t>N</a:t>
            </a:r>
            <a:r>
              <a:rPr lang="en-US" altLang="zh-CN" sz="2400" smtClean="0"/>
              <a:t>}</a:t>
            </a:r>
          </a:p>
          <a:p>
            <a:pPr eaLnBrk="1" hangingPunct="1"/>
            <a:r>
              <a:rPr lang="en-US" altLang="zh-CN" sz="2800" smtClean="0"/>
              <a:t>Observation </a:t>
            </a:r>
            <a:r>
              <a:rPr lang="en-US" altLang="zh-CN" sz="2800" i="1" smtClean="0"/>
              <a:t>O</a:t>
            </a:r>
            <a:r>
              <a:rPr lang="en-US" altLang="zh-CN" sz="2800" i="1" baseline="-25000" smtClean="0"/>
              <a:t>t</a:t>
            </a:r>
          </a:p>
          <a:p>
            <a:pPr lvl="1" eaLnBrk="1" hangingPunct="1"/>
            <a:r>
              <a:rPr lang="en-US" altLang="zh-CN" sz="2400" i="1" smtClean="0"/>
              <a:t>O</a:t>
            </a:r>
            <a:r>
              <a:rPr lang="en-US" altLang="zh-CN" sz="2400" i="1" baseline="-25000" smtClean="0"/>
              <a:t>t</a:t>
            </a:r>
            <a:r>
              <a:rPr lang="en-US" altLang="zh-CN" sz="2400" i="1" smtClean="0"/>
              <a:t> </a:t>
            </a:r>
            <a:r>
              <a:rPr lang="el-GR" altLang="zh-CN" sz="2400" smtClean="0"/>
              <a:t>ϵ</a:t>
            </a:r>
            <a:r>
              <a:rPr lang="en-US" altLang="zh-CN" sz="2400" smtClean="0"/>
              <a:t> {</a:t>
            </a:r>
            <a:r>
              <a:rPr lang="en-US" altLang="zh-CN" sz="2400" i="1" smtClean="0"/>
              <a:t>V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..., </a:t>
            </a:r>
            <a:r>
              <a:rPr lang="en-US" altLang="zh-CN" sz="2400" i="1" smtClean="0"/>
              <a:t>V</a:t>
            </a:r>
            <a:r>
              <a:rPr lang="en-US" altLang="zh-CN" sz="2400" i="1" baseline="-25000" smtClean="0"/>
              <a:t>M</a:t>
            </a:r>
            <a:r>
              <a:rPr lang="en-US" altLang="zh-CN" sz="2400" smtClean="0"/>
              <a:t>}</a:t>
            </a:r>
            <a:endParaRPr lang="en-US" altLang="zh-CN" sz="2400" i="1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78138"/>
            <a:ext cx="642778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2892425"/>
            <a:ext cx="14859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206750"/>
            <a:ext cx="7300913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457575"/>
            <a:ext cx="43338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4005263"/>
            <a:ext cx="4535488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384300"/>
            <a:ext cx="28797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51463" y="3614738"/>
            <a:ext cx="3471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Three basic problems of HMM: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615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8" y="2493963"/>
            <a:ext cx="19240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1096963"/>
            <a:ext cx="208915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4365625"/>
            <a:ext cx="30289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6121400"/>
            <a:ext cx="32639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427" y="5033375"/>
            <a:ext cx="3291414" cy="871201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6159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984625"/>
            <a:ext cx="3324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60" name="标题 1"/>
          <p:cNvSpPr>
            <a:spLocks noGrp="1"/>
          </p:cNvSpPr>
          <p:nvPr>
            <p:ph type="title"/>
          </p:nvPr>
        </p:nvSpPr>
        <p:spPr>
          <a:xfrm>
            <a:off x="-7938" y="26988"/>
            <a:ext cx="8229601" cy="1143000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Hidden Markov Model (HMM)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Marginals vs. maximizer</a:t>
            </a:r>
            <a:endParaRPr lang="zh-CN" altLang="en-US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3" r="13885"/>
          <a:stretch>
            <a:fillRect/>
          </a:stretch>
        </p:blipFill>
        <p:spPr bwMode="auto">
          <a:xfrm>
            <a:off x="287338" y="1557338"/>
            <a:ext cx="860583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5229225"/>
            <a:ext cx="3944937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63963" y="2451100"/>
            <a:ext cx="831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P(</a:t>
            </a:r>
            <a:r>
              <a:rPr lang="en-US" altLang="zh-CN" sz="2800" i="1">
                <a:solidFill>
                  <a:srgbClr val="FF0000"/>
                </a:solidFill>
              </a:rPr>
              <a:t>q</a:t>
            </a:r>
            <a:r>
              <a:rPr lang="en-US" altLang="zh-CN" sz="2800" i="1" baseline="-25000">
                <a:solidFill>
                  <a:srgbClr val="FF0000"/>
                </a:solidFill>
              </a:rPr>
              <a:t>i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6573" y="3933056"/>
            <a:ext cx="547137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>
                <a:solidFill>
                  <a:srgbClr val="FF0000"/>
                </a:solidFill>
              </a:rPr>
              <a:t>Inference Algorithms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Variable </a:t>
            </a:r>
            <a:r>
              <a:rPr lang="en-US" altLang="zh-CN" dirty="0" smtClean="0"/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Approximate Inference as Minimizing Free Energies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Inference Algorithms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Exact Inference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Enumeration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Variable Elimination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Tree </a:t>
            </a:r>
            <a:r>
              <a:rPr lang="en-US" altLang="zh-CN" dirty="0"/>
              <a:t>structure: </a:t>
            </a:r>
            <a:r>
              <a:rPr lang="en-US" altLang="zh-CN" dirty="0" smtClean="0"/>
              <a:t>Belief Propagation, Dynamic Programing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Junction Trees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Graph cut: </a:t>
            </a:r>
            <a:r>
              <a:rPr lang="en-US" altLang="zh-CN" dirty="0" smtClean="0"/>
              <a:t>MRF (two labels)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etc.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Approximate Inference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Loopy belief 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Graph </a:t>
            </a:r>
            <a:r>
              <a:rPr lang="en-US" altLang="zh-CN" dirty="0" smtClean="0"/>
              <a:t>cut: MRF (more than two labels)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Sampling </a:t>
            </a:r>
            <a:r>
              <a:rPr lang="en-US" altLang="zh-CN" dirty="0" smtClean="0"/>
              <a:t>methods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/>
              <a:t>Variational</a:t>
            </a:r>
            <a:r>
              <a:rPr lang="en-US" altLang="zh-CN" dirty="0"/>
              <a:t> approximation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Inference Problems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Inference Algorithms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</a:rPr>
              <a:t>Variable </a:t>
            </a:r>
            <a:r>
              <a:rPr lang="en-US" altLang="zh-CN" dirty="0" smtClean="0">
                <a:solidFill>
                  <a:srgbClr val="FF0000"/>
                </a:solidFill>
              </a:rPr>
              <a:t>Elimination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Belief Propagation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Dynamic </a:t>
            </a:r>
            <a:r>
              <a:rPr lang="en-US" altLang="zh-CN" dirty="0" smtClean="0"/>
              <a:t>Programing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Approximate Inference as Minimizing Free Energies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ICM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smtClean="0"/>
              <a:t>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Variational techniques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Mean Field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mtClean="0"/>
              <a:t>Structured </a:t>
            </a:r>
            <a:r>
              <a:rPr lang="en-US" altLang="zh-CN"/>
              <a:t>variational </a:t>
            </a:r>
            <a:r>
              <a:rPr lang="en-US" altLang="zh-CN" smtClean="0"/>
              <a:t>method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Belief </a:t>
            </a:r>
            <a:r>
              <a:rPr lang="en-US" altLang="zh-CN" smtClean="0"/>
              <a:t>Propagation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/>
              <a:t>Annealing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/>
              <a:t>Summary &amp; Homework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1593</Words>
  <Application>Microsoft Office PowerPoint</Application>
  <PresentationFormat>全屏显示(4:3)</PresentationFormat>
  <Paragraphs>469</Paragraphs>
  <Slides>47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Equation</vt:lpstr>
      <vt:lpstr>Inference of PGMs</vt:lpstr>
      <vt:lpstr>Outline</vt:lpstr>
      <vt:lpstr>BN: Pictorial Structures</vt:lpstr>
      <vt:lpstr>MRF</vt:lpstr>
      <vt:lpstr>Hidden Markov Model (HMM)</vt:lpstr>
      <vt:lpstr>Marginals vs. maximizer</vt:lpstr>
      <vt:lpstr>Outline</vt:lpstr>
      <vt:lpstr>Inference Algorithms</vt:lpstr>
      <vt:lpstr>Outline</vt:lpstr>
      <vt:lpstr>Variable Elimination</vt:lpstr>
      <vt:lpstr>Elimination ordering</vt:lpstr>
      <vt:lpstr>Variable Elimination</vt:lpstr>
      <vt:lpstr>Outline</vt:lpstr>
      <vt:lpstr>Belief Propagation</vt:lpstr>
      <vt:lpstr>Belief Propagation</vt:lpstr>
      <vt:lpstr>Belief Propagation</vt:lpstr>
      <vt:lpstr>Outline</vt:lpstr>
      <vt:lpstr>Dynamic Programing</vt:lpstr>
      <vt:lpstr>Outline</vt:lpstr>
      <vt:lpstr>Approximate Inference as Minimizing Free Energies</vt:lpstr>
      <vt:lpstr>Approximate Inference as Minimizing Free Energies</vt:lpstr>
      <vt:lpstr>Approximate Inference as Minimizing Free Energies</vt:lpstr>
      <vt:lpstr>Approximate Inference as Minimizing Free Energies</vt:lpstr>
      <vt:lpstr>Outline</vt:lpstr>
      <vt:lpstr>Iterated Conditional Modes (ICM)</vt:lpstr>
      <vt:lpstr>Expectation-Maximization (EM) Algorithm</vt:lpstr>
      <vt:lpstr>GMM: EM</vt:lpstr>
      <vt:lpstr>GMM: EM</vt:lpstr>
      <vt:lpstr>GMM: EM</vt:lpstr>
      <vt:lpstr>GMM: EM</vt:lpstr>
      <vt:lpstr>GMM: EM</vt:lpstr>
      <vt:lpstr>GMM: EM</vt:lpstr>
      <vt:lpstr>Outline</vt:lpstr>
      <vt:lpstr>Variational techniques</vt:lpstr>
      <vt:lpstr>Variational techniques</vt:lpstr>
      <vt:lpstr>Mean Field</vt:lpstr>
      <vt:lpstr>Variational techniques</vt:lpstr>
      <vt:lpstr>Structured variational method</vt:lpstr>
      <vt:lpstr>Variational techniques</vt:lpstr>
      <vt:lpstr>Outline</vt:lpstr>
      <vt:lpstr>Annealing</vt:lpstr>
      <vt:lpstr>Outline</vt:lpstr>
      <vt:lpstr>Summary</vt:lpstr>
      <vt:lpstr>Homework and projects</vt:lpstr>
      <vt:lpstr>Problem for T2&amp;T3</vt:lpstr>
      <vt:lpstr>Your Task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Clustering</dc:title>
  <dc:creator>ajon</dc:creator>
  <cp:lastModifiedBy>ajon</cp:lastModifiedBy>
  <cp:revision>326</cp:revision>
  <dcterms:modified xsi:type="dcterms:W3CDTF">2015-12-30T08:24:31Z</dcterms:modified>
</cp:coreProperties>
</file>