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57" r:id="rId4"/>
    <p:sldId id="259" r:id="rId5"/>
    <p:sldId id="260" r:id="rId6"/>
    <p:sldId id="303" r:id="rId7"/>
    <p:sldId id="269" r:id="rId8"/>
    <p:sldId id="261" r:id="rId9"/>
    <p:sldId id="263" r:id="rId10"/>
    <p:sldId id="262" r:id="rId11"/>
    <p:sldId id="264" r:id="rId12"/>
    <p:sldId id="267" r:id="rId13"/>
    <p:sldId id="271" r:id="rId14"/>
    <p:sldId id="301" r:id="rId15"/>
    <p:sldId id="304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97" r:id="rId24"/>
    <p:sldId id="298" r:id="rId25"/>
    <p:sldId id="282" r:id="rId26"/>
    <p:sldId id="288" r:id="rId27"/>
    <p:sldId id="299" r:id="rId28"/>
    <p:sldId id="283" r:id="rId29"/>
    <p:sldId id="281" r:id="rId30"/>
    <p:sldId id="287" r:id="rId31"/>
    <p:sldId id="284" r:id="rId32"/>
    <p:sldId id="302" r:id="rId33"/>
    <p:sldId id="296" r:id="rId34"/>
    <p:sldId id="285" r:id="rId35"/>
    <p:sldId id="286" r:id="rId36"/>
    <p:sldId id="300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886F3-9F20-42F5-929C-CA0920CBA29A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59729-0725-40A8-8FDF-5126D1BEE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4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jpeg"/><Relationship Id="rId9" Type="http://schemas.openxmlformats.org/officeDocument/2006/relationships/image" Target="../media/image3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2.jpeg"/><Relationship Id="rId7" Type="http://schemas.openxmlformats.org/officeDocument/2006/relationships/hyperlink" Target="file:///h:\creatas\DV\00012\031678.JPG" TargetMode="External"/><Relationship Id="rId12" Type="http://schemas.openxmlformats.org/officeDocument/2006/relationships/image" Target="../media/image37.jpeg"/><Relationship Id="rId2" Type="http://schemas.openxmlformats.org/officeDocument/2006/relationships/hyperlink" Target="file:///h:\creatas\DV\00012\031301.JPG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jpeg"/><Relationship Id="rId11" Type="http://schemas.openxmlformats.org/officeDocument/2006/relationships/hyperlink" Target="file:///h:\creatas\DV\00013\031171.JPG" TargetMode="External"/><Relationship Id="rId5" Type="http://schemas.openxmlformats.org/officeDocument/2006/relationships/hyperlink" Target="file:///h:\creatas\PD\PDV044\44193PD.JPG" TargetMode="External"/><Relationship Id="rId10" Type="http://schemas.openxmlformats.org/officeDocument/2006/relationships/image" Target="../media/image36.jpeg"/><Relationship Id="rId4" Type="http://schemas.openxmlformats.org/officeDocument/2006/relationships/image" Target="../media/image33.jpeg"/><Relationship Id="rId9" Type="http://schemas.openxmlformats.org/officeDocument/2006/relationships/hyperlink" Target="file:///h:\creatas\DV\00240\506046.JP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tags" Target="../tags/tag10.xml"/><Relationship Id="rId16" Type="http://schemas.openxmlformats.org/officeDocument/2006/relationships/image" Target="../media/image7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2.png"/><Relationship Id="rId5" Type="http://schemas.openxmlformats.org/officeDocument/2006/relationships/tags" Target="../tags/tag13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19" Type="http://schemas.openxmlformats.org/officeDocument/2006/relationships/image" Target="../media/image10.png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19.xml"/><Relationship Id="rId7" Type="http://schemas.openxmlformats.org/officeDocument/2006/relationships/image" Target="../media/image41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26" Type="http://schemas.openxmlformats.org/officeDocument/2006/relationships/image" Target="../media/image48.png"/><Relationship Id="rId39" Type="http://schemas.openxmlformats.org/officeDocument/2006/relationships/image" Target="../media/image61.png"/><Relationship Id="rId21" Type="http://schemas.openxmlformats.org/officeDocument/2006/relationships/tags" Target="../tags/tag40.xml"/><Relationship Id="rId34" Type="http://schemas.openxmlformats.org/officeDocument/2006/relationships/image" Target="../media/image56.png"/><Relationship Id="rId42" Type="http://schemas.openxmlformats.org/officeDocument/2006/relationships/image" Target="../media/image64.png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0" Type="http://schemas.openxmlformats.org/officeDocument/2006/relationships/tags" Target="../tags/tag39.xml"/><Relationship Id="rId29" Type="http://schemas.openxmlformats.org/officeDocument/2006/relationships/image" Target="../media/image51.png"/><Relationship Id="rId41" Type="http://schemas.openxmlformats.org/officeDocument/2006/relationships/image" Target="../media/image63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24" Type="http://schemas.openxmlformats.org/officeDocument/2006/relationships/image" Target="../media/image46.png"/><Relationship Id="rId32" Type="http://schemas.openxmlformats.org/officeDocument/2006/relationships/image" Target="../media/image54.png"/><Relationship Id="rId37" Type="http://schemas.openxmlformats.org/officeDocument/2006/relationships/image" Target="../media/image59.png"/><Relationship Id="rId40" Type="http://schemas.openxmlformats.org/officeDocument/2006/relationships/image" Target="../media/image62.png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36" Type="http://schemas.openxmlformats.org/officeDocument/2006/relationships/image" Target="../media/image58.png"/><Relationship Id="rId10" Type="http://schemas.openxmlformats.org/officeDocument/2006/relationships/tags" Target="../tags/tag29.xml"/><Relationship Id="rId19" Type="http://schemas.openxmlformats.org/officeDocument/2006/relationships/tags" Target="../tags/tag38.xml"/><Relationship Id="rId31" Type="http://schemas.openxmlformats.org/officeDocument/2006/relationships/image" Target="../media/image53.png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49.png"/><Relationship Id="rId30" Type="http://schemas.openxmlformats.org/officeDocument/2006/relationships/image" Target="../media/image52.png"/><Relationship Id="rId35" Type="http://schemas.openxmlformats.org/officeDocument/2006/relationships/image" Target="../media/image57.png"/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5" Type="http://schemas.openxmlformats.org/officeDocument/2006/relationships/image" Target="../media/image47.png"/><Relationship Id="rId33" Type="http://schemas.openxmlformats.org/officeDocument/2006/relationships/image" Target="../media/image55.png"/><Relationship Id="rId38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tags" Target="../tags/tag44.xml"/><Relationship Id="rId7" Type="http://schemas.openxmlformats.org/officeDocument/2006/relationships/image" Target="../media/image68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2.png"/><Relationship Id="rId5" Type="http://schemas.openxmlformats.org/officeDocument/2006/relationships/tags" Target="../tags/tag46.xml"/><Relationship Id="rId10" Type="http://schemas.openxmlformats.org/officeDocument/2006/relationships/image" Target="../media/image71.png"/><Relationship Id="rId4" Type="http://schemas.openxmlformats.org/officeDocument/2006/relationships/tags" Target="../tags/tag45.xml"/><Relationship Id="rId9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tags" Target="../tags/tag48.xml"/><Relationship Id="rId16" Type="http://schemas.openxmlformats.org/officeDocument/2006/relationships/image" Target="../media/image7.png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2.png"/><Relationship Id="rId5" Type="http://schemas.openxmlformats.org/officeDocument/2006/relationships/tags" Target="../tags/tag51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19" Type="http://schemas.openxmlformats.org/officeDocument/2006/relationships/image" Target="../media/image10.png"/><Relationship Id="rId4" Type="http://schemas.openxmlformats.org/officeDocument/2006/relationships/tags" Target="../tags/tag5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57.xml"/><Relationship Id="rId7" Type="http://schemas.openxmlformats.org/officeDocument/2006/relationships/image" Target="../media/image4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3.png"/><Relationship Id="rId5" Type="http://schemas.openxmlformats.org/officeDocument/2006/relationships/image" Target="../media/image78.png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tags" Target="../tags/tag2.xml"/><Relationship Id="rId16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19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EM </a:t>
            </a:r>
            <a:r>
              <a:rPr lang="en-US" altLang="zh-CN" dirty="0" smtClean="0"/>
              <a:t>and Mixture </a:t>
            </a:r>
            <a:r>
              <a:rPr lang="en-US" altLang="zh-CN" dirty="0"/>
              <a:t>models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Huijun</a:t>
            </a:r>
            <a:r>
              <a:rPr lang="en-US" altLang="zh-CN" dirty="0" smtClean="0"/>
              <a:t> Di</a:t>
            </a:r>
          </a:p>
          <a:p>
            <a:r>
              <a:rPr lang="en-US" altLang="zh-CN" dirty="0" smtClean="0"/>
              <a:t>ajon@bit.edu.cn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3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7513" y="0"/>
            <a:ext cx="8229600" cy="1143000"/>
          </a:xfrm>
        </p:spPr>
        <p:txBody>
          <a:bodyPr/>
          <a:lstStyle/>
          <a:p>
            <a:r>
              <a:rPr lang="en-US" altLang="zh-CN" sz="4000" dirty="0">
                <a:solidFill>
                  <a:schemeClr val="tx1"/>
                </a:solidFill>
                <a:latin typeface="Albertus Extra Bold" pitchFamily="34" charset="0"/>
                <a:ea typeface="宋体" charset="-122"/>
              </a:rPr>
              <a:t>Applications of EM </a:t>
            </a:r>
            <a:r>
              <a:rPr lang="en-US" altLang="zh-CN" sz="4000" dirty="0" smtClean="0">
                <a:solidFill>
                  <a:schemeClr val="tx1"/>
                </a:solidFill>
                <a:latin typeface="Albertus Extra Bold" pitchFamily="34" charset="0"/>
                <a:ea typeface="宋体" charset="-122"/>
              </a:rPr>
              <a:t>(3)</a:t>
            </a:r>
            <a:endParaRPr lang="en-US" altLang="zh-CN" sz="4000" dirty="0">
              <a:solidFill>
                <a:schemeClr val="tx1"/>
              </a:solidFill>
              <a:latin typeface="Albertus Extra Bold" pitchFamily="34" charset="0"/>
              <a:ea typeface="宋体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1244600"/>
            <a:ext cx="8748713" cy="4525963"/>
          </a:xfrm>
        </p:spPr>
        <p:txBody>
          <a:bodyPr/>
          <a:lstStyle/>
          <a:p>
            <a:r>
              <a:rPr lang="en-US" altLang="zh-CN" sz="3000">
                <a:ea typeface="宋体" charset="-122"/>
              </a:rPr>
              <a:t>Learning parts and structure models</a:t>
            </a:r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</p:txBody>
      </p:sp>
      <p:pic>
        <p:nvPicPr>
          <p:cNvPr id="36878" name="Picture 14" descr="motorbikes_samples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4" r="18105"/>
          <a:stretch>
            <a:fillRect/>
          </a:stretch>
        </p:blipFill>
        <p:spPr bwMode="auto">
          <a:xfrm>
            <a:off x="779463" y="2166938"/>
            <a:ext cx="344805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879" name="Group 15"/>
          <p:cNvGrpSpPr>
            <a:grpSpLocks/>
          </p:cNvGrpSpPr>
          <p:nvPr/>
        </p:nvGrpSpPr>
        <p:grpSpPr bwMode="auto">
          <a:xfrm>
            <a:off x="4694238" y="4103688"/>
            <a:ext cx="3703637" cy="2641600"/>
            <a:chOff x="96" y="1230"/>
            <a:chExt cx="3420" cy="2969"/>
          </a:xfrm>
        </p:grpSpPr>
        <p:grpSp>
          <p:nvGrpSpPr>
            <p:cNvPr id="36880" name="Group 16"/>
            <p:cNvGrpSpPr>
              <a:grpSpLocks/>
            </p:cNvGrpSpPr>
            <p:nvPr/>
          </p:nvGrpSpPr>
          <p:grpSpPr bwMode="auto">
            <a:xfrm>
              <a:off x="342" y="1230"/>
              <a:ext cx="3174" cy="2969"/>
              <a:chOff x="157" y="1081"/>
              <a:chExt cx="3174" cy="3141"/>
            </a:xfrm>
          </p:grpSpPr>
          <p:pic>
            <p:nvPicPr>
              <p:cNvPr id="36881" name="Picture 1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" y="1081"/>
                <a:ext cx="3174" cy="31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6882" name="Rectangle 18"/>
            <p:cNvSpPr>
              <a:spLocks noChangeArrowheads="1"/>
            </p:cNvSpPr>
            <p:nvPr/>
          </p:nvSpPr>
          <p:spPr bwMode="auto">
            <a:xfrm>
              <a:off x="96" y="1326"/>
              <a:ext cx="198" cy="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3" name="Rectangle 19"/>
            <p:cNvSpPr>
              <a:spLocks noChangeArrowheads="1"/>
            </p:cNvSpPr>
            <p:nvPr/>
          </p:nvSpPr>
          <p:spPr bwMode="auto">
            <a:xfrm>
              <a:off x="96" y="1752"/>
              <a:ext cx="198" cy="31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Rectangle 20"/>
            <p:cNvSpPr>
              <a:spLocks noChangeArrowheads="1"/>
            </p:cNvSpPr>
            <p:nvPr/>
          </p:nvSpPr>
          <p:spPr bwMode="auto">
            <a:xfrm>
              <a:off x="96" y="2172"/>
              <a:ext cx="198" cy="31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5" name="Rectangle 21"/>
            <p:cNvSpPr>
              <a:spLocks noChangeArrowheads="1"/>
            </p:cNvSpPr>
            <p:nvPr/>
          </p:nvSpPr>
          <p:spPr bwMode="auto">
            <a:xfrm>
              <a:off x="96" y="2592"/>
              <a:ext cx="198" cy="31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6" name="Rectangle 22"/>
            <p:cNvSpPr>
              <a:spLocks noChangeArrowheads="1"/>
            </p:cNvSpPr>
            <p:nvPr/>
          </p:nvSpPr>
          <p:spPr bwMode="auto">
            <a:xfrm>
              <a:off x="96" y="3024"/>
              <a:ext cx="198" cy="318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7" name="Rectangle 23"/>
            <p:cNvSpPr>
              <a:spLocks noChangeArrowheads="1"/>
            </p:cNvSpPr>
            <p:nvPr/>
          </p:nvSpPr>
          <p:spPr bwMode="auto">
            <a:xfrm>
              <a:off x="96" y="3450"/>
              <a:ext cx="198" cy="31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6888" name="Picture 24" descr="motorbikes_shape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25" y="2024063"/>
            <a:ext cx="2500313" cy="20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07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lbertus Extra Bold" pitchFamily="34" charset="0"/>
                <a:ea typeface="宋体" charset="-122"/>
              </a:rPr>
              <a:t>Applications of EM </a:t>
            </a:r>
            <a:r>
              <a:rPr lang="en-US" altLang="zh-CN" dirty="0" smtClean="0">
                <a:latin typeface="Albertus Extra Bold" pitchFamily="34" charset="0"/>
                <a:ea typeface="宋体" charset="-122"/>
              </a:rPr>
              <a:t>(4)</a:t>
            </a:r>
            <a:endParaRPr lang="zh-CN" altLang="en-US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991544" y="3750518"/>
            <a:ext cx="158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48544" y="2226518"/>
            <a:ext cx="701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9" tIns="45709" rIns="91419" bIns="45709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Arial" charset="0"/>
                <a:ea typeface="宋体" charset="-122"/>
              </a:rPr>
              <a:t>Known</a:t>
            </a:r>
            <a:r>
              <a:rPr lang="en-US" altLang="zh-CN" sz="2000">
                <a:latin typeface="Arial" charset="0"/>
                <a:ea typeface="宋体" charset="-122"/>
              </a:rPr>
              <a:t>: Some images and their corresponding descriptions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544" y="4163268"/>
            <a:ext cx="2819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9" tIns="45709" rIns="91419" bIns="45709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宋体" charset="-122"/>
              </a:rPr>
              <a:t>{trees, grass, cherry trees}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96344" y="4152156"/>
            <a:ext cx="2819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9" tIns="45709" rIns="91419" bIns="45709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400">
                <a:ea typeface="宋体" charset="-122"/>
              </a:rPr>
              <a:t>{cheetah, trunk}</a:t>
            </a:r>
          </a:p>
        </p:txBody>
      </p:sp>
      <p:pic>
        <p:nvPicPr>
          <p:cNvPr id="8" name="Picture 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44" y="2836118"/>
            <a:ext cx="1462088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658544" y="4152156"/>
            <a:ext cx="1536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9" tIns="45709" rIns="91419" bIns="45709">
            <a:spAutoFit/>
          </a:bodyPr>
          <a:lstStyle/>
          <a:p>
            <a:pPr algn="ctr" eaLnBrk="1" hangingPunct="1"/>
            <a:r>
              <a:rPr lang="en-US" altLang="zh-CN" sz="1400">
                <a:ea typeface="宋体" charset="-122"/>
              </a:rPr>
              <a:t>{mountains, sky}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106344" y="4152156"/>
            <a:ext cx="2238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9" tIns="45709" rIns="91419" bIns="45709">
            <a:spAutoFit/>
          </a:bodyPr>
          <a:lstStyle/>
          <a:p>
            <a:pPr algn="ctr" eaLnBrk="1" hangingPunct="1"/>
            <a:r>
              <a:rPr lang="en-US" altLang="zh-CN" sz="1400">
                <a:ea typeface="宋体" charset="-122"/>
              </a:rPr>
              <a:t>{beach, sky, trees, water}</a:t>
            </a:r>
          </a:p>
        </p:txBody>
      </p:sp>
      <p:cxnSp>
        <p:nvCxnSpPr>
          <p:cNvPr id="11" name="AutoShape 9"/>
          <p:cNvCxnSpPr>
            <a:cxnSpLocks noChangeShapeType="1"/>
            <a:stCxn id="8" idx="2"/>
            <a:endCxn id="9" idx="0"/>
          </p:cNvCxnSpPr>
          <p:nvPr/>
        </p:nvCxnSpPr>
        <p:spPr bwMode="auto">
          <a:xfrm flipH="1">
            <a:off x="5426894" y="3933081"/>
            <a:ext cx="1588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0"/>
          <p:cNvCxnSpPr>
            <a:cxnSpLocks noChangeShapeType="1"/>
            <a:stCxn id="25" idx="2"/>
            <a:endCxn id="10" idx="0"/>
          </p:cNvCxnSpPr>
          <p:nvPr/>
        </p:nvCxnSpPr>
        <p:spPr bwMode="auto">
          <a:xfrm>
            <a:off x="7225532" y="3933081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1"/>
          <p:cNvCxnSpPr>
            <a:cxnSpLocks noChangeShapeType="1"/>
            <a:stCxn id="24" idx="2"/>
            <a:endCxn id="7" idx="0"/>
          </p:cNvCxnSpPr>
          <p:nvPr/>
        </p:nvCxnSpPr>
        <p:spPr bwMode="auto">
          <a:xfrm flipH="1">
            <a:off x="3706044" y="3933081"/>
            <a:ext cx="1588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610544" y="6174631"/>
            <a:ext cx="5949950" cy="566737"/>
            <a:chOff x="1056" y="3811"/>
            <a:chExt cx="3748" cy="357"/>
          </a:xfrm>
        </p:grpSpPr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056" y="3956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19" tIns="45709" rIns="91419" bIns="45709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latin typeface="CMBX5" pitchFamily="82" charset="0"/>
                  <a:ea typeface="宋体" charset="-122"/>
                  <a:sym typeface="Symbol" pitchFamily="18" charset="2"/>
                </a:rPr>
                <a:t>?</a:t>
              </a:r>
            </a:p>
          </p:txBody>
        </p:sp>
        <p:cxnSp>
          <p:nvCxnSpPr>
            <p:cNvPr id="16" name="AutoShape 14"/>
            <p:cNvCxnSpPr>
              <a:cxnSpLocks noChangeShapeType="1"/>
              <a:stCxn id="30" idx="2"/>
              <a:endCxn id="21" idx="0"/>
            </p:cNvCxnSpPr>
            <p:nvPr/>
          </p:nvCxnSpPr>
          <p:spPr bwMode="auto">
            <a:xfrm flipH="1">
              <a:off x="3484" y="3811"/>
              <a:ext cx="1" cy="1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5"/>
            <p:cNvCxnSpPr>
              <a:cxnSpLocks noChangeShapeType="1"/>
              <a:stCxn id="31" idx="2"/>
              <a:endCxn id="22" idx="0"/>
            </p:cNvCxnSpPr>
            <p:nvPr/>
          </p:nvCxnSpPr>
          <p:spPr bwMode="auto">
            <a:xfrm flipH="1">
              <a:off x="4588" y="3811"/>
              <a:ext cx="1" cy="1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6"/>
            <p:cNvCxnSpPr>
              <a:cxnSpLocks noChangeShapeType="1"/>
              <a:stCxn id="32" idx="2"/>
              <a:endCxn id="20" idx="0"/>
            </p:cNvCxnSpPr>
            <p:nvPr/>
          </p:nvCxnSpPr>
          <p:spPr bwMode="auto">
            <a:xfrm flipH="1">
              <a:off x="2380" y="3811"/>
              <a:ext cx="1" cy="1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7"/>
            <p:cNvCxnSpPr>
              <a:cxnSpLocks noChangeShapeType="1"/>
              <a:stCxn id="29" idx="2"/>
              <a:endCxn id="15" idx="0"/>
            </p:cNvCxnSpPr>
            <p:nvPr/>
          </p:nvCxnSpPr>
          <p:spPr bwMode="auto">
            <a:xfrm flipH="1">
              <a:off x="1272" y="3811"/>
              <a:ext cx="5" cy="1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164" y="3956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19" tIns="45709" rIns="91419" bIns="45709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latin typeface="CMBX5" pitchFamily="82" charset="0"/>
                  <a:ea typeface="宋体" charset="-122"/>
                  <a:sym typeface="Symbol" pitchFamily="18" charset="2"/>
                </a:rPr>
                <a:t>?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3268" y="3956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19" tIns="45709" rIns="91419" bIns="45709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latin typeface="CMBX5" pitchFamily="82" charset="0"/>
                  <a:ea typeface="宋体" charset="-122"/>
                  <a:sym typeface="Symbol" pitchFamily="18" charset="2"/>
                </a:rPr>
                <a:t>?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4372" y="3956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19" tIns="45709" rIns="91419" bIns="45709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latin typeface="CMBX5" pitchFamily="82" charset="0"/>
                  <a:ea typeface="宋体" charset="-122"/>
                  <a:sym typeface="Symbol" pitchFamily="18" charset="2"/>
                </a:rPr>
                <a:t>?</a:t>
              </a:r>
            </a:p>
          </p:txBody>
        </p:sp>
      </p:grpSp>
      <p:pic>
        <p:nvPicPr>
          <p:cNvPr id="23" name="Picture 2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244" y="2836118"/>
            <a:ext cx="1462088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2" descr="Sample Comp Imag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794" y="2836118"/>
            <a:ext cx="1462088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3" descr="Sample Comp Imag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694" y="2836118"/>
            <a:ext cx="1462088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8087544" y="3674318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itchFamily="34" charset="0"/>
                <a:ea typeface="宋体" charset="-122"/>
                <a:sym typeface="Symbol" pitchFamily="18" charset="2"/>
              </a:rPr>
              <a:t></a:t>
            </a:r>
          </a:p>
        </p:txBody>
      </p: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848544" y="4620468"/>
            <a:ext cx="8001000" cy="1554163"/>
            <a:chOff x="576" y="2832"/>
            <a:chExt cx="5040" cy="979"/>
          </a:xfrm>
        </p:grpSpPr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576" y="2832"/>
              <a:ext cx="44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19" tIns="45709" rIns="91419" bIns="45709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Arial" charset="0"/>
                  <a:ea typeface="宋体" charset="-122"/>
                </a:rPr>
                <a:t>To solve</a:t>
              </a:r>
              <a:r>
                <a:rPr lang="en-US" altLang="zh-CN" sz="2000">
                  <a:latin typeface="Arial" charset="0"/>
                  <a:ea typeface="宋体" charset="-122"/>
                </a:rPr>
                <a:t>: What object classes are present in new images</a:t>
              </a:r>
            </a:p>
          </p:txBody>
        </p:sp>
        <p:pic>
          <p:nvPicPr>
            <p:cNvPr id="29" name="Picture 27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3120"/>
              <a:ext cx="921" cy="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28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3120"/>
              <a:ext cx="921" cy="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29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3120"/>
              <a:ext cx="921" cy="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30" descr="Sample Comp Image"/>
            <p:cNvPicPr>
              <a:picLocks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120"/>
              <a:ext cx="921" cy="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5136" y="3544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Tahoma" pitchFamily="34" charset="0"/>
                  <a:ea typeface="宋体" charset="-122"/>
                  <a:sym typeface="Symbol" pitchFamily="18" charset="2"/>
                </a:rPr>
                <a:t></a:t>
              </a:r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457200" y="163934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ea typeface="宋体" charset="-122"/>
              </a:rPr>
              <a:t>Object Class Recognition in CBIR</a:t>
            </a:r>
          </a:p>
        </p:txBody>
      </p:sp>
    </p:spTree>
    <p:extLst>
      <p:ext uri="{BB962C8B-B14F-4D97-AF65-F5344CB8AC3E}">
        <p14:creationId xmlns:p14="http://schemas.microsoft.com/office/powerpoint/2010/main" val="10474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5638800" y="2859360"/>
            <a:ext cx="2819400" cy="3810000"/>
            <a:chOff x="3456" y="864"/>
            <a:chExt cx="1776" cy="2400"/>
          </a:xfrm>
        </p:grpSpPr>
        <p:sp>
          <p:nvSpPr>
            <p:cNvPr id="77827" name="Oval 3"/>
            <p:cNvSpPr>
              <a:spLocks noChangeArrowheads="1"/>
            </p:cNvSpPr>
            <p:nvPr/>
          </p:nvSpPr>
          <p:spPr bwMode="auto">
            <a:xfrm>
              <a:off x="3984" y="1200"/>
              <a:ext cx="1248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28" name="Text Box 4"/>
            <p:cNvSpPr txBox="1">
              <a:spLocks noChangeArrowheads="1"/>
            </p:cNvSpPr>
            <p:nvPr/>
          </p:nvSpPr>
          <p:spPr bwMode="auto">
            <a:xfrm>
              <a:off x="3456" y="864"/>
              <a:ext cx="16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latin typeface="Arial" charset="0"/>
                  <a:ea typeface="宋体" charset="-122"/>
                </a:rPr>
                <a:t>Final Model for “trees”</a:t>
              </a:r>
            </a:p>
          </p:txBody>
        </p:sp>
        <p:sp>
          <p:nvSpPr>
            <p:cNvPr id="77829" name="Oval 5"/>
            <p:cNvSpPr>
              <a:spLocks noChangeArrowheads="1"/>
            </p:cNvSpPr>
            <p:nvPr/>
          </p:nvSpPr>
          <p:spPr bwMode="auto">
            <a:xfrm>
              <a:off x="3984" y="2544"/>
              <a:ext cx="1248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0" name="Text Box 6"/>
            <p:cNvSpPr txBox="1">
              <a:spLocks noChangeArrowheads="1"/>
            </p:cNvSpPr>
            <p:nvPr/>
          </p:nvSpPr>
          <p:spPr bwMode="auto">
            <a:xfrm>
              <a:off x="3456" y="2208"/>
              <a:ext cx="15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latin typeface="Arial" charset="0"/>
                  <a:ea typeface="宋体" charset="-122"/>
                </a:rPr>
                <a:t>Final Model for “sky”</a:t>
              </a:r>
            </a:p>
          </p:txBody>
        </p:sp>
        <p:sp>
          <p:nvSpPr>
            <p:cNvPr id="77831" name="Rectangle 7"/>
            <p:cNvSpPr>
              <a:spLocks noChangeArrowheads="1"/>
            </p:cNvSpPr>
            <p:nvPr/>
          </p:nvSpPr>
          <p:spPr bwMode="auto">
            <a:xfrm>
              <a:off x="4176" y="1536"/>
              <a:ext cx="864" cy="96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2" name="Rectangle 8"/>
            <p:cNvSpPr>
              <a:spLocks noChangeArrowheads="1"/>
            </p:cNvSpPr>
            <p:nvPr/>
          </p:nvSpPr>
          <p:spPr bwMode="auto">
            <a:xfrm>
              <a:off x="4176" y="2880"/>
              <a:ext cx="864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33" name="Group 9"/>
          <p:cNvGrpSpPr>
            <a:grpSpLocks/>
          </p:cNvGrpSpPr>
          <p:nvPr/>
        </p:nvGrpSpPr>
        <p:grpSpPr bwMode="auto">
          <a:xfrm>
            <a:off x="4114800" y="4230960"/>
            <a:ext cx="1295400" cy="1143000"/>
            <a:chOff x="2496" y="1728"/>
            <a:chExt cx="816" cy="720"/>
          </a:xfrm>
        </p:grpSpPr>
        <p:sp>
          <p:nvSpPr>
            <p:cNvPr id="77834" name="AutoShape 10"/>
            <p:cNvSpPr>
              <a:spLocks noChangeArrowheads="1"/>
            </p:cNvSpPr>
            <p:nvPr/>
          </p:nvSpPr>
          <p:spPr bwMode="auto">
            <a:xfrm>
              <a:off x="2496" y="2064"/>
              <a:ext cx="816" cy="384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5" name="Text Box 11"/>
            <p:cNvSpPr txBox="1">
              <a:spLocks noChangeArrowheads="1"/>
            </p:cNvSpPr>
            <p:nvPr/>
          </p:nvSpPr>
          <p:spPr bwMode="auto">
            <a:xfrm>
              <a:off x="2592" y="172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latin typeface="Arial" charset="0"/>
                  <a:ea typeface="宋体" charset="-122"/>
                </a:rPr>
                <a:t>EM</a:t>
              </a:r>
            </a:p>
          </p:txBody>
        </p:sp>
      </p:grpSp>
      <p:grpSp>
        <p:nvGrpSpPr>
          <p:cNvPr id="77837" name="Group 13"/>
          <p:cNvGrpSpPr>
            <a:grpSpLocks/>
          </p:cNvGrpSpPr>
          <p:nvPr/>
        </p:nvGrpSpPr>
        <p:grpSpPr bwMode="auto">
          <a:xfrm>
            <a:off x="762000" y="2859360"/>
            <a:ext cx="2819400" cy="1676400"/>
            <a:chOff x="480" y="1344"/>
            <a:chExt cx="1776" cy="1056"/>
          </a:xfrm>
        </p:grpSpPr>
        <p:sp>
          <p:nvSpPr>
            <p:cNvPr id="77838" name="Oval 14"/>
            <p:cNvSpPr>
              <a:spLocks noChangeArrowheads="1"/>
            </p:cNvSpPr>
            <p:nvPr/>
          </p:nvSpPr>
          <p:spPr bwMode="auto">
            <a:xfrm>
              <a:off x="1008" y="1680"/>
              <a:ext cx="1248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9" name="Text Box 15"/>
            <p:cNvSpPr txBox="1">
              <a:spLocks noChangeArrowheads="1"/>
            </p:cNvSpPr>
            <p:nvPr/>
          </p:nvSpPr>
          <p:spPr bwMode="auto">
            <a:xfrm>
              <a:off x="480" y="1344"/>
              <a:ext cx="17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latin typeface="Arial" charset="0"/>
                  <a:ea typeface="宋体" charset="-122"/>
                </a:rPr>
                <a:t>Initial Model for “trees”</a:t>
              </a:r>
            </a:p>
          </p:txBody>
        </p:sp>
        <p:sp>
          <p:nvSpPr>
            <p:cNvPr id="77840" name="Rectangle 16"/>
            <p:cNvSpPr>
              <a:spLocks noChangeArrowheads="1"/>
            </p:cNvSpPr>
            <p:nvPr/>
          </p:nvSpPr>
          <p:spPr bwMode="auto">
            <a:xfrm>
              <a:off x="1248" y="1824"/>
              <a:ext cx="144" cy="14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1" name="Rectangle 17"/>
            <p:cNvSpPr>
              <a:spLocks noChangeArrowheads="1"/>
            </p:cNvSpPr>
            <p:nvPr/>
          </p:nvSpPr>
          <p:spPr bwMode="auto">
            <a:xfrm>
              <a:off x="1680" y="2016"/>
              <a:ext cx="144" cy="14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2" name="Rectangle 18"/>
            <p:cNvSpPr>
              <a:spLocks noChangeArrowheads="1"/>
            </p:cNvSpPr>
            <p:nvPr/>
          </p:nvSpPr>
          <p:spPr bwMode="auto">
            <a:xfrm>
              <a:off x="1392" y="1824"/>
              <a:ext cx="144" cy="14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3" name="Rectangle 19"/>
            <p:cNvSpPr>
              <a:spLocks noChangeArrowheads="1"/>
            </p:cNvSpPr>
            <p:nvPr/>
          </p:nvSpPr>
          <p:spPr bwMode="auto">
            <a:xfrm>
              <a:off x="1536" y="2208"/>
              <a:ext cx="144" cy="144"/>
            </a:xfrm>
            <a:prstGeom prst="rect">
              <a:avLst/>
            </a:prstGeom>
            <a:solidFill>
              <a:srgbClr val="33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4" name="Rectangle 20"/>
            <p:cNvSpPr>
              <a:spLocks noChangeArrowheads="1"/>
            </p:cNvSpPr>
            <p:nvPr/>
          </p:nvSpPr>
          <p:spPr bwMode="auto">
            <a:xfrm>
              <a:off x="1536" y="1824"/>
              <a:ext cx="144" cy="14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5" name="Rectangle 21"/>
            <p:cNvSpPr>
              <a:spLocks noChangeArrowheads="1"/>
            </p:cNvSpPr>
            <p:nvPr/>
          </p:nvSpPr>
          <p:spPr bwMode="auto">
            <a:xfrm>
              <a:off x="1824" y="1824"/>
              <a:ext cx="144" cy="144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6" name="Rectangle 22"/>
            <p:cNvSpPr>
              <a:spLocks noChangeArrowheads="1"/>
            </p:cNvSpPr>
            <p:nvPr/>
          </p:nvSpPr>
          <p:spPr bwMode="auto">
            <a:xfrm>
              <a:off x="1248" y="2016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7" name="Rectangle 23"/>
            <p:cNvSpPr>
              <a:spLocks noChangeArrowheads="1"/>
            </p:cNvSpPr>
            <p:nvPr/>
          </p:nvSpPr>
          <p:spPr bwMode="auto">
            <a:xfrm>
              <a:off x="1680" y="1824"/>
              <a:ext cx="144" cy="14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8" name="Rectangle 24"/>
            <p:cNvSpPr>
              <a:spLocks noChangeArrowheads="1"/>
            </p:cNvSpPr>
            <p:nvPr/>
          </p:nvSpPr>
          <p:spPr bwMode="auto">
            <a:xfrm>
              <a:off x="1824" y="2016"/>
              <a:ext cx="144" cy="14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9" name="Rectangle 25"/>
            <p:cNvSpPr>
              <a:spLocks noChangeArrowheads="1"/>
            </p:cNvSpPr>
            <p:nvPr/>
          </p:nvSpPr>
          <p:spPr bwMode="auto">
            <a:xfrm>
              <a:off x="1392" y="2016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50" name="Group 26"/>
          <p:cNvGrpSpPr>
            <a:grpSpLocks/>
          </p:cNvGrpSpPr>
          <p:nvPr/>
        </p:nvGrpSpPr>
        <p:grpSpPr bwMode="auto">
          <a:xfrm>
            <a:off x="762000" y="4992960"/>
            <a:ext cx="2819400" cy="1676400"/>
            <a:chOff x="480" y="2688"/>
            <a:chExt cx="1776" cy="1056"/>
          </a:xfrm>
        </p:grpSpPr>
        <p:sp>
          <p:nvSpPr>
            <p:cNvPr id="77851" name="Oval 27"/>
            <p:cNvSpPr>
              <a:spLocks noChangeArrowheads="1"/>
            </p:cNvSpPr>
            <p:nvPr/>
          </p:nvSpPr>
          <p:spPr bwMode="auto">
            <a:xfrm>
              <a:off x="1008" y="3024"/>
              <a:ext cx="1248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2" name="Text Box 28"/>
            <p:cNvSpPr txBox="1">
              <a:spLocks noChangeArrowheads="1"/>
            </p:cNvSpPr>
            <p:nvPr/>
          </p:nvSpPr>
          <p:spPr bwMode="auto">
            <a:xfrm>
              <a:off x="480" y="2688"/>
              <a:ext cx="15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latin typeface="Arial" charset="0"/>
                  <a:ea typeface="宋体" charset="-122"/>
                </a:rPr>
                <a:t>Initial Model for “sky”</a:t>
              </a:r>
            </a:p>
          </p:txBody>
        </p:sp>
        <p:sp>
          <p:nvSpPr>
            <p:cNvPr id="77853" name="Rectangle 29"/>
            <p:cNvSpPr>
              <a:spLocks noChangeArrowheads="1"/>
            </p:cNvSpPr>
            <p:nvPr/>
          </p:nvSpPr>
          <p:spPr bwMode="auto">
            <a:xfrm>
              <a:off x="1440" y="3552"/>
              <a:ext cx="144" cy="14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4" name="Rectangle 30"/>
            <p:cNvSpPr>
              <a:spLocks noChangeArrowheads="1"/>
            </p:cNvSpPr>
            <p:nvPr/>
          </p:nvSpPr>
          <p:spPr bwMode="auto">
            <a:xfrm>
              <a:off x="1248" y="3168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5" name="Rectangle 31"/>
            <p:cNvSpPr>
              <a:spLocks noChangeArrowheads="1"/>
            </p:cNvSpPr>
            <p:nvPr/>
          </p:nvSpPr>
          <p:spPr bwMode="auto">
            <a:xfrm>
              <a:off x="1824" y="3360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6" name="Rectangle 32"/>
            <p:cNvSpPr>
              <a:spLocks noChangeArrowheads="1"/>
            </p:cNvSpPr>
            <p:nvPr/>
          </p:nvSpPr>
          <p:spPr bwMode="auto">
            <a:xfrm>
              <a:off x="1392" y="3168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7" name="Rectangle 33"/>
            <p:cNvSpPr>
              <a:spLocks noChangeArrowheads="1"/>
            </p:cNvSpPr>
            <p:nvPr/>
          </p:nvSpPr>
          <p:spPr bwMode="auto">
            <a:xfrm>
              <a:off x="1248" y="3360"/>
              <a:ext cx="144" cy="14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8" name="Rectangle 34"/>
            <p:cNvSpPr>
              <a:spLocks noChangeArrowheads="1"/>
            </p:cNvSpPr>
            <p:nvPr/>
          </p:nvSpPr>
          <p:spPr bwMode="auto">
            <a:xfrm>
              <a:off x="1536" y="3360"/>
              <a:ext cx="144" cy="144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9" name="Rectangle 35"/>
            <p:cNvSpPr>
              <a:spLocks noChangeArrowheads="1"/>
            </p:cNvSpPr>
            <p:nvPr/>
          </p:nvSpPr>
          <p:spPr bwMode="auto">
            <a:xfrm>
              <a:off x="1680" y="3168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60" name="Rectangle 36"/>
            <p:cNvSpPr>
              <a:spLocks noChangeArrowheads="1"/>
            </p:cNvSpPr>
            <p:nvPr/>
          </p:nvSpPr>
          <p:spPr bwMode="auto">
            <a:xfrm>
              <a:off x="1392" y="3360"/>
              <a:ext cx="144" cy="14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61" name="Rectangle 37"/>
            <p:cNvSpPr>
              <a:spLocks noChangeArrowheads="1"/>
            </p:cNvSpPr>
            <p:nvPr/>
          </p:nvSpPr>
          <p:spPr bwMode="auto">
            <a:xfrm>
              <a:off x="1584" y="3552"/>
              <a:ext cx="144" cy="14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62" name="Rectangle 38"/>
            <p:cNvSpPr>
              <a:spLocks noChangeArrowheads="1"/>
            </p:cNvSpPr>
            <p:nvPr/>
          </p:nvSpPr>
          <p:spPr bwMode="auto">
            <a:xfrm>
              <a:off x="1536" y="3168"/>
              <a:ext cx="144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71600" y="10964"/>
            <a:ext cx="7315200" cy="2697956"/>
            <a:chOff x="730250" y="-188191"/>
            <a:chExt cx="7315200" cy="2697956"/>
          </a:xfrm>
        </p:grpSpPr>
        <p:pic>
          <p:nvPicPr>
            <p:cNvPr id="40" name="Picture 4" descr="h:/creatas/DV/00012/031301.JPG">
              <a:hlinkClick r:id="rId2" action="ppaction://hlinkfile"/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4650" y="-35791"/>
              <a:ext cx="1462088" cy="1096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5" descr="0211GOL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50" y="-35791"/>
              <a:ext cx="1462088" cy="1096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6" descr="h:/creatas/PD/PDV044/44193PD.JPG">
              <a:hlinkClick r:id="rId5" action="ppaction://hlinkfile"/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4650" y="1259609"/>
              <a:ext cx="1462088" cy="1096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7" descr="h:/creatas/DV/00012/031678.JPG">
              <a:hlinkClick r:id="rId7" action="ppaction://hlinkfile"/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50" y="1259609"/>
              <a:ext cx="1462088" cy="1096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8" descr="h:/creatas/DV/00240/506046.JPG">
              <a:hlinkClick r:id="rId9" action="ppaction://hlinkfile"/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7050" y="1259609"/>
              <a:ext cx="1462088" cy="1096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9" descr="h:/creatas/DV/00013/031171.JPG">
              <a:hlinkClick r:id="rId11" action="ppaction://hlinkfile"/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7050" y="-35791"/>
              <a:ext cx="1462088" cy="1096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AutoShape 10"/>
            <p:cNvSpPr>
              <a:spLocks noChangeArrowheads="1"/>
            </p:cNvSpPr>
            <p:nvPr/>
          </p:nvSpPr>
          <p:spPr bwMode="auto">
            <a:xfrm>
              <a:off x="730250" y="-126104"/>
              <a:ext cx="4572000" cy="256539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AutoShape 11"/>
            <p:cNvSpPr>
              <a:spLocks noChangeArrowheads="1"/>
            </p:cNvSpPr>
            <p:nvPr/>
          </p:nvSpPr>
          <p:spPr bwMode="auto">
            <a:xfrm>
              <a:off x="3397250" y="-188191"/>
              <a:ext cx="4648200" cy="26979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12"/>
            <p:cNvSpPr txBox="1">
              <a:spLocks noChangeArrowheads="1"/>
            </p:cNvSpPr>
            <p:nvPr/>
          </p:nvSpPr>
          <p:spPr bwMode="auto">
            <a:xfrm>
              <a:off x="958850" y="40409"/>
              <a:ext cx="6413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8000"/>
                  </a:solidFill>
                  <a:ea typeface="宋体" charset="-122"/>
                </a:rPr>
                <a:t>Tree</a:t>
              </a:r>
            </a:p>
          </p:txBody>
        </p:sp>
        <p:sp>
          <p:nvSpPr>
            <p:cNvPr id="49" name="Text Box 13"/>
            <p:cNvSpPr txBox="1">
              <a:spLocks noChangeArrowheads="1"/>
            </p:cNvSpPr>
            <p:nvPr/>
          </p:nvSpPr>
          <p:spPr bwMode="auto">
            <a:xfrm>
              <a:off x="7197725" y="2067662"/>
              <a:ext cx="539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folHlink"/>
                  </a:solidFill>
                  <a:ea typeface="宋体" charset="-122"/>
                </a:rPr>
                <a:t>Sky</a:t>
              </a:r>
            </a:p>
          </p:txBody>
        </p:sp>
        <p:sp>
          <p:nvSpPr>
            <p:cNvPr id="50" name="Rectangle 14"/>
            <p:cNvSpPr>
              <a:spLocks noChangeArrowheads="1"/>
            </p:cNvSpPr>
            <p:nvPr/>
          </p:nvSpPr>
          <p:spPr bwMode="auto">
            <a:xfrm>
              <a:off x="2101850" y="345209"/>
              <a:ext cx="381000" cy="381000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15"/>
            <p:cNvSpPr>
              <a:spLocks noChangeArrowheads="1"/>
            </p:cNvSpPr>
            <p:nvPr/>
          </p:nvSpPr>
          <p:spPr bwMode="auto">
            <a:xfrm>
              <a:off x="2559050" y="345209"/>
              <a:ext cx="381000" cy="3810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16"/>
            <p:cNvSpPr>
              <a:spLocks noChangeArrowheads="1"/>
            </p:cNvSpPr>
            <p:nvPr/>
          </p:nvSpPr>
          <p:spPr bwMode="auto">
            <a:xfrm>
              <a:off x="2101850" y="1564409"/>
              <a:ext cx="381000" cy="381000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17"/>
            <p:cNvSpPr>
              <a:spLocks noChangeArrowheads="1"/>
            </p:cNvSpPr>
            <p:nvPr/>
          </p:nvSpPr>
          <p:spPr bwMode="auto">
            <a:xfrm>
              <a:off x="2559050" y="1564409"/>
              <a:ext cx="381000" cy="381000"/>
            </a:xfrm>
            <a:prstGeom prst="rect">
              <a:avLst/>
            </a:prstGeom>
            <a:solidFill>
              <a:srgbClr val="33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Rectangle 18"/>
            <p:cNvSpPr>
              <a:spLocks noChangeArrowheads="1"/>
            </p:cNvSpPr>
            <p:nvPr/>
          </p:nvSpPr>
          <p:spPr bwMode="auto">
            <a:xfrm>
              <a:off x="3625850" y="345209"/>
              <a:ext cx="381000" cy="381000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19"/>
            <p:cNvSpPr>
              <a:spLocks noChangeArrowheads="1"/>
            </p:cNvSpPr>
            <p:nvPr/>
          </p:nvSpPr>
          <p:spPr bwMode="auto">
            <a:xfrm>
              <a:off x="4083050" y="345209"/>
              <a:ext cx="381000" cy="3810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Rectangle 20"/>
            <p:cNvSpPr>
              <a:spLocks noChangeArrowheads="1"/>
            </p:cNvSpPr>
            <p:nvPr/>
          </p:nvSpPr>
          <p:spPr bwMode="auto">
            <a:xfrm>
              <a:off x="4540250" y="345209"/>
              <a:ext cx="3810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21"/>
            <p:cNvSpPr>
              <a:spLocks noChangeArrowheads="1"/>
            </p:cNvSpPr>
            <p:nvPr/>
          </p:nvSpPr>
          <p:spPr bwMode="auto">
            <a:xfrm>
              <a:off x="3625850" y="1640609"/>
              <a:ext cx="381000" cy="381000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22"/>
            <p:cNvSpPr>
              <a:spLocks noChangeArrowheads="1"/>
            </p:cNvSpPr>
            <p:nvPr/>
          </p:nvSpPr>
          <p:spPr bwMode="auto">
            <a:xfrm>
              <a:off x="4083050" y="1640609"/>
              <a:ext cx="381000" cy="3810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23"/>
            <p:cNvSpPr>
              <a:spLocks noChangeArrowheads="1"/>
            </p:cNvSpPr>
            <p:nvPr/>
          </p:nvSpPr>
          <p:spPr bwMode="auto">
            <a:xfrm>
              <a:off x="4540250" y="1640609"/>
              <a:ext cx="3810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Rectangle 24"/>
            <p:cNvSpPr>
              <a:spLocks noChangeArrowheads="1"/>
            </p:cNvSpPr>
            <p:nvPr/>
          </p:nvSpPr>
          <p:spPr bwMode="auto">
            <a:xfrm>
              <a:off x="5759450" y="345209"/>
              <a:ext cx="381000" cy="3810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Rectangle 25"/>
            <p:cNvSpPr>
              <a:spLocks noChangeArrowheads="1"/>
            </p:cNvSpPr>
            <p:nvPr/>
          </p:nvSpPr>
          <p:spPr bwMode="auto">
            <a:xfrm>
              <a:off x="6216650" y="345209"/>
              <a:ext cx="3810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Rectangle 26"/>
            <p:cNvSpPr>
              <a:spLocks noChangeArrowheads="1"/>
            </p:cNvSpPr>
            <p:nvPr/>
          </p:nvSpPr>
          <p:spPr bwMode="auto">
            <a:xfrm>
              <a:off x="5759450" y="1640609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Rectangle 27"/>
            <p:cNvSpPr>
              <a:spLocks noChangeArrowheads="1"/>
            </p:cNvSpPr>
            <p:nvPr/>
          </p:nvSpPr>
          <p:spPr bwMode="auto">
            <a:xfrm>
              <a:off x="6216650" y="1640609"/>
              <a:ext cx="3810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90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Introduction, Motivation and </a:t>
            </a:r>
            <a:r>
              <a:rPr lang="en-US" altLang="zh-CN" dirty="0"/>
              <a:t>Intuition</a:t>
            </a:r>
          </a:p>
          <a:p>
            <a:r>
              <a:rPr lang="en-US" altLang="zh-CN" dirty="0"/>
              <a:t>Applications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Theory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Practical issues, and </a:t>
            </a:r>
            <a:r>
              <a:rPr lang="en-US" altLang="zh-CN" dirty="0" smtClean="0"/>
              <a:t>Coding</a:t>
            </a:r>
            <a:endParaRPr lang="en-US" altLang="zh-CN" dirty="0"/>
          </a:p>
          <a:p>
            <a:r>
              <a:rPr lang="en-US" altLang="zh-CN" dirty="0"/>
              <a:t>Comparison with other methods</a:t>
            </a:r>
          </a:p>
        </p:txBody>
      </p:sp>
    </p:spTree>
    <p:extLst>
      <p:ext uri="{BB962C8B-B14F-4D97-AF65-F5344CB8AC3E}">
        <p14:creationId xmlns:p14="http://schemas.microsoft.com/office/powerpoint/2010/main" val="216641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sz="4000">
                <a:solidFill>
                  <a:schemeClr val="tx1"/>
                </a:solidFill>
                <a:latin typeface="Albertus Extra Bold" pitchFamily="34" charset="0"/>
                <a:ea typeface="宋体" charset="-122"/>
              </a:rPr>
              <a:t>Motivating example</a:t>
            </a:r>
          </a:p>
        </p:txBody>
      </p:sp>
      <p:grpSp>
        <p:nvGrpSpPr>
          <p:cNvPr id="15427" name="Group 67"/>
          <p:cNvGrpSpPr>
            <a:grpSpLocks/>
          </p:cNvGrpSpPr>
          <p:nvPr/>
        </p:nvGrpSpPr>
        <p:grpSpPr bwMode="auto">
          <a:xfrm>
            <a:off x="1143000" y="1874838"/>
            <a:ext cx="6934200" cy="671512"/>
            <a:chOff x="720" y="1728"/>
            <a:chExt cx="4368" cy="423"/>
          </a:xfrm>
        </p:grpSpPr>
        <p:sp>
          <p:nvSpPr>
            <p:cNvPr id="15364" name="Line 4"/>
            <p:cNvSpPr>
              <a:spLocks noChangeShapeType="1"/>
            </p:cNvSpPr>
            <p:nvPr/>
          </p:nvSpPr>
          <p:spPr bwMode="auto">
            <a:xfrm>
              <a:off x="720" y="1776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5" name="Oval 5"/>
            <p:cNvSpPr>
              <a:spLocks noChangeArrowheads="1"/>
            </p:cNvSpPr>
            <p:nvPr/>
          </p:nvSpPr>
          <p:spPr bwMode="auto">
            <a:xfrm>
              <a:off x="1728" y="17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6" name="Oval 6"/>
            <p:cNvSpPr>
              <a:spLocks noChangeArrowheads="1"/>
            </p:cNvSpPr>
            <p:nvPr/>
          </p:nvSpPr>
          <p:spPr bwMode="auto">
            <a:xfrm>
              <a:off x="1872" y="17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7" name="Oval 7"/>
            <p:cNvSpPr>
              <a:spLocks noChangeArrowheads="1"/>
            </p:cNvSpPr>
            <p:nvPr/>
          </p:nvSpPr>
          <p:spPr bwMode="auto">
            <a:xfrm>
              <a:off x="3072" y="17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3264" y="17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3" name="Oval 13"/>
            <p:cNvSpPr>
              <a:spLocks noChangeArrowheads="1"/>
            </p:cNvSpPr>
            <p:nvPr/>
          </p:nvSpPr>
          <p:spPr bwMode="auto">
            <a:xfrm>
              <a:off x="3552" y="17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Oval 14"/>
            <p:cNvSpPr>
              <a:spLocks noChangeArrowheads="1"/>
            </p:cNvSpPr>
            <p:nvPr/>
          </p:nvSpPr>
          <p:spPr bwMode="auto">
            <a:xfrm>
              <a:off x="2373" y="17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864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1296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1296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1728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>
              <a:off x="1728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2160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2592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>
              <a:off x="2592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Line 23"/>
            <p:cNvSpPr>
              <a:spLocks noChangeShapeType="1"/>
            </p:cNvSpPr>
            <p:nvPr/>
          </p:nvSpPr>
          <p:spPr bwMode="auto">
            <a:xfrm>
              <a:off x="3024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4" name="Line 24"/>
            <p:cNvSpPr>
              <a:spLocks noChangeShapeType="1"/>
            </p:cNvSpPr>
            <p:nvPr/>
          </p:nvSpPr>
          <p:spPr bwMode="auto">
            <a:xfrm>
              <a:off x="3456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>
              <a:off x="3888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>
              <a:off x="4320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7" name="Line 27"/>
            <p:cNvSpPr>
              <a:spLocks noChangeShapeType="1"/>
            </p:cNvSpPr>
            <p:nvPr/>
          </p:nvSpPr>
          <p:spPr bwMode="auto">
            <a:xfrm>
              <a:off x="4320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Line 28"/>
            <p:cNvSpPr>
              <a:spLocks noChangeShapeType="1"/>
            </p:cNvSpPr>
            <p:nvPr/>
          </p:nvSpPr>
          <p:spPr bwMode="auto">
            <a:xfrm>
              <a:off x="4752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2496" y="192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0</a:t>
              </a:r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2928" y="192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1</a:t>
              </a:r>
            </a:p>
          </p:txBody>
        </p:sp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1632" y="1920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-2</a:t>
              </a:r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2064" y="1920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-1</a:t>
              </a: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720" y="1920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-4</a:t>
              </a:r>
            </a:p>
          </p:txBody>
        </p:sp>
        <p:sp>
          <p:nvSpPr>
            <p:cNvPr id="15394" name="Text Box 34"/>
            <p:cNvSpPr txBox="1">
              <a:spLocks noChangeArrowheads="1"/>
            </p:cNvSpPr>
            <p:nvPr/>
          </p:nvSpPr>
          <p:spPr bwMode="auto">
            <a:xfrm>
              <a:off x="1152" y="1920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-3</a:t>
              </a:r>
            </a:p>
          </p:txBody>
        </p:sp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4224" y="192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4</a:t>
              </a:r>
            </a:p>
          </p:txBody>
        </p:sp>
        <p:sp>
          <p:nvSpPr>
            <p:cNvPr id="15396" name="Text Box 36"/>
            <p:cNvSpPr txBox="1">
              <a:spLocks noChangeArrowheads="1"/>
            </p:cNvSpPr>
            <p:nvPr/>
          </p:nvSpPr>
          <p:spPr bwMode="auto">
            <a:xfrm>
              <a:off x="4656" y="192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5</a:t>
              </a:r>
            </a:p>
          </p:txBody>
        </p:sp>
        <p:sp>
          <p:nvSpPr>
            <p:cNvPr id="15397" name="Text Box 37"/>
            <p:cNvSpPr txBox="1">
              <a:spLocks noChangeArrowheads="1"/>
            </p:cNvSpPr>
            <p:nvPr/>
          </p:nvSpPr>
          <p:spPr bwMode="auto">
            <a:xfrm>
              <a:off x="3360" y="192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2</a:t>
              </a:r>
            </a:p>
          </p:txBody>
        </p:sp>
        <p:sp>
          <p:nvSpPr>
            <p:cNvPr id="15398" name="Text Box 38"/>
            <p:cNvSpPr txBox="1">
              <a:spLocks noChangeArrowheads="1"/>
            </p:cNvSpPr>
            <p:nvPr/>
          </p:nvSpPr>
          <p:spPr bwMode="auto">
            <a:xfrm>
              <a:off x="3792" y="192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3</a:t>
              </a:r>
            </a:p>
          </p:txBody>
        </p:sp>
      </p:grpSp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288925" y="126523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Data:</a:t>
            </a:r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312738" y="355441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Model:</a:t>
            </a:r>
          </a:p>
        </p:txBody>
      </p:sp>
      <p:pic>
        <p:nvPicPr>
          <p:cNvPr id="15402" name="Picture 4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04925"/>
            <a:ext cx="28289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411" name="Group 51"/>
          <p:cNvGrpSpPr>
            <a:grpSpLocks/>
          </p:cNvGrpSpPr>
          <p:nvPr/>
        </p:nvGrpSpPr>
        <p:grpSpPr bwMode="auto">
          <a:xfrm>
            <a:off x="4743451" y="4895850"/>
            <a:ext cx="3213779" cy="1860550"/>
            <a:chOff x="1920" y="3267"/>
            <a:chExt cx="1275" cy="738"/>
          </a:xfrm>
        </p:grpSpPr>
        <p:sp>
          <p:nvSpPr>
            <p:cNvPr id="15405" name="Line 45"/>
            <p:cNvSpPr>
              <a:spLocks noChangeShapeType="1"/>
            </p:cNvSpPr>
            <p:nvPr/>
          </p:nvSpPr>
          <p:spPr bwMode="auto">
            <a:xfrm flipV="1">
              <a:off x="1920" y="3936"/>
              <a:ext cx="1275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7" name="Line 47"/>
            <p:cNvSpPr>
              <a:spLocks noChangeShapeType="1"/>
            </p:cNvSpPr>
            <p:nvPr/>
          </p:nvSpPr>
          <p:spPr bwMode="auto">
            <a:xfrm flipV="1">
              <a:off x="1963" y="3267"/>
              <a:ext cx="0" cy="7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9" name="Freeform 49"/>
            <p:cNvSpPr>
              <a:spLocks noChangeArrowheads="1"/>
            </p:cNvSpPr>
            <p:nvPr/>
          </p:nvSpPr>
          <p:spPr bwMode="auto">
            <a:xfrm>
              <a:off x="2158" y="3499"/>
              <a:ext cx="516" cy="432"/>
            </a:xfrm>
            <a:custGeom>
              <a:avLst/>
              <a:gdLst>
                <a:gd name="T0" fmla="*/ 0 w 2280"/>
                <a:gd name="T1" fmla="*/ 1905 h 1910"/>
                <a:gd name="T2" fmla="*/ 98 w 2280"/>
                <a:gd name="T3" fmla="*/ 1905 h 1910"/>
                <a:gd name="T4" fmla="*/ 197 w 2280"/>
                <a:gd name="T5" fmla="*/ 1900 h 1910"/>
                <a:gd name="T6" fmla="*/ 240 w 2280"/>
                <a:gd name="T7" fmla="*/ 1896 h 1910"/>
                <a:gd name="T8" fmla="*/ 308 w 2280"/>
                <a:gd name="T9" fmla="*/ 1883 h 1910"/>
                <a:gd name="T10" fmla="*/ 369 w 2280"/>
                <a:gd name="T11" fmla="*/ 1857 h 1910"/>
                <a:gd name="T12" fmla="*/ 435 w 2280"/>
                <a:gd name="T13" fmla="*/ 1821 h 1910"/>
                <a:gd name="T14" fmla="*/ 458 w 2280"/>
                <a:gd name="T15" fmla="*/ 1800 h 1910"/>
                <a:gd name="T16" fmla="*/ 496 w 2280"/>
                <a:gd name="T17" fmla="*/ 1771 h 1910"/>
                <a:gd name="T18" fmla="*/ 528 w 2280"/>
                <a:gd name="T19" fmla="*/ 1719 h 1910"/>
                <a:gd name="T20" fmla="*/ 559 w 2280"/>
                <a:gd name="T21" fmla="*/ 1675 h 1910"/>
                <a:gd name="T22" fmla="*/ 600 w 2280"/>
                <a:gd name="T23" fmla="*/ 1588 h 1910"/>
                <a:gd name="T24" fmla="*/ 638 w 2280"/>
                <a:gd name="T25" fmla="*/ 1495 h 1910"/>
                <a:gd name="T26" fmla="*/ 711 w 2280"/>
                <a:gd name="T27" fmla="*/ 1299 h 1910"/>
                <a:gd name="T28" fmla="*/ 768 w 2280"/>
                <a:gd name="T29" fmla="*/ 1099 h 1910"/>
                <a:gd name="T30" fmla="*/ 816 w 2280"/>
                <a:gd name="T31" fmla="*/ 896 h 1910"/>
                <a:gd name="T32" fmla="*/ 877 w 2280"/>
                <a:gd name="T33" fmla="*/ 661 h 1910"/>
                <a:gd name="T34" fmla="*/ 930 w 2280"/>
                <a:gd name="T35" fmla="*/ 449 h 1910"/>
                <a:gd name="T36" fmla="*/ 976 w 2280"/>
                <a:gd name="T37" fmla="*/ 295 h 1910"/>
                <a:gd name="T38" fmla="*/ 1007 w 2280"/>
                <a:gd name="T39" fmla="*/ 206 h 1910"/>
                <a:gd name="T40" fmla="*/ 1040 w 2280"/>
                <a:gd name="T41" fmla="*/ 123 h 1910"/>
                <a:gd name="T42" fmla="*/ 1067 w 2280"/>
                <a:gd name="T43" fmla="*/ 61 h 1910"/>
                <a:gd name="T44" fmla="*/ 1101 w 2280"/>
                <a:gd name="T45" fmla="*/ 26 h 1910"/>
                <a:gd name="T46" fmla="*/ 1130 w 2280"/>
                <a:gd name="T47" fmla="*/ 0 h 1910"/>
                <a:gd name="T48" fmla="*/ 1161 w 2280"/>
                <a:gd name="T49" fmla="*/ 0 h 1910"/>
                <a:gd name="T50" fmla="*/ 1195 w 2280"/>
                <a:gd name="T51" fmla="*/ 16 h 1910"/>
                <a:gd name="T52" fmla="*/ 1230 w 2280"/>
                <a:gd name="T53" fmla="*/ 53 h 1910"/>
                <a:gd name="T54" fmla="*/ 1260 w 2280"/>
                <a:gd name="T55" fmla="*/ 114 h 1910"/>
                <a:gd name="T56" fmla="*/ 1303 w 2280"/>
                <a:gd name="T57" fmla="*/ 220 h 1910"/>
                <a:gd name="T58" fmla="*/ 1337 w 2280"/>
                <a:gd name="T59" fmla="*/ 343 h 1910"/>
                <a:gd name="T60" fmla="*/ 1379 w 2280"/>
                <a:gd name="T61" fmla="*/ 482 h 1910"/>
                <a:gd name="T62" fmla="*/ 1408 w 2280"/>
                <a:gd name="T63" fmla="*/ 609 h 1910"/>
                <a:gd name="T64" fmla="*/ 1454 w 2280"/>
                <a:gd name="T65" fmla="*/ 780 h 1910"/>
                <a:gd name="T66" fmla="*/ 1495 w 2280"/>
                <a:gd name="T67" fmla="*/ 957 h 1910"/>
                <a:gd name="T68" fmla="*/ 1545 w 2280"/>
                <a:gd name="T69" fmla="*/ 1138 h 1910"/>
                <a:gd name="T70" fmla="*/ 1583 w 2280"/>
                <a:gd name="T71" fmla="*/ 1268 h 1910"/>
                <a:gd name="T72" fmla="*/ 1630 w 2280"/>
                <a:gd name="T73" fmla="*/ 1407 h 1910"/>
                <a:gd name="T74" fmla="*/ 1700 w 2280"/>
                <a:gd name="T75" fmla="*/ 1592 h 1910"/>
                <a:gd name="T76" fmla="*/ 1783 w 2280"/>
                <a:gd name="T77" fmla="*/ 1732 h 1910"/>
                <a:gd name="T78" fmla="*/ 1855 w 2280"/>
                <a:gd name="T79" fmla="*/ 1809 h 1910"/>
                <a:gd name="T80" fmla="*/ 1932 w 2280"/>
                <a:gd name="T81" fmla="*/ 1860 h 1910"/>
                <a:gd name="T82" fmla="*/ 2028 w 2280"/>
                <a:gd name="T83" fmla="*/ 1896 h 1910"/>
                <a:gd name="T84" fmla="*/ 2122 w 2280"/>
                <a:gd name="T85" fmla="*/ 1905 h 1910"/>
                <a:gd name="T86" fmla="*/ 2219 w 2280"/>
                <a:gd name="T87" fmla="*/ 1909 h 1910"/>
                <a:gd name="T88" fmla="*/ 2279 w 2280"/>
                <a:gd name="T89" fmla="*/ 1909 h 1910"/>
                <a:gd name="T90" fmla="*/ 0 w 2280"/>
                <a:gd name="T91" fmla="*/ 1905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80" h="1910">
                  <a:moveTo>
                    <a:pt x="0" y="1905"/>
                  </a:moveTo>
                  <a:lnTo>
                    <a:pt x="98" y="1905"/>
                  </a:lnTo>
                  <a:lnTo>
                    <a:pt x="197" y="1900"/>
                  </a:lnTo>
                  <a:lnTo>
                    <a:pt x="240" y="1896"/>
                  </a:lnTo>
                  <a:lnTo>
                    <a:pt x="308" y="1883"/>
                  </a:lnTo>
                  <a:lnTo>
                    <a:pt x="369" y="1857"/>
                  </a:lnTo>
                  <a:lnTo>
                    <a:pt x="435" y="1821"/>
                  </a:lnTo>
                  <a:lnTo>
                    <a:pt x="458" y="1800"/>
                  </a:lnTo>
                  <a:lnTo>
                    <a:pt x="496" y="1771"/>
                  </a:lnTo>
                  <a:lnTo>
                    <a:pt x="528" y="1719"/>
                  </a:lnTo>
                  <a:lnTo>
                    <a:pt x="559" y="1675"/>
                  </a:lnTo>
                  <a:lnTo>
                    <a:pt x="600" y="1588"/>
                  </a:lnTo>
                  <a:lnTo>
                    <a:pt x="638" y="1495"/>
                  </a:lnTo>
                  <a:lnTo>
                    <a:pt x="711" y="1299"/>
                  </a:lnTo>
                  <a:lnTo>
                    <a:pt x="768" y="1099"/>
                  </a:lnTo>
                  <a:lnTo>
                    <a:pt x="816" y="896"/>
                  </a:lnTo>
                  <a:lnTo>
                    <a:pt x="877" y="661"/>
                  </a:lnTo>
                  <a:lnTo>
                    <a:pt x="930" y="449"/>
                  </a:lnTo>
                  <a:lnTo>
                    <a:pt x="976" y="295"/>
                  </a:lnTo>
                  <a:lnTo>
                    <a:pt x="1007" y="206"/>
                  </a:lnTo>
                  <a:lnTo>
                    <a:pt x="1040" y="123"/>
                  </a:lnTo>
                  <a:lnTo>
                    <a:pt x="1067" y="61"/>
                  </a:lnTo>
                  <a:lnTo>
                    <a:pt x="1101" y="26"/>
                  </a:lnTo>
                  <a:lnTo>
                    <a:pt x="1130" y="0"/>
                  </a:lnTo>
                  <a:lnTo>
                    <a:pt x="1161" y="0"/>
                  </a:lnTo>
                  <a:lnTo>
                    <a:pt x="1195" y="16"/>
                  </a:lnTo>
                  <a:lnTo>
                    <a:pt x="1230" y="53"/>
                  </a:lnTo>
                  <a:lnTo>
                    <a:pt x="1260" y="114"/>
                  </a:lnTo>
                  <a:lnTo>
                    <a:pt x="1303" y="220"/>
                  </a:lnTo>
                  <a:lnTo>
                    <a:pt x="1337" y="343"/>
                  </a:lnTo>
                  <a:lnTo>
                    <a:pt x="1379" y="482"/>
                  </a:lnTo>
                  <a:lnTo>
                    <a:pt x="1408" y="609"/>
                  </a:lnTo>
                  <a:lnTo>
                    <a:pt x="1454" y="780"/>
                  </a:lnTo>
                  <a:lnTo>
                    <a:pt x="1495" y="957"/>
                  </a:lnTo>
                  <a:lnTo>
                    <a:pt x="1545" y="1138"/>
                  </a:lnTo>
                  <a:lnTo>
                    <a:pt x="1583" y="1268"/>
                  </a:lnTo>
                  <a:lnTo>
                    <a:pt x="1630" y="1407"/>
                  </a:lnTo>
                  <a:lnTo>
                    <a:pt x="1700" y="1592"/>
                  </a:lnTo>
                  <a:lnTo>
                    <a:pt x="1783" y="1732"/>
                  </a:lnTo>
                  <a:lnTo>
                    <a:pt x="1855" y="1809"/>
                  </a:lnTo>
                  <a:lnTo>
                    <a:pt x="1932" y="1860"/>
                  </a:lnTo>
                  <a:lnTo>
                    <a:pt x="2028" y="1896"/>
                  </a:lnTo>
                  <a:lnTo>
                    <a:pt x="2122" y="1905"/>
                  </a:lnTo>
                  <a:lnTo>
                    <a:pt x="2219" y="1909"/>
                  </a:lnTo>
                  <a:lnTo>
                    <a:pt x="2279" y="1909"/>
                  </a:lnTo>
                  <a:lnTo>
                    <a:pt x="0" y="1905"/>
                  </a:lnTo>
                </a:path>
              </a:pathLst>
            </a:custGeom>
            <a:noFill/>
            <a:ln w="1836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0" name="Freeform 50"/>
            <p:cNvSpPr>
              <a:spLocks noChangeArrowheads="1"/>
            </p:cNvSpPr>
            <p:nvPr/>
          </p:nvSpPr>
          <p:spPr bwMode="auto">
            <a:xfrm>
              <a:off x="2423" y="3504"/>
              <a:ext cx="516" cy="432"/>
            </a:xfrm>
            <a:custGeom>
              <a:avLst/>
              <a:gdLst>
                <a:gd name="T0" fmla="*/ 0 w 2281"/>
                <a:gd name="T1" fmla="*/ 1905 h 1910"/>
                <a:gd name="T2" fmla="*/ 98 w 2281"/>
                <a:gd name="T3" fmla="*/ 1905 h 1910"/>
                <a:gd name="T4" fmla="*/ 197 w 2281"/>
                <a:gd name="T5" fmla="*/ 1900 h 1910"/>
                <a:gd name="T6" fmla="*/ 240 w 2281"/>
                <a:gd name="T7" fmla="*/ 1896 h 1910"/>
                <a:gd name="T8" fmla="*/ 308 w 2281"/>
                <a:gd name="T9" fmla="*/ 1883 h 1910"/>
                <a:gd name="T10" fmla="*/ 369 w 2281"/>
                <a:gd name="T11" fmla="*/ 1857 h 1910"/>
                <a:gd name="T12" fmla="*/ 435 w 2281"/>
                <a:gd name="T13" fmla="*/ 1821 h 1910"/>
                <a:gd name="T14" fmla="*/ 458 w 2281"/>
                <a:gd name="T15" fmla="*/ 1800 h 1910"/>
                <a:gd name="T16" fmla="*/ 496 w 2281"/>
                <a:gd name="T17" fmla="*/ 1771 h 1910"/>
                <a:gd name="T18" fmla="*/ 530 w 2281"/>
                <a:gd name="T19" fmla="*/ 1719 h 1910"/>
                <a:gd name="T20" fmla="*/ 559 w 2281"/>
                <a:gd name="T21" fmla="*/ 1675 h 1910"/>
                <a:gd name="T22" fmla="*/ 601 w 2281"/>
                <a:gd name="T23" fmla="*/ 1588 h 1910"/>
                <a:gd name="T24" fmla="*/ 639 w 2281"/>
                <a:gd name="T25" fmla="*/ 1495 h 1910"/>
                <a:gd name="T26" fmla="*/ 711 w 2281"/>
                <a:gd name="T27" fmla="*/ 1299 h 1910"/>
                <a:gd name="T28" fmla="*/ 768 w 2281"/>
                <a:gd name="T29" fmla="*/ 1099 h 1910"/>
                <a:gd name="T30" fmla="*/ 816 w 2281"/>
                <a:gd name="T31" fmla="*/ 896 h 1910"/>
                <a:gd name="T32" fmla="*/ 877 w 2281"/>
                <a:gd name="T33" fmla="*/ 661 h 1910"/>
                <a:gd name="T34" fmla="*/ 930 w 2281"/>
                <a:gd name="T35" fmla="*/ 449 h 1910"/>
                <a:gd name="T36" fmla="*/ 976 w 2281"/>
                <a:gd name="T37" fmla="*/ 295 h 1910"/>
                <a:gd name="T38" fmla="*/ 1007 w 2281"/>
                <a:gd name="T39" fmla="*/ 206 h 1910"/>
                <a:gd name="T40" fmla="*/ 1041 w 2281"/>
                <a:gd name="T41" fmla="*/ 123 h 1910"/>
                <a:gd name="T42" fmla="*/ 1067 w 2281"/>
                <a:gd name="T43" fmla="*/ 61 h 1910"/>
                <a:gd name="T44" fmla="*/ 1101 w 2281"/>
                <a:gd name="T45" fmla="*/ 26 h 1910"/>
                <a:gd name="T46" fmla="*/ 1131 w 2281"/>
                <a:gd name="T47" fmla="*/ 0 h 1910"/>
                <a:gd name="T48" fmla="*/ 1162 w 2281"/>
                <a:gd name="T49" fmla="*/ 0 h 1910"/>
                <a:gd name="T50" fmla="*/ 1196 w 2281"/>
                <a:gd name="T51" fmla="*/ 16 h 1910"/>
                <a:gd name="T52" fmla="*/ 1231 w 2281"/>
                <a:gd name="T53" fmla="*/ 53 h 1910"/>
                <a:gd name="T54" fmla="*/ 1261 w 2281"/>
                <a:gd name="T55" fmla="*/ 114 h 1910"/>
                <a:gd name="T56" fmla="*/ 1304 w 2281"/>
                <a:gd name="T57" fmla="*/ 220 h 1910"/>
                <a:gd name="T58" fmla="*/ 1338 w 2281"/>
                <a:gd name="T59" fmla="*/ 343 h 1910"/>
                <a:gd name="T60" fmla="*/ 1379 w 2281"/>
                <a:gd name="T61" fmla="*/ 482 h 1910"/>
                <a:gd name="T62" fmla="*/ 1410 w 2281"/>
                <a:gd name="T63" fmla="*/ 609 h 1910"/>
                <a:gd name="T64" fmla="*/ 1454 w 2281"/>
                <a:gd name="T65" fmla="*/ 780 h 1910"/>
                <a:gd name="T66" fmla="*/ 1495 w 2281"/>
                <a:gd name="T67" fmla="*/ 957 h 1910"/>
                <a:gd name="T68" fmla="*/ 1545 w 2281"/>
                <a:gd name="T69" fmla="*/ 1138 h 1910"/>
                <a:gd name="T70" fmla="*/ 1583 w 2281"/>
                <a:gd name="T71" fmla="*/ 1268 h 1910"/>
                <a:gd name="T72" fmla="*/ 1631 w 2281"/>
                <a:gd name="T73" fmla="*/ 1407 h 1910"/>
                <a:gd name="T74" fmla="*/ 1700 w 2281"/>
                <a:gd name="T75" fmla="*/ 1592 h 1910"/>
                <a:gd name="T76" fmla="*/ 1784 w 2281"/>
                <a:gd name="T77" fmla="*/ 1732 h 1910"/>
                <a:gd name="T78" fmla="*/ 1856 w 2281"/>
                <a:gd name="T79" fmla="*/ 1809 h 1910"/>
                <a:gd name="T80" fmla="*/ 1933 w 2281"/>
                <a:gd name="T81" fmla="*/ 1860 h 1910"/>
                <a:gd name="T82" fmla="*/ 2029 w 2281"/>
                <a:gd name="T83" fmla="*/ 1896 h 1910"/>
                <a:gd name="T84" fmla="*/ 2122 w 2281"/>
                <a:gd name="T85" fmla="*/ 1905 h 1910"/>
                <a:gd name="T86" fmla="*/ 2220 w 2281"/>
                <a:gd name="T87" fmla="*/ 1909 h 1910"/>
                <a:gd name="T88" fmla="*/ 2280 w 2281"/>
                <a:gd name="T89" fmla="*/ 1909 h 1910"/>
                <a:gd name="T90" fmla="*/ 0 w 2281"/>
                <a:gd name="T91" fmla="*/ 1905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81" h="1910">
                  <a:moveTo>
                    <a:pt x="0" y="1905"/>
                  </a:moveTo>
                  <a:lnTo>
                    <a:pt x="98" y="1905"/>
                  </a:lnTo>
                  <a:lnTo>
                    <a:pt x="197" y="1900"/>
                  </a:lnTo>
                  <a:lnTo>
                    <a:pt x="240" y="1896"/>
                  </a:lnTo>
                  <a:lnTo>
                    <a:pt x="308" y="1883"/>
                  </a:lnTo>
                  <a:lnTo>
                    <a:pt x="369" y="1857"/>
                  </a:lnTo>
                  <a:lnTo>
                    <a:pt x="435" y="1821"/>
                  </a:lnTo>
                  <a:lnTo>
                    <a:pt x="458" y="1800"/>
                  </a:lnTo>
                  <a:lnTo>
                    <a:pt x="496" y="1771"/>
                  </a:lnTo>
                  <a:lnTo>
                    <a:pt x="530" y="1719"/>
                  </a:lnTo>
                  <a:lnTo>
                    <a:pt x="559" y="1675"/>
                  </a:lnTo>
                  <a:lnTo>
                    <a:pt x="601" y="1588"/>
                  </a:lnTo>
                  <a:lnTo>
                    <a:pt x="639" y="1495"/>
                  </a:lnTo>
                  <a:lnTo>
                    <a:pt x="711" y="1299"/>
                  </a:lnTo>
                  <a:lnTo>
                    <a:pt x="768" y="1099"/>
                  </a:lnTo>
                  <a:lnTo>
                    <a:pt x="816" y="896"/>
                  </a:lnTo>
                  <a:lnTo>
                    <a:pt x="877" y="661"/>
                  </a:lnTo>
                  <a:lnTo>
                    <a:pt x="930" y="449"/>
                  </a:lnTo>
                  <a:lnTo>
                    <a:pt x="976" y="295"/>
                  </a:lnTo>
                  <a:lnTo>
                    <a:pt x="1007" y="206"/>
                  </a:lnTo>
                  <a:lnTo>
                    <a:pt x="1041" y="123"/>
                  </a:lnTo>
                  <a:lnTo>
                    <a:pt x="1067" y="61"/>
                  </a:lnTo>
                  <a:lnTo>
                    <a:pt x="1101" y="26"/>
                  </a:lnTo>
                  <a:lnTo>
                    <a:pt x="1131" y="0"/>
                  </a:lnTo>
                  <a:lnTo>
                    <a:pt x="1162" y="0"/>
                  </a:lnTo>
                  <a:lnTo>
                    <a:pt x="1196" y="16"/>
                  </a:lnTo>
                  <a:lnTo>
                    <a:pt x="1231" y="53"/>
                  </a:lnTo>
                  <a:lnTo>
                    <a:pt x="1261" y="114"/>
                  </a:lnTo>
                  <a:lnTo>
                    <a:pt x="1304" y="220"/>
                  </a:lnTo>
                  <a:lnTo>
                    <a:pt x="1338" y="343"/>
                  </a:lnTo>
                  <a:lnTo>
                    <a:pt x="1379" y="482"/>
                  </a:lnTo>
                  <a:lnTo>
                    <a:pt x="1410" y="609"/>
                  </a:lnTo>
                  <a:lnTo>
                    <a:pt x="1454" y="780"/>
                  </a:lnTo>
                  <a:lnTo>
                    <a:pt x="1495" y="957"/>
                  </a:lnTo>
                  <a:lnTo>
                    <a:pt x="1545" y="1138"/>
                  </a:lnTo>
                  <a:lnTo>
                    <a:pt x="1583" y="1268"/>
                  </a:lnTo>
                  <a:lnTo>
                    <a:pt x="1631" y="1407"/>
                  </a:lnTo>
                  <a:lnTo>
                    <a:pt x="1700" y="1592"/>
                  </a:lnTo>
                  <a:lnTo>
                    <a:pt x="1784" y="1732"/>
                  </a:lnTo>
                  <a:lnTo>
                    <a:pt x="1856" y="1809"/>
                  </a:lnTo>
                  <a:lnTo>
                    <a:pt x="1933" y="1860"/>
                  </a:lnTo>
                  <a:lnTo>
                    <a:pt x="2029" y="1896"/>
                  </a:lnTo>
                  <a:lnTo>
                    <a:pt x="2122" y="1905"/>
                  </a:lnTo>
                  <a:lnTo>
                    <a:pt x="2220" y="1909"/>
                  </a:lnTo>
                  <a:lnTo>
                    <a:pt x="2280" y="1909"/>
                  </a:lnTo>
                  <a:lnTo>
                    <a:pt x="0" y="1905"/>
                  </a:lnTo>
                </a:path>
              </a:pathLst>
            </a:custGeom>
            <a:noFill/>
            <a:ln w="1836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15" name="Text Box 55"/>
          <p:cNvSpPr txBox="1">
            <a:spLocks noChangeArrowheads="1"/>
          </p:cNvSpPr>
          <p:nvPr/>
        </p:nvSpPr>
        <p:spPr bwMode="auto">
          <a:xfrm>
            <a:off x="336550" y="5253038"/>
            <a:ext cx="1492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Parameters: </a:t>
            </a:r>
          </a:p>
        </p:txBody>
      </p:sp>
      <p:sp>
        <p:nvSpPr>
          <p:cNvPr id="15421" name="Text Box 61"/>
          <p:cNvSpPr txBox="1">
            <a:spLocks noChangeArrowheads="1"/>
          </p:cNvSpPr>
          <p:nvPr/>
        </p:nvSpPr>
        <p:spPr bwMode="auto">
          <a:xfrm>
            <a:off x="328613" y="2936875"/>
            <a:ext cx="6946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OBJECTIVE: Fit mixture of Gaussian model with C=2 components </a:t>
            </a:r>
          </a:p>
        </p:txBody>
      </p:sp>
      <p:sp>
        <p:nvSpPr>
          <p:cNvPr id="15425" name="Text Box 65"/>
          <p:cNvSpPr txBox="1">
            <a:spLocks noChangeArrowheads="1"/>
          </p:cNvSpPr>
          <p:nvPr/>
        </p:nvSpPr>
        <p:spPr bwMode="auto">
          <a:xfrm>
            <a:off x="1708150" y="5710238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keep </a:t>
            </a:r>
          </a:p>
        </p:txBody>
      </p:sp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3003550" y="5710238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fixed</a:t>
            </a:r>
          </a:p>
        </p:txBody>
      </p:sp>
      <p:sp>
        <p:nvSpPr>
          <p:cNvPr id="15429" name="Text Box 69"/>
          <p:cNvSpPr txBox="1">
            <a:spLocks noChangeArrowheads="1"/>
          </p:cNvSpPr>
          <p:nvPr/>
        </p:nvSpPr>
        <p:spPr bwMode="auto">
          <a:xfrm>
            <a:off x="1250950" y="6167438"/>
            <a:ext cx="196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i.e. only estimate </a:t>
            </a:r>
          </a:p>
        </p:txBody>
      </p:sp>
      <p:pic>
        <p:nvPicPr>
          <p:cNvPr id="15430" name="Picture 7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75" y="6283325"/>
            <a:ext cx="1952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31" name="Text Box 71"/>
          <p:cNvSpPr txBox="1">
            <a:spLocks noChangeArrowheads="1"/>
          </p:cNvSpPr>
          <p:nvPr/>
        </p:nvSpPr>
        <p:spPr bwMode="auto">
          <a:xfrm>
            <a:off x="7873950" y="6456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x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4819650" y="5124450"/>
            <a:ext cx="78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P(x|</a:t>
            </a:r>
            <a:r>
              <a:rPr lang="en-US" altLang="zh-CN">
                <a:ea typeface="宋体" charset="-122"/>
                <a:sym typeface="Symbol" pitchFamily="18" charset="2"/>
              </a:rPr>
              <a:t>)</a:t>
            </a:r>
          </a:p>
        </p:txBody>
      </p:sp>
      <p:sp>
        <p:nvSpPr>
          <p:cNvPr id="15433" name="Line 73"/>
          <p:cNvSpPr>
            <a:spLocks noChangeShapeType="1"/>
          </p:cNvSpPr>
          <p:nvPr/>
        </p:nvSpPr>
        <p:spPr bwMode="auto">
          <a:xfrm>
            <a:off x="5994400" y="5173663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34" name="Line 74"/>
          <p:cNvSpPr>
            <a:spLocks noChangeShapeType="1"/>
          </p:cNvSpPr>
          <p:nvPr/>
        </p:nvSpPr>
        <p:spPr bwMode="auto">
          <a:xfrm>
            <a:off x="6660232" y="5173663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436" name="Picture 7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6661150"/>
            <a:ext cx="227013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38" name="Picture 7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6635750"/>
            <a:ext cx="238125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42" name="Text Box 82"/>
          <p:cNvSpPr txBox="1">
            <a:spLocks noChangeArrowheads="1"/>
          </p:cNvSpPr>
          <p:nvPr/>
        </p:nvSpPr>
        <p:spPr bwMode="auto">
          <a:xfrm>
            <a:off x="5661025" y="4441825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where</a:t>
            </a:r>
          </a:p>
        </p:txBody>
      </p:sp>
      <p:pic>
        <p:nvPicPr>
          <p:cNvPr id="15444" name="Picture 8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984625"/>
            <a:ext cx="48133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46" name="Line 86"/>
          <p:cNvSpPr>
            <a:spLocks noChangeShapeType="1"/>
          </p:cNvSpPr>
          <p:nvPr/>
        </p:nvSpPr>
        <p:spPr bwMode="auto">
          <a:xfrm>
            <a:off x="493713" y="2751138"/>
            <a:ext cx="7866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447" name="Picture 8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4408488"/>
            <a:ext cx="384175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48" name="Picture 88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4425950"/>
            <a:ext cx="2195513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49" name="Picture 89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5311775"/>
            <a:ext cx="1874838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50" name="Picture 90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3" y="5834063"/>
            <a:ext cx="5778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556" y="3291841"/>
            <a:ext cx="3367087" cy="61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37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01663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4000" dirty="0">
                <a:latin typeface="Albertus Extra Bold" pitchFamily="34" charset="0"/>
                <a:ea typeface="宋体" charset="-122"/>
              </a:rPr>
              <a:t>Intuition of EM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57163" y="896938"/>
            <a:ext cx="86614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8572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8572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8572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8572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8572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b="1">
                <a:ea typeface="宋体" charset="-122"/>
              </a:rPr>
              <a:t>E-step</a:t>
            </a:r>
            <a:r>
              <a:rPr lang="en-US" altLang="zh-CN">
                <a:ea typeface="宋体" charset="-122"/>
              </a:rPr>
              <a:t>: 	Compute a </a:t>
            </a:r>
            <a:r>
              <a:rPr lang="en-US" altLang="zh-CN" i="1">
                <a:ea typeface="宋体" charset="-122"/>
              </a:rPr>
              <a:t>distribution</a:t>
            </a:r>
            <a:r>
              <a:rPr lang="en-US" altLang="zh-CN">
                <a:ea typeface="宋体" charset="-122"/>
              </a:rPr>
              <a:t> on the labels of the points, using current parameters</a:t>
            </a:r>
          </a:p>
          <a:p>
            <a:endParaRPr lang="en-US" altLang="zh-CN" b="1">
              <a:ea typeface="宋体" charset="-122"/>
            </a:endParaRPr>
          </a:p>
          <a:p>
            <a:r>
              <a:rPr lang="en-US" altLang="zh-CN" b="1">
                <a:ea typeface="宋体" charset="-122"/>
              </a:rPr>
              <a:t>M-step</a:t>
            </a:r>
            <a:r>
              <a:rPr lang="en-US" altLang="zh-CN">
                <a:ea typeface="宋体" charset="-122"/>
              </a:rPr>
              <a:t>:	Update parameters using current guess of label distribution.</a:t>
            </a:r>
          </a:p>
        </p:txBody>
      </p:sp>
      <p:grpSp>
        <p:nvGrpSpPr>
          <p:cNvPr id="18559" name="Group 127"/>
          <p:cNvGrpSpPr>
            <a:grpSpLocks/>
          </p:cNvGrpSpPr>
          <p:nvPr/>
        </p:nvGrpSpPr>
        <p:grpSpPr bwMode="auto">
          <a:xfrm>
            <a:off x="989013" y="5267325"/>
            <a:ext cx="6934200" cy="1333500"/>
            <a:chOff x="646" y="3201"/>
            <a:chExt cx="4368" cy="840"/>
          </a:xfrm>
        </p:grpSpPr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646" y="3945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Oval 10"/>
            <p:cNvSpPr>
              <a:spLocks noChangeArrowheads="1"/>
            </p:cNvSpPr>
            <p:nvPr/>
          </p:nvSpPr>
          <p:spPr bwMode="auto">
            <a:xfrm>
              <a:off x="1654" y="3897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3" name="Oval 11"/>
            <p:cNvSpPr>
              <a:spLocks noChangeArrowheads="1"/>
            </p:cNvSpPr>
            <p:nvPr/>
          </p:nvSpPr>
          <p:spPr bwMode="auto">
            <a:xfrm>
              <a:off x="1798" y="3897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2998" y="3897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5" name="Oval 13"/>
            <p:cNvSpPr>
              <a:spLocks noChangeArrowheads="1"/>
            </p:cNvSpPr>
            <p:nvPr/>
          </p:nvSpPr>
          <p:spPr bwMode="auto">
            <a:xfrm>
              <a:off x="3190" y="3897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Oval 14"/>
            <p:cNvSpPr>
              <a:spLocks noChangeArrowheads="1"/>
            </p:cNvSpPr>
            <p:nvPr/>
          </p:nvSpPr>
          <p:spPr bwMode="auto">
            <a:xfrm>
              <a:off x="3478" y="3897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7" name="Oval 15"/>
            <p:cNvSpPr>
              <a:spLocks noChangeArrowheads="1"/>
            </p:cNvSpPr>
            <p:nvPr/>
          </p:nvSpPr>
          <p:spPr bwMode="auto">
            <a:xfrm>
              <a:off x="2374" y="3897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>
              <a:off x="790" y="38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>
              <a:off x="1222" y="38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>
              <a:off x="1222" y="38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1654" y="38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20"/>
            <p:cNvSpPr>
              <a:spLocks noChangeShapeType="1"/>
            </p:cNvSpPr>
            <p:nvPr/>
          </p:nvSpPr>
          <p:spPr bwMode="auto">
            <a:xfrm>
              <a:off x="1654" y="38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2086" y="38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Line 22"/>
            <p:cNvSpPr>
              <a:spLocks noChangeShapeType="1"/>
            </p:cNvSpPr>
            <p:nvPr/>
          </p:nvSpPr>
          <p:spPr bwMode="auto">
            <a:xfrm>
              <a:off x="2518" y="38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>
              <a:off x="2518" y="38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Line 24"/>
            <p:cNvSpPr>
              <a:spLocks noChangeShapeType="1"/>
            </p:cNvSpPr>
            <p:nvPr/>
          </p:nvSpPr>
          <p:spPr bwMode="auto">
            <a:xfrm>
              <a:off x="2950" y="38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Line 25"/>
            <p:cNvSpPr>
              <a:spLocks noChangeShapeType="1"/>
            </p:cNvSpPr>
            <p:nvPr/>
          </p:nvSpPr>
          <p:spPr bwMode="auto">
            <a:xfrm>
              <a:off x="3382" y="38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Line 26"/>
            <p:cNvSpPr>
              <a:spLocks noChangeShapeType="1"/>
            </p:cNvSpPr>
            <p:nvPr/>
          </p:nvSpPr>
          <p:spPr bwMode="auto">
            <a:xfrm>
              <a:off x="3814" y="38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Line 27"/>
            <p:cNvSpPr>
              <a:spLocks noChangeShapeType="1"/>
            </p:cNvSpPr>
            <p:nvPr/>
          </p:nvSpPr>
          <p:spPr bwMode="auto">
            <a:xfrm>
              <a:off x="4246" y="38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Line 28"/>
            <p:cNvSpPr>
              <a:spLocks noChangeShapeType="1"/>
            </p:cNvSpPr>
            <p:nvPr/>
          </p:nvSpPr>
          <p:spPr bwMode="auto">
            <a:xfrm>
              <a:off x="4246" y="38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Line 29"/>
            <p:cNvSpPr>
              <a:spLocks noChangeShapeType="1"/>
            </p:cNvSpPr>
            <p:nvPr/>
          </p:nvSpPr>
          <p:spPr bwMode="auto">
            <a:xfrm>
              <a:off x="4678" y="38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72" name="Group 40"/>
            <p:cNvGrpSpPr>
              <a:grpSpLocks/>
            </p:cNvGrpSpPr>
            <p:nvPr/>
          </p:nvGrpSpPr>
          <p:grpSpPr bwMode="auto">
            <a:xfrm>
              <a:off x="1630" y="3202"/>
              <a:ext cx="819" cy="745"/>
              <a:chOff x="1516" y="2110"/>
              <a:chExt cx="819" cy="745"/>
            </a:xfrm>
          </p:grpSpPr>
          <p:sp>
            <p:nvSpPr>
              <p:cNvPr id="18473" name="Freeform 41"/>
              <p:cNvSpPr>
                <a:spLocks noChangeArrowheads="1"/>
              </p:cNvSpPr>
              <p:nvPr/>
            </p:nvSpPr>
            <p:spPr bwMode="auto">
              <a:xfrm>
                <a:off x="1516" y="2168"/>
                <a:ext cx="819" cy="686"/>
              </a:xfrm>
              <a:custGeom>
                <a:avLst/>
                <a:gdLst>
                  <a:gd name="T0" fmla="*/ 0 w 2280"/>
                  <a:gd name="T1" fmla="*/ 1905 h 1910"/>
                  <a:gd name="T2" fmla="*/ 98 w 2280"/>
                  <a:gd name="T3" fmla="*/ 1905 h 1910"/>
                  <a:gd name="T4" fmla="*/ 197 w 2280"/>
                  <a:gd name="T5" fmla="*/ 1900 h 1910"/>
                  <a:gd name="T6" fmla="*/ 240 w 2280"/>
                  <a:gd name="T7" fmla="*/ 1896 h 1910"/>
                  <a:gd name="T8" fmla="*/ 308 w 2280"/>
                  <a:gd name="T9" fmla="*/ 1883 h 1910"/>
                  <a:gd name="T10" fmla="*/ 369 w 2280"/>
                  <a:gd name="T11" fmla="*/ 1857 h 1910"/>
                  <a:gd name="T12" fmla="*/ 435 w 2280"/>
                  <a:gd name="T13" fmla="*/ 1821 h 1910"/>
                  <a:gd name="T14" fmla="*/ 458 w 2280"/>
                  <a:gd name="T15" fmla="*/ 1800 h 1910"/>
                  <a:gd name="T16" fmla="*/ 496 w 2280"/>
                  <a:gd name="T17" fmla="*/ 1771 h 1910"/>
                  <a:gd name="T18" fmla="*/ 528 w 2280"/>
                  <a:gd name="T19" fmla="*/ 1719 h 1910"/>
                  <a:gd name="T20" fmla="*/ 559 w 2280"/>
                  <a:gd name="T21" fmla="*/ 1675 h 1910"/>
                  <a:gd name="T22" fmla="*/ 600 w 2280"/>
                  <a:gd name="T23" fmla="*/ 1588 h 1910"/>
                  <a:gd name="T24" fmla="*/ 638 w 2280"/>
                  <a:gd name="T25" fmla="*/ 1495 h 1910"/>
                  <a:gd name="T26" fmla="*/ 711 w 2280"/>
                  <a:gd name="T27" fmla="*/ 1299 h 1910"/>
                  <a:gd name="T28" fmla="*/ 768 w 2280"/>
                  <a:gd name="T29" fmla="*/ 1099 h 1910"/>
                  <a:gd name="T30" fmla="*/ 816 w 2280"/>
                  <a:gd name="T31" fmla="*/ 896 h 1910"/>
                  <a:gd name="T32" fmla="*/ 877 w 2280"/>
                  <a:gd name="T33" fmla="*/ 661 h 1910"/>
                  <a:gd name="T34" fmla="*/ 930 w 2280"/>
                  <a:gd name="T35" fmla="*/ 449 h 1910"/>
                  <a:gd name="T36" fmla="*/ 976 w 2280"/>
                  <a:gd name="T37" fmla="*/ 295 h 1910"/>
                  <a:gd name="T38" fmla="*/ 1007 w 2280"/>
                  <a:gd name="T39" fmla="*/ 206 h 1910"/>
                  <a:gd name="T40" fmla="*/ 1040 w 2280"/>
                  <a:gd name="T41" fmla="*/ 123 h 1910"/>
                  <a:gd name="T42" fmla="*/ 1067 w 2280"/>
                  <a:gd name="T43" fmla="*/ 61 h 1910"/>
                  <a:gd name="T44" fmla="*/ 1101 w 2280"/>
                  <a:gd name="T45" fmla="*/ 26 h 1910"/>
                  <a:gd name="T46" fmla="*/ 1130 w 2280"/>
                  <a:gd name="T47" fmla="*/ 0 h 1910"/>
                  <a:gd name="T48" fmla="*/ 1161 w 2280"/>
                  <a:gd name="T49" fmla="*/ 0 h 1910"/>
                  <a:gd name="T50" fmla="*/ 1195 w 2280"/>
                  <a:gd name="T51" fmla="*/ 16 h 1910"/>
                  <a:gd name="T52" fmla="*/ 1230 w 2280"/>
                  <a:gd name="T53" fmla="*/ 53 h 1910"/>
                  <a:gd name="T54" fmla="*/ 1260 w 2280"/>
                  <a:gd name="T55" fmla="*/ 114 h 1910"/>
                  <a:gd name="T56" fmla="*/ 1303 w 2280"/>
                  <a:gd name="T57" fmla="*/ 220 h 1910"/>
                  <a:gd name="T58" fmla="*/ 1337 w 2280"/>
                  <a:gd name="T59" fmla="*/ 343 h 1910"/>
                  <a:gd name="T60" fmla="*/ 1379 w 2280"/>
                  <a:gd name="T61" fmla="*/ 482 h 1910"/>
                  <a:gd name="T62" fmla="*/ 1408 w 2280"/>
                  <a:gd name="T63" fmla="*/ 609 h 1910"/>
                  <a:gd name="T64" fmla="*/ 1454 w 2280"/>
                  <a:gd name="T65" fmla="*/ 780 h 1910"/>
                  <a:gd name="T66" fmla="*/ 1495 w 2280"/>
                  <a:gd name="T67" fmla="*/ 957 h 1910"/>
                  <a:gd name="T68" fmla="*/ 1545 w 2280"/>
                  <a:gd name="T69" fmla="*/ 1138 h 1910"/>
                  <a:gd name="T70" fmla="*/ 1583 w 2280"/>
                  <a:gd name="T71" fmla="*/ 1268 h 1910"/>
                  <a:gd name="T72" fmla="*/ 1630 w 2280"/>
                  <a:gd name="T73" fmla="*/ 1407 h 1910"/>
                  <a:gd name="T74" fmla="*/ 1700 w 2280"/>
                  <a:gd name="T75" fmla="*/ 1592 h 1910"/>
                  <a:gd name="T76" fmla="*/ 1783 w 2280"/>
                  <a:gd name="T77" fmla="*/ 1732 h 1910"/>
                  <a:gd name="T78" fmla="*/ 1855 w 2280"/>
                  <a:gd name="T79" fmla="*/ 1809 h 1910"/>
                  <a:gd name="T80" fmla="*/ 1932 w 2280"/>
                  <a:gd name="T81" fmla="*/ 1860 h 1910"/>
                  <a:gd name="T82" fmla="*/ 2028 w 2280"/>
                  <a:gd name="T83" fmla="*/ 1896 h 1910"/>
                  <a:gd name="T84" fmla="*/ 2122 w 2280"/>
                  <a:gd name="T85" fmla="*/ 1905 h 1910"/>
                  <a:gd name="T86" fmla="*/ 2219 w 2280"/>
                  <a:gd name="T87" fmla="*/ 1909 h 1910"/>
                  <a:gd name="T88" fmla="*/ 2279 w 2280"/>
                  <a:gd name="T89" fmla="*/ 1909 h 1910"/>
                  <a:gd name="T90" fmla="*/ 0 w 2280"/>
                  <a:gd name="T91" fmla="*/ 1905 h 1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80" h="1910">
                    <a:moveTo>
                      <a:pt x="0" y="1905"/>
                    </a:moveTo>
                    <a:lnTo>
                      <a:pt x="98" y="1905"/>
                    </a:lnTo>
                    <a:lnTo>
                      <a:pt x="197" y="1900"/>
                    </a:lnTo>
                    <a:lnTo>
                      <a:pt x="240" y="1896"/>
                    </a:lnTo>
                    <a:lnTo>
                      <a:pt x="308" y="1883"/>
                    </a:lnTo>
                    <a:lnTo>
                      <a:pt x="369" y="1857"/>
                    </a:lnTo>
                    <a:lnTo>
                      <a:pt x="435" y="1821"/>
                    </a:lnTo>
                    <a:lnTo>
                      <a:pt x="458" y="1800"/>
                    </a:lnTo>
                    <a:lnTo>
                      <a:pt x="496" y="1771"/>
                    </a:lnTo>
                    <a:lnTo>
                      <a:pt x="528" y="1719"/>
                    </a:lnTo>
                    <a:lnTo>
                      <a:pt x="559" y="1675"/>
                    </a:lnTo>
                    <a:lnTo>
                      <a:pt x="600" y="1588"/>
                    </a:lnTo>
                    <a:lnTo>
                      <a:pt x="638" y="1495"/>
                    </a:lnTo>
                    <a:lnTo>
                      <a:pt x="711" y="1299"/>
                    </a:lnTo>
                    <a:lnTo>
                      <a:pt x="768" y="1099"/>
                    </a:lnTo>
                    <a:lnTo>
                      <a:pt x="816" y="896"/>
                    </a:lnTo>
                    <a:lnTo>
                      <a:pt x="877" y="661"/>
                    </a:lnTo>
                    <a:lnTo>
                      <a:pt x="930" y="449"/>
                    </a:lnTo>
                    <a:lnTo>
                      <a:pt x="976" y="295"/>
                    </a:lnTo>
                    <a:lnTo>
                      <a:pt x="1007" y="206"/>
                    </a:lnTo>
                    <a:lnTo>
                      <a:pt x="1040" y="123"/>
                    </a:lnTo>
                    <a:lnTo>
                      <a:pt x="1067" y="61"/>
                    </a:lnTo>
                    <a:lnTo>
                      <a:pt x="1101" y="26"/>
                    </a:lnTo>
                    <a:lnTo>
                      <a:pt x="1130" y="0"/>
                    </a:lnTo>
                    <a:lnTo>
                      <a:pt x="1161" y="0"/>
                    </a:lnTo>
                    <a:lnTo>
                      <a:pt x="1195" y="16"/>
                    </a:lnTo>
                    <a:lnTo>
                      <a:pt x="1230" y="53"/>
                    </a:lnTo>
                    <a:lnTo>
                      <a:pt x="1260" y="114"/>
                    </a:lnTo>
                    <a:lnTo>
                      <a:pt x="1303" y="220"/>
                    </a:lnTo>
                    <a:lnTo>
                      <a:pt x="1337" y="343"/>
                    </a:lnTo>
                    <a:lnTo>
                      <a:pt x="1379" y="482"/>
                    </a:lnTo>
                    <a:lnTo>
                      <a:pt x="1408" y="609"/>
                    </a:lnTo>
                    <a:lnTo>
                      <a:pt x="1454" y="780"/>
                    </a:lnTo>
                    <a:lnTo>
                      <a:pt x="1495" y="957"/>
                    </a:lnTo>
                    <a:lnTo>
                      <a:pt x="1545" y="1138"/>
                    </a:lnTo>
                    <a:lnTo>
                      <a:pt x="1583" y="1268"/>
                    </a:lnTo>
                    <a:lnTo>
                      <a:pt x="1630" y="1407"/>
                    </a:lnTo>
                    <a:lnTo>
                      <a:pt x="1700" y="1592"/>
                    </a:lnTo>
                    <a:lnTo>
                      <a:pt x="1783" y="1732"/>
                    </a:lnTo>
                    <a:lnTo>
                      <a:pt x="1855" y="1809"/>
                    </a:lnTo>
                    <a:lnTo>
                      <a:pt x="1932" y="1860"/>
                    </a:lnTo>
                    <a:lnTo>
                      <a:pt x="2028" y="1896"/>
                    </a:lnTo>
                    <a:lnTo>
                      <a:pt x="2122" y="1905"/>
                    </a:lnTo>
                    <a:lnTo>
                      <a:pt x="2219" y="1909"/>
                    </a:lnTo>
                    <a:lnTo>
                      <a:pt x="2279" y="1909"/>
                    </a:lnTo>
                    <a:lnTo>
                      <a:pt x="0" y="1905"/>
                    </a:lnTo>
                  </a:path>
                </a:pathLst>
              </a:custGeom>
              <a:noFill/>
              <a:ln w="1836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4" name="Line 42"/>
              <p:cNvSpPr>
                <a:spLocks noChangeShapeType="1"/>
              </p:cNvSpPr>
              <p:nvPr/>
            </p:nvSpPr>
            <p:spPr bwMode="auto">
              <a:xfrm>
                <a:off x="1927" y="2110"/>
                <a:ext cx="0" cy="74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75" name="Group 43"/>
            <p:cNvGrpSpPr>
              <a:grpSpLocks/>
            </p:cNvGrpSpPr>
            <p:nvPr/>
          </p:nvGrpSpPr>
          <p:grpSpPr bwMode="auto">
            <a:xfrm>
              <a:off x="2855" y="3201"/>
              <a:ext cx="820" cy="745"/>
              <a:chOff x="2741" y="2109"/>
              <a:chExt cx="820" cy="745"/>
            </a:xfrm>
          </p:grpSpPr>
          <p:sp>
            <p:nvSpPr>
              <p:cNvPr id="18476" name="Freeform 44"/>
              <p:cNvSpPr>
                <a:spLocks noChangeArrowheads="1"/>
              </p:cNvSpPr>
              <p:nvPr/>
            </p:nvSpPr>
            <p:spPr bwMode="auto">
              <a:xfrm>
                <a:off x="2741" y="2166"/>
                <a:ext cx="820" cy="686"/>
              </a:xfrm>
              <a:custGeom>
                <a:avLst/>
                <a:gdLst>
                  <a:gd name="T0" fmla="*/ 0 w 2281"/>
                  <a:gd name="T1" fmla="*/ 1905 h 1910"/>
                  <a:gd name="T2" fmla="*/ 98 w 2281"/>
                  <a:gd name="T3" fmla="*/ 1905 h 1910"/>
                  <a:gd name="T4" fmla="*/ 197 w 2281"/>
                  <a:gd name="T5" fmla="*/ 1900 h 1910"/>
                  <a:gd name="T6" fmla="*/ 240 w 2281"/>
                  <a:gd name="T7" fmla="*/ 1896 h 1910"/>
                  <a:gd name="T8" fmla="*/ 308 w 2281"/>
                  <a:gd name="T9" fmla="*/ 1883 h 1910"/>
                  <a:gd name="T10" fmla="*/ 369 w 2281"/>
                  <a:gd name="T11" fmla="*/ 1857 h 1910"/>
                  <a:gd name="T12" fmla="*/ 435 w 2281"/>
                  <a:gd name="T13" fmla="*/ 1821 h 1910"/>
                  <a:gd name="T14" fmla="*/ 458 w 2281"/>
                  <a:gd name="T15" fmla="*/ 1800 h 1910"/>
                  <a:gd name="T16" fmla="*/ 496 w 2281"/>
                  <a:gd name="T17" fmla="*/ 1771 h 1910"/>
                  <a:gd name="T18" fmla="*/ 530 w 2281"/>
                  <a:gd name="T19" fmla="*/ 1719 h 1910"/>
                  <a:gd name="T20" fmla="*/ 559 w 2281"/>
                  <a:gd name="T21" fmla="*/ 1675 h 1910"/>
                  <a:gd name="T22" fmla="*/ 601 w 2281"/>
                  <a:gd name="T23" fmla="*/ 1588 h 1910"/>
                  <a:gd name="T24" fmla="*/ 639 w 2281"/>
                  <a:gd name="T25" fmla="*/ 1495 h 1910"/>
                  <a:gd name="T26" fmla="*/ 711 w 2281"/>
                  <a:gd name="T27" fmla="*/ 1299 h 1910"/>
                  <a:gd name="T28" fmla="*/ 768 w 2281"/>
                  <a:gd name="T29" fmla="*/ 1099 h 1910"/>
                  <a:gd name="T30" fmla="*/ 816 w 2281"/>
                  <a:gd name="T31" fmla="*/ 896 h 1910"/>
                  <a:gd name="T32" fmla="*/ 877 w 2281"/>
                  <a:gd name="T33" fmla="*/ 661 h 1910"/>
                  <a:gd name="T34" fmla="*/ 930 w 2281"/>
                  <a:gd name="T35" fmla="*/ 449 h 1910"/>
                  <a:gd name="T36" fmla="*/ 976 w 2281"/>
                  <a:gd name="T37" fmla="*/ 295 h 1910"/>
                  <a:gd name="T38" fmla="*/ 1007 w 2281"/>
                  <a:gd name="T39" fmla="*/ 206 h 1910"/>
                  <a:gd name="T40" fmla="*/ 1041 w 2281"/>
                  <a:gd name="T41" fmla="*/ 123 h 1910"/>
                  <a:gd name="T42" fmla="*/ 1067 w 2281"/>
                  <a:gd name="T43" fmla="*/ 61 h 1910"/>
                  <a:gd name="T44" fmla="*/ 1101 w 2281"/>
                  <a:gd name="T45" fmla="*/ 26 h 1910"/>
                  <a:gd name="T46" fmla="*/ 1131 w 2281"/>
                  <a:gd name="T47" fmla="*/ 0 h 1910"/>
                  <a:gd name="T48" fmla="*/ 1162 w 2281"/>
                  <a:gd name="T49" fmla="*/ 0 h 1910"/>
                  <a:gd name="T50" fmla="*/ 1196 w 2281"/>
                  <a:gd name="T51" fmla="*/ 16 h 1910"/>
                  <a:gd name="T52" fmla="*/ 1231 w 2281"/>
                  <a:gd name="T53" fmla="*/ 53 h 1910"/>
                  <a:gd name="T54" fmla="*/ 1261 w 2281"/>
                  <a:gd name="T55" fmla="*/ 114 h 1910"/>
                  <a:gd name="T56" fmla="*/ 1304 w 2281"/>
                  <a:gd name="T57" fmla="*/ 220 h 1910"/>
                  <a:gd name="T58" fmla="*/ 1338 w 2281"/>
                  <a:gd name="T59" fmla="*/ 343 h 1910"/>
                  <a:gd name="T60" fmla="*/ 1379 w 2281"/>
                  <a:gd name="T61" fmla="*/ 482 h 1910"/>
                  <a:gd name="T62" fmla="*/ 1410 w 2281"/>
                  <a:gd name="T63" fmla="*/ 609 h 1910"/>
                  <a:gd name="T64" fmla="*/ 1454 w 2281"/>
                  <a:gd name="T65" fmla="*/ 780 h 1910"/>
                  <a:gd name="T66" fmla="*/ 1495 w 2281"/>
                  <a:gd name="T67" fmla="*/ 957 h 1910"/>
                  <a:gd name="T68" fmla="*/ 1545 w 2281"/>
                  <a:gd name="T69" fmla="*/ 1138 h 1910"/>
                  <a:gd name="T70" fmla="*/ 1583 w 2281"/>
                  <a:gd name="T71" fmla="*/ 1268 h 1910"/>
                  <a:gd name="T72" fmla="*/ 1631 w 2281"/>
                  <a:gd name="T73" fmla="*/ 1407 h 1910"/>
                  <a:gd name="T74" fmla="*/ 1700 w 2281"/>
                  <a:gd name="T75" fmla="*/ 1592 h 1910"/>
                  <a:gd name="T76" fmla="*/ 1784 w 2281"/>
                  <a:gd name="T77" fmla="*/ 1732 h 1910"/>
                  <a:gd name="T78" fmla="*/ 1856 w 2281"/>
                  <a:gd name="T79" fmla="*/ 1809 h 1910"/>
                  <a:gd name="T80" fmla="*/ 1933 w 2281"/>
                  <a:gd name="T81" fmla="*/ 1860 h 1910"/>
                  <a:gd name="T82" fmla="*/ 2029 w 2281"/>
                  <a:gd name="T83" fmla="*/ 1896 h 1910"/>
                  <a:gd name="T84" fmla="*/ 2122 w 2281"/>
                  <a:gd name="T85" fmla="*/ 1905 h 1910"/>
                  <a:gd name="T86" fmla="*/ 2220 w 2281"/>
                  <a:gd name="T87" fmla="*/ 1909 h 1910"/>
                  <a:gd name="T88" fmla="*/ 2280 w 2281"/>
                  <a:gd name="T89" fmla="*/ 1909 h 1910"/>
                  <a:gd name="T90" fmla="*/ 0 w 2281"/>
                  <a:gd name="T91" fmla="*/ 1905 h 1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81" h="1910">
                    <a:moveTo>
                      <a:pt x="0" y="1905"/>
                    </a:moveTo>
                    <a:lnTo>
                      <a:pt x="98" y="1905"/>
                    </a:lnTo>
                    <a:lnTo>
                      <a:pt x="197" y="1900"/>
                    </a:lnTo>
                    <a:lnTo>
                      <a:pt x="240" y="1896"/>
                    </a:lnTo>
                    <a:lnTo>
                      <a:pt x="308" y="1883"/>
                    </a:lnTo>
                    <a:lnTo>
                      <a:pt x="369" y="1857"/>
                    </a:lnTo>
                    <a:lnTo>
                      <a:pt x="435" y="1821"/>
                    </a:lnTo>
                    <a:lnTo>
                      <a:pt x="458" y="1800"/>
                    </a:lnTo>
                    <a:lnTo>
                      <a:pt x="496" y="1771"/>
                    </a:lnTo>
                    <a:lnTo>
                      <a:pt x="530" y="1719"/>
                    </a:lnTo>
                    <a:lnTo>
                      <a:pt x="559" y="1675"/>
                    </a:lnTo>
                    <a:lnTo>
                      <a:pt x="601" y="1588"/>
                    </a:lnTo>
                    <a:lnTo>
                      <a:pt x="639" y="1495"/>
                    </a:lnTo>
                    <a:lnTo>
                      <a:pt x="711" y="1299"/>
                    </a:lnTo>
                    <a:lnTo>
                      <a:pt x="768" y="1099"/>
                    </a:lnTo>
                    <a:lnTo>
                      <a:pt x="816" y="896"/>
                    </a:lnTo>
                    <a:lnTo>
                      <a:pt x="877" y="661"/>
                    </a:lnTo>
                    <a:lnTo>
                      <a:pt x="930" y="449"/>
                    </a:lnTo>
                    <a:lnTo>
                      <a:pt x="976" y="295"/>
                    </a:lnTo>
                    <a:lnTo>
                      <a:pt x="1007" y="206"/>
                    </a:lnTo>
                    <a:lnTo>
                      <a:pt x="1041" y="123"/>
                    </a:lnTo>
                    <a:lnTo>
                      <a:pt x="1067" y="61"/>
                    </a:lnTo>
                    <a:lnTo>
                      <a:pt x="1101" y="26"/>
                    </a:lnTo>
                    <a:lnTo>
                      <a:pt x="1131" y="0"/>
                    </a:lnTo>
                    <a:lnTo>
                      <a:pt x="1162" y="0"/>
                    </a:lnTo>
                    <a:lnTo>
                      <a:pt x="1196" y="16"/>
                    </a:lnTo>
                    <a:lnTo>
                      <a:pt x="1231" y="53"/>
                    </a:lnTo>
                    <a:lnTo>
                      <a:pt x="1261" y="114"/>
                    </a:lnTo>
                    <a:lnTo>
                      <a:pt x="1304" y="220"/>
                    </a:lnTo>
                    <a:lnTo>
                      <a:pt x="1338" y="343"/>
                    </a:lnTo>
                    <a:lnTo>
                      <a:pt x="1379" y="482"/>
                    </a:lnTo>
                    <a:lnTo>
                      <a:pt x="1410" y="609"/>
                    </a:lnTo>
                    <a:lnTo>
                      <a:pt x="1454" y="780"/>
                    </a:lnTo>
                    <a:lnTo>
                      <a:pt x="1495" y="957"/>
                    </a:lnTo>
                    <a:lnTo>
                      <a:pt x="1545" y="1138"/>
                    </a:lnTo>
                    <a:lnTo>
                      <a:pt x="1583" y="1268"/>
                    </a:lnTo>
                    <a:lnTo>
                      <a:pt x="1631" y="1407"/>
                    </a:lnTo>
                    <a:lnTo>
                      <a:pt x="1700" y="1592"/>
                    </a:lnTo>
                    <a:lnTo>
                      <a:pt x="1784" y="1732"/>
                    </a:lnTo>
                    <a:lnTo>
                      <a:pt x="1856" y="1809"/>
                    </a:lnTo>
                    <a:lnTo>
                      <a:pt x="1933" y="1860"/>
                    </a:lnTo>
                    <a:lnTo>
                      <a:pt x="2029" y="1896"/>
                    </a:lnTo>
                    <a:lnTo>
                      <a:pt x="2122" y="1905"/>
                    </a:lnTo>
                    <a:lnTo>
                      <a:pt x="2220" y="1909"/>
                    </a:lnTo>
                    <a:lnTo>
                      <a:pt x="2280" y="1909"/>
                    </a:lnTo>
                    <a:lnTo>
                      <a:pt x="0" y="1905"/>
                    </a:lnTo>
                  </a:path>
                </a:pathLst>
              </a:custGeom>
              <a:noFill/>
              <a:ln w="1836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7" name="Line 45"/>
              <p:cNvSpPr>
                <a:spLocks noChangeShapeType="1"/>
              </p:cNvSpPr>
              <p:nvPr/>
            </p:nvSpPr>
            <p:spPr bwMode="auto">
              <a:xfrm>
                <a:off x="3159" y="2109"/>
                <a:ext cx="0" cy="745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8480" name="Line 48"/>
          <p:cNvSpPr>
            <a:spLocks noChangeShapeType="1"/>
          </p:cNvSpPr>
          <p:nvPr/>
        </p:nvSpPr>
        <p:spPr bwMode="auto">
          <a:xfrm>
            <a:off x="989013" y="3079750"/>
            <a:ext cx="693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81" name="Oval 49"/>
          <p:cNvSpPr>
            <a:spLocks noChangeArrowheads="1"/>
          </p:cNvSpPr>
          <p:nvPr/>
        </p:nvSpPr>
        <p:spPr bwMode="auto">
          <a:xfrm>
            <a:off x="2589213" y="2963863"/>
            <a:ext cx="228600" cy="228600"/>
          </a:xfrm>
          <a:prstGeom prst="ellipse">
            <a:avLst/>
          </a:prstGeom>
          <a:solidFill>
            <a:srgbClr val="98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2" name="Oval 50"/>
          <p:cNvSpPr>
            <a:spLocks noChangeArrowheads="1"/>
          </p:cNvSpPr>
          <p:nvPr/>
        </p:nvSpPr>
        <p:spPr bwMode="auto">
          <a:xfrm>
            <a:off x="2817813" y="2963863"/>
            <a:ext cx="228600" cy="228600"/>
          </a:xfrm>
          <a:prstGeom prst="ellipse">
            <a:avLst/>
          </a:prstGeom>
          <a:solidFill>
            <a:srgbClr val="84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3" name="Oval 51"/>
          <p:cNvSpPr>
            <a:spLocks noChangeArrowheads="1"/>
          </p:cNvSpPr>
          <p:nvPr/>
        </p:nvSpPr>
        <p:spPr bwMode="auto">
          <a:xfrm>
            <a:off x="4722813" y="2963863"/>
            <a:ext cx="228600" cy="228600"/>
          </a:xfrm>
          <a:prstGeom prst="ellipse">
            <a:avLst/>
          </a:pr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4" name="Oval 52"/>
          <p:cNvSpPr>
            <a:spLocks noChangeArrowheads="1"/>
          </p:cNvSpPr>
          <p:nvPr/>
        </p:nvSpPr>
        <p:spPr bwMode="auto">
          <a:xfrm>
            <a:off x="5027613" y="2963863"/>
            <a:ext cx="228600" cy="228600"/>
          </a:xfrm>
          <a:prstGeom prst="ellipse">
            <a:avLst/>
          </a:prstGeom>
          <a:solidFill>
            <a:srgbClr val="664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5" name="Oval 53"/>
          <p:cNvSpPr>
            <a:spLocks noChangeArrowheads="1"/>
          </p:cNvSpPr>
          <p:nvPr/>
        </p:nvSpPr>
        <p:spPr bwMode="auto">
          <a:xfrm>
            <a:off x="5484813" y="2963863"/>
            <a:ext cx="228600" cy="228600"/>
          </a:xfrm>
          <a:prstGeom prst="ellipse">
            <a:avLst/>
          </a:prstGeom>
          <a:solidFill>
            <a:srgbClr val="665A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6" name="Oval 54"/>
          <p:cNvSpPr>
            <a:spLocks noChangeArrowheads="1"/>
          </p:cNvSpPr>
          <p:nvPr/>
        </p:nvSpPr>
        <p:spPr bwMode="auto">
          <a:xfrm>
            <a:off x="3732213" y="2963863"/>
            <a:ext cx="228600" cy="228600"/>
          </a:xfrm>
          <a:prstGeom prst="ellipse">
            <a:avLst/>
          </a:pr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7" name="Line 55"/>
          <p:cNvSpPr>
            <a:spLocks noChangeShapeType="1"/>
          </p:cNvSpPr>
          <p:nvPr/>
        </p:nvSpPr>
        <p:spPr bwMode="auto">
          <a:xfrm>
            <a:off x="1217613" y="3003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88" name="Line 56"/>
          <p:cNvSpPr>
            <a:spLocks noChangeShapeType="1"/>
          </p:cNvSpPr>
          <p:nvPr/>
        </p:nvSpPr>
        <p:spPr bwMode="auto">
          <a:xfrm>
            <a:off x="1903413" y="3003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89" name="Line 57"/>
          <p:cNvSpPr>
            <a:spLocks noChangeShapeType="1"/>
          </p:cNvSpPr>
          <p:nvPr/>
        </p:nvSpPr>
        <p:spPr bwMode="auto">
          <a:xfrm>
            <a:off x="1903413" y="3003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0" name="Line 58"/>
          <p:cNvSpPr>
            <a:spLocks noChangeShapeType="1"/>
          </p:cNvSpPr>
          <p:nvPr/>
        </p:nvSpPr>
        <p:spPr bwMode="auto">
          <a:xfrm>
            <a:off x="2589213" y="3003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1" name="Line 59"/>
          <p:cNvSpPr>
            <a:spLocks noChangeShapeType="1"/>
          </p:cNvSpPr>
          <p:nvPr/>
        </p:nvSpPr>
        <p:spPr bwMode="auto">
          <a:xfrm>
            <a:off x="2589213" y="3003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2" name="Line 60"/>
          <p:cNvSpPr>
            <a:spLocks noChangeShapeType="1"/>
          </p:cNvSpPr>
          <p:nvPr/>
        </p:nvSpPr>
        <p:spPr bwMode="auto">
          <a:xfrm>
            <a:off x="3275013" y="3003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3" name="Line 61"/>
          <p:cNvSpPr>
            <a:spLocks noChangeShapeType="1"/>
          </p:cNvSpPr>
          <p:nvPr/>
        </p:nvSpPr>
        <p:spPr bwMode="auto">
          <a:xfrm>
            <a:off x="3960813" y="3003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4" name="Line 62"/>
          <p:cNvSpPr>
            <a:spLocks noChangeShapeType="1"/>
          </p:cNvSpPr>
          <p:nvPr/>
        </p:nvSpPr>
        <p:spPr bwMode="auto">
          <a:xfrm>
            <a:off x="3960813" y="3003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5" name="Line 63"/>
          <p:cNvSpPr>
            <a:spLocks noChangeShapeType="1"/>
          </p:cNvSpPr>
          <p:nvPr/>
        </p:nvSpPr>
        <p:spPr bwMode="auto">
          <a:xfrm>
            <a:off x="4646613" y="3003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6" name="Line 64"/>
          <p:cNvSpPr>
            <a:spLocks noChangeShapeType="1"/>
          </p:cNvSpPr>
          <p:nvPr/>
        </p:nvSpPr>
        <p:spPr bwMode="auto">
          <a:xfrm>
            <a:off x="5332413" y="3003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7" name="Line 65"/>
          <p:cNvSpPr>
            <a:spLocks noChangeShapeType="1"/>
          </p:cNvSpPr>
          <p:nvPr/>
        </p:nvSpPr>
        <p:spPr bwMode="auto">
          <a:xfrm>
            <a:off x="6018213" y="3003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8" name="Line 66"/>
          <p:cNvSpPr>
            <a:spLocks noChangeShapeType="1"/>
          </p:cNvSpPr>
          <p:nvPr/>
        </p:nvSpPr>
        <p:spPr bwMode="auto">
          <a:xfrm>
            <a:off x="6704013" y="3003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9" name="Line 67"/>
          <p:cNvSpPr>
            <a:spLocks noChangeShapeType="1"/>
          </p:cNvSpPr>
          <p:nvPr/>
        </p:nvSpPr>
        <p:spPr bwMode="auto">
          <a:xfrm>
            <a:off x="6704013" y="3003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00" name="Line 68"/>
          <p:cNvSpPr>
            <a:spLocks noChangeShapeType="1"/>
          </p:cNvSpPr>
          <p:nvPr/>
        </p:nvSpPr>
        <p:spPr bwMode="auto">
          <a:xfrm>
            <a:off x="7389813" y="3003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511" name="Group 79"/>
          <p:cNvGrpSpPr>
            <a:grpSpLocks/>
          </p:cNvGrpSpPr>
          <p:nvPr/>
        </p:nvGrpSpPr>
        <p:grpSpPr bwMode="auto">
          <a:xfrm>
            <a:off x="3489325" y="1900238"/>
            <a:ext cx="1300163" cy="1182687"/>
            <a:chOff x="1516" y="2110"/>
            <a:chExt cx="819" cy="745"/>
          </a:xfrm>
        </p:grpSpPr>
        <p:sp>
          <p:nvSpPr>
            <p:cNvPr id="18512" name="Freeform 80"/>
            <p:cNvSpPr>
              <a:spLocks noChangeArrowheads="1"/>
            </p:cNvSpPr>
            <p:nvPr/>
          </p:nvSpPr>
          <p:spPr bwMode="auto">
            <a:xfrm>
              <a:off x="1516" y="2168"/>
              <a:ext cx="819" cy="686"/>
            </a:xfrm>
            <a:custGeom>
              <a:avLst/>
              <a:gdLst>
                <a:gd name="T0" fmla="*/ 0 w 2280"/>
                <a:gd name="T1" fmla="*/ 1905 h 1910"/>
                <a:gd name="T2" fmla="*/ 98 w 2280"/>
                <a:gd name="T3" fmla="*/ 1905 h 1910"/>
                <a:gd name="T4" fmla="*/ 197 w 2280"/>
                <a:gd name="T5" fmla="*/ 1900 h 1910"/>
                <a:gd name="T6" fmla="*/ 240 w 2280"/>
                <a:gd name="T7" fmla="*/ 1896 h 1910"/>
                <a:gd name="T8" fmla="*/ 308 w 2280"/>
                <a:gd name="T9" fmla="*/ 1883 h 1910"/>
                <a:gd name="T10" fmla="*/ 369 w 2280"/>
                <a:gd name="T11" fmla="*/ 1857 h 1910"/>
                <a:gd name="T12" fmla="*/ 435 w 2280"/>
                <a:gd name="T13" fmla="*/ 1821 h 1910"/>
                <a:gd name="T14" fmla="*/ 458 w 2280"/>
                <a:gd name="T15" fmla="*/ 1800 h 1910"/>
                <a:gd name="T16" fmla="*/ 496 w 2280"/>
                <a:gd name="T17" fmla="*/ 1771 h 1910"/>
                <a:gd name="T18" fmla="*/ 528 w 2280"/>
                <a:gd name="T19" fmla="*/ 1719 h 1910"/>
                <a:gd name="T20" fmla="*/ 559 w 2280"/>
                <a:gd name="T21" fmla="*/ 1675 h 1910"/>
                <a:gd name="T22" fmla="*/ 600 w 2280"/>
                <a:gd name="T23" fmla="*/ 1588 h 1910"/>
                <a:gd name="T24" fmla="*/ 638 w 2280"/>
                <a:gd name="T25" fmla="*/ 1495 h 1910"/>
                <a:gd name="T26" fmla="*/ 711 w 2280"/>
                <a:gd name="T27" fmla="*/ 1299 h 1910"/>
                <a:gd name="T28" fmla="*/ 768 w 2280"/>
                <a:gd name="T29" fmla="*/ 1099 h 1910"/>
                <a:gd name="T30" fmla="*/ 816 w 2280"/>
                <a:gd name="T31" fmla="*/ 896 h 1910"/>
                <a:gd name="T32" fmla="*/ 877 w 2280"/>
                <a:gd name="T33" fmla="*/ 661 h 1910"/>
                <a:gd name="T34" fmla="*/ 930 w 2280"/>
                <a:gd name="T35" fmla="*/ 449 h 1910"/>
                <a:gd name="T36" fmla="*/ 976 w 2280"/>
                <a:gd name="T37" fmla="*/ 295 h 1910"/>
                <a:gd name="T38" fmla="*/ 1007 w 2280"/>
                <a:gd name="T39" fmla="*/ 206 h 1910"/>
                <a:gd name="T40" fmla="*/ 1040 w 2280"/>
                <a:gd name="T41" fmla="*/ 123 h 1910"/>
                <a:gd name="T42" fmla="*/ 1067 w 2280"/>
                <a:gd name="T43" fmla="*/ 61 h 1910"/>
                <a:gd name="T44" fmla="*/ 1101 w 2280"/>
                <a:gd name="T45" fmla="*/ 26 h 1910"/>
                <a:gd name="T46" fmla="*/ 1130 w 2280"/>
                <a:gd name="T47" fmla="*/ 0 h 1910"/>
                <a:gd name="T48" fmla="*/ 1161 w 2280"/>
                <a:gd name="T49" fmla="*/ 0 h 1910"/>
                <a:gd name="T50" fmla="*/ 1195 w 2280"/>
                <a:gd name="T51" fmla="*/ 16 h 1910"/>
                <a:gd name="T52" fmla="*/ 1230 w 2280"/>
                <a:gd name="T53" fmla="*/ 53 h 1910"/>
                <a:gd name="T54" fmla="*/ 1260 w 2280"/>
                <a:gd name="T55" fmla="*/ 114 h 1910"/>
                <a:gd name="T56" fmla="*/ 1303 w 2280"/>
                <a:gd name="T57" fmla="*/ 220 h 1910"/>
                <a:gd name="T58" fmla="*/ 1337 w 2280"/>
                <a:gd name="T59" fmla="*/ 343 h 1910"/>
                <a:gd name="T60" fmla="*/ 1379 w 2280"/>
                <a:gd name="T61" fmla="*/ 482 h 1910"/>
                <a:gd name="T62" fmla="*/ 1408 w 2280"/>
                <a:gd name="T63" fmla="*/ 609 h 1910"/>
                <a:gd name="T64" fmla="*/ 1454 w 2280"/>
                <a:gd name="T65" fmla="*/ 780 h 1910"/>
                <a:gd name="T66" fmla="*/ 1495 w 2280"/>
                <a:gd name="T67" fmla="*/ 957 h 1910"/>
                <a:gd name="T68" fmla="*/ 1545 w 2280"/>
                <a:gd name="T69" fmla="*/ 1138 h 1910"/>
                <a:gd name="T70" fmla="*/ 1583 w 2280"/>
                <a:gd name="T71" fmla="*/ 1268 h 1910"/>
                <a:gd name="T72" fmla="*/ 1630 w 2280"/>
                <a:gd name="T73" fmla="*/ 1407 h 1910"/>
                <a:gd name="T74" fmla="*/ 1700 w 2280"/>
                <a:gd name="T75" fmla="*/ 1592 h 1910"/>
                <a:gd name="T76" fmla="*/ 1783 w 2280"/>
                <a:gd name="T77" fmla="*/ 1732 h 1910"/>
                <a:gd name="T78" fmla="*/ 1855 w 2280"/>
                <a:gd name="T79" fmla="*/ 1809 h 1910"/>
                <a:gd name="T80" fmla="*/ 1932 w 2280"/>
                <a:gd name="T81" fmla="*/ 1860 h 1910"/>
                <a:gd name="T82" fmla="*/ 2028 w 2280"/>
                <a:gd name="T83" fmla="*/ 1896 h 1910"/>
                <a:gd name="T84" fmla="*/ 2122 w 2280"/>
                <a:gd name="T85" fmla="*/ 1905 h 1910"/>
                <a:gd name="T86" fmla="*/ 2219 w 2280"/>
                <a:gd name="T87" fmla="*/ 1909 h 1910"/>
                <a:gd name="T88" fmla="*/ 2279 w 2280"/>
                <a:gd name="T89" fmla="*/ 1909 h 1910"/>
                <a:gd name="T90" fmla="*/ 0 w 2280"/>
                <a:gd name="T91" fmla="*/ 1905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80" h="1910">
                  <a:moveTo>
                    <a:pt x="0" y="1905"/>
                  </a:moveTo>
                  <a:lnTo>
                    <a:pt x="98" y="1905"/>
                  </a:lnTo>
                  <a:lnTo>
                    <a:pt x="197" y="1900"/>
                  </a:lnTo>
                  <a:lnTo>
                    <a:pt x="240" y="1896"/>
                  </a:lnTo>
                  <a:lnTo>
                    <a:pt x="308" y="1883"/>
                  </a:lnTo>
                  <a:lnTo>
                    <a:pt x="369" y="1857"/>
                  </a:lnTo>
                  <a:lnTo>
                    <a:pt x="435" y="1821"/>
                  </a:lnTo>
                  <a:lnTo>
                    <a:pt x="458" y="1800"/>
                  </a:lnTo>
                  <a:lnTo>
                    <a:pt x="496" y="1771"/>
                  </a:lnTo>
                  <a:lnTo>
                    <a:pt x="528" y="1719"/>
                  </a:lnTo>
                  <a:lnTo>
                    <a:pt x="559" y="1675"/>
                  </a:lnTo>
                  <a:lnTo>
                    <a:pt x="600" y="1588"/>
                  </a:lnTo>
                  <a:lnTo>
                    <a:pt x="638" y="1495"/>
                  </a:lnTo>
                  <a:lnTo>
                    <a:pt x="711" y="1299"/>
                  </a:lnTo>
                  <a:lnTo>
                    <a:pt x="768" y="1099"/>
                  </a:lnTo>
                  <a:lnTo>
                    <a:pt x="816" y="896"/>
                  </a:lnTo>
                  <a:lnTo>
                    <a:pt x="877" y="661"/>
                  </a:lnTo>
                  <a:lnTo>
                    <a:pt x="930" y="449"/>
                  </a:lnTo>
                  <a:lnTo>
                    <a:pt x="976" y="295"/>
                  </a:lnTo>
                  <a:lnTo>
                    <a:pt x="1007" y="206"/>
                  </a:lnTo>
                  <a:lnTo>
                    <a:pt x="1040" y="123"/>
                  </a:lnTo>
                  <a:lnTo>
                    <a:pt x="1067" y="61"/>
                  </a:lnTo>
                  <a:lnTo>
                    <a:pt x="1101" y="26"/>
                  </a:lnTo>
                  <a:lnTo>
                    <a:pt x="1130" y="0"/>
                  </a:lnTo>
                  <a:lnTo>
                    <a:pt x="1161" y="0"/>
                  </a:lnTo>
                  <a:lnTo>
                    <a:pt x="1195" y="16"/>
                  </a:lnTo>
                  <a:lnTo>
                    <a:pt x="1230" y="53"/>
                  </a:lnTo>
                  <a:lnTo>
                    <a:pt x="1260" y="114"/>
                  </a:lnTo>
                  <a:lnTo>
                    <a:pt x="1303" y="220"/>
                  </a:lnTo>
                  <a:lnTo>
                    <a:pt x="1337" y="343"/>
                  </a:lnTo>
                  <a:lnTo>
                    <a:pt x="1379" y="482"/>
                  </a:lnTo>
                  <a:lnTo>
                    <a:pt x="1408" y="609"/>
                  </a:lnTo>
                  <a:lnTo>
                    <a:pt x="1454" y="780"/>
                  </a:lnTo>
                  <a:lnTo>
                    <a:pt x="1495" y="957"/>
                  </a:lnTo>
                  <a:lnTo>
                    <a:pt x="1545" y="1138"/>
                  </a:lnTo>
                  <a:lnTo>
                    <a:pt x="1583" y="1268"/>
                  </a:lnTo>
                  <a:lnTo>
                    <a:pt x="1630" y="1407"/>
                  </a:lnTo>
                  <a:lnTo>
                    <a:pt x="1700" y="1592"/>
                  </a:lnTo>
                  <a:lnTo>
                    <a:pt x="1783" y="1732"/>
                  </a:lnTo>
                  <a:lnTo>
                    <a:pt x="1855" y="1809"/>
                  </a:lnTo>
                  <a:lnTo>
                    <a:pt x="1932" y="1860"/>
                  </a:lnTo>
                  <a:lnTo>
                    <a:pt x="2028" y="1896"/>
                  </a:lnTo>
                  <a:lnTo>
                    <a:pt x="2122" y="1905"/>
                  </a:lnTo>
                  <a:lnTo>
                    <a:pt x="2219" y="1909"/>
                  </a:lnTo>
                  <a:lnTo>
                    <a:pt x="2279" y="1909"/>
                  </a:lnTo>
                  <a:lnTo>
                    <a:pt x="0" y="1905"/>
                  </a:lnTo>
                </a:path>
              </a:pathLst>
            </a:custGeom>
            <a:noFill/>
            <a:ln w="1836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3" name="Line 81"/>
            <p:cNvSpPr>
              <a:spLocks noChangeShapeType="1"/>
            </p:cNvSpPr>
            <p:nvPr/>
          </p:nvSpPr>
          <p:spPr bwMode="auto">
            <a:xfrm>
              <a:off x="1927" y="2110"/>
              <a:ext cx="0" cy="74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514" name="Group 82"/>
          <p:cNvGrpSpPr>
            <a:grpSpLocks/>
          </p:cNvGrpSpPr>
          <p:nvPr/>
        </p:nvGrpSpPr>
        <p:grpSpPr bwMode="auto">
          <a:xfrm>
            <a:off x="3621088" y="1906588"/>
            <a:ext cx="1301750" cy="1182687"/>
            <a:chOff x="2741" y="2109"/>
            <a:chExt cx="820" cy="745"/>
          </a:xfrm>
        </p:grpSpPr>
        <p:sp>
          <p:nvSpPr>
            <p:cNvPr id="18515" name="Freeform 83"/>
            <p:cNvSpPr>
              <a:spLocks noChangeArrowheads="1"/>
            </p:cNvSpPr>
            <p:nvPr/>
          </p:nvSpPr>
          <p:spPr bwMode="auto">
            <a:xfrm>
              <a:off x="2741" y="2166"/>
              <a:ext cx="820" cy="686"/>
            </a:xfrm>
            <a:custGeom>
              <a:avLst/>
              <a:gdLst>
                <a:gd name="T0" fmla="*/ 0 w 2281"/>
                <a:gd name="T1" fmla="*/ 1905 h 1910"/>
                <a:gd name="T2" fmla="*/ 98 w 2281"/>
                <a:gd name="T3" fmla="*/ 1905 h 1910"/>
                <a:gd name="T4" fmla="*/ 197 w 2281"/>
                <a:gd name="T5" fmla="*/ 1900 h 1910"/>
                <a:gd name="T6" fmla="*/ 240 w 2281"/>
                <a:gd name="T7" fmla="*/ 1896 h 1910"/>
                <a:gd name="T8" fmla="*/ 308 w 2281"/>
                <a:gd name="T9" fmla="*/ 1883 h 1910"/>
                <a:gd name="T10" fmla="*/ 369 w 2281"/>
                <a:gd name="T11" fmla="*/ 1857 h 1910"/>
                <a:gd name="T12" fmla="*/ 435 w 2281"/>
                <a:gd name="T13" fmla="*/ 1821 h 1910"/>
                <a:gd name="T14" fmla="*/ 458 w 2281"/>
                <a:gd name="T15" fmla="*/ 1800 h 1910"/>
                <a:gd name="T16" fmla="*/ 496 w 2281"/>
                <a:gd name="T17" fmla="*/ 1771 h 1910"/>
                <a:gd name="T18" fmla="*/ 530 w 2281"/>
                <a:gd name="T19" fmla="*/ 1719 h 1910"/>
                <a:gd name="T20" fmla="*/ 559 w 2281"/>
                <a:gd name="T21" fmla="*/ 1675 h 1910"/>
                <a:gd name="T22" fmla="*/ 601 w 2281"/>
                <a:gd name="T23" fmla="*/ 1588 h 1910"/>
                <a:gd name="T24" fmla="*/ 639 w 2281"/>
                <a:gd name="T25" fmla="*/ 1495 h 1910"/>
                <a:gd name="T26" fmla="*/ 711 w 2281"/>
                <a:gd name="T27" fmla="*/ 1299 h 1910"/>
                <a:gd name="T28" fmla="*/ 768 w 2281"/>
                <a:gd name="T29" fmla="*/ 1099 h 1910"/>
                <a:gd name="T30" fmla="*/ 816 w 2281"/>
                <a:gd name="T31" fmla="*/ 896 h 1910"/>
                <a:gd name="T32" fmla="*/ 877 w 2281"/>
                <a:gd name="T33" fmla="*/ 661 h 1910"/>
                <a:gd name="T34" fmla="*/ 930 w 2281"/>
                <a:gd name="T35" fmla="*/ 449 h 1910"/>
                <a:gd name="T36" fmla="*/ 976 w 2281"/>
                <a:gd name="T37" fmla="*/ 295 h 1910"/>
                <a:gd name="T38" fmla="*/ 1007 w 2281"/>
                <a:gd name="T39" fmla="*/ 206 h 1910"/>
                <a:gd name="T40" fmla="*/ 1041 w 2281"/>
                <a:gd name="T41" fmla="*/ 123 h 1910"/>
                <a:gd name="T42" fmla="*/ 1067 w 2281"/>
                <a:gd name="T43" fmla="*/ 61 h 1910"/>
                <a:gd name="T44" fmla="*/ 1101 w 2281"/>
                <a:gd name="T45" fmla="*/ 26 h 1910"/>
                <a:gd name="T46" fmla="*/ 1131 w 2281"/>
                <a:gd name="T47" fmla="*/ 0 h 1910"/>
                <a:gd name="T48" fmla="*/ 1162 w 2281"/>
                <a:gd name="T49" fmla="*/ 0 h 1910"/>
                <a:gd name="T50" fmla="*/ 1196 w 2281"/>
                <a:gd name="T51" fmla="*/ 16 h 1910"/>
                <a:gd name="T52" fmla="*/ 1231 w 2281"/>
                <a:gd name="T53" fmla="*/ 53 h 1910"/>
                <a:gd name="T54" fmla="*/ 1261 w 2281"/>
                <a:gd name="T55" fmla="*/ 114 h 1910"/>
                <a:gd name="T56" fmla="*/ 1304 w 2281"/>
                <a:gd name="T57" fmla="*/ 220 h 1910"/>
                <a:gd name="T58" fmla="*/ 1338 w 2281"/>
                <a:gd name="T59" fmla="*/ 343 h 1910"/>
                <a:gd name="T60" fmla="*/ 1379 w 2281"/>
                <a:gd name="T61" fmla="*/ 482 h 1910"/>
                <a:gd name="T62" fmla="*/ 1410 w 2281"/>
                <a:gd name="T63" fmla="*/ 609 h 1910"/>
                <a:gd name="T64" fmla="*/ 1454 w 2281"/>
                <a:gd name="T65" fmla="*/ 780 h 1910"/>
                <a:gd name="T66" fmla="*/ 1495 w 2281"/>
                <a:gd name="T67" fmla="*/ 957 h 1910"/>
                <a:gd name="T68" fmla="*/ 1545 w 2281"/>
                <a:gd name="T69" fmla="*/ 1138 h 1910"/>
                <a:gd name="T70" fmla="*/ 1583 w 2281"/>
                <a:gd name="T71" fmla="*/ 1268 h 1910"/>
                <a:gd name="T72" fmla="*/ 1631 w 2281"/>
                <a:gd name="T73" fmla="*/ 1407 h 1910"/>
                <a:gd name="T74" fmla="*/ 1700 w 2281"/>
                <a:gd name="T75" fmla="*/ 1592 h 1910"/>
                <a:gd name="T76" fmla="*/ 1784 w 2281"/>
                <a:gd name="T77" fmla="*/ 1732 h 1910"/>
                <a:gd name="T78" fmla="*/ 1856 w 2281"/>
                <a:gd name="T79" fmla="*/ 1809 h 1910"/>
                <a:gd name="T80" fmla="*/ 1933 w 2281"/>
                <a:gd name="T81" fmla="*/ 1860 h 1910"/>
                <a:gd name="T82" fmla="*/ 2029 w 2281"/>
                <a:gd name="T83" fmla="*/ 1896 h 1910"/>
                <a:gd name="T84" fmla="*/ 2122 w 2281"/>
                <a:gd name="T85" fmla="*/ 1905 h 1910"/>
                <a:gd name="T86" fmla="*/ 2220 w 2281"/>
                <a:gd name="T87" fmla="*/ 1909 h 1910"/>
                <a:gd name="T88" fmla="*/ 2280 w 2281"/>
                <a:gd name="T89" fmla="*/ 1909 h 1910"/>
                <a:gd name="T90" fmla="*/ 0 w 2281"/>
                <a:gd name="T91" fmla="*/ 1905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81" h="1910">
                  <a:moveTo>
                    <a:pt x="0" y="1905"/>
                  </a:moveTo>
                  <a:lnTo>
                    <a:pt x="98" y="1905"/>
                  </a:lnTo>
                  <a:lnTo>
                    <a:pt x="197" y="1900"/>
                  </a:lnTo>
                  <a:lnTo>
                    <a:pt x="240" y="1896"/>
                  </a:lnTo>
                  <a:lnTo>
                    <a:pt x="308" y="1883"/>
                  </a:lnTo>
                  <a:lnTo>
                    <a:pt x="369" y="1857"/>
                  </a:lnTo>
                  <a:lnTo>
                    <a:pt x="435" y="1821"/>
                  </a:lnTo>
                  <a:lnTo>
                    <a:pt x="458" y="1800"/>
                  </a:lnTo>
                  <a:lnTo>
                    <a:pt x="496" y="1771"/>
                  </a:lnTo>
                  <a:lnTo>
                    <a:pt x="530" y="1719"/>
                  </a:lnTo>
                  <a:lnTo>
                    <a:pt x="559" y="1675"/>
                  </a:lnTo>
                  <a:lnTo>
                    <a:pt x="601" y="1588"/>
                  </a:lnTo>
                  <a:lnTo>
                    <a:pt x="639" y="1495"/>
                  </a:lnTo>
                  <a:lnTo>
                    <a:pt x="711" y="1299"/>
                  </a:lnTo>
                  <a:lnTo>
                    <a:pt x="768" y="1099"/>
                  </a:lnTo>
                  <a:lnTo>
                    <a:pt x="816" y="896"/>
                  </a:lnTo>
                  <a:lnTo>
                    <a:pt x="877" y="661"/>
                  </a:lnTo>
                  <a:lnTo>
                    <a:pt x="930" y="449"/>
                  </a:lnTo>
                  <a:lnTo>
                    <a:pt x="976" y="295"/>
                  </a:lnTo>
                  <a:lnTo>
                    <a:pt x="1007" y="206"/>
                  </a:lnTo>
                  <a:lnTo>
                    <a:pt x="1041" y="123"/>
                  </a:lnTo>
                  <a:lnTo>
                    <a:pt x="1067" y="61"/>
                  </a:lnTo>
                  <a:lnTo>
                    <a:pt x="1101" y="26"/>
                  </a:lnTo>
                  <a:lnTo>
                    <a:pt x="1131" y="0"/>
                  </a:lnTo>
                  <a:lnTo>
                    <a:pt x="1162" y="0"/>
                  </a:lnTo>
                  <a:lnTo>
                    <a:pt x="1196" y="16"/>
                  </a:lnTo>
                  <a:lnTo>
                    <a:pt x="1231" y="53"/>
                  </a:lnTo>
                  <a:lnTo>
                    <a:pt x="1261" y="114"/>
                  </a:lnTo>
                  <a:lnTo>
                    <a:pt x="1304" y="220"/>
                  </a:lnTo>
                  <a:lnTo>
                    <a:pt x="1338" y="343"/>
                  </a:lnTo>
                  <a:lnTo>
                    <a:pt x="1379" y="482"/>
                  </a:lnTo>
                  <a:lnTo>
                    <a:pt x="1410" y="609"/>
                  </a:lnTo>
                  <a:lnTo>
                    <a:pt x="1454" y="780"/>
                  </a:lnTo>
                  <a:lnTo>
                    <a:pt x="1495" y="957"/>
                  </a:lnTo>
                  <a:lnTo>
                    <a:pt x="1545" y="1138"/>
                  </a:lnTo>
                  <a:lnTo>
                    <a:pt x="1583" y="1268"/>
                  </a:lnTo>
                  <a:lnTo>
                    <a:pt x="1631" y="1407"/>
                  </a:lnTo>
                  <a:lnTo>
                    <a:pt x="1700" y="1592"/>
                  </a:lnTo>
                  <a:lnTo>
                    <a:pt x="1784" y="1732"/>
                  </a:lnTo>
                  <a:lnTo>
                    <a:pt x="1856" y="1809"/>
                  </a:lnTo>
                  <a:lnTo>
                    <a:pt x="1933" y="1860"/>
                  </a:lnTo>
                  <a:lnTo>
                    <a:pt x="2029" y="1896"/>
                  </a:lnTo>
                  <a:lnTo>
                    <a:pt x="2122" y="1905"/>
                  </a:lnTo>
                  <a:lnTo>
                    <a:pt x="2220" y="1909"/>
                  </a:lnTo>
                  <a:lnTo>
                    <a:pt x="2280" y="1909"/>
                  </a:lnTo>
                  <a:lnTo>
                    <a:pt x="0" y="1905"/>
                  </a:lnTo>
                </a:path>
              </a:pathLst>
            </a:custGeom>
            <a:noFill/>
            <a:ln w="1836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6" name="Line 84"/>
            <p:cNvSpPr>
              <a:spLocks noChangeShapeType="1"/>
            </p:cNvSpPr>
            <p:nvPr/>
          </p:nvSpPr>
          <p:spPr bwMode="auto">
            <a:xfrm>
              <a:off x="3159" y="2109"/>
              <a:ext cx="0" cy="745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588" name="Group 156"/>
          <p:cNvGrpSpPr>
            <a:grpSpLocks/>
          </p:cNvGrpSpPr>
          <p:nvPr/>
        </p:nvGrpSpPr>
        <p:grpSpPr bwMode="auto">
          <a:xfrm>
            <a:off x="989013" y="3578225"/>
            <a:ext cx="6934200" cy="1341438"/>
            <a:chOff x="623" y="2254"/>
            <a:chExt cx="4368" cy="845"/>
          </a:xfrm>
        </p:grpSpPr>
        <p:sp>
          <p:nvSpPr>
            <p:cNvPr id="18519" name="Line 87"/>
            <p:cNvSpPr>
              <a:spLocks noChangeShapeType="1"/>
            </p:cNvSpPr>
            <p:nvPr/>
          </p:nvSpPr>
          <p:spPr bwMode="auto">
            <a:xfrm>
              <a:off x="623" y="3003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0" name="Oval 88"/>
            <p:cNvSpPr>
              <a:spLocks noChangeArrowheads="1"/>
            </p:cNvSpPr>
            <p:nvPr/>
          </p:nvSpPr>
          <p:spPr bwMode="auto">
            <a:xfrm>
              <a:off x="1631" y="2955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1" name="Oval 89"/>
            <p:cNvSpPr>
              <a:spLocks noChangeArrowheads="1"/>
            </p:cNvSpPr>
            <p:nvPr/>
          </p:nvSpPr>
          <p:spPr bwMode="auto">
            <a:xfrm>
              <a:off x="1775" y="2955"/>
              <a:ext cx="144" cy="144"/>
            </a:xfrm>
            <a:prstGeom prst="ellipse">
              <a:avLst/>
            </a:prstGeom>
            <a:solidFill>
              <a:srgbClr val="BE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2" name="Oval 90"/>
            <p:cNvSpPr>
              <a:spLocks noChangeArrowheads="1"/>
            </p:cNvSpPr>
            <p:nvPr/>
          </p:nvSpPr>
          <p:spPr bwMode="auto">
            <a:xfrm>
              <a:off x="2975" y="2955"/>
              <a:ext cx="144" cy="144"/>
            </a:xfrm>
            <a:prstGeom prst="ellipse">
              <a:avLst/>
            </a:prstGeom>
            <a:solidFill>
              <a:srgbClr val="666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3" name="Oval 91"/>
            <p:cNvSpPr>
              <a:spLocks noChangeArrowheads="1"/>
            </p:cNvSpPr>
            <p:nvPr/>
          </p:nvSpPr>
          <p:spPr bwMode="auto">
            <a:xfrm>
              <a:off x="3167" y="2955"/>
              <a:ext cx="144" cy="144"/>
            </a:xfrm>
            <a:prstGeom prst="ellipse">
              <a:avLst/>
            </a:prstGeom>
            <a:solidFill>
              <a:srgbClr val="669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4" name="Oval 92"/>
            <p:cNvSpPr>
              <a:spLocks noChangeArrowheads="1"/>
            </p:cNvSpPr>
            <p:nvPr/>
          </p:nvSpPr>
          <p:spPr bwMode="auto">
            <a:xfrm>
              <a:off x="3455" y="2955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5" name="Oval 93"/>
            <p:cNvSpPr>
              <a:spLocks noChangeArrowheads="1"/>
            </p:cNvSpPr>
            <p:nvPr/>
          </p:nvSpPr>
          <p:spPr bwMode="auto">
            <a:xfrm>
              <a:off x="2351" y="2955"/>
              <a:ext cx="144" cy="144"/>
            </a:xfrm>
            <a:prstGeom prst="ellipse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6" name="Line 94"/>
            <p:cNvSpPr>
              <a:spLocks noChangeShapeType="1"/>
            </p:cNvSpPr>
            <p:nvPr/>
          </p:nvSpPr>
          <p:spPr bwMode="auto">
            <a:xfrm>
              <a:off x="767" y="29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7" name="Line 95"/>
            <p:cNvSpPr>
              <a:spLocks noChangeShapeType="1"/>
            </p:cNvSpPr>
            <p:nvPr/>
          </p:nvSpPr>
          <p:spPr bwMode="auto">
            <a:xfrm>
              <a:off x="1199" y="29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8" name="Line 96"/>
            <p:cNvSpPr>
              <a:spLocks noChangeShapeType="1"/>
            </p:cNvSpPr>
            <p:nvPr/>
          </p:nvSpPr>
          <p:spPr bwMode="auto">
            <a:xfrm>
              <a:off x="1199" y="29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9" name="Line 97"/>
            <p:cNvSpPr>
              <a:spLocks noChangeShapeType="1"/>
            </p:cNvSpPr>
            <p:nvPr/>
          </p:nvSpPr>
          <p:spPr bwMode="auto">
            <a:xfrm>
              <a:off x="1631" y="29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0" name="Line 98"/>
            <p:cNvSpPr>
              <a:spLocks noChangeShapeType="1"/>
            </p:cNvSpPr>
            <p:nvPr/>
          </p:nvSpPr>
          <p:spPr bwMode="auto">
            <a:xfrm>
              <a:off x="1631" y="29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1" name="Line 99"/>
            <p:cNvSpPr>
              <a:spLocks noChangeShapeType="1"/>
            </p:cNvSpPr>
            <p:nvPr/>
          </p:nvSpPr>
          <p:spPr bwMode="auto">
            <a:xfrm>
              <a:off x="2063" y="29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2" name="Line 100"/>
            <p:cNvSpPr>
              <a:spLocks noChangeShapeType="1"/>
            </p:cNvSpPr>
            <p:nvPr/>
          </p:nvSpPr>
          <p:spPr bwMode="auto">
            <a:xfrm>
              <a:off x="2495" y="29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3" name="Line 101"/>
            <p:cNvSpPr>
              <a:spLocks noChangeShapeType="1"/>
            </p:cNvSpPr>
            <p:nvPr/>
          </p:nvSpPr>
          <p:spPr bwMode="auto">
            <a:xfrm>
              <a:off x="2495" y="29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4" name="Line 102"/>
            <p:cNvSpPr>
              <a:spLocks noChangeShapeType="1"/>
            </p:cNvSpPr>
            <p:nvPr/>
          </p:nvSpPr>
          <p:spPr bwMode="auto">
            <a:xfrm>
              <a:off x="2927" y="29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" name="Line 103"/>
            <p:cNvSpPr>
              <a:spLocks noChangeShapeType="1"/>
            </p:cNvSpPr>
            <p:nvPr/>
          </p:nvSpPr>
          <p:spPr bwMode="auto">
            <a:xfrm>
              <a:off x="3359" y="29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6" name="Line 104"/>
            <p:cNvSpPr>
              <a:spLocks noChangeShapeType="1"/>
            </p:cNvSpPr>
            <p:nvPr/>
          </p:nvSpPr>
          <p:spPr bwMode="auto">
            <a:xfrm>
              <a:off x="3791" y="29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7" name="Line 105"/>
            <p:cNvSpPr>
              <a:spLocks noChangeShapeType="1"/>
            </p:cNvSpPr>
            <p:nvPr/>
          </p:nvSpPr>
          <p:spPr bwMode="auto">
            <a:xfrm>
              <a:off x="4223" y="29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8" name="Line 106"/>
            <p:cNvSpPr>
              <a:spLocks noChangeShapeType="1"/>
            </p:cNvSpPr>
            <p:nvPr/>
          </p:nvSpPr>
          <p:spPr bwMode="auto">
            <a:xfrm>
              <a:off x="4223" y="29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9" name="Line 107"/>
            <p:cNvSpPr>
              <a:spLocks noChangeShapeType="1"/>
            </p:cNvSpPr>
            <p:nvPr/>
          </p:nvSpPr>
          <p:spPr bwMode="auto">
            <a:xfrm>
              <a:off x="4655" y="29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550" name="Group 118"/>
            <p:cNvGrpSpPr>
              <a:grpSpLocks/>
            </p:cNvGrpSpPr>
            <p:nvPr/>
          </p:nvGrpSpPr>
          <p:grpSpPr bwMode="auto">
            <a:xfrm>
              <a:off x="1857" y="2260"/>
              <a:ext cx="819" cy="745"/>
              <a:chOff x="1516" y="2110"/>
              <a:chExt cx="819" cy="745"/>
            </a:xfrm>
          </p:grpSpPr>
          <p:sp>
            <p:nvSpPr>
              <p:cNvPr id="18551" name="Freeform 119"/>
              <p:cNvSpPr>
                <a:spLocks noChangeArrowheads="1"/>
              </p:cNvSpPr>
              <p:nvPr/>
            </p:nvSpPr>
            <p:spPr bwMode="auto">
              <a:xfrm>
                <a:off x="1516" y="2168"/>
                <a:ext cx="819" cy="686"/>
              </a:xfrm>
              <a:custGeom>
                <a:avLst/>
                <a:gdLst>
                  <a:gd name="T0" fmla="*/ 0 w 2280"/>
                  <a:gd name="T1" fmla="*/ 1905 h 1910"/>
                  <a:gd name="T2" fmla="*/ 98 w 2280"/>
                  <a:gd name="T3" fmla="*/ 1905 h 1910"/>
                  <a:gd name="T4" fmla="*/ 197 w 2280"/>
                  <a:gd name="T5" fmla="*/ 1900 h 1910"/>
                  <a:gd name="T6" fmla="*/ 240 w 2280"/>
                  <a:gd name="T7" fmla="*/ 1896 h 1910"/>
                  <a:gd name="T8" fmla="*/ 308 w 2280"/>
                  <a:gd name="T9" fmla="*/ 1883 h 1910"/>
                  <a:gd name="T10" fmla="*/ 369 w 2280"/>
                  <a:gd name="T11" fmla="*/ 1857 h 1910"/>
                  <a:gd name="T12" fmla="*/ 435 w 2280"/>
                  <a:gd name="T13" fmla="*/ 1821 h 1910"/>
                  <a:gd name="T14" fmla="*/ 458 w 2280"/>
                  <a:gd name="T15" fmla="*/ 1800 h 1910"/>
                  <a:gd name="T16" fmla="*/ 496 w 2280"/>
                  <a:gd name="T17" fmla="*/ 1771 h 1910"/>
                  <a:gd name="T18" fmla="*/ 528 w 2280"/>
                  <a:gd name="T19" fmla="*/ 1719 h 1910"/>
                  <a:gd name="T20" fmla="*/ 559 w 2280"/>
                  <a:gd name="T21" fmla="*/ 1675 h 1910"/>
                  <a:gd name="T22" fmla="*/ 600 w 2280"/>
                  <a:gd name="T23" fmla="*/ 1588 h 1910"/>
                  <a:gd name="T24" fmla="*/ 638 w 2280"/>
                  <a:gd name="T25" fmla="*/ 1495 h 1910"/>
                  <a:gd name="T26" fmla="*/ 711 w 2280"/>
                  <a:gd name="T27" fmla="*/ 1299 h 1910"/>
                  <a:gd name="T28" fmla="*/ 768 w 2280"/>
                  <a:gd name="T29" fmla="*/ 1099 h 1910"/>
                  <a:gd name="T30" fmla="*/ 816 w 2280"/>
                  <a:gd name="T31" fmla="*/ 896 h 1910"/>
                  <a:gd name="T32" fmla="*/ 877 w 2280"/>
                  <a:gd name="T33" fmla="*/ 661 h 1910"/>
                  <a:gd name="T34" fmla="*/ 930 w 2280"/>
                  <a:gd name="T35" fmla="*/ 449 h 1910"/>
                  <a:gd name="T36" fmla="*/ 976 w 2280"/>
                  <a:gd name="T37" fmla="*/ 295 h 1910"/>
                  <a:gd name="T38" fmla="*/ 1007 w 2280"/>
                  <a:gd name="T39" fmla="*/ 206 h 1910"/>
                  <a:gd name="T40" fmla="*/ 1040 w 2280"/>
                  <a:gd name="T41" fmla="*/ 123 h 1910"/>
                  <a:gd name="T42" fmla="*/ 1067 w 2280"/>
                  <a:gd name="T43" fmla="*/ 61 h 1910"/>
                  <a:gd name="T44" fmla="*/ 1101 w 2280"/>
                  <a:gd name="T45" fmla="*/ 26 h 1910"/>
                  <a:gd name="T46" fmla="*/ 1130 w 2280"/>
                  <a:gd name="T47" fmla="*/ 0 h 1910"/>
                  <a:gd name="T48" fmla="*/ 1161 w 2280"/>
                  <a:gd name="T49" fmla="*/ 0 h 1910"/>
                  <a:gd name="T50" fmla="*/ 1195 w 2280"/>
                  <a:gd name="T51" fmla="*/ 16 h 1910"/>
                  <a:gd name="T52" fmla="*/ 1230 w 2280"/>
                  <a:gd name="T53" fmla="*/ 53 h 1910"/>
                  <a:gd name="T54" fmla="*/ 1260 w 2280"/>
                  <a:gd name="T55" fmla="*/ 114 h 1910"/>
                  <a:gd name="T56" fmla="*/ 1303 w 2280"/>
                  <a:gd name="T57" fmla="*/ 220 h 1910"/>
                  <a:gd name="T58" fmla="*/ 1337 w 2280"/>
                  <a:gd name="T59" fmla="*/ 343 h 1910"/>
                  <a:gd name="T60" fmla="*/ 1379 w 2280"/>
                  <a:gd name="T61" fmla="*/ 482 h 1910"/>
                  <a:gd name="T62" fmla="*/ 1408 w 2280"/>
                  <a:gd name="T63" fmla="*/ 609 h 1910"/>
                  <a:gd name="T64" fmla="*/ 1454 w 2280"/>
                  <a:gd name="T65" fmla="*/ 780 h 1910"/>
                  <a:gd name="T66" fmla="*/ 1495 w 2280"/>
                  <a:gd name="T67" fmla="*/ 957 h 1910"/>
                  <a:gd name="T68" fmla="*/ 1545 w 2280"/>
                  <a:gd name="T69" fmla="*/ 1138 h 1910"/>
                  <a:gd name="T70" fmla="*/ 1583 w 2280"/>
                  <a:gd name="T71" fmla="*/ 1268 h 1910"/>
                  <a:gd name="T72" fmla="*/ 1630 w 2280"/>
                  <a:gd name="T73" fmla="*/ 1407 h 1910"/>
                  <a:gd name="T74" fmla="*/ 1700 w 2280"/>
                  <a:gd name="T75" fmla="*/ 1592 h 1910"/>
                  <a:gd name="T76" fmla="*/ 1783 w 2280"/>
                  <a:gd name="T77" fmla="*/ 1732 h 1910"/>
                  <a:gd name="T78" fmla="*/ 1855 w 2280"/>
                  <a:gd name="T79" fmla="*/ 1809 h 1910"/>
                  <a:gd name="T80" fmla="*/ 1932 w 2280"/>
                  <a:gd name="T81" fmla="*/ 1860 h 1910"/>
                  <a:gd name="T82" fmla="*/ 2028 w 2280"/>
                  <a:gd name="T83" fmla="*/ 1896 h 1910"/>
                  <a:gd name="T84" fmla="*/ 2122 w 2280"/>
                  <a:gd name="T85" fmla="*/ 1905 h 1910"/>
                  <a:gd name="T86" fmla="*/ 2219 w 2280"/>
                  <a:gd name="T87" fmla="*/ 1909 h 1910"/>
                  <a:gd name="T88" fmla="*/ 2279 w 2280"/>
                  <a:gd name="T89" fmla="*/ 1909 h 1910"/>
                  <a:gd name="T90" fmla="*/ 0 w 2280"/>
                  <a:gd name="T91" fmla="*/ 1905 h 1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80" h="1910">
                    <a:moveTo>
                      <a:pt x="0" y="1905"/>
                    </a:moveTo>
                    <a:lnTo>
                      <a:pt x="98" y="1905"/>
                    </a:lnTo>
                    <a:lnTo>
                      <a:pt x="197" y="1900"/>
                    </a:lnTo>
                    <a:lnTo>
                      <a:pt x="240" y="1896"/>
                    </a:lnTo>
                    <a:lnTo>
                      <a:pt x="308" y="1883"/>
                    </a:lnTo>
                    <a:lnTo>
                      <a:pt x="369" y="1857"/>
                    </a:lnTo>
                    <a:lnTo>
                      <a:pt x="435" y="1821"/>
                    </a:lnTo>
                    <a:lnTo>
                      <a:pt x="458" y="1800"/>
                    </a:lnTo>
                    <a:lnTo>
                      <a:pt x="496" y="1771"/>
                    </a:lnTo>
                    <a:lnTo>
                      <a:pt x="528" y="1719"/>
                    </a:lnTo>
                    <a:lnTo>
                      <a:pt x="559" y="1675"/>
                    </a:lnTo>
                    <a:lnTo>
                      <a:pt x="600" y="1588"/>
                    </a:lnTo>
                    <a:lnTo>
                      <a:pt x="638" y="1495"/>
                    </a:lnTo>
                    <a:lnTo>
                      <a:pt x="711" y="1299"/>
                    </a:lnTo>
                    <a:lnTo>
                      <a:pt x="768" y="1099"/>
                    </a:lnTo>
                    <a:lnTo>
                      <a:pt x="816" y="896"/>
                    </a:lnTo>
                    <a:lnTo>
                      <a:pt x="877" y="661"/>
                    </a:lnTo>
                    <a:lnTo>
                      <a:pt x="930" y="449"/>
                    </a:lnTo>
                    <a:lnTo>
                      <a:pt x="976" y="295"/>
                    </a:lnTo>
                    <a:lnTo>
                      <a:pt x="1007" y="206"/>
                    </a:lnTo>
                    <a:lnTo>
                      <a:pt x="1040" y="123"/>
                    </a:lnTo>
                    <a:lnTo>
                      <a:pt x="1067" y="61"/>
                    </a:lnTo>
                    <a:lnTo>
                      <a:pt x="1101" y="26"/>
                    </a:lnTo>
                    <a:lnTo>
                      <a:pt x="1130" y="0"/>
                    </a:lnTo>
                    <a:lnTo>
                      <a:pt x="1161" y="0"/>
                    </a:lnTo>
                    <a:lnTo>
                      <a:pt x="1195" y="16"/>
                    </a:lnTo>
                    <a:lnTo>
                      <a:pt x="1230" y="53"/>
                    </a:lnTo>
                    <a:lnTo>
                      <a:pt x="1260" y="114"/>
                    </a:lnTo>
                    <a:lnTo>
                      <a:pt x="1303" y="220"/>
                    </a:lnTo>
                    <a:lnTo>
                      <a:pt x="1337" y="343"/>
                    </a:lnTo>
                    <a:lnTo>
                      <a:pt x="1379" y="482"/>
                    </a:lnTo>
                    <a:lnTo>
                      <a:pt x="1408" y="609"/>
                    </a:lnTo>
                    <a:lnTo>
                      <a:pt x="1454" y="780"/>
                    </a:lnTo>
                    <a:lnTo>
                      <a:pt x="1495" y="957"/>
                    </a:lnTo>
                    <a:lnTo>
                      <a:pt x="1545" y="1138"/>
                    </a:lnTo>
                    <a:lnTo>
                      <a:pt x="1583" y="1268"/>
                    </a:lnTo>
                    <a:lnTo>
                      <a:pt x="1630" y="1407"/>
                    </a:lnTo>
                    <a:lnTo>
                      <a:pt x="1700" y="1592"/>
                    </a:lnTo>
                    <a:lnTo>
                      <a:pt x="1783" y="1732"/>
                    </a:lnTo>
                    <a:lnTo>
                      <a:pt x="1855" y="1809"/>
                    </a:lnTo>
                    <a:lnTo>
                      <a:pt x="1932" y="1860"/>
                    </a:lnTo>
                    <a:lnTo>
                      <a:pt x="2028" y="1896"/>
                    </a:lnTo>
                    <a:lnTo>
                      <a:pt x="2122" y="1905"/>
                    </a:lnTo>
                    <a:lnTo>
                      <a:pt x="2219" y="1909"/>
                    </a:lnTo>
                    <a:lnTo>
                      <a:pt x="2279" y="1909"/>
                    </a:lnTo>
                    <a:lnTo>
                      <a:pt x="0" y="1905"/>
                    </a:lnTo>
                  </a:path>
                </a:pathLst>
              </a:custGeom>
              <a:noFill/>
              <a:ln w="1836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52" name="Line 120"/>
              <p:cNvSpPr>
                <a:spLocks noChangeShapeType="1"/>
              </p:cNvSpPr>
              <p:nvPr/>
            </p:nvSpPr>
            <p:spPr bwMode="auto">
              <a:xfrm>
                <a:off x="1927" y="2110"/>
                <a:ext cx="0" cy="74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553" name="Group 121"/>
            <p:cNvGrpSpPr>
              <a:grpSpLocks/>
            </p:cNvGrpSpPr>
            <p:nvPr/>
          </p:nvGrpSpPr>
          <p:grpSpPr bwMode="auto">
            <a:xfrm>
              <a:off x="2454" y="2254"/>
              <a:ext cx="820" cy="745"/>
              <a:chOff x="2741" y="2109"/>
              <a:chExt cx="820" cy="745"/>
            </a:xfrm>
          </p:grpSpPr>
          <p:sp>
            <p:nvSpPr>
              <p:cNvPr id="18554" name="Freeform 122"/>
              <p:cNvSpPr>
                <a:spLocks noChangeArrowheads="1"/>
              </p:cNvSpPr>
              <p:nvPr/>
            </p:nvSpPr>
            <p:spPr bwMode="auto">
              <a:xfrm>
                <a:off x="2741" y="2166"/>
                <a:ext cx="820" cy="686"/>
              </a:xfrm>
              <a:custGeom>
                <a:avLst/>
                <a:gdLst>
                  <a:gd name="T0" fmla="*/ 0 w 2281"/>
                  <a:gd name="T1" fmla="*/ 1905 h 1910"/>
                  <a:gd name="T2" fmla="*/ 98 w 2281"/>
                  <a:gd name="T3" fmla="*/ 1905 h 1910"/>
                  <a:gd name="T4" fmla="*/ 197 w 2281"/>
                  <a:gd name="T5" fmla="*/ 1900 h 1910"/>
                  <a:gd name="T6" fmla="*/ 240 w 2281"/>
                  <a:gd name="T7" fmla="*/ 1896 h 1910"/>
                  <a:gd name="T8" fmla="*/ 308 w 2281"/>
                  <a:gd name="T9" fmla="*/ 1883 h 1910"/>
                  <a:gd name="T10" fmla="*/ 369 w 2281"/>
                  <a:gd name="T11" fmla="*/ 1857 h 1910"/>
                  <a:gd name="T12" fmla="*/ 435 w 2281"/>
                  <a:gd name="T13" fmla="*/ 1821 h 1910"/>
                  <a:gd name="T14" fmla="*/ 458 w 2281"/>
                  <a:gd name="T15" fmla="*/ 1800 h 1910"/>
                  <a:gd name="T16" fmla="*/ 496 w 2281"/>
                  <a:gd name="T17" fmla="*/ 1771 h 1910"/>
                  <a:gd name="T18" fmla="*/ 530 w 2281"/>
                  <a:gd name="T19" fmla="*/ 1719 h 1910"/>
                  <a:gd name="T20" fmla="*/ 559 w 2281"/>
                  <a:gd name="T21" fmla="*/ 1675 h 1910"/>
                  <a:gd name="T22" fmla="*/ 601 w 2281"/>
                  <a:gd name="T23" fmla="*/ 1588 h 1910"/>
                  <a:gd name="T24" fmla="*/ 639 w 2281"/>
                  <a:gd name="T25" fmla="*/ 1495 h 1910"/>
                  <a:gd name="T26" fmla="*/ 711 w 2281"/>
                  <a:gd name="T27" fmla="*/ 1299 h 1910"/>
                  <a:gd name="T28" fmla="*/ 768 w 2281"/>
                  <a:gd name="T29" fmla="*/ 1099 h 1910"/>
                  <a:gd name="T30" fmla="*/ 816 w 2281"/>
                  <a:gd name="T31" fmla="*/ 896 h 1910"/>
                  <a:gd name="T32" fmla="*/ 877 w 2281"/>
                  <a:gd name="T33" fmla="*/ 661 h 1910"/>
                  <a:gd name="T34" fmla="*/ 930 w 2281"/>
                  <a:gd name="T35" fmla="*/ 449 h 1910"/>
                  <a:gd name="T36" fmla="*/ 976 w 2281"/>
                  <a:gd name="T37" fmla="*/ 295 h 1910"/>
                  <a:gd name="T38" fmla="*/ 1007 w 2281"/>
                  <a:gd name="T39" fmla="*/ 206 h 1910"/>
                  <a:gd name="T40" fmla="*/ 1041 w 2281"/>
                  <a:gd name="T41" fmla="*/ 123 h 1910"/>
                  <a:gd name="T42" fmla="*/ 1067 w 2281"/>
                  <a:gd name="T43" fmla="*/ 61 h 1910"/>
                  <a:gd name="T44" fmla="*/ 1101 w 2281"/>
                  <a:gd name="T45" fmla="*/ 26 h 1910"/>
                  <a:gd name="T46" fmla="*/ 1131 w 2281"/>
                  <a:gd name="T47" fmla="*/ 0 h 1910"/>
                  <a:gd name="T48" fmla="*/ 1162 w 2281"/>
                  <a:gd name="T49" fmla="*/ 0 h 1910"/>
                  <a:gd name="T50" fmla="*/ 1196 w 2281"/>
                  <a:gd name="T51" fmla="*/ 16 h 1910"/>
                  <a:gd name="T52" fmla="*/ 1231 w 2281"/>
                  <a:gd name="T53" fmla="*/ 53 h 1910"/>
                  <a:gd name="T54" fmla="*/ 1261 w 2281"/>
                  <a:gd name="T55" fmla="*/ 114 h 1910"/>
                  <a:gd name="T56" fmla="*/ 1304 w 2281"/>
                  <a:gd name="T57" fmla="*/ 220 h 1910"/>
                  <a:gd name="T58" fmla="*/ 1338 w 2281"/>
                  <a:gd name="T59" fmla="*/ 343 h 1910"/>
                  <a:gd name="T60" fmla="*/ 1379 w 2281"/>
                  <a:gd name="T61" fmla="*/ 482 h 1910"/>
                  <a:gd name="T62" fmla="*/ 1410 w 2281"/>
                  <a:gd name="T63" fmla="*/ 609 h 1910"/>
                  <a:gd name="T64" fmla="*/ 1454 w 2281"/>
                  <a:gd name="T65" fmla="*/ 780 h 1910"/>
                  <a:gd name="T66" fmla="*/ 1495 w 2281"/>
                  <a:gd name="T67" fmla="*/ 957 h 1910"/>
                  <a:gd name="T68" fmla="*/ 1545 w 2281"/>
                  <a:gd name="T69" fmla="*/ 1138 h 1910"/>
                  <a:gd name="T70" fmla="*/ 1583 w 2281"/>
                  <a:gd name="T71" fmla="*/ 1268 h 1910"/>
                  <a:gd name="T72" fmla="*/ 1631 w 2281"/>
                  <a:gd name="T73" fmla="*/ 1407 h 1910"/>
                  <a:gd name="T74" fmla="*/ 1700 w 2281"/>
                  <a:gd name="T75" fmla="*/ 1592 h 1910"/>
                  <a:gd name="T76" fmla="*/ 1784 w 2281"/>
                  <a:gd name="T77" fmla="*/ 1732 h 1910"/>
                  <a:gd name="T78" fmla="*/ 1856 w 2281"/>
                  <a:gd name="T79" fmla="*/ 1809 h 1910"/>
                  <a:gd name="T80" fmla="*/ 1933 w 2281"/>
                  <a:gd name="T81" fmla="*/ 1860 h 1910"/>
                  <a:gd name="T82" fmla="*/ 2029 w 2281"/>
                  <a:gd name="T83" fmla="*/ 1896 h 1910"/>
                  <a:gd name="T84" fmla="*/ 2122 w 2281"/>
                  <a:gd name="T85" fmla="*/ 1905 h 1910"/>
                  <a:gd name="T86" fmla="*/ 2220 w 2281"/>
                  <a:gd name="T87" fmla="*/ 1909 h 1910"/>
                  <a:gd name="T88" fmla="*/ 2280 w 2281"/>
                  <a:gd name="T89" fmla="*/ 1909 h 1910"/>
                  <a:gd name="T90" fmla="*/ 0 w 2281"/>
                  <a:gd name="T91" fmla="*/ 1905 h 1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81" h="1910">
                    <a:moveTo>
                      <a:pt x="0" y="1905"/>
                    </a:moveTo>
                    <a:lnTo>
                      <a:pt x="98" y="1905"/>
                    </a:lnTo>
                    <a:lnTo>
                      <a:pt x="197" y="1900"/>
                    </a:lnTo>
                    <a:lnTo>
                      <a:pt x="240" y="1896"/>
                    </a:lnTo>
                    <a:lnTo>
                      <a:pt x="308" y="1883"/>
                    </a:lnTo>
                    <a:lnTo>
                      <a:pt x="369" y="1857"/>
                    </a:lnTo>
                    <a:lnTo>
                      <a:pt x="435" y="1821"/>
                    </a:lnTo>
                    <a:lnTo>
                      <a:pt x="458" y="1800"/>
                    </a:lnTo>
                    <a:lnTo>
                      <a:pt x="496" y="1771"/>
                    </a:lnTo>
                    <a:lnTo>
                      <a:pt x="530" y="1719"/>
                    </a:lnTo>
                    <a:lnTo>
                      <a:pt x="559" y="1675"/>
                    </a:lnTo>
                    <a:lnTo>
                      <a:pt x="601" y="1588"/>
                    </a:lnTo>
                    <a:lnTo>
                      <a:pt x="639" y="1495"/>
                    </a:lnTo>
                    <a:lnTo>
                      <a:pt x="711" y="1299"/>
                    </a:lnTo>
                    <a:lnTo>
                      <a:pt x="768" y="1099"/>
                    </a:lnTo>
                    <a:lnTo>
                      <a:pt x="816" y="896"/>
                    </a:lnTo>
                    <a:lnTo>
                      <a:pt x="877" y="661"/>
                    </a:lnTo>
                    <a:lnTo>
                      <a:pt x="930" y="449"/>
                    </a:lnTo>
                    <a:lnTo>
                      <a:pt x="976" y="295"/>
                    </a:lnTo>
                    <a:lnTo>
                      <a:pt x="1007" y="206"/>
                    </a:lnTo>
                    <a:lnTo>
                      <a:pt x="1041" y="123"/>
                    </a:lnTo>
                    <a:lnTo>
                      <a:pt x="1067" y="61"/>
                    </a:lnTo>
                    <a:lnTo>
                      <a:pt x="1101" y="26"/>
                    </a:lnTo>
                    <a:lnTo>
                      <a:pt x="1131" y="0"/>
                    </a:lnTo>
                    <a:lnTo>
                      <a:pt x="1162" y="0"/>
                    </a:lnTo>
                    <a:lnTo>
                      <a:pt x="1196" y="16"/>
                    </a:lnTo>
                    <a:lnTo>
                      <a:pt x="1231" y="53"/>
                    </a:lnTo>
                    <a:lnTo>
                      <a:pt x="1261" y="114"/>
                    </a:lnTo>
                    <a:lnTo>
                      <a:pt x="1304" y="220"/>
                    </a:lnTo>
                    <a:lnTo>
                      <a:pt x="1338" y="343"/>
                    </a:lnTo>
                    <a:lnTo>
                      <a:pt x="1379" y="482"/>
                    </a:lnTo>
                    <a:lnTo>
                      <a:pt x="1410" y="609"/>
                    </a:lnTo>
                    <a:lnTo>
                      <a:pt x="1454" y="780"/>
                    </a:lnTo>
                    <a:lnTo>
                      <a:pt x="1495" y="957"/>
                    </a:lnTo>
                    <a:lnTo>
                      <a:pt x="1545" y="1138"/>
                    </a:lnTo>
                    <a:lnTo>
                      <a:pt x="1583" y="1268"/>
                    </a:lnTo>
                    <a:lnTo>
                      <a:pt x="1631" y="1407"/>
                    </a:lnTo>
                    <a:lnTo>
                      <a:pt x="1700" y="1592"/>
                    </a:lnTo>
                    <a:lnTo>
                      <a:pt x="1784" y="1732"/>
                    </a:lnTo>
                    <a:lnTo>
                      <a:pt x="1856" y="1809"/>
                    </a:lnTo>
                    <a:lnTo>
                      <a:pt x="1933" y="1860"/>
                    </a:lnTo>
                    <a:lnTo>
                      <a:pt x="2029" y="1896"/>
                    </a:lnTo>
                    <a:lnTo>
                      <a:pt x="2122" y="1905"/>
                    </a:lnTo>
                    <a:lnTo>
                      <a:pt x="2220" y="1909"/>
                    </a:lnTo>
                    <a:lnTo>
                      <a:pt x="2280" y="1909"/>
                    </a:lnTo>
                    <a:lnTo>
                      <a:pt x="0" y="1905"/>
                    </a:lnTo>
                  </a:path>
                </a:pathLst>
              </a:custGeom>
              <a:noFill/>
              <a:ln w="1836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55" name="Line 123"/>
              <p:cNvSpPr>
                <a:spLocks noChangeShapeType="1"/>
              </p:cNvSpPr>
              <p:nvPr/>
            </p:nvSpPr>
            <p:spPr bwMode="auto">
              <a:xfrm>
                <a:off x="3159" y="2109"/>
                <a:ext cx="0" cy="745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8566" name="Group 134"/>
          <p:cNvGrpSpPr>
            <a:grpSpLocks/>
          </p:cNvGrpSpPr>
          <p:nvPr/>
        </p:nvGrpSpPr>
        <p:grpSpPr bwMode="auto">
          <a:xfrm>
            <a:off x="2589213" y="2960688"/>
            <a:ext cx="3124200" cy="228600"/>
            <a:chOff x="3399" y="2376"/>
            <a:chExt cx="1968" cy="144"/>
          </a:xfrm>
        </p:grpSpPr>
        <p:sp>
          <p:nvSpPr>
            <p:cNvPr id="18560" name="Oval 128"/>
            <p:cNvSpPr>
              <a:spLocks noChangeArrowheads="1"/>
            </p:cNvSpPr>
            <p:nvPr/>
          </p:nvSpPr>
          <p:spPr bwMode="auto">
            <a:xfrm>
              <a:off x="3399" y="23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1" name="Oval 129"/>
            <p:cNvSpPr>
              <a:spLocks noChangeArrowheads="1"/>
            </p:cNvSpPr>
            <p:nvPr/>
          </p:nvSpPr>
          <p:spPr bwMode="auto">
            <a:xfrm>
              <a:off x="3543" y="23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2" name="Oval 130"/>
            <p:cNvSpPr>
              <a:spLocks noChangeArrowheads="1"/>
            </p:cNvSpPr>
            <p:nvPr/>
          </p:nvSpPr>
          <p:spPr bwMode="auto">
            <a:xfrm>
              <a:off x="4743" y="23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3" name="Oval 131"/>
            <p:cNvSpPr>
              <a:spLocks noChangeArrowheads="1"/>
            </p:cNvSpPr>
            <p:nvPr/>
          </p:nvSpPr>
          <p:spPr bwMode="auto">
            <a:xfrm>
              <a:off x="4935" y="23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4" name="Oval 132"/>
            <p:cNvSpPr>
              <a:spLocks noChangeArrowheads="1"/>
            </p:cNvSpPr>
            <p:nvPr/>
          </p:nvSpPr>
          <p:spPr bwMode="auto">
            <a:xfrm>
              <a:off x="5223" y="23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5" name="Oval 133"/>
            <p:cNvSpPr>
              <a:spLocks noChangeArrowheads="1"/>
            </p:cNvSpPr>
            <p:nvPr/>
          </p:nvSpPr>
          <p:spPr bwMode="auto">
            <a:xfrm>
              <a:off x="4119" y="23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74" name="Text Box 142"/>
          <p:cNvSpPr txBox="1">
            <a:spLocks noChangeArrowheads="1"/>
          </p:cNvSpPr>
          <p:nvPr/>
        </p:nvSpPr>
        <p:spPr bwMode="auto">
          <a:xfrm>
            <a:off x="338138" y="28876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E</a:t>
            </a:r>
          </a:p>
        </p:txBody>
      </p:sp>
      <p:sp>
        <p:nvSpPr>
          <p:cNvPr id="18577" name="Text Box 145"/>
          <p:cNvSpPr txBox="1">
            <a:spLocks noChangeArrowheads="1"/>
          </p:cNvSpPr>
          <p:nvPr/>
        </p:nvSpPr>
        <p:spPr bwMode="auto">
          <a:xfrm>
            <a:off x="338138" y="455295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E</a:t>
            </a:r>
          </a:p>
        </p:txBody>
      </p:sp>
      <p:sp>
        <p:nvSpPr>
          <p:cNvPr id="18579" name="Text Box 147"/>
          <p:cNvSpPr txBox="1">
            <a:spLocks noChangeArrowheads="1"/>
          </p:cNvSpPr>
          <p:nvPr/>
        </p:nvSpPr>
        <p:spPr bwMode="auto">
          <a:xfrm>
            <a:off x="338138" y="3578225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M</a:t>
            </a:r>
          </a:p>
        </p:txBody>
      </p:sp>
      <p:sp>
        <p:nvSpPr>
          <p:cNvPr id="18580" name="Text Box 148"/>
          <p:cNvSpPr txBox="1">
            <a:spLocks noChangeArrowheads="1"/>
          </p:cNvSpPr>
          <p:nvPr/>
        </p:nvSpPr>
        <p:spPr bwMode="auto">
          <a:xfrm>
            <a:off x="338138" y="52832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M</a:t>
            </a:r>
          </a:p>
        </p:txBody>
      </p:sp>
      <p:grpSp>
        <p:nvGrpSpPr>
          <p:cNvPr id="18587" name="Group 155"/>
          <p:cNvGrpSpPr>
            <a:grpSpLocks/>
          </p:cNvGrpSpPr>
          <p:nvPr/>
        </p:nvGrpSpPr>
        <p:grpSpPr bwMode="auto">
          <a:xfrm>
            <a:off x="2586038" y="6380163"/>
            <a:ext cx="3124200" cy="228600"/>
            <a:chOff x="2929" y="3397"/>
            <a:chExt cx="1968" cy="144"/>
          </a:xfrm>
        </p:grpSpPr>
        <p:sp>
          <p:nvSpPr>
            <p:cNvPr id="18581" name="Oval 149"/>
            <p:cNvSpPr>
              <a:spLocks noChangeArrowheads="1"/>
            </p:cNvSpPr>
            <p:nvPr/>
          </p:nvSpPr>
          <p:spPr bwMode="auto">
            <a:xfrm>
              <a:off x="2929" y="3397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82" name="Oval 150"/>
            <p:cNvSpPr>
              <a:spLocks noChangeArrowheads="1"/>
            </p:cNvSpPr>
            <p:nvPr/>
          </p:nvSpPr>
          <p:spPr bwMode="auto">
            <a:xfrm>
              <a:off x="3073" y="3397"/>
              <a:ext cx="144" cy="144"/>
            </a:xfrm>
            <a:prstGeom prst="ellipse">
              <a:avLst/>
            </a:prstGeom>
            <a:solidFill>
              <a:srgbClr val="BE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83" name="Oval 151"/>
            <p:cNvSpPr>
              <a:spLocks noChangeArrowheads="1"/>
            </p:cNvSpPr>
            <p:nvPr/>
          </p:nvSpPr>
          <p:spPr bwMode="auto">
            <a:xfrm>
              <a:off x="4273" y="3397"/>
              <a:ext cx="144" cy="144"/>
            </a:xfrm>
            <a:prstGeom prst="ellipse">
              <a:avLst/>
            </a:prstGeom>
            <a:solidFill>
              <a:srgbClr val="666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84" name="Oval 152"/>
            <p:cNvSpPr>
              <a:spLocks noChangeArrowheads="1"/>
            </p:cNvSpPr>
            <p:nvPr/>
          </p:nvSpPr>
          <p:spPr bwMode="auto">
            <a:xfrm>
              <a:off x="4465" y="3397"/>
              <a:ext cx="144" cy="144"/>
            </a:xfrm>
            <a:prstGeom prst="ellipse">
              <a:avLst/>
            </a:prstGeom>
            <a:solidFill>
              <a:srgbClr val="669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85" name="Oval 153"/>
            <p:cNvSpPr>
              <a:spLocks noChangeArrowheads="1"/>
            </p:cNvSpPr>
            <p:nvPr/>
          </p:nvSpPr>
          <p:spPr bwMode="auto">
            <a:xfrm>
              <a:off x="4753" y="3397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86" name="Oval 154"/>
            <p:cNvSpPr>
              <a:spLocks noChangeArrowheads="1"/>
            </p:cNvSpPr>
            <p:nvPr/>
          </p:nvSpPr>
          <p:spPr bwMode="auto">
            <a:xfrm>
              <a:off x="3649" y="3397"/>
              <a:ext cx="144" cy="144"/>
            </a:xfrm>
            <a:prstGeom prst="ellipse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89" name="Text Box 157"/>
          <p:cNvSpPr txBox="1">
            <a:spLocks noChangeArrowheads="1"/>
          </p:cNvSpPr>
          <p:nvPr/>
        </p:nvSpPr>
        <p:spPr bwMode="auto">
          <a:xfrm>
            <a:off x="338138" y="62579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E</a:t>
            </a:r>
          </a:p>
        </p:txBody>
      </p:sp>
      <p:grpSp>
        <p:nvGrpSpPr>
          <p:cNvPr id="18596" name="Group 164"/>
          <p:cNvGrpSpPr>
            <a:grpSpLocks/>
          </p:cNvGrpSpPr>
          <p:nvPr/>
        </p:nvGrpSpPr>
        <p:grpSpPr bwMode="auto">
          <a:xfrm>
            <a:off x="2587625" y="4694238"/>
            <a:ext cx="3124200" cy="228600"/>
            <a:chOff x="1727" y="1963"/>
            <a:chExt cx="1968" cy="144"/>
          </a:xfrm>
        </p:grpSpPr>
        <p:sp>
          <p:nvSpPr>
            <p:cNvPr id="18590" name="Oval 158"/>
            <p:cNvSpPr>
              <a:spLocks noChangeArrowheads="1"/>
            </p:cNvSpPr>
            <p:nvPr/>
          </p:nvSpPr>
          <p:spPr bwMode="auto">
            <a:xfrm>
              <a:off x="1727" y="1963"/>
              <a:ext cx="144" cy="144"/>
            </a:xfrm>
            <a:prstGeom prst="ellipse">
              <a:avLst/>
            </a:prstGeom>
            <a:solidFill>
              <a:srgbClr val="98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91" name="Oval 159"/>
            <p:cNvSpPr>
              <a:spLocks noChangeArrowheads="1"/>
            </p:cNvSpPr>
            <p:nvPr/>
          </p:nvSpPr>
          <p:spPr bwMode="auto">
            <a:xfrm>
              <a:off x="1871" y="1963"/>
              <a:ext cx="144" cy="144"/>
            </a:xfrm>
            <a:prstGeom prst="ellipse">
              <a:avLst/>
            </a:prstGeom>
            <a:solidFill>
              <a:srgbClr val="84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92" name="Oval 160"/>
            <p:cNvSpPr>
              <a:spLocks noChangeArrowheads="1"/>
            </p:cNvSpPr>
            <p:nvPr/>
          </p:nvSpPr>
          <p:spPr bwMode="auto">
            <a:xfrm>
              <a:off x="3071" y="1963"/>
              <a:ext cx="144" cy="144"/>
            </a:xfrm>
            <a:prstGeom prst="ellipse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93" name="Oval 161"/>
            <p:cNvSpPr>
              <a:spLocks noChangeArrowheads="1"/>
            </p:cNvSpPr>
            <p:nvPr/>
          </p:nvSpPr>
          <p:spPr bwMode="auto">
            <a:xfrm>
              <a:off x="3263" y="1963"/>
              <a:ext cx="144" cy="144"/>
            </a:xfrm>
            <a:prstGeom prst="ellipse">
              <a:avLst/>
            </a:prstGeom>
            <a:solidFill>
              <a:srgbClr val="664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94" name="Oval 162"/>
            <p:cNvSpPr>
              <a:spLocks noChangeArrowheads="1"/>
            </p:cNvSpPr>
            <p:nvPr/>
          </p:nvSpPr>
          <p:spPr bwMode="auto">
            <a:xfrm>
              <a:off x="3551" y="1963"/>
              <a:ext cx="144" cy="144"/>
            </a:xfrm>
            <a:prstGeom prst="ellipse">
              <a:avLst/>
            </a:prstGeom>
            <a:solidFill>
              <a:srgbClr val="665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95" name="Oval 163"/>
            <p:cNvSpPr>
              <a:spLocks noChangeArrowheads="1"/>
            </p:cNvSpPr>
            <p:nvPr/>
          </p:nvSpPr>
          <p:spPr bwMode="auto">
            <a:xfrm>
              <a:off x="2447" y="1963"/>
              <a:ext cx="144" cy="144"/>
            </a:xfrm>
            <a:prstGeom prst="ellipse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50211" y="12338"/>
            <a:ext cx="3712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rgbClr val="FF0000"/>
                </a:solidFill>
              </a:rPr>
              <a:t>Is it correct?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5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01663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4000">
                <a:latin typeface="Albertus Extra Bold" pitchFamily="34" charset="0"/>
                <a:ea typeface="宋体" charset="-122"/>
              </a:rPr>
              <a:t>Probabilistic model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87338" y="1195388"/>
            <a:ext cx="455295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6986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16986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16986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16986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16986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>
                <a:ea typeface="宋体" charset="-122"/>
              </a:rPr>
              <a:t>Imagine model generating data</a:t>
            </a:r>
          </a:p>
          <a:p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Need to introduce label, z, for each data point</a:t>
            </a:r>
          </a:p>
          <a:p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Label is called a </a:t>
            </a:r>
            <a:r>
              <a:rPr lang="en-US" altLang="zh-CN" i="1">
                <a:ea typeface="宋体" charset="-122"/>
              </a:rPr>
              <a:t>latent</a:t>
            </a:r>
            <a:r>
              <a:rPr lang="en-US" altLang="zh-CN">
                <a:ea typeface="宋体" charset="-122"/>
              </a:rPr>
              <a:t> variable</a:t>
            </a:r>
          </a:p>
          <a:p>
            <a:r>
              <a:rPr lang="en-US" altLang="zh-CN">
                <a:ea typeface="宋体" charset="-122"/>
              </a:rPr>
              <a:t>	also called </a:t>
            </a:r>
            <a:r>
              <a:rPr lang="en-US" altLang="zh-CN" i="1">
                <a:ea typeface="宋体" charset="-122"/>
              </a:rPr>
              <a:t>hidden,</a:t>
            </a:r>
            <a:r>
              <a:rPr lang="en-US" altLang="zh-CN">
                <a:ea typeface="宋体" charset="-122"/>
              </a:rPr>
              <a:t> </a:t>
            </a:r>
            <a:r>
              <a:rPr lang="en-US" altLang="zh-CN" i="1">
                <a:ea typeface="宋体" charset="-122"/>
              </a:rPr>
              <a:t>unobserved, missing</a:t>
            </a:r>
          </a:p>
          <a:p>
            <a:endParaRPr lang="en-US" altLang="zh-CN">
              <a:ea typeface="宋体" charset="-122"/>
            </a:endParaRPr>
          </a:p>
        </p:txBody>
      </p:sp>
      <p:grpSp>
        <p:nvGrpSpPr>
          <p:cNvPr id="17454" name="Group 46"/>
          <p:cNvGrpSpPr>
            <a:grpSpLocks/>
          </p:cNvGrpSpPr>
          <p:nvPr/>
        </p:nvGrpSpPr>
        <p:grpSpPr bwMode="auto">
          <a:xfrm>
            <a:off x="4737100" y="1320800"/>
            <a:ext cx="4191000" cy="1920875"/>
            <a:chOff x="2872" y="1143"/>
            <a:chExt cx="2640" cy="1210"/>
          </a:xfrm>
        </p:grpSpPr>
        <p:pic>
          <p:nvPicPr>
            <p:cNvPr id="17417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99" t="36667" r="34500" b="48666"/>
            <a:stretch>
              <a:fillRect/>
            </a:stretch>
          </p:blipFill>
          <p:spPr bwMode="auto">
            <a:xfrm>
              <a:off x="2872" y="1143"/>
              <a:ext cx="2640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>
              <a:off x="4825" y="1315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  <a:sym typeface="Symbol" pitchFamily="18" charset="2"/>
                </a:rPr>
                <a:t></a:t>
              </a:r>
            </a:p>
          </p:txBody>
        </p: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5214" y="1429"/>
              <a:ext cx="18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c</a:t>
              </a:r>
            </a:p>
          </p:txBody>
        </p:sp>
      </p:grp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844550" y="4529138"/>
            <a:ext cx="693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3" name="Oval 15"/>
          <p:cNvSpPr>
            <a:spLocks noChangeArrowheads="1"/>
          </p:cNvSpPr>
          <p:nvPr/>
        </p:nvSpPr>
        <p:spPr bwMode="auto">
          <a:xfrm>
            <a:off x="2444750" y="4452938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4" name="Oval 16"/>
          <p:cNvSpPr>
            <a:spLocks noChangeArrowheads="1"/>
          </p:cNvSpPr>
          <p:nvPr/>
        </p:nvSpPr>
        <p:spPr bwMode="auto">
          <a:xfrm>
            <a:off x="2673350" y="4452938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5" name="Oval 17"/>
          <p:cNvSpPr>
            <a:spLocks noChangeArrowheads="1"/>
          </p:cNvSpPr>
          <p:nvPr/>
        </p:nvSpPr>
        <p:spPr bwMode="auto">
          <a:xfrm>
            <a:off x="4578350" y="4452938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6" name="Oval 18"/>
          <p:cNvSpPr>
            <a:spLocks noChangeArrowheads="1"/>
          </p:cNvSpPr>
          <p:nvPr/>
        </p:nvSpPr>
        <p:spPr bwMode="auto">
          <a:xfrm>
            <a:off x="4883150" y="4452938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7" name="Oval 19"/>
          <p:cNvSpPr>
            <a:spLocks noChangeArrowheads="1"/>
          </p:cNvSpPr>
          <p:nvPr/>
        </p:nvSpPr>
        <p:spPr bwMode="auto">
          <a:xfrm>
            <a:off x="5340350" y="4452938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8" name="Oval 20"/>
          <p:cNvSpPr>
            <a:spLocks noChangeArrowheads="1"/>
          </p:cNvSpPr>
          <p:nvPr/>
        </p:nvSpPr>
        <p:spPr bwMode="auto">
          <a:xfrm>
            <a:off x="3587750" y="4452938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1073150" y="44529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1758950" y="44529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1758950" y="44529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444750" y="44529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2444750" y="44529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3130550" y="44529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3816350" y="44529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>
            <a:off x="3816350" y="44529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>
            <a:off x="4502150" y="44529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5187950" y="44529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>
            <a:off x="5873750" y="44529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0" name="Line 32"/>
          <p:cNvSpPr>
            <a:spLocks noChangeShapeType="1"/>
          </p:cNvSpPr>
          <p:nvPr/>
        </p:nvSpPr>
        <p:spPr bwMode="auto">
          <a:xfrm>
            <a:off x="6559550" y="44529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>
            <a:off x="6559550" y="44529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>
            <a:off x="7245350" y="44529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3663950" y="47577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0</a:t>
            </a:r>
          </a:p>
        </p:txBody>
      </p:sp>
      <p:sp>
        <p:nvSpPr>
          <p:cNvPr id="17444" name="Text Box 36"/>
          <p:cNvSpPr txBox="1">
            <a:spLocks noChangeArrowheads="1"/>
          </p:cNvSpPr>
          <p:nvPr/>
        </p:nvSpPr>
        <p:spPr bwMode="auto">
          <a:xfrm>
            <a:off x="4349750" y="47577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1</a:t>
            </a:r>
          </a:p>
        </p:txBody>
      </p:sp>
      <p:sp>
        <p:nvSpPr>
          <p:cNvPr id="17445" name="Text Box 37"/>
          <p:cNvSpPr txBox="1">
            <a:spLocks noChangeArrowheads="1"/>
          </p:cNvSpPr>
          <p:nvPr/>
        </p:nvSpPr>
        <p:spPr bwMode="auto">
          <a:xfrm>
            <a:off x="2292350" y="475773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-2</a:t>
            </a:r>
          </a:p>
        </p:txBody>
      </p: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2978150" y="475773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-1</a:t>
            </a:r>
          </a:p>
        </p:txBody>
      </p:sp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844550" y="475773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-4</a:t>
            </a:r>
          </a:p>
        </p:txBody>
      </p:sp>
      <p:sp>
        <p:nvSpPr>
          <p:cNvPr id="17448" name="Text Box 40"/>
          <p:cNvSpPr txBox="1">
            <a:spLocks noChangeArrowheads="1"/>
          </p:cNvSpPr>
          <p:nvPr/>
        </p:nvSpPr>
        <p:spPr bwMode="auto">
          <a:xfrm>
            <a:off x="1530350" y="475773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-3</a:t>
            </a:r>
          </a:p>
        </p:txBody>
      </p:sp>
      <p:sp>
        <p:nvSpPr>
          <p:cNvPr id="17449" name="Text Box 41"/>
          <p:cNvSpPr txBox="1">
            <a:spLocks noChangeArrowheads="1"/>
          </p:cNvSpPr>
          <p:nvPr/>
        </p:nvSpPr>
        <p:spPr bwMode="auto">
          <a:xfrm>
            <a:off x="6407150" y="47577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4</a:t>
            </a:r>
          </a:p>
        </p:txBody>
      </p:sp>
      <p:sp>
        <p:nvSpPr>
          <p:cNvPr id="17450" name="Text Box 42"/>
          <p:cNvSpPr txBox="1">
            <a:spLocks noChangeArrowheads="1"/>
          </p:cNvSpPr>
          <p:nvPr/>
        </p:nvSpPr>
        <p:spPr bwMode="auto">
          <a:xfrm>
            <a:off x="7092950" y="47577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17451" name="Text Box 43"/>
          <p:cNvSpPr txBox="1">
            <a:spLocks noChangeArrowheads="1"/>
          </p:cNvSpPr>
          <p:nvPr/>
        </p:nvSpPr>
        <p:spPr bwMode="auto">
          <a:xfrm>
            <a:off x="5035550" y="47577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17452" name="Text Box 44"/>
          <p:cNvSpPr txBox="1">
            <a:spLocks noChangeArrowheads="1"/>
          </p:cNvSpPr>
          <p:nvPr/>
        </p:nvSpPr>
        <p:spPr bwMode="auto">
          <a:xfrm>
            <a:off x="5721350" y="47577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3</a:t>
            </a:r>
          </a:p>
        </p:txBody>
      </p:sp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263525" y="5327650"/>
            <a:ext cx="86280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8257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28257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28257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28257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28257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8257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8257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8257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8257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>
                <a:ea typeface="宋体" charset="-122"/>
              </a:rPr>
              <a:t>Simplifies the problem:</a:t>
            </a:r>
          </a:p>
          <a:p>
            <a:r>
              <a:rPr lang="en-US" altLang="zh-CN">
                <a:ea typeface="宋体" charset="-122"/>
              </a:rPr>
              <a:t>	</a:t>
            </a:r>
            <a:r>
              <a:rPr lang="en-US" altLang="zh-CN" b="1">
                <a:ea typeface="宋体" charset="-122"/>
              </a:rPr>
              <a:t>if we knew the labels</a:t>
            </a:r>
            <a:r>
              <a:rPr lang="en-US" altLang="zh-CN">
                <a:ea typeface="宋体" charset="-122"/>
              </a:rPr>
              <a:t>, we can decouple the components as estimate parameters separately for each one</a:t>
            </a:r>
          </a:p>
          <a:p>
            <a:endParaRPr lang="en-US" altLang="zh-CN">
              <a:ea typeface="宋体" charset="-122"/>
            </a:endParaRPr>
          </a:p>
        </p:txBody>
      </p:sp>
      <p:grpSp>
        <p:nvGrpSpPr>
          <p:cNvPr id="17462" name="Group 54"/>
          <p:cNvGrpSpPr>
            <a:grpSpLocks/>
          </p:cNvGrpSpPr>
          <p:nvPr/>
        </p:nvGrpSpPr>
        <p:grpSpPr bwMode="auto">
          <a:xfrm>
            <a:off x="2406650" y="3349625"/>
            <a:ext cx="1300163" cy="1182688"/>
            <a:chOff x="1516" y="2110"/>
            <a:chExt cx="819" cy="745"/>
          </a:xfrm>
        </p:grpSpPr>
        <p:sp>
          <p:nvSpPr>
            <p:cNvPr id="17458" name="Freeform 50"/>
            <p:cNvSpPr>
              <a:spLocks noChangeArrowheads="1"/>
            </p:cNvSpPr>
            <p:nvPr/>
          </p:nvSpPr>
          <p:spPr bwMode="auto">
            <a:xfrm>
              <a:off x="1516" y="2168"/>
              <a:ext cx="819" cy="686"/>
            </a:xfrm>
            <a:custGeom>
              <a:avLst/>
              <a:gdLst>
                <a:gd name="T0" fmla="*/ 0 w 2280"/>
                <a:gd name="T1" fmla="*/ 1905 h 1910"/>
                <a:gd name="T2" fmla="*/ 98 w 2280"/>
                <a:gd name="T3" fmla="*/ 1905 h 1910"/>
                <a:gd name="T4" fmla="*/ 197 w 2280"/>
                <a:gd name="T5" fmla="*/ 1900 h 1910"/>
                <a:gd name="T6" fmla="*/ 240 w 2280"/>
                <a:gd name="T7" fmla="*/ 1896 h 1910"/>
                <a:gd name="T8" fmla="*/ 308 w 2280"/>
                <a:gd name="T9" fmla="*/ 1883 h 1910"/>
                <a:gd name="T10" fmla="*/ 369 w 2280"/>
                <a:gd name="T11" fmla="*/ 1857 h 1910"/>
                <a:gd name="T12" fmla="*/ 435 w 2280"/>
                <a:gd name="T13" fmla="*/ 1821 h 1910"/>
                <a:gd name="T14" fmla="*/ 458 w 2280"/>
                <a:gd name="T15" fmla="*/ 1800 h 1910"/>
                <a:gd name="T16" fmla="*/ 496 w 2280"/>
                <a:gd name="T17" fmla="*/ 1771 h 1910"/>
                <a:gd name="T18" fmla="*/ 528 w 2280"/>
                <a:gd name="T19" fmla="*/ 1719 h 1910"/>
                <a:gd name="T20" fmla="*/ 559 w 2280"/>
                <a:gd name="T21" fmla="*/ 1675 h 1910"/>
                <a:gd name="T22" fmla="*/ 600 w 2280"/>
                <a:gd name="T23" fmla="*/ 1588 h 1910"/>
                <a:gd name="T24" fmla="*/ 638 w 2280"/>
                <a:gd name="T25" fmla="*/ 1495 h 1910"/>
                <a:gd name="T26" fmla="*/ 711 w 2280"/>
                <a:gd name="T27" fmla="*/ 1299 h 1910"/>
                <a:gd name="T28" fmla="*/ 768 w 2280"/>
                <a:gd name="T29" fmla="*/ 1099 h 1910"/>
                <a:gd name="T30" fmla="*/ 816 w 2280"/>
                <a:gd name="T31" fmla="*/ 896 h 1910"/>
                <a:gd name="T32" fmla="*/ 877 w 2280"/>
                <a:gd name="T33" fmla="*/ 661 h 1910"/>
                <a:gd name="T34" fmla="*/ 930 w 2280"/>
                <a:gd name="T35" fmla="*/ 449 h 1910"/>
                <a:gd name="T36" fmla="*/ 976 w 2280"/>
                <a:gd name="T37" fmla="*/ 295 h 1910"/>
                <a:gd name="T38" fmla="*/ 1007 w 2280"/>
                <a:gd name="T39" fmla="*/ 206 h 1910"/>
                <a:gd name="T40" fmla="*/ 1040 w 2280"/>
                <a:gd name="T41" fmla="*/ 123 h 1910"/>
                <a:gd name="T42" fmla="*/ 1067 w 2280"/>
                <a:gd name="T43" fmla="*/ 61 h 1910"/>
                <a:gd name="T44" fmla="*/ 1101 w 2280"/>
                <a:gd name="T45" fmla="*/ 26 h 1910"/>
                <a:gd name="T46" fmla="*/ 1130 w 2280"/>
                <a:gd name="T47" fmla="*/ 0 h 1910"/>
                <a:gd name="T48" fmla="*/ 1161 w 2280"/>
                <a:gd name="T49" fmla="*/ 0 h 1910"/>
                <a:gd name="T50" fmla="*/ 1195 w 2280"/>
                <a:gd name="T51" fmla="*/ 16 h 1910"/>
                <a:gd name="T52" fmla="*/ 1230 w 2280"/>
                <a:gd name="T53" fmla="*/ 53 h 1910"/>
                <a:gd name="T54" fmla="*/ 1260 w 2280"/>
                <a:gd name="T55" fmla="*/ 114 h 1910"/>
                <a:gd name="T56" fmla="*/ 1303 w 2280"/>
                <a:gd name="T57" fmla="*/ 220 h 1910"/>
                <a:gd name="T58" fmla="*/ 1337 w 2280"/>
                <a:gd name="T59" fmla="*/ 343 h 1910"/>
                <a:gd name="T60" fmla="*/ 1379 w 2280"/>
                <a:gd name="T61" fmla="*/ 482 h 1910"/>
                <a:gd name="T62" fmla="*/ 1408 w 2280"/>
                <a:gd name="T63" fmla="*/ 609 h 1910"/>
                <a:gd name="T64" fmla="*/ 1454 w 2280"/>
                <a:gd name="T65" fmla="*/ 780 h 1910"/>
                <a:gd name="T66" fmla="*/ 1495 w 2280"/>
                <a:gd name="T67" fmla="*/ 957 h 1910"/>
                <a:gd name="T68" fmla="*/ 1545 w 2280"/>
                <a:gd name="T69" fmla="*/ 1138 h 1910"/>
                <a:gd name="T70" fmla="*/ 1583 w 2280"/>
                <a:gd name="T71" fmla="*/ 1268 h 1910"/>
                <a:gd name="T72" fmla="*/ 1630 w 2280"/>
                <a:gd name="T73" fmla="*/ 1407 h 1910"/>
                <a:gd name="T74" fmla="*/ 1700 w 2280"/>
                <a:gd name="T75" fmla="*/ 1592 h 1910"/>
                <a:gd name="T76" fmla="*/ 1783 w 2280"/>
                <a:gd name="T77" fmla="*/ 1732 h 1910"/>
                <a:gd name="T78" fmla="*/ 1855 w 2280"/>
                <a:gd name="T79" fmla="*/ 1809 h 1910"/>
                <a:gd name="T80" fmla="*/ 1932 w 2280"/>
                <a:gd name="T81" fmla="*/ 1860 h 1910"/>
                <a:gd name="T82" fmla="*/ 2028 w 2280"/>
                <a:gd name="T83" fmla="*/ 1896 h 1910"/>
                <a:gd name="T84" fmla="*/ 2122 w 2280"/>
                <a:gd name="T85" fmla="*/ 1905 h 1910"/>
                <a:gd name="T86" fmla="*/ 2219 w 2280"/>
                <a:gd name="T87" fmla="*/ 1909 h 1910"/>
                <a:gd name="T88" fmla="*/ 2279 w 2280"/>
                <a:gd name="T89" fmla="*/ 1909 h 1910"/>
                <a:gd name="T90" fmla="*/ 0 w 2280"/>
                <a:gd name="T91" fmla="*/ 1905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80" h="1910">
                  <a:moveTo>
                    <a:pt x="0" y="1905"/>
                  </a:moveTo>
                  <a:lnTo>
                    <a:pt x="98" y="1905"/>
                  </a:lnTo>
                  <a:lnTo>
                    <a:pt x="197" y="1900"/>
                  </a:lnTo>
                  <a:lnTo>
                    <a:pt x="240" y="1896"/>
                  </a:lnTo>
                  <a:lnTo>
                    <a:pt x="308" y="1883"/>
                  </a:lnTo>
                  <a:lnTo>
                    <a:pt x="369" y="1857"/>
                  </a:lnTo>
                  <a:lnTo>
                    <a:pt x="435" y="1821"/>
                  </a:lnTo>
                  <a:lnTo>
                    <a:pt x="458" y="1800"/>
                  </a:lnTo>
                  <a:lnTo>
                    <a:pt x="496" y="1771"/>
                  </a:lnTo>
                  <a:lnTo>
                    <a:pt x="528" y="1719"/>
                  </a:lnTo>
                  <a:lnTo>
                    <a:pt x="559" y="1675"/>
                  </a:lnTo>
                  <a:lnTo>
                    <a:pt x="600" y="1588"/>
                  </a:lnTo>
                  <a:lnTo>
                    <a:pt x="638" y="1495"/>
                  </a:lnTo>
                  <a:lnTo>
                    <a:pt x="711" y="1299"/>
                  </a:lnTo>
                  <a:lnTo>
                    <a:pt x="768" y="1099"/>
                  </a:lnTo>
                  <a:lnTo>
                    <a:pt x="816" y="896"/>
                  </a:lnTo>
                  <a:lnTo>
                    <a:pt x="877" y="661"/>
                  </a:lnTo>
                  <a:lnTo>
                    <a:pt x="930" y="449"/>
                  </a:lnTo>
                  <a:lnTo>
                    <a:pt x="976" y="295"/>
                  </a:lnTo>
                  <a:lnTo>
                    <a:pt x="1007" y="206"/>
                  </a:lnTo>
                  <a:lnTo>
                    <a:pt x="1040" y="123"/>
                  </a:lnTo>
                  <a:lnTo>
                    <a:pt x="1067" y="61"/>
                  </a:lnTo>
                  <a:lnTo>
                    <a:pt x="1101" y="26"/>
                  </a:lnTo>
                  <a:lnTo>
                    <a:pt x="1130" y="0"/>
                  </a:lnTo>
                  <a:lnTo>
                    <a:pt x="1161" y="0"/>
                  </a:lnTo>
                  <a:lnTo>
                    <a:pt x="1195" y="16"/>
                  </a:lnTo>
                  <a:lnTo>
                    <a:pt x="1230" y="53"/>
                  </a:lnTo>
                  <a:lnTo>
                    <a:pt x="1260" y="114"/>
                  </a:lnTo>
                  <a:lnTo>
                    <a:pt x="1303" y="220"/>
                  </a:lnTo>
                  <a:lnTo>
                    <a:pt x="1337" y="343"/>
                  </a:lnTo>
                  <a:lnTo>
                    <a:pt x="1379" y="482"/>
                  </a:lnTo>
                  <a:lnTo>
                    <a:pt x="1408" y="609"/>
                  </a:lnTo>
                  <a:lnTo>
                    <a:pt x="1454" y="780"/>
                  </a:lnTo>
                  <a:lnTo>
                    <a:pt x="1495" y="957"/>
                  </a:lnTo>
                  <a:lnTo>
                    <a:pt x="1545" y="1138"/>
                  </a:lnTo>
                  <a:lnTo>
                    <a:pt x="1583" y="1268"/>
                  </a:lnTo>
                  <a:lnTo>
                    <a:pt x="1630" y="1407"/>
                  </a:lnTo>
                  <a:lnTo>
                    <a:pt x="1700" y="1592"/>
                  </a:lnTo>
                  <a:lnTo>
                    <a:pt x="1783" y="1732"/>
                  </a:lnTo>
                  <a:lnTo>
                    <a:pt x="1855" y="1809"/>
                  </a:lnTo>
                  <a:lnTo>
                    <a:pt x="1932" y="1860"/>
                  </a:lnTo>
                  <a:lnTo>
                    <a:pt x="2028" y="1896"/>
                  </a:lnTo>
                  <a:lnTo>
                    <a:pt x="2122" y="1905"/>
                  </a:lnTo>
                  <a:lnTo>
                    <a:pt x="2219" y="1909"/>
                  </a:lnTo>
                  <a:lnTo>
                    <a:pt x="2279" y="1909"/>
                  </a:lnTo>
                  <a:lnTo>
                    <a:pt x="0" y="1905"/>
                  </a:lnTo>
                </a:path>
              </a:pathLst>
            </a:custGeom>
            <a:noFill/>
            <a:ln w="1836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0" name="Line 52"/>
            <p:cNvSpPr>
              <a:spLocks noChangeShapeType="1"/>
            </p:cNvSpPr>
            <p:nvPr/>
          </p:nvSpPr>
          <p:spPr bwMode="auto">
            <a:xfrm>
              <a:off x="1927" y="2110"/>
              <a:ext cx="0" cy="74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63" name="Group 55"/>
          <p:cNvGrpSpPr>
            <a:grpSpLocks/>
          </p:cNvGrpSpPr>
          <p:nvPr/>
        </p:nvGrpSpPr>
        <p:grpSpPr bwMode="auto">
          <a:xfrm>
            <a:off x="4351338" y="3348038"/>
            <a:ext cx="1301750" cy="1182687"/>
            <a:chOff x="2741" y="2109"/>
            <a:chExt cx="820" cy="745"/>
          </a:xfrm>
        </p:grpSpPr>
        <p:sp>
          <p:nvSpPr>
            <p:cNvPr id="17459" name="Freeform 51"/>
            <p:cNvSpPr>
              <a:spLocks noChangeArrowheads="1"/>
            </p:cNvSpPr>
            <p:nvPr/>
          </p:nvSpPr>
          <p:spPr bwMode="auto">
            <a:xfrm>
              <a:off x="2741" y="2166"/>
              <a:ext cx="820" cy="686"/>
            </a:xfrm>
            <a:custGeom>
              <a:avLst/>
              <a:gdLst>
                <a:gd name="T0" fmla="*/ 0 w 2281"/>
                <a:gd name="T1" fmla="*/ 1905 h 1910"/>
                <a:gd name="T2" fmla="*/ 98 w 2281"/>
                <a:gd name="T3" fmla="*/ 1905 h 1910"/>
                <a:gd name="T4" fmla="*/ 197 w 2281"/>
                <a:gd name="T5" fmla="*/ 1900 h 1910"/>
                <a:gd name="T6" fmla="*/ 240 w 2281"/>
                <a:gd name="T7" fmla="*/ 1896 h 1910"/>
                <a:gd name="T8" fmla="*/ 308 w 2281"/>
                <a:gd name="T9" fmla="*/ 1883 h 1910"/>
                <a:gd name="T10" fmla="*/ 369 w 2281"/>
                <a:gd name="T11" fmla="*/ 1857 h 1910"/>
                <a:gd name="T12" fmla="*/ 435 w 2281"/>
                <a:gd name="T13" fmla="*/ 1821 h 1910"/>
                <a:gd name="T14" fmla="*/ 458 w 2281"/>
                <a:gd name="T15" fmla="*/ 1800 h 1910"/>
                <a:gd name="T16" fmla="*/ 496 w 2281"/>
                <a:gd name="T17" fmla="*/ 1771 h 1910"/>
                <a:gd name="T18" fmla="*/ 530 w 2281"/>
                <a:gd name="T19" fmla="*/ 1719 h 1910"/>
                <a:gd name="T20" fmla="*/ 559 w 2281"/>
                <a:gd name="T21" fmla="*/ 1675 h 1910"/>
                <a:gd name="T22" fmla="*/ 601 w 2281"/>
                <a:gd name="T23" fmla="*/ 1588 h 1910"/>
                <a:gd name="T24" fmla="*/ 639 w 2281"/>
                <a:gd name="T25" fmla="*/ 1495 h 1910"/>
                <a:gd name="T26" fmla="*/ 711 w 2281"/>
                <a:gd name="T27" fmla="*/ 1299 h 1910"/>
                <a:gd name="T28" fmla="*/ 768 w 2281"/>
                <a:gd name="T29" fmla="*/ 1099 h 1910"/>
                <a:gd name="T30" fmla="*/ 816 w 2281"/>
                <a:gd name="T31" fmla="*/ 896 h 1910"/>
                <a:gd name="T32" fmla="*/ 877 w 2281"/>
                <a:gd name="T33" fmla="*/ 661 h 1910"/>
                <a:gd name="T34" fmla="*/ 930 w 2281"/>
                <a:gd name="T35" fmla="*/ 449 h 1910"/>
                <a:gd name="T36" fmla="*/ 976 w 2281"/>
                <a:gd name="T37" fmla="*/ 295 h 1910"/>
                <a:gd name="T38" fmla="*/ 1007 w 2281"/>
                <a:gd name="T39" fmla="*/ 206 h 1910"/>
                <a:gd name="T40" fmla="*/ 1041 w 2281"/>
                <a:gd name="T41" fmla="*/ 123 h 1910"/>
                <a:gd name="T42" fmla="*/ 1067 w 2281"/>
                <a:gd name="T43" fmla="*/ 61 h 1910"/>
                <a:gd name="T44" fmla="*/ 1101 w 2281"/>
                <a:gd name="T45" fmla="*/ 26 h 1910"/>
                <a:gd name="T46" fmla="*/ 1131 w 2281"/>
                <a:gd name="T47" fmla="*/ 0 h 1910"/>
                <a:gd name="T48" fmla="*/ 1162 w 2281"/>
                <a:gd name="T49" fmla="*/ 0 h 1910"/>
                <a:gd name="T50" fmla="*/ 1196 w 2281"/>
                <a:gd name="T51" fmla="*/ 16 h 1910"/>
                <a:gd name="T52" fmla="*/ 1231 w 2281"/>
                <a:gd name="T53" fmla="*/ 53 h 1910"/>
                <a:gd name="T54" fmla="*/ 1261 w 2281"/>
                <a:gd name="T55" fmla="*/ 114 h 1910"/>
                <a:gd name="T56" fmla="*/ 1304 w 2281"/>
                <a:gd name="T57" fmla="*/ 220 h 1910"/>
                <a:gd name="T58" fmla="*/ 1338 w 2281"/>
                <a:gd name="T59" fmla="*/ 343 h 1910"/>
                <a:gd name="T60" fmla="*/ 1379 w 2281"/>
                <a:gd name="T61" fmla="*/ 482 h 1910"/>
                <a:gd name="T62" fmla="*/ 1410 w 2281"/>
                <a:gd name="T63" fmla="*/ 609 h 1910"/>
                <a:gd name="T64" fmla="*/ 1454 w 2281"/>
                <a:gd name="T65" fmla="*/ 780 h 1910"/>
                <a:gd name="T66" fmla="*/ 1495 w 2281"/>
                <a:gd name="T67" fmla="*/ 957 h 1910"/>
                <a:gd name="T68" fmla="*/ 1545 w 2281"/>
                <a:gd name="T69" fmla="*/ 1138 h 1910"/>
                <a:gd name="T70" fmla="*/ 1583 w 2281"/>
                <a:gd name="T71" fmla="*/ 1268 h 1910"/>
                <a:gd name="T72" fmla="*/ 1631 w 2281"/>
                <a:gd name="T73" fmla="*/ 1407 h 1910"/>
                <a:gd name="T74" fmla="*/ 1700 w 2281"/>
                <a:gd name="T75" fmla="*/ 1592 h 1910"/>
                <a:gd name="T76" fmla="*/ 1784 w 2281"/>
                <a:gd name="T77" fmla="*/ 1732 h 1910"/>
                <a:gd name="T78" fmla="*/ 1856 w 2281"/>
                <a:gd name="T79" fmla="*/ 1809 h 1910"/>
                <a:gd name="T80" fmla="*/ 1933 w 2281"/>
                <a:gd name="T81" fmla="*/ 1860 h 1910"/>
                <a:gd name="T82" fmla="*/ 2029 w 2281"/>
                <a:gd name="T83" fmla="*/ 1896 h 1910"/>
                <a:gd name="T84" fmla="*/ 2122 w 2281"/>
                <a:gd name="T85" fmla="*/ 1905 h 1910"/>
                <a:gd name="T86" fmla="*/ 2220 w 2281"/>
                <a:gd name="T87" fmla="*/ 1909 h 1910"/>
                <a:gd name="T88" fmla="*/ 2280 w 2281"/>
                <a:gd name="T89" fmla="*/ 1909 h 1910"/>
                <a:gd name="T90" fmla="*/ 0 w 2281"/>
                <a:gd name="T91" fmla="*/ 1905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81" h="1910">
                  <a:moveTo>
                    <a:pt x="0" y="1905"/>
                  </a:moveTo>
                  <a:lnTo>
                    <a:pt x="98" y="1905"/>
                  </a:lnTo>
                  <a:lnTo>
                    <a:pt x="197" y="1900"/>
                  </a:lnTo>
                  <a:lnTo>
                    <a:pt x="240" y="1896"/>
                  </a:lnTo>
                  <a:lnTo>
                    <a:pt x="308" y="1883"/>
                  </a:lnTo>
                  <a:lnTo>
                    <a:pt x="369" y="1857"/>
                  </a:lnTo>
                  <a:lnTo>
                    <a:pt x="435" y="1821"/>
                  </a:lnTo>
                  <a:lnTo>
                    <a:pt x="458" y="1800"/>
                  </a:lnTo>
                  <a:lnTo>
                    <a:pt x="496" y="1771"/>
                  </a:lnTo>
                  <a:lnTo>
                    <a:pt x="530" y="1719"/>
                  </a:lnTo>
                  <a:lnTo>
                    <a:pt x="559" y="1675"/>
                  </a:lnTo>
                  <a:lnTo>
                    <a:pt x="601" y="1588"/>
                  </a:lnTo>
                  <a:lnTo>
                    <a:pt x="639" y="1495"/>
                  </a:lnTo>
                  <a:lnTo>
                    <a:pt x="711" y="1299"/>
                  </a:lnTo>
                  <a:lnTo>
                    <a:pt x="768" y="1099"/>
                  </a:lnTo>
                  <a:lnTo>
                    <a:pt x="816" y="896"/>
                  </a:lnTo>
                  <a:lnTo>
                    <a:pt x="877" y="661"/>
                  </a:lnTo>
                  <a:lnTo>
                    <a:pt x="930" y="449"/>
                  </a:lnTo>
                  <a:lnTo>
                    <a:pt x="976" y="295"/>
                  </a:lnTo>
                  <a:lnTo>
                    <a:pt x="1007" y="206"/>
                  </a:lnTo>
                  <a:lnTo>
                    <a:pt x="1041" y="123"/>
                  </a:lnTo>
                  <a:lnTo>
                    <a:pt x="1067" y="61"/>
                  </a:lnTo>
                  <a:lnTo>
                    <a:pt x="1101" y="26"/>
                  </a:lnTo>
                  <a:lnTo>
                    <a:pt x="1131" y="0"/>
                  </a:lnTo>
                  <a:lnTo>
                    <a:pt x="1162" y="0"/>
                  </a:lnTo>
                  <a:lnTo>
                    <a:pt x="1196" y="16"/>
                  </a:lnTo>
                  <a:lnTo>
                    <a:pt x="1231" y="53"/>
                  </a:lnTo>
                  <a:lnTo>
                    <a:pt x="1261" y="114"/>
                  </a:lnTo>
                  <a:lnTo>
                    <a:pt x="1304" y="220"/>
                  </a:lnTo>
                  <a:lnTo>
                    <a:pt x="1338" y="343"/>
                  </a:lnTo>
                  <a:lnTo>
                    <a:pt x="1379" y="482"/>
                  </a:lnTo>
                  <a:lnTo>
                    <a:pt x="1410" y="609"/>
                  </a:lnTo>
                  <a:lnTo>
                    <a:pt x="1454" y="780"/>
                  </a:lnTo>
                  <a:lnTo>
                    <a:pt x="1495" y="957"/>
                  </a:lnTo>
                  <a:lnTo>
                    <a:pt x="1545" y="1138"/>
                  </a:lnTo>
                  <a:lnTo>
                    <a:pt x="1583" y="1268"/>
                  </a:lnTo>
                  <a:lnTo>
                    <a:pt x="1631" y="1407"/>
                  </a:lnTo>
                  <a:lnTo>
                    <a:pt x="1700" y="1592"/>
                  </a:lnTo>
                  <a:lnTo>
                    <a:pt x="1784" y="1732"/>
                  </a:lnTo>
                  <a:lnTo>
                    <a:pt x="1856" y="1809"/>
                  </a:lnTo>
                  <a:lnTo>
                    <a:pt x="1933" y="1860"/>
                  </a:lnTo>
                  <a:lnTo>
                    <a:pt x="2029" y="1896"/>
                  </a:lnTo>
                  <a:lnTo>
                    <a:pt x="2122" y="1905"/>
                  </a:lnTo>
                  <a:lnTo>
                    <a:pt x="2220" y="1909"/>
                  </a:lnTo>
                  <a:lnTo>
                    <a:pt x="2280" y="1909"/>
                  </a:lnTo>
                  <a:lnTo>
                    <a:pt x="0" y="1905"/>
                  </a:lnTo>
                </a:path>
              </a:pathLst>
            </a:custGeom>
            <a:noFill/>
            <a:ln w="1836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1" name="Line 53"/>
            <p:cNvSpPr>
              <a:spLocks noChangeShapeType="1"/>
            </p:cNvSpPr>
            <p:nvPr/>
          </p:nvSpPr>
          <p:spPr bwMode="auto">
            <a:xfrm>
              <a:off x="3159" y="2109"/>
              <a:ext cx="0" cy="745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513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3" grpId="0" animBg="1"/>
      <p:bldP spid="17424" grpId="0" animBg="1"/>
      <p:bldP spid="17425" grpId="0" animBg="1"/>
      <p:bldP spid="17426" grpId="0" animBg="1"/>
      <p:bldP spid="17427" grpId="0" animBg="1"/>
      <p:bldP spid="17428" grpId="0" animBg="1"/>
      <p:bldP spid="174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831417"/>
            <a:ext cx="68580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17500" y="2971800"/>
            <a:ext cx="483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Log-likelihood [Incomplete log-likelihood (ILL)]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432050" y="147638"/>
            <a:ext cx="4213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>
                <a:latin typeface="Albertus Extra Bold" pitchFamily="34" charset="0"/>
                <a:ea typeface="宋体" charset="-122"/>
              </a:rPr>
              <a:t>Some definitions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234950" y="1057275"/>
            <a:ext cx="168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Observed data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49238" y="1674813"/>
            <a:ext cx="179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Latent variables</a:t>
            </a:r>
          </a:p>
        </p:txBody>
      </p:sp>
      <p:pic>
        <p:nvPicPr>
          <p:cNvPr id="9230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1681163"/>
            <a:ext cx="3886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31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38" y="1079500"/>
            <a:ext cx="400208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274638" y="2303463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Iteration index</a:t>
            </a:r>
          </a:p>
        </p:txBody>
      </p:sp>
      <p:pic>
        <p:nvPicPr>
          <p:cNvPr id="9233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88" y="2365375"/>
            <a:ext cx="1397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6940550" y="1123950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Continuous I.I.D</a:t>
            </a:r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6940550" y="1714500"/>
            <a:ext cx="169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Discrete 1 ... C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93740"/>
            <a:ext cx="795337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364088" y="4149080"/>
            <a:ext cx="194421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2048" y="5831416"/>
            <a:ext cx="7036227" cy="102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0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63" y="1162050"/>
            <a:ext cx="6156325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06425" y="3910013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Use Jensen’s</a:t>
            </a:r>
          </a:p>
          <a:p>
            <a:r>
              <a:rPr lang="en-US" altLang="zh-CN">
                <a:ea typeface="宋体" charset="-122"/>
              </a:rPr>
              <a:t>inequality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919163" y="212725"/>
            <a:ext cx="7718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>
                <a:latin typeface="Albertus Extra Bold" pitchFamily="34" charset="0"/>
                <a:ea typeface="宋体" charset="-122"/>
              </a:rPr>
              <a:t>Lower bound on log-likelihood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4511675" y="4870450"/>
            <a:ext cx="2660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AUXILIARY FUNCTION</a:t>
            </a:r>
          </a:p>
        </p:txBody>
      </p:sp>
    </p:spTree>
    <p:extLst>
      <p:ext uri="{BB962C8B-B14F-4D97-AF65-F5344CB8AC3E}">
        <p14:creationId xmlns:p14="http://schemas.microsoft.com/office/powerpoint/2010/main" val="396783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88" y="0"/>
            <a:ext cx="8229600" cy="1143000"/>
          </a:xfrm>
        </p:spPr>
        <p:txBody>
          <a:bodyPr/>
          <a:lstStyle/>
          <a:p>
            <a:r>
              <a:rPr lang="en-US" altLang="zh-CN" sz="4000">
                <a:solidFill>
                  <a:schemeClr val="tx1"/>
                </a:solidFill>
                <a:latin typeface="Albertus Extra Bold" pitchFamily="34" charset="0"/>
                <a:ea typeface="宋体" charset="-122"/>
              </a:rPr>
              <a:t>Jensen’s Inequality</a:t>
            </a:r>
          </a:p>
        </p:txBody>
      </p:sp>
      <p:pic>
        <p:nvPicPr>
          <p:cNvPr id="3174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8" y="1184275"/>
            <a:ext cx="42259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38" y="1827213"/>
            <a:ext cx="2852737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436563" y="1165225"/>
            <a:ext cx="2613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Jensen’s inequality: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293688" y="1809750"/>
            <a:ext cx="410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For a real continuous concave function</a:t>
            </a:r>
          </a:p>
        </p:txBody>
      </p:sp>
      <p:pic>
        <p:nvPicPr>
          <p:cNvPr id="31752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0" y="1833563"/>
            <a:ext cx="512763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4975225" y="181927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and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334963" y="5670550"/>
            <a:ext cx="414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Equality holds when all x are the same </a:t>
            </a:r>
          </a:p>
        </p:txBody>
      </p:sp>
      <p:sp>
        <p:nvSpPr>
          <p:cNvPr id="31779" name="Line 35"/>
          <p:cNvSpPr>
            <a:spLocks noChangeShapeType="1"/>
          </p:cNvSpPr>
          <p:nvPr/>
        </p:nvSpPr>
        <p:spPr bwMode="auto">
          <a:xfrm>
            <a:off x="266700" y="2354263"/>
            <a:ext cx="858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1780" name="Picture 3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2679700"/>
            <a:ext cx="110966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81" name="Picture 3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8" y="3149600"/>
            <a:ext cx="44561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255588" y="2644775"/>
            <a:ext cx="370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1. Definition of concavity. Consider</a:t>
            </a:r>
          </a:p>
        </p:txBody>
      </p:sp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6453188" y="2595563"/>
            <a:ext cx="806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where</a:t>
            </a:r>
          </a:p>
        </p:txBody>
      </p:sp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927100" y="3074988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then</a:t>
            </a:r>
          </a:p>
        </p:txBody>
      </p:sp>
      <p:pic>
        <p:nvPicPr>
          <p:cNvPr id="31786" name="Picture 42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692400"/>
            <a:ext cx="231457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813" name="Group 69"/>
          <p:cNvGrpSpPr>
            <a:grpSpLocks/>
          </p:cNvGrpSpPr>
          <p:nvPr/>
        </p:nvGrpSpPr>
        <p:grpSpPr bwMode="auto">
          <a:xfrm>
            <a:off x="1154113" y="7024688"/>
            <a:ext cx="8450262" cy="1149350"/>
            <a:chOff x="202" y="2238"/>
            <a:chExt cx="5323" cy="724"/>
          </a:xfrm>
        </p:grpSpPr>
        <p:sp>
          <p:nvSpPr>
            <p:cNvPr id="31785" name="Text Box 41"/>
            <p:cNvSpPr txBox="1">
              <a:spLocks noChangeArrowheads="1"/>
            </p:cNvSpPr>
            <p:nvPr/>
          </p:nvSpPr>
          <p:spPr bwMode="auto">
            <a:xfrm>
              <a:off x="202" y="2242"/>
              <a:ext cx="36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2. Consider a set of        points,      , lying in the interval </a:t>
              </a:r>
            </a:p>
          </p:txBody>
        </p:sp>
        <p:pic>
          <p:nvPicPr>
            <p:cNvPr id="31789" name="Picture 45" descr="txp_fig"/>
            <p:cNvPicPr>
              <a:picLocks noChangeAspect="1" noChangeArrowheads="1"/>
            </p:cNvPicPr>
            <p:nvPr>
              <p:custDataLst>
                <p:tags r:id="rId14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9" y="2276"/>
              <a:ext cx="405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790" name="Picture 46" descr="txp_fig"/>
            <p:cNvPicPr>
              <a:picLocks noChangeAspect="1" noChangeArrowheads="1"/>
            </p:cNvPicPr>
            <p:nvPr>
              <p:custDataLst>
                <p:tags r:id="rId15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1" y="2315"/>
              <a:ext cx="194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791" name="Picture 47" descr="txp_fig"/>
            <p:cNvPicPr>
              <a:picLocks noChangeAspect="1" noChangeArrowheads="1"/>
            </p:cNvPicPr>
            <p:nvPr>
              <p:custDataLst>
                <p:tags r:id="rId16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8" y="2278"/>
              <a:ext cx="178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792" name="Picture 48" descr="txp_fig"/>
            <p:cNvPicPr>
              <a:picLocks noChangeAspect="1" noChangeArrowheads="1"/>
            </p:cNvPicPr>
            <p:nvPr>
              <p:custDataLst>
                <p:tags r:id="rId17"/>
              </p:custDataLst>
            </p:nvPr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3" y="2461"/>
              <a:ext cx="69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793" name="Picture 49" descr="txp_fig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7" y="2293"/>
              <a:ext cx="176" cy="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795" name="Picture 51" descr="txp_fig"/>
            <p:cNvPicPr>
              <a:picLocks noChangeAspect="1" noChangeArrowheads="1"/>
            </p:cNvPicPr>
            <p:nvPr>
              <p:custDataLst>
                <p:tags r:id="rId19"/>
              </p:custDataLst>
            </p:nvPr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" y="2746"/>
              <a:ext cx="63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797" name="Text Box 53"/>
            <p:cNvSpPr txBox="1">
              <a:spLocks noChangeArrowheads="1"/>
            </p:cNvSpPr>
            <p:nvPr/>
          </p:nvSpPr>
          <p:spPr bwMode="auto">
            <a:xfrm>
              <a:off x="4229" y="2238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and</a:t>
              </a:r>
            </a:p>
          </p:txBody>
        </p:sp>
        <p:sp>
          <p:nvSpPr>
            <p:cNvPr id="31798" name="Text Box 54"/>
            <p:cNvSpPr txBox="1">
              <a:spLocks noChangeArrowheads="1"/>
            </p:cNvSpPr>
            <p:nvPr/>
          </p:nvSpPr>
          <p:spPr bwMode="auto">
            <a:xfrm>
              <a:off x="4825" y="2238"/>
              <a:ext cx="7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such that</a:t>
              </a:r>
            </a:p>
          </p:txBody>
        </p:sp>
        <p:pic>
          <p:nvPicPr>
            <p:cNvPr id="31800" name="Picture 56" descr="txp_fig"/>
            <p:cNvPicPr>
              <a:picLocks noChangeAspect="1" noChangeArrowheads="1"/>
            </p:cNvPicPr>
            <p:nvPr>
              <p:custDataLst>
                <p:tags r:id="rId20"/>
              </p:custDataLst>
            </p:nvPr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" y="2476"/>
              <a:ext cx="412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801" name="Text Box 57"/>
            <p:cNvSpPr txBox="1">
              <a:spLocks noChangeArrowheads="1"/>
            </p:cNvSpPr>
            <p:nvPr/>
          </p:nvSpPr>
          <p:spPr bwMode="auto">
            <a:xfrm>
              <a:off x="855" y="2415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and</a:t>
              </a:r>
            </a:p>
          </p:txBody>
        </p:sp>
        <p:sp>
          <p:nvSpPr>
            <p:cNvPr id="31802" name="Text Box 58"/>
            <p:cNvSpPr txBox="1">
              <a:spLocks noChangeArrowheads="1"/>
            </p:cNvSpPr>
            <p:nvPr/>
          </p:nvSpPr>
          <p:spPr bwMode="auto">
            <a:xfrm>
              <a:off x="650" y="2731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then</a:t>
              </a:r>
            </a:p>
          </p:txBody>
        </p:sp>
        <p:pic>
          <p:nvPicPr>
            <p:cNvPr id="31803" name="Picture 59" descr="txp_fig"/>
            <p:cNvPicPr>
              <a:picLocks noChangeAspect="1" noChangeArrowheads="1"/>
            </p:cNvPicPr>
            <p:nvPr>
              <p:custDataLst>
                <p:tags r:id="rId21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3" y="2760"/>
              <a:ext cx="405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804" name="Text Box 60"/>
            <p:cNvSpPr txBox="1">
              <a:spLocks noChangeArrowheads="1"/>
            </p:cNvSpPr>
            <p:nvPr/>
          </p:nvSpPr>
          <p:spPr bwMode="auto">
            <a:xfrm>
              <a:off x="1716" y="2716"/>
              <a:ext cx="4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lies in</a:t>
              </a:r>
            </a:p>
          </p:txBody>
        </p:sp>
      </p:grpSp>
      <p:grpSp>
        <p:nvGrpSpPr>
          <p:cNvPr id="31809" name="Group 65"/>
          <p:cNvGrpSpPr>
            <a:grpSpLocks/>
          </p:cNvGrpSpPr>
          <p:nvPr/>
        </p:nvGrpSpPr>
        <p:grpSpPr bwMode="auto">
          <a:xfrm>
            <a:off x="5592763" y="3770313"/>
            <a:ext cx="3752850" cy="2357437"/>
            <a:chOff x="2963" y="2753"/>
            <a:chExt cx="2364" cy="1485"/>
          </a:xfrm>
        </p:grpSpPr>
        <p:sp>
          <p:nvSpPr>
            <p:cNvPr id="31755" name="Line 11"/>
            <p:cNvSpPr>
              <a:spLocks noChangeShapeType="1"/>
            </p:cNvSpPr>
            <p:nvPr/>
          </p:nvSpPr>
          <p:spPr bwMode="auto">
            <a:xfrm flipV="1">
              <a:off x="3053" y="2753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Line 12"/>
            <p:cNvSpPr>
              <a:spLocks noChangeShapeType="1"/>
            </p:cNvSpPr>
            <p:nvPr/>
          </p:nvSpPr>
          <p:spPr bwMode="auto">
            <a:xfrm>
              <a:off x="2963" y="4042"/>
              <a:ext cx="17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Freeform 14"/>
            <p:cNvSpPr>
              <a:spLocks/>
            </p:cNvSpPr>
            <p:nvPr/>
          </p:nvSpPr>
          <p:spPr bwMode="auto">
            <a:xfrm>
              <a:off x="3124" y="2977"/>
              <a:ext cx="2126" cy="928"/>
            </a:xfrm>
            <a:custGeom>
              <a:avLst/>
              <a:gdLst>
                <a:gd name="T0" fmla="*/ 0 w 2126"/>
                <a:gd name="T1" fmla="*/ 928 h 928"/>
                <a:gd name="T2" fmla="*/ 806 w 2126"/>
                <a:gd name="T3" fmla="*/ 153 h 928"/>
                <a:gd name="T4" fmla="*/ 2126 w 2126"/>
                <a:gd name="T5" fmla="*/ 1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6" h="928">
                  <a:moveTo>
                    <a:pt x="0" y="928"/>
                  </a:moveTo>
                  <a:cubicBezTo>
                    <a:pt x="226" y="617"/>
                    <a:pt x="452" y="306"/>
                    <a:pt x="806" y="153"/>
                  </a:cubicBezTo>
                  <a:cubicBezTo>
                    <a:pt x="1160" y="0"/>
                    <a:pt x="1643" y="5"/>
                    <a:pt x="2126" y="1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1760" name="Picture 16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0" y="3988"/>
              <a:ext cx="119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761" name="Line 17"/>
            <p:cNvSpPr>
              <a:spLocks noChangeShapeType="1"/>
            </p:cNvSpPr>
            <p:nvPr/>
          </p:nvSpPr>
          <p:spPr bwMode="auto">
            <a:xfrm>
              <a:off x="3323" y="3635"/>
              <a:ext cx="0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>
              <a:off x="4179" y="3053"/>
              <a:ext cx="0" cy="9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3" name="Line 19"/>
            <p:cNvSpPr>
              <a:spLocks noChangeShapeType="1"/>
            </p:cNvSpPr>
            <p:nvPr/>
          </p:nvSpPr>
          <p:spPr bwMode="auto">
            <a:xfrm>
              <a:off x="3685" y="3283"/>
              <a:ext cx="0" cy="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Line 20"/>
            <p:cNvSpPr>
              <a:spLocks noChangeShapeType="1"/>
            </p:cNvSpPr>
            <p:nvPr/>
          </p:nvSpPr>
          <p:spPr bwMode="auto">
            <a:xfrm flipV="1">
              <a:off x="3313" y="3048"/>
              <a:ext cx="861" cy="5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Oval 21"/>
            <p:cNvSpPr>
              <a:spLocks noChangeArrowheads="1"/>
            </p:cNvSpPr>
            <p:nvPr/>
          </p:nvSpPr>
          <p:spPr bwMode="auto">
            <a:xfrm>
              <a:off x="3287" y="362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0" name="Oval 26"/>
            <p:cNvSpPr>
              <a:spLocks noChangeArrowheads="1"/>
            </p:cNvSpPr>
            <p:nvPr/>
          </p:nvSpPr>
          <p:spPr bwMode="auto">
            <a:xfrm>
              <a:off x="3658" y="335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1" name="Oval 27"/>
            <p:cNvSpPr>
              <a:spLocks noChangeArrowheads="1"/>
            </p:cNvSpPr>
            <p:nvPr/>
          </p:nvSpPr>
          <p:spPr bwMode="auto">
            <a:xfrm>
              <a:off x="3653" y="3252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2" name="Oval 28"/>
            <p:cNvSpPr>
              <a:spLocks noChangeArrowheads="1"/>
            </p:cNvSpPr>
            <p:nvPr/>
          </p:nvSpPr>
          <p:spPr bwMode="auto">
            <a:xfrm>
              <a:off x="4153" y="302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1773" name="Picture 29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1" y="4108"/>
              <a:ext cx="99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775" name="Picture 31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1" y="4064"/>
              <a:ext cx="89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787" name="Picture 43" descr="txp_fi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4" y="4102"/>
              <a:ext cx="184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808" name="Rectangle 64"/>
            <p:cNvSpPr>
              <a:spLocks noChangeArrowheads="1"/>
            </p:cNvSpPr>
            <p:nvPr/>
          </p:nvSpPr>
          <p:spPr bwMode="auto">
            <a:xfrm>
              <a:off x="4414" y="2829"/>
              <a:ext cx="913" cy="3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1759" name="Picture 15" descr="txp_fig"/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2" y="2939"/>
              <a:ext cx="363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1812" name="Group 68"/>
          <p:cNvGrpSpPr>
            <a:grpSpLocks/>
          </p:cNvGrpSpPr>
          <p:nvPr/>
        </p:nvGrpSpPr>
        <p:grpSpPr bwMode="auto">
          <a:xfrm>
            <a:off x="311150" y="3760788"/>
            <a:ext cx="4913313" cy="1263650"/>
            <a:chOff x="156" y="3047"/>
            <a:chExt cx="3095" cy="796"/>
          </a:xfrm>
        </p:grpSpPr>
        <p:pic>
          <p:nvPicPr>
            <p:cNvPr id="31794" name="Picture 50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" y="3681"/>
              <a:ext cx="484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805" name="Text Box 61"/>
            <p:cNvSpPr txBox="1">
              <a:spLocks noChangeArrowheads="1"/>
            </p:cNvSpPr>
            <p:nvPr/>
          </p:nvSpPr>
          <p:spPr bwMode="auto">
            <a:xfrm>
              <a:off x="156" y="3047"/>
              <a:ext cx="11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2. By induction: </a:t>
              </a:r>
            </a:p>
          </p:txBody>
        </p:sp>
        <p:pic>
          <p:nvPicPr>
            <p:cNvPr id="31807" name="Picture 63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" y="3305"/>
              <a:ext cx="2693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810" name="Text Box 66"/>
            <p:cNvSpPr txBox="1">
              <a:spLocks noChangeArrowheads="1"/>
            </p:cNvSpPr>
            <p:nvPr/>
          </p:nvSpPr>
          <p:spPr bwMode="auto">
            <a:xfrm>
              <a:off x="419" y="3612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for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963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Expectation Maximization (EM)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What 	is it? </a:t>
            </a:r>
            <a:r>
              <a:rPr lang="en-US" altLang="zh-CN" sz="2800" dirty="0" smtClean="0"/>
              <a:t>        How does it work?</a:t>
            </a:r>
          </a:p>
          <a:p>
            <a:pPr lvl="1"/>
            <a:r>
              <a:rPr lang="en-US" altLang="zh-CN" sz="2400" dirty="0" smtClean="0">
                <a:solidFill>
                  <a:srgbClr val="0070C0"/>
                </a:solidFill>
              </a:rPr>
              <a:t>Introduction, Motivation, and </a:t>
            </a:r>
            <a:r>
              <a:rPr lang="en-US" altLang="zh-CN" sz="2400" dirty="0">
                <a:solidFill>
                  <a:srgbClr val="0070C0"/>
                </a:solidFill>
              </a:rPr>
              <a:t>Intuition </a:t>
            </a:r>
          </a:p>
          <a:p>
            <a:r>
              <a:rPr lang="en-US" altLang="zh-CN" sz="2800" dirty="0"/>
              <a:t>When 	</a:t>
            </a:r>
            <a:r>
              <a:rPr lang="en-US" altLang="zh-CN" sz="2800" dirty="0" smtClean="0"/>
              <a:t> would </a:t>
            </a:r>
            <a:r>
              <a:rPr lang="en-US" altLang="zh-CN" sz="2800" dirty="0"/>
              <a:t>you use it</a:t>
            </a:r>
            <a:r>
              <a:rPr lang="en-US" altLang="zh-CN" sz="2800" dirty="0" smtClean="0"/>
              <a:t>?</a:t>
            </a:r>
          </a:p>
          <a:p>
            <a:pPr lvl="1"/>
            <a:r>
              <a:rPr lang="en-US" altLang="zh-CN" sz="2400" dirty="0" smtClean="0">
                <a:solidFill>
                  <a:srgbClr val="0070C0"/>
                </a:solidFill>
              </a:rPr>
              <a:t>Applications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800" dirty="0" smtClean="0"/>
              <a:t>Why </a:t>
            </a:r>
            <a:r>
              <a:rPr lang="en-US" altLang="zh-CN" sz="2800" dirty="0"/>
              <a:t>	does it work? </a:t>
            </a:r>
            <a:endParaRPr lang="en-US" altLang="zh-CN" sz="2800" dirty="0" smtClean="0"/>
          </a:p>
          <a:p>
            <a:pPr lvl="1"/>
            <a:r>
              <a:rPr lang="en-US" altLang="zh-CN" sz="2400" dirty="0" smtClean="0">
                <a:solidFill>
                  <a:srgbClr val="0070C0"/>
                </a:solidFill>
              </a:rPr>
              <a:t>Theory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800" dirty="0"/>
              <a:t>How 	do you implement it</a:t>
            </a:r>
            <a:r>
              <a:rPr lang="en-US" altLang="zh-CN" sz="2800" dirty="0" smtClean="0"/>
              <a:t>?</a:t>
            </a:r>
          </a:p>
          <a:p>
            <a:pPr lvl="1"/>
            <a:r>
              <a:rPr lang="en-US" altLang="zh-CN" sz="2400" dirty="0">
                <a:solidFill>
                  <a:srgbClr val="0070C0"/>
                </a:solidFill>
              </a:rPr>
              <a:t>Practical </a:t>
            </a:r>
            <a:r>
              <a:rPr lang="en-US" altLang="zh-CN" sz="2400" dirty="0" smtClean="0">
                <a:solidFill>
                  <a:srgbClr val="0070C0"/>
                </a:solidFill>
              </a:rPr>
              <a:t>issues, and 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Cooooooding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800" dirty="0"/>
              <a:t>Where 	does it stand in relation to other methods</a:t>
            </a:r>
            <a:r>
              <a:rPr lang="en-US" altLang="zh-CN" sz="2800" dirty="0" smtClean="0"/>
              <a:t>?</a:t>
            </a:r>
          </a:p>
          <a:p>
            <a:pPr lvl="1"/>
            <a:r>
              <a:rPr lang="en-US" altLang="zh-CN" sz="2400" dirty="0">
                <a:solidFill>
                  <a:srgbClr val="0070C0"/>
                </a:solidFill>
              </a:rPr>
              <a:t>Comparison with other methods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3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584575"/>
            <a:ext cx="7848600" cy="139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165350"/>
            <a:ext cx="26638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52425" y="1639888"/>
            <a:ext cx="7131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Recall key result : Auxiliary function is LOWER BOUND on likelihood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433388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4000">
                <a:latin typeface="Albertus Extra Bold" pitchFamily="34" charset="0"/>
                <a:ea typeface="宋体" charset="-122"/>
              </a:rPr>
              <a:t>EM is alternating ascent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393700" y="3238500"/>
            <a:ext cx="3084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Alternately improve q then </a:t>
            </a:r>
            <a:r>
              <a:rPr lang="en-US" altLang="zh-CN">
                <a:ea typeface="宋体" charset="-122"/>
                <a:sym typeface="Symbol" pitchFamily="18" charset="2"/>
              </a:rPr>
              <a:t>: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514350" y="5419725"/>
            <a:ext cx="455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Is guaranteed to improve likelihood itself….</a:t>
            </a:r>
          </a:p>
        </p:txBody>
      </p:sp>
    </p:spTree>
    <p:extLst>
      <p:ext uri="{BB962C8B-B14F-4D97-AF65-F5344CB8AC3E}">
        <p14:creationId xmlns:p14="http://schemas.microsoft.com/office/powerpoint/2010/main" val="176474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44475" y="277813"/>
            <a:ext cx="85804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latin typeface="Albertus Extra Bold" pitchFamily="34" charset="0"/>
                <a:ea typeface="宋体" charset="-122"/>
              </a:rPr>
              <a:t>E-step: Choosing the optimal q(z|x,</a:t>
            </a:r>
            <a:r>
              <a:rPr lang="en-US" altLang="zh-CN" sz="3600">
                <a:latin typeface="Albertus Extra Bold" pitchFamily="34" charset="0"/>
                <a:ea typeface="宋体" charset="-122"/>
                <a:sym typeface="Symbol" pitchFamily="18" charset="2"/>
              </a:rPr>
              <a:t>)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76263" y="1416050"/>
            <a:ext cx="4627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Turns out that q(z|x,</a:t>
            </a:r>
            <a:r>
              <a:rPr lang="en-US" altLang="zh-CN">
                <a:ea typeface="宋体" charset="-122"/>
                <a:sym typeface="Symbol" pitchFamily="18" charset="2"/>
              </a:rPr>
              <a:t></a:t>
            </a:r>
            <a:r>
              <a:rPr lang="en-US" altLang="zh-CN">
                <a:ea typeface="宋体" charset="-122"/>
              </a:rPr>
              <a:t>) = p(z|x,</a:t>
            </a:r>
            <a:r>
              <a:rPr lang="en-US" altLang="zh-CN">
                <a:ea typeface="宋体" charset="-122"/>
                <a:sym typeface="Symbol" pitchFamily="18" charset="2"/>
              </a:rPr>
              <a:t></a:t>
            </a:r>
            <a:r>
              <a:rPr lang="en-US" altLang="zh-CN" baseline="30000">
                <a:ea typeface="宋体" charset="-122"/>
                <a:sym typeface="Symbol" pitchFamily="18" charset="2"/>
              </a:rPr>
              <a:t>t</a:t>
            </a:r>
            <a:r>
              <a:rPr lang="en-US" altLang="zh-CN">
                <a:ea typeface="宋体" charset="-122"/>
              </a:rPr>
              <a:t>) is the best.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890713"/>
            <a:ext cx="823912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43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Text Box 5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altLang="zh-CN" sz="3200">
                <a:solidFill>
                  <a:schemeClr val="tx1"/>
                </a:solidFill>
                <a:latin typeface="Albertus Extra Bold" pitchFamily="34" charset="0"/>
                <a:ea typeface="宋体" charset="-122"/>
              </a:rPr>
              <a:t>E-step: What do we actually compute?</a:t>
            </a:r>
            <a:endParaRPr lang="en-US" altLang="zh-CN" sz="3200">
              <a:solidFill>
                <a:schemeClr val="tx1"/>
              </a:solidFill>
              <a:latin typeface="Albertus Extra Bold" pitchFamily="34" charset="0"/>
              <a:ea typeface="宋体" charset="-122"/>
              <a:sym typeface="Symbol" pitchFamily="18" charset="2"/>
            </a:endParaRP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04800" y="2590800"/>
            <a:ext cx="304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nComponents x nPoints matrix (columns sum to 1):</a:t>
            </a:r>
          </a:p>
        </p:txBody>
      </p:sp>
      <p:pic>
        <p:nvPicPr>
          <p:cNvPr id="42033" name="Picture 4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19600"/>
            <a:ext cx="5367338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034" name="Picture 5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190500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038" name="Group 54"/>
          <p:cNvGrpSpPr>
            <a:grpSpLocks/>
          </p:cNvGrpSpPr>
          <p:nvPr/>
        </p:nvGrpSpPr>
        <p:grpSpPr bwMode="auto">
          <a:xfrm>
            <a:off x="3505200" y="1524000"/>
            <a:ext cx="5349875" cy="2108200"/>
            <a:chOff x="182" y="2496"/>
            <a:chExt cx="3370" cy="1328"/>
          </a:xfrm>
        </p:grpSpPr>
        <p:grpSp>
          <p:nvGrpSpPr>
            <p:cNvPr id="42030" name="Group 46"/>
            <p:cNvGrpSpPr>
              <a:grpSpLocks/>
            </p:cNvGrpSpPr>
            <p:nvPr/>
          </p:nvGrpSpPr>
          <p:grpSpPr bwMode="auto">
            <a:xfrm>
              <a:off x="1152" y="3024"/>
              <a:ext cx="2400" cy="800"/>
              <a:chOff x="1152" y="3024"/>
              <a:chExt cx="864" cy="288"/>
            </a:xfrm>
          </p:grpSpPr>
          <p:sp>
            <p:nvSpPr>
              <p:cNvPr id="41998" name="Rectangle 14"/>
              <p:cNvSpPr>
                <a:spLocks noChangeArrowheads="1"/>
              </p:cNvSpPr>
              <p:nvPr/>
            </p:nvSpPr>
            <p:spPr bwMode="auto">
              <a:xfrm>
                <a:off x="1152" y="302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99" name="Rectangle 15"/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0" name="Rectangle 16"/>
              <p:cNvSpPr>
                <a:spLocks noChangeArrowheads="1"/>
              </p:cNvSpPr>
              <p:nvPr/>
            </p:nvSpPr>
            <p:spPr bwMode="auto">
              <a:xfrm>
                <a:off x="1296" y="302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1" name="Rectangle 17"/>
              <p:cNvSpPr>
                <a:spLocks noChangeArrowheads="1"/>
              </p:cNvSpPr>
              <p:nvPr/>
            </p:nvSpPr>
            <p:spPr bwMode="auto">
              <a:xfrm>
                <a:off x="1296" y="31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2" name="Rectangle 18"/>
              <p:cNvSpPr>
                <a:spLocks noChangeArrowheads="1"/>
              </p:cNvSpPr>
              <p:nvPr/>
            </p:nvSpPr>
            <p:spPr bwMode="auto">
              <a:xfrm>
                <a:off x="1440" y="302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3" name="Rectangle 19"/>
              <p:cNvSpPr>
                <a:spLocks noChangeArrowheads="1"/>
              </p:cNvSpPr>
              <p:nvPr/>
            </p:nvSpPr>
            <p:spPr bwMode="auto">
              <a:xfrm>
                <a:off x="1440" y="31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4" name="Rectangle 20"/>
              <p:cNvSpPr>
                <a:spLocks noChangeArrowheads="1"/>
              </p:cNvSpPr>
              <p:nvPr/>
            </p:nvSpPr>
            <p:spPr bwMode="auto">
              <a:xfrm>
                <a:off x="1584" y="302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5" name="Rectangle 21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14" name="Rectangle 30"/>
              <p:cNvSpPr>
                <a:spLocks noChangeArrowheads="1"/>
              </p:cNvSpPr>
              <p:nvPr/>
            </p:nvSpPr>
            <p:spPr bwMode="auto">
              <a:xfrm>
                <a:off x="1728" y="302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15" name="Rectangle 31"/>
              <p:cNvSpPr>
                <a:spLocks noChangeArrowheads="1"/>
              </p:cNvSpPr>
              <p:nvPr/>
            </p:nvSpPr>
            <p:spPr bwMode="auto">
              <a:xfrm>
                <a:off x="1728" y="31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16" name="Rectangle 32"/>
              <p:cNvSpPr>
                <a:spLocks noChangeArrowheads="1"/>
              </p:cNvSpPr>
              <p:nvPr/>
            </p:nvSpPr>
            <p:spPr bwMode="auto">
              <a:xfrm>
                <a:off x="1872" y="302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17" name="Rectangle 33"/>
              <p:cNvSpPr>
                <a:spLocks noChangeArrowheads="1"/>
              </p:cNvSpPr>
              <p:nvPr/>
            </p:nvSpPr>
            <p:spPr bwMode="auto">
              <a:xfrm>
                <a:off x="1872" y="31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031" name="Text Box 47"/>
            <p:cNvSpPr txBox="1">
              <a:spLocks noChangeArrowheads="1"/>
            </p:cNvSpPr>
            <p:nvPr/>
          </p:nvSpPr>
          <p:spPr bwMode="auto">
            <a:xfrm>
              <a:off x="182" y="3143"/>
              <a:ext cx="9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Component 1</a:t>
              </a:r>
            </a:p>
          </p:txBody>
        </p:sp>
        <p:sp>
          <p:nvSpPr>
            <p:cNvPr id="42032" name="Text Box 48"/>
            <p:cNvSpPr txBox="1">
              <a:spLocks noChangeArrowheads="1"/>
            </p:cNvSpPr>
            <p:nvPr/>
          </p:nvSpPr>
          <p:spPr bwMode="auto">
            <a:xfrm>
              <a:off x="192" y="3552"/>
              <a:ext cx="9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Component 2</a:t>
              </a:r>
            </a:p>
          </p:txBody>
        </p:sp>
        <p:sp>
          <p:nvSpPr>
            <p:cNvPr id="42035" name="Text Box 51"/>
            <p:cNvSpPr txBox="1">
              <a:spLocks noChangeArrowheads="1"/>
            </p:cNvSpPr>
            <p:nvPr/>
          </p:nvSpPr>
          <p:spPr bwMode="auto">
            <a:xfrm rot="-5400000">
              <a:off x="1082" y="2662"/>
              <a:ext cx="5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Point 1</a:t>
              </a:r>
            </a:p>
          </p:txBody>
        </p:sp>
        <p:sp>
          <p:nvSpPr>
            <p:cNvPr id="42036" name="Text Box 52"/>
            <p:cNvSpPr txBox="1">
              <a:spLocks noChangeArrowheads="1"/>
            </p:cNvSpPr>
            <p:nvPr/>
          </p:nvSpPr>
          <p:spPr bwMode="auto">
            <a:xfrm rot="-5400000">
              <a:off x="1418" y="2662"/>
              <a:ext cx="5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Point 2</a:t>
              </a:r>
            </a:p>
          </p:txBody>
        </p:sp>
        <p:sp>
          <p:nvSpPr>
            <p:cNvPr id="42037" name="Text Box 53"/>
            <p:cNvSpPr txBox="1">
              <a:spLocks noChangeArrowheads="1"/>
            </p:cNvSpPr>
            <p:nvPr/>
          </p:nvSpPr>
          <p:spPr bwMode="auto">
            <a:xfrm rot="-5400000">
              <a:off x="3098" y="2662"/>
              <a:ext cx="5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Point 6</a:t>
              </a:r>
            </a:p>
          </p:txBody>
        </p:sp>
      </p:grpSp>
      <p:pic>
        <p:nvPicPr>
          <p:cNvPr id="42039" name="Picture 5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8" y="3935413"/>
            <a:ext cx="10160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249238" y="3852863"/>
            <a:ext cx="5035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ea typeface="宋体" charset="-122"/>
              </a:rPr>
              <a:t>Responsibility</a:t>
            </a:r>
            <a:r>
              <a:rPr lang="en-US" altLang="zh-CN" dirty="0">
                <a:ea typeface="宋体" charset="-122"/>
              </a:rPr>
              <a:t> of component      for point    :     </a:t>
            </a:r>
          </a:p>
        </p:txBody>
      </p:sp>
      <p:pic>
        <p:nvPicPr>
          <p:cNvPr id="42041" name="Picture 5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348" y="3960019"/>
            <a:ext cx="136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043" name="Picture 5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419725"/>
            <a:ext cx="3913188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9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181100" y="374650"/>
            <a:ext cx="66405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latin typeface="Albertus Extra Bold" pitchFamily="34" charset="0"/>
                <a:ea typeface="宋体" charset="-122"/>
              </a:rPr>
              <a:t>E-step: Alternative derivation</a:t>
            </a:r>
            <a:endParaRPr lang="en-US" altLang="zh-CN" sz="3600">
              <a:latin typeface="Albertus Extra Bold" pitchFamily="34" charset="0"/>
              <a:ea typeface="宋体" charset="-122"/>
              <a:sym typeface="Symbol" pitchFamily="18" charset="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988840"/>
            <a:ext cx="888682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975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lbertus Extra Bold" pitchFamily="34" charset="0"/>
                <a:ea typeface="宋体" charset="-122"/>
              </a:rPr>
              <a:t>M-Step</a:t>
            </a:r>
            <a:r>
              <a:rPr lang="en-US" altLang="zh-CN">
                <a:ea typeface="宋体" charset="-122"/>
              </a:rPr>
              <a:t> 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45"/>
          <a:stretch/>
        </p:blipFill>
        <p:spPr bwMode="auto">
          <a:xfrm>
            <a:off x="469900" y="2138363"/>
            <a:ext cx="8001000" cy="17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372200" y="3863941"/>
            <a:ext cx="1492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Entropy term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54013" y="1598613"/>
            <a:ext cx="589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Auxiliary function separates into ECLL and entropy term:</a:t>
            </a:r>
            <a:endParaRPr lang="en-US" altLang="zh-CN">
              <a:ea typeface="宋体" charset="-122"/>
              <a:sym typeface="Symbol" pitchFamily="18" charset="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619672" y="3900388"/>
            <a:ext cx="431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Expected complete log-likelihood (ECLL)</a:t>
            </a:r>
          </a:p>
        </p:txBody>
      </p:sp>
    </p:spTree>
    <p:extLst>
      <p:ext uri="{BB962C8B-B14F-4D97-AF65-F5344CB8AC3E}">
        <p14:creationId xmlns:p14="http://schemas.microsoft.com/office/powerpoint/2010/main" val="138375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Introduction, Motivation and </a:t>
            </a:r>
            <a:r>
              <a:rPr lang="en-US" altLang="zh-CN" dirty="0"/>
              <a:t>Intuition</a:t>
            </a:r>
          </a:p>
          <a:p>
            <a:r>
              <a:rPr lang="en-US" altLang="zh-CN" dirty="0"/>
              <a:t>Applications</a:t>
            </a:r>
          </a:p>
          <a:p>
            <a:r>
              <a:rPr lang="en-US" altLang="zh-CN" dirty="0" smtClean="0"/>
              <a:t>Theory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Practical issues, and </a:t>
            </a:r>
            <a:r>
              <a:rPr lang="en-US" altLang="zh-CN" dirty="0" smtClean="0">
                <a:solidFill>
                  <a:srgbClr val="FF0000"/>
                </a:solidFill>
              </a:rPr>
              <a:t>Coding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Comparison with other methods</a:t>
            </a:r>
          </a:p>
        </p:txBody>
      </p:sp>
    </p:spTree>
    <p:extLst>
      <p:ext uri="{BB962C8B-B14F-4D97-AF65-F5344CB8AC3E}">
        <p14:creationId xmlns:p14="http://schemas.microsoft.com/office/powerpoint/2010/main" val="37918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 practice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coooding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Multiple Line Fitting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9"/>
            <a:ext cx="349643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865" y="2060848"/>
            <a:ext cx="46386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 for Gaussian Mixtures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" y="1272717"/>
            <a:ext cx="858202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67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lbertus Extra Bold" pitchFamily="34" charset="0"/>
                <a:ea typeface="宋体" charset="-122"/>
              </a:rPr>
              <a:t>Practical issues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Initialization</a:t>
            </a:r>
          </a:p>
          <a:p>
            <a:pPr lvl="1"/>
            <a:r>
              <a:rPr lang="en-US" altLang="zh-CN" dirty="0" smtClean="0"/>
              <a:t>Mean </a:t>
            </a:r>
            <a:r>
              <a:rPr lang="en-US" altLang="zh-CN" dirty="0"/>
              <a:t>of data + random offset</a:t>
            </a:r>
          </a:p>
          <a:p>
            <a:pPr lvl="1"/>
            <a:r>
              <a:rPr lang="en-US" altLang="zh-CN" dirty="0" smtClean="0"/>
              <a:t>K-Means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Termination</a:t>
            </a:r>
          </a:p>
          <a:p>
            <a:pPr lvl="1"/>
            <a:r>
              <a:rPr lang="en-US" altLang="zh-CN" dirty="0" smtClean="0"/>
              <a:t>Max </a:t>
            </a:r>
            <a:r>
              <a:rPr lang="en-US" altLang="zh-CN" dirty="0"/>
              <a:t># iterations</a:t>
            </a:r>
          </a:p>
          <a:p>
            <a:pPr lvl="1"/>
            <a:r>
              <a:rPr lang="en-US" altLang="zh-CN" dirty="0" smtClean="0"/>
              <a:t>log-likelihood </a:t>
            </a:r>
            <a:r>
              <a:rPr lang="en-US" altLang="zh-CN" dirty="0"/>
              <a:t>change</a:t>
            </a:r>
          </a:p>
          <a:p>
            <a:pPr lvl="1"/>
            <a:r>
              <a:rPr lang="en-US" altLang="zh-CN" dirty="0" smtClean="0"/>
              <a:t>parameter </a:t>
            </a:r>
            <a:r>
              <a:rPr lang="en-US" altLang="zh-CN" dirty="0"/>
              <a:t>change</a:t>
            </a:r>
          </a:p>
          <a:p>
            <a:endParaRPr lang="en-US" altLang="zh-CN" dirty="0"/>
          </a:p>
          <a:p>
            <a:r>
              <a:rPr lang="en-US" altLang="zh-CN" dirty="0"/>
              <a:t>Convergence</a:t>
            </a:r>
          </a:p>
          <a:p>
            <a:pPr lvl="1"/>
            <a:r>
              <a:rPr lang="en-US" altLang="zh-CN" dirty="0" smtClean="0"/>
              <a:t>Local </a:t>
            </a:r>
            <a:r>
              <a:rPr lang="en-US" altLang="zh-CN" dirty="0"/>
              <a:t>maxima</a:t>
            </a:r>
          </a:p>
          <a:p>
            <a:pPr lvl="1"/>
            <a:r>
              <a:rPr lang="en-US" altLang="zh-CN" dirty="0" smtClean="0"/>
              <a:t>Annealed methods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Number of components</a:t>
            </a:r>
          </a:p>
          <a:p>
            <a:pPr lvl="1"/>
            <a:r>
              <a:rPr lang="en-US" altLang="zh-CN" dirty="0" smtClean="0"/>
              <a:t>Open </a:t>
            </a:r>
            <a:r>
              <a:rPr lang="en-US" altLang="zh-CN" dirty="0"/>
              <a:t>problem</a:t>
            </a:r>
          </a:p>
          <a:p>
            <a:pPr lvl="1"/>
            <a:r>
              <a:rPr lang="en-US" altLang="zh-CN" dirty="0" smtClean="0"/>
              <a:t>Minimum </a:t>
            </a:r>
            <a:r>
              <a:rPr lang="en-US" altLang="zh-CN" dirty="0"/>
              <a:t>description length</a:t>
            </a:r>
          </a:p>
          <a:p>
            <a:pPr lvl="1"/>
            <a:r>
              <a:rPr lang="en-US" altLang="zh-CN" dirty="0" smtClean="0"/>
              <a:t>Bayesian </a:t>
            </a:r>
            <a:r>
              <a:rPr lang="en-US" altLang="zh-CN" dirty="0"/>
              <a:t>approach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76872"/>
            <a:ext cx="4359791" cy="3494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651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868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819400" y="304800"/>
            <a:ext cx="33829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>
                <a:latin typeface="Albertus Extra Bold" pitchFamily="34" charset="0"/>
                <a:ea typeface="宋体" charset="-122"/>
              </a:rPr>
              <a:t>Local minima</a:t>
            </a:r>
            <a:endParaRPr lang="en-US" altLang="zh-CN" sz="4000">
              <a:latin typeface="Albertus Extra Bold" pitchFamily="34" charset="0"/>
              <a:ea typeface="宋体" charset="-122"/>
              <a:sym typeface="Symbol" pitchFamily="18" charset="2"/>
            </a:endParaRP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572000" y="12954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21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Introduction, Motivation and </a:t>
            </a:r>
            <a:r>
              <a:rPr lang="en-US" altLang="zh-CN" dirty="0">
                <a:solidFill>
                  <a:srgbClr val="FF0000"/>
                </a:solidFill>
              </a:rPr>
              <a:t>Intuition</a:t>
            </a:r>
          </a:p>
          <a:p>
            <a:r>
              <a:rPr lang="en-US" altLang="zh-CN" dirty="0"/>
              <a:t>Applications</a:t>
            </a:r>
          </a:p>
          <a:p>
            <a:r>
              <a:rPr lang="en-US" altLang="zh-CN" dirty="0" smtClean="0"/>
              <a:t>Theory</a:t>
            </a:r>
            <a:endParaRPr lang="en-US" altLang="zh-CN" dirty="0"/>
          </a:p>
          <a:p>
            <a:r>
              <a:rPr lang="en-US" altLang="zh-CN" dirty="0"/>
              <a:t>Practical issues, and </a:t>
            </a:r>
            <a:r>
              <a:rPr lang="en-US" altLang="zh-CN" dirty="0" smtClean="0"/>
              <a:t>Coding</a:t>
            </a:r>
            <a:endParaRPr lang="en-US" altLang="zh-CN" dirty="0"/>
          </a:p>
          <a:p>
            <a:r>
              <a:rPr lang="en-US" altLang="zh-CN" dirty="0"/>
              <a:t>Comparison with other methods</a:t>
            </a:r>
          </a:p>
        </p:txBody>
      </p:sp>
    </p:spTree>
    <p:extLst>
      <p:ext uri="{BB962C8B-B14F-4D97-AF65-F5344CB8AC3E}">
        <p14:creationId xmlns:p14="http://schemas.microsoft.com/office/powerpoint/2010/main" val="394850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Introduction, Motivation and </a:t>
            </a:r>
            <a:r>
              <a:rPr lang="en-US" altLang="zh-CN" dirty="0"/>
              <a:t>Intuition</a:t>
            </a:r>
          </a:p>
          <a:p>
            <a:r>
              <a:rPr lang="en-US" altLang="zh-CN" dirty="0"/>
              <a:t>Applications</a:t>
            </a:r>
          </a:p>
          <a:p>
            <a:r>
              <a:rPr lang="en-US" altLang="zh-CN" dirty="0" smtClean="0"/>
              <a:t>Theory</a:t>
            </a:r>
            <a:endParaRPr lang="en-US" altLang="zh-CN" dirty="0"/>
          </a:p>
          <a:p>
            <a:r>
              <a:rPr lang="en-US" altLang="zh-CN" dirty="0"/>
              <a:t>Practical issues, and </a:t>
            </a:r>
            <a:r>
              <a:rPr lang="en-US" altLang="zh-CN" dirty="0" smtClean="0"/>
              <a:t>Coding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Comparison with other methods</a:t>
            </a:r>
          </a:p>
        </p:txBody>
      </p:sp>
    </p:spTree>
    <p:extLst>
      <p:ext uri="{BB962C8B-B14F-4D97-AF65-F5344CB8AC3E}">
        <p14:creationId xmlns:p14="http://schemas.microsoft.com/office/powerpoint/2010/main" val="29871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0825"/>
            <a:ext cx="9144000" cy="1143000"/>
          </a:xfrm>
          <a:noFill/>
          <a:ln/>
        </p:spPr>
        <p:txBody>
          <a:bodyPr/>
          <a:lstStyle/>
          <a:p>
            <a:r>
              <a:rPr lang="en-US" altLang="zh-CN" sz="3200">
                <a:latin typeface="Albertus Extra Bold" pitchFamily="34" charset="0"/>
                <a:ea typeface="宋体" charset="-122"/>
              </a:rPr>
              <a:t>Why not use standard optimization methods?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741363" y="20780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11188" y="2400300"/>
            <a:ext cx="7904162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70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2270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2270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2270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2270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sz="2400">
                <a:ea typeface="宋体" charset="-122"/>
              </a:rPr>
              <a:t>  No step size</a:t>
            </a:r>
          </a:p>
          <a:p>
            <a:pPr>
              <a:buFontTx/>
              <a:buChar char="•"/>
            </a:pPr>
            <a:endParaRPr lang="en-US" altLang="zh-CN" sz="2400">
              <a:ea typeface="宋体" charset="-122"/>
            </a:endParaRPr>
          </a:p>
          <a:p>
            <a:pPr>
              <a:buFontTx/>
              <a:buChar char="•"/>
            </a:pPr>
            <a:r>
              <a:rPr lang="en-US" altLang="zh-CN" sz="2400">
                <a:ea typeface="宋体" charset="-122"/>
              </a:rPr>
              <a:t>  Works directly in parameter space model, thus parameter constraints are obeyed</a:t>
            </a:r>
          </a:p>
          <a:p>
            <a:pPr>
              <a:buFontTx/>
              <a:buChar char="•"/>
            </a:pPr>
            <a:endParaRPr lang="en-US" altLang="zh-CN" sz="2400">
              <a:ea typeface="宋体" charset="-122"/>
            </a:endParaRPr>
          </a:p>
          <a:p>
            <a:pPr>
              <a:buFontTx/>
              <a:buChar char="•"/>
            </a:pPr>
            <a:r>
              <a:rPr lang="en-US" altLang="zh-CN" sz="2400">
                <a:ea typeface="宋体" charset="-122"/>
              </a:rPr>
              <a:t>  Fits naturally into graphically model frame work</a:t>
            </a:r>
          </a:p>
          <a:p>
            <a:pPr>
              <a:buFontTx/>
              <a:buChar char="•"/>
            </a:pPr>
            <a:endParaRPr lang="en-US" altLang="zh-CN" sz="2400">
              <a:ea typeface="宋体" charset="-122"/>
            </a:endParaRPr>
          </a:p>
          <a:p>
            <a:pPr>
              <a:buFontTx/>
              <a:buChar char="•"/>
            </a:pPr>
            <a:r>
              <a:rPr lang="en-US" altLang="zh-CN" sz="2400">
                <a:ea typeface="宋体" charset="-122"/>
              </a:rPr>
              <a:t>  Supposedly faster</a:t>
            </a:r>
          </a:p>
          <a:p>
            <a:endParaRPr lang="en-US" altLang="zh-CN" sz="2400">
              <a:ea typeface="宋体" charset="-122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63525" y="1527175"/>
            <a:ext cx="2568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a typeface="宋体" charset="-122"/>
              </a:rPr>
              <a:t>In favour of  EM:</a:t>
            </a:r>
          </a:p>
        </p:txBody>
      </p:sp>
    </p:spTree>
    <p:extLst>
      <p:ext uri="{BB962C8B-B14F-4D97-AF65-F5344CB8AC3E}">
        <p14:creationId xmlns:p14="http://schemas.microsoft.com/office/powerpoint/2010/main" val="52436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sz="4000">
                <a:solidFill>
                  <a:schemeClr val="tx1"/>
                </a:solidFill>
                <a:latin typeface="Albertus Extra Bold" pitchFamily="34" charset="0"/>
                <a:ea typeface="宋体" charset="-122"/>
              </a:rPr>
              <a:t>Motivating example</a:t>
            </a:r>
          </a:p>
        </p:txBody>
      </p:sp>
      <p:grpSp>
        <p:nvGrpSpPr>
          <p:cNvPr id="15427" name="Group 67"/>
          <p:cNvGrpSpPr>
            <a:grpSpLocks/>
          </p:cNvGrpSpPr>
          <p:nvPr/>
        </p:nvGrpSpPr>
        <p:grpSpPr bwMode="auto">
          <a:xfrm>
            <a:off x="1143000" y="1874838"/>
            <a:ext cx="6934200" cy="671512"/>
            <a:chOff x="720" y="1728"/>
            <a:chExt cx="4368" cy="423"/>
          </a:xfrm>
        </p:grpSpPr>
        <p:sp>
          <p:nvSpPr>
            <p:cNvPr id="15364" name="Line 4"/>
            <p:cNvSpPr>
              <a:spLocks noChangeShapeType="1"/>
            </p:cNvSpPr>
            <p:nvPr/>
          </p:nvSpPr>
          <p:spPr bwMode="auto">
            <a:xfrm>
              <a:off x="720" y="1776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5" name="Oval 5"/>
            <p:cNvSpPr>
              <a:spLocks noChangeArrowheads="1"/>
            </p:cNvSpPr>
            <p:nvPr/>
          </p:nvSpPr>
          <p:spPr bwMode="auto">
            <a:xfrm>
              <a:off x="1728" y="17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6" name="Oval 6"/>
            <p:cNvSpPr>
              <a:spLocks noChangeArrowheads="1"/>
            </p:cNvSpPr>
            <p:nvPr/>
          </p:nvSpPr>
          <p:spPr bwMode="auto">
            <a:xfrm>
              <a:off x="1872" y="17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7" name="Oval 7"/>
            <p:cNvSpPr>
              <a:spLocks noChangeArrowheads="1"/>
            </p:cNvSpPr>
            <p:nvPr/>
          </p:nvSpPr>
          <p:spPr bwMode="auto">
            <a:xfrm>
              <a:off x="3072" y="17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3264" y="17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3" name="Oval 13"/>
            <p:cNvSpPr>
              <a:spLocks noChangeArrowheads="1"/>
            </p:cNvSpPr>
            <p:nvPr/>
          </p:nvSpPr>
          <p:spPr bwMode="auto">
            <a:xfrm>
              <a:off x="3552" y="17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Oval 14"/>
            <p:cNvSpPr>
              <a:spLocks noChangeArrowheads="1"/>
            </p:cNvSpPr>
            <p:nvPr/>
          </p:nvSpPr>
          <p:spPr bwMode="auto">
            <a:xfrm>
              <a:off x="2373" y="17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864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1296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1296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1728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>
              <a:off x="1728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2160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2592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>
              <a:off x="2592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Line 23"/>
            <p:cNvSpPr>
              <a:spLocks noChangeShapeType="1"/>
            </p:cNvSpPr>
            <p:nvPr/>
          </p:nvSpPr>
          <p:spPr bwMode="auto">
            <a:xfrm>
              <a:off x="3024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4" name="Line 24"/>
            <p:cNvSpPr>
              <a:spLocks noChangeShapeType="1"/>
            </p:cNvSpPr>
            <p:nvPr/>
          </p:nvSpPr>
          <p:spPr bwMode="auto">
            <a:xfrm>
              <a:off x="3456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>
              <a:off x="3888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>
              <a:off x="4320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7" name="Line 27"/>
            <p:cNvSpPr>
              <a:spLocks noChangeShapeType="1"/>
            </p:cNvSpPr>
            <p:nvPr/>
          </p:nvSpPr>
          <p:spPr bwMode="auto">
            <a:xfrm>
              <a:off x="4320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Line 28"/>
            <p:cNvSpPr>
              <a:spLocks noChangeShapeType="1"/>
            </p:cNvSpPr>
            <p:nvPr/>
          </p:nvSpPr>
          <p:spPr bwMode="auto">
            <a:xfrm>
              <a:off x="4752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2496" y="192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0</a:t>
              </a:r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2928" y="192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1</a:t>
              </a:r>
            </a:p>
          </p:txBody>
        </p:sp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1632" y="1920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-2</a:t>
              </a:r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2064" y="1920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-1</a:t>
              </a: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720" y="1920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-4</a:t>
              </a:r>
            </a:p>
          </p:txBody>
        </p:sp>
        <p:sp>
          <p:nvSpPr>
            <p:cNvPr id="15394" name="Text Box 34"/>
            <p:cNvSpPr txBox="1">
              <a:spLocks noChangeArrowheads="1"/>
            </p:cNvSpPr>
            <p:nvPr/>
          </p:nvSpPr>
          <p:spPr bwMode="auto">
            <a:xfrm>
              <a:off x="1152" y="1920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-3</a:t>
              </a:r>
            </a:p>
          </p:txBody>
        </p:sp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4224" y="192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4</a:t>
              </a:r>
            </a:p>
          </p:txBody>
        </p:sp>
        <p:sp>
          <p:nvSpPr>
            <p:cNvPr id="15396" name="Text Box 36"/>
            <p:cNvSpPr txBox="1">
              <a:spLocks noChangeArrowheads="1"/>
            </p:cNvSpPr>
            <p:nvPr/>
          </p:nvSpPr>
          <p:spPr bwMode="auto">
            <a:xfrm>
              <a:off x="4656" y="192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5</a:t>
              </a:r>
            </a:p>
          </p:txBody>
        </p:sp>
        <p:sp>
          <p:nvSpPr>
            <p:cNvPr id="15397" name="Text Box 37"/>
            <p:cNvSpPr txBox="1">
              <a:spLocks noChangeArrowheads="1"/>
            </p:cNvSpPr>
            <p:nvPr/>
          </p:nvSpPr>
          <p:spPr bwMode="auto">
            <a:xfrm>
              <a:off x="3360" y="192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2</a:t>
              </a:r>
            </a:p>
          </p:txBody>
        </p:sp>
        <p:sp>
          <p:nvSpPr>
            <p:cNvPr id="15398" name="Text Box 38"/>
            <p:cNvSpPr txBox="1">
              <a:spLocks noChangeArrowheads="1"/>
            </p:cNvSpPr>
            <p:nvPr/>
          </p:nvSpPr>
          <p:spPr bwMode="auto">
            <a:xfrm>
              <a:off x="3792" y="192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3</a:t>
              </a:r>
            </a:p>
          </p:txBody>
        </p:sp>
      </p:grpSp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288925" y="126523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Data:</a:t>
            </a:r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312738" y="355441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Model:</a:t>
            </a:r>
          </a:p>
        </p:txBody>
      </p:sp>
      <p:pic>
        <p:nvPicPr>
          <p:cNvPr id="15402" name="Picture 4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04925"/>
            <a:ext cx="28289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411" name="Group 51"/>
          <p:cNvGrpSpPr>
            <a:grpSpLocks/>
          </p:cNvGrpSpPr>
          <p:nvPr/>
        </p:nvGrpSpPr>
        <p:grpSpPr bwMode="auto">
          <a:xfrm>
            <a:off x="4743451" y="4895850"/>
            <a:ext cx="3213779" cy="1860550"/>
            <a:chOff x="1920" y="3267"/>
            <a:chExt cx="1275" cy="738"/>
          </a:xfrm>
        </p:grpSpPr>
        <p:sp>
          <p:nvSpPr>
            <p:cNvPr id="15405" name="Line 45"/>
            <p:cNvSpPr>
              <a:spLocks noChangeShapeType="1"/>
            </p:cNvSpPr>
            <p:nvPr/>
          </p:nvSpPr>
          <p:spPr bwMode="auto">
            <a:xfrm flipV="1">
              <a:off x="1920" y="3936"/>
              <a:ext cx="1275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7" name="Line 47"/>
            <p:cNvSpPr>
              <a:spLocks noChangeShapeType="1"/>
            </p:cNvSpPr>
            <p:nvPr/>
          </p:nvSpPr>
          <p:spPr bwMode="auto">
            <a:xfrm flipV="1">
              <a:off x="1963" y="3267"/>
              <a:ext cx="0" cy="7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9" name="Freeform 49"/>
            <p:cNvSpPr>
              <a:spLocks noChangeArrowheads="1"/>
            </p:cNvSpPr>
            <p:nvPr/>
          </p:nvSpPr>
          <p:spPr bwMode="auto">
            <a:xfrm>
              <a:off x="2158" y="3499"/>
              <a:ext cx="516" cy="432"/>
            </a:xfrm>
            <a:custGeom>
              <a:avLst/>
              <a:gdLst>
                <a:gd name="T0" fmla="*/ 0 w 2280"/>
                <a:gd name="T1" fmla="*/ 1905 h 1910"/>
                <a:gd name="T2" fmla="*/ 98 w 2280"/>
                <a:gd name="T3" fmla="*/ 1905 h 1910"/>
                <a:gd name="T4" fmla="*/ 197 w 2280"/>
                <a:gd name="T5" fmla="*/ 1900 h 1910"/>
                <a:gd name="T6" fmla="*/ 240 w 2280"/>
                <a:gd name="T7" fmla="*/ 1896 h 1910"/>
                <a:gd name="T8" fmla="*/ 308 w 2280"/>
                <a:gd name="T9" fmla="*/ 1883 h 1910"/>
                <a:gd name="T10" fmla="*/ 369 w 2280"/>
                <a:gd name="T11" fmla="*/ 1857 h 1910"/>
                <a:gd name="T12" fmla="*/ 435 w 2280"/>
                <a:gd name="T13" fmla="*/ 1821 h 1910"/>
                <a:gd name="T14" fmla="*/ 458 w 2280"/>
                <a:gd name="T15" fmla="*/ 1800 h 1910"/>
                <a:gd name="T16" fmla="*/ 496 w 2280"/>
                <a:gd name="T17" fmla="*/ 1771 h 1910"/>
                <a:gd name="T18" fmla="*/ 528 w 2280"/>
                <a:gd name="T19" fmla="*/ 1719 h 1910"/>
                <a:gd name="T20" fmla="*/ 559 w 2280"/>
                <a:gd name="T21" fmla="*/ 1675 h 1910"/>
                <a:gd name="T22" fmla="*/ 600 w 2280"/>
                <a:gd name="T23" fmla="*/ 1588 h 1910"/>
                <a:gd name="T24" fmla="*/ 638 w 2280"/>
                <a:gd name="T25" fmla="*/ 1495 h 1910"/>
                <a:gd name="T26" fmla="*/ 711 w 2280"/>
                <a:gd name="T27" fmla="*/ 1299 h 1910"/>
                <a:gd name="T28" fmla="*/ 768 w 2280"/>
                <a:gd name="T29" fmla="*/ 1099 h 1910"/>
                <a:gd name="T30" fmla="*/ 816 w 2280"/>
                <a:gd name="T31" fmla="*/ 896 h 1910"/>
                <a:gd name="T32" fmla="*/ 877 w 2280"/>
                <a:gd name="T33" fmla="*/ 661 h 1910"/>
                <a:gd name="T34" fmla="*/ 930 w 2280"/>
                <a:gd name="T35" fmla="*/ 449 h 1910"/>
                <a:gd name="T36" fmla="*/ 976 w 2280"/>
                <a:gd name="T37" fmla="*/ 295 h 1910"/>
                <a:gd name="T38" fmla="*/ 1007 w 2280"/>
                <a:gd name="T39" fmla="*/ 206 h 1910"/>
                <a:gd name="T40" fmla="*/ 1040 w 2280"/>
                <a:gd name="T41" fmla="*/ 123 h 1910"/>
                <a:gd name="T42" fmla="*/ 1067 w 2280"/>
                <a:gd name="T43" fmla="*/ 61 h 1910"/>
                <a:gd name="T44" fmla="*/ 1101 w 2280"/>
                <a:gd name="T45" fmla="*/ 26 h 1910"/>
                <a:gd name="T46" fmla="*/ 1130 w 2280"/>
                <a:gd name="T47" fmla="*/ 0 h 1910"/>
                <a:gd name="T48" fmla="*/ 1161 w 2280"/>
                <a:gd name="T49" fmla="*/ 0 h 1910"/>
                <a:gd name="T50" fmla="*/ 1195 w 2280"/>
                <a:gd name="T51" fmla="*/ 16 h 1910"/>
                <a:gd name="T52" fmla="*/ 1230 w 2280"/>
                <a:gd name="T53" fmla="*/ 53 h 1910"/>
                <a:gd name="T54" fmla="*/ 1260 w 2280"/>
                <a:gd name="T55" fmla="*/ 114 h 1910"/>
                <a:gd name="T56" fmla="*/ 1303 w 2280"/>
                <a:gd name="T57" fmla="*/ 220 h 1910"/>
                <a:gd name="T58" fmla="*/ 1337 w 2280"/>
                <a:gd name="T59" fmla="*/ 343 h 1910"/>
                <a:gd name="T60" fmla="*/ 1379 w 2280"/>
                <a:gd name="T61" fmla="*/ 482 h 1910"/>
                <a:gd name="T62" fmla="*/ 1408 w 2280"/>
                <a:gd name="T63" fmla="*/ 609 h 1910"/>
                <a:gd name="T64" fmla="*/ 1454 w 2280"/>
                <a:gd name="T65" fmla="*/ 780 h 1910"/>
                <a:gd name="T66" fmla="*/ 1495 w 2280"/>
                <a:gd name="T67" fmla="*/ 957 h 1910"/>
                <a:gd name="T68" fmla="*/ 1545 w 2280"/>
                <a:gd name="T69" fmla="*/ 1138 h 1910"/>
                <a:gd name="T70" fmla="*/ 1583 w 2280"/>
                <a:gd name="T71" fmla="*/ 1268 h 1910"/>
                <a:gd name="T72" fmla="*/ 1630 w 2280"/>
                <a:gd name="T73" fmla="*/ 1407 h 1910"/>
                <a:gd name="T74" fmla="*/ 1700 w 2280"/>
                <a:gd name="T75" fmla="*/ 1592 h 1910"/>
                <a:gd name="T76" fmla="*/ 1783 w 2280"/>
                <a:gd name="T77" fmla="*/ 1732 h 1910"/>
                <a:gd name="T78" fmla="*/ 1855 w 2280"/>
                <a:gd name="T79" fmla="*/ 1809 h 1910"/>
                <a:gd name="T80" fmla="*/ 1932 w 2280"/>
                <a:gd name="T81" fmla="*/ 1860 h 1910"/>
                <a:gd name="T82" fmla="*/ 2028 w 2280"/>
                <a:gd name="T83" fmla="*/ 1896 h 1910"/>
                <a:gd name="T84" fmla="*/ 2122 w 2280"/>
                <a:gd name="T85" fmla="*/ 1905 h 1910"/>
                <a:gd name="T86" fmla="*/ 2219 w 2280"/>
                <a:gd name="T87" fmla="*/ 1909 h 1910"/>
                <a:gd name="T88" fmla="*/ 2279 w 2280"/>
                <a:gd name="T89" fmla="*/ 1909 h 1910"/>
                <a:gd name="T90" fmla="*/ 0 w 2280"/>
                <a:gd name="T91" fmla="*/ 1905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80" h="1910">
                  <a:moveTo>
                    <a:pt x="0" y="1905"/>
                  </a:moveTo>
                  <a:lnTo>
                    <a:pt x="98" y="1905"/>
                  </a:lnTo>
                  <a:lnTo>
                    <a:pt x="197" y="1900"/>
                  </a:lnTo>
                  <a:lnTo>
                    <a:pt x="240" y="1896"/>
                  </a:lnTo>
                  <a:lnTo>
                    <a:pt x="308" y="1883"/>
                  </a:lnTo>
                  <a:lnTo>
                    <a:pt x="369" y="1857"/>
                  </a:lnTo>
                  <a:lnTo>
                    <a:pt x="435" y="1821"/>
                  </a:lnTo>
                  <a:lnTo>
                    <a:pt x="458" y="1800"/>
                  </a:lnTo>
                  <a:lnTo>
                    <a:pt x="496" y="1771"/>
                  </a:lnTo>
                  <a:lnTo>
                    <a:pt x="528" y="1719"/>
                  </a:lnTo>
                  <a:lnTo>
                    <a:pt x="559" y="1675"/>
                  </a:lnTo>
                  <a:lnTo>
                    <a:pt x="600" y="1588"/>
                  </a:lnTo>
                  <a:lnTo>
                    <a:pt x="638" y="1495"/>
                  </a:lnTo>
                  <a:lnTo>
                    <a:pt x="711" y="1299"/>
                  </a:lnTo>
                  <a:lnTo>
                    <a:pt x="768" y="1099"/>
                  </a:lnTo>
                  <a:lnTo>
                    <a:pt x="816" y="896"/>
                  </a:lnTo>
                  <a:lnTo>
                    <a:pt x="877" y="661"/>
                  </a:lnTo>
                  <a:lnTo>
                    <a:pt x="930" y="449"/>
                  </a:lnTo>
                  <a:lnTo>
                    <a:pt x="976" y="295"/>
                  </a:lnTo>
                  <a:lnTo>
                    <a:pt x="1007" y="206"/>
                  </a:lnTo>
                  <a:lnTo>
                    <a:pt x="1040" y="123"/>
                  </a:lnTo>
                  <a:lnTo>
                    <a:pt x="1067" y="61"/>
                  </a:lnTo>
                  <a:lnTo>
                    <a:pt x="1101" y="26"/>
                  </a:lnTo>
                  <a:lnTo>
                    <a:pt x="1130" y="0"/>
                  </a:lnTo>
                  <a:lnTo>
                    <a:pt x="1161" y="0"/>
                  </a:lnTo>
                  <a:lnTo>
                    <a:pt x="1195" y="16"/>
                  </a:lnTo>
                  <a:lnTo>
                    <a:pt x="1230" y="53"/>
                  </a:lnTo>
                  <a:lnTo>
                    <a:pt x="1260" y="114"/>
                  </a:lnTo>
                  <a:lnTo>
                    <a:pt x="1303" y="220"/>
                  </a:lnTo>
                  <a:lnTo>
                    <a:pt x="1337" y="343"/>
                  </a:lnTo>
                  <a:lnTo>
                    <a:pt x="1379" y="482"/>
                  </a:lnTo>
                  <a:lnTo>
                    <a:pt x="1408" y="609"/>
                  </a:lnTo>
                  <a:lnTo>
                    <a:pt x="1454" y="780"/>
                  </a:lnTo>
                  <a:lnTo>
                    <a:pt x="1495" y="957"/>
                  </a:lnTo>
                  <a:lnTo>
                    <a:pt x="1545" y="1138"/>
                  </a:lnTo>
                  <a:lnTo>
                    <a:pt x="1583" y="1268"/>
                  </a:lnTo>
                  <a:lnTo>
                    <a:pt x="1630" y="1407"/>
                  </a:lnTo>
                  <a:lnTo>
                    <a:pt x="1700" y="1592"/>
                  </a:lnTo>
                  <a:lnTo>
                    <a:pt x="1783" y="1732"/>
                  </a:lnTo>
                  <a:lnTo>
                    <a:pt x="1855" y="1809"/>
                  </a:lnTo>
                  <a:lnTo>
                    <a:pt x="1932" y="1860"/>
                  </a:lnTo>
                  <a:lnTo>
                    <a:pt x="2028" y="1896"/>
                  </a:lnTo>
                  <a:lnTo>
                    <a:pt x="2122" y="1905"/>
                  </a:lnTo>
                  <a:lnTo>
                    <a:pt x="2219" y="1909"/>
                  </a:lnTo>
                  <a:lnTo>
                    <a:pt x="2279" y="1909"/>
                  </a:lnTo>
                  <a:lnTo>
                    <a:pt x="0" y="1905"/>
                  </a:lnTo>
                </a:path>
              </a:pathLst>
            </a:custGeom>
            <a:noFill/>
            <a:ln w="1836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0" name="Freeform 50"/>
            <p:cNvSpPr>
              <a:spLocks noChangeArrowheads="1"/>
            </p:cNvSpPr>
            <p:nvPr/>
          </p:nvSpPr>
          <p:spPr bwMode="auto">
            <a:xfrm>
              <a:off x="2423" y="3504"/>
              <a:ext cx="516" cy="432"/>
            </a:xfrm>
            <a:custGeom>
              <a:avLst/>
              <a:gdLst>
                <a:gd name="T0" fmla="*/ 0 w 2281"/>
                <a:gd name="T1" fmla="*/ 1905 h 1910"/>
                <a:gd name="T2" fmla="*/ 98 w 2281"/>
                <a:gd name="T3" fmla="*/ 1905 h 1910"/>
                <a:gd name="T4" fmla="*/ 197 w 2281"/>
                <a:gd name="T5" fmla="*/ 1900 h 1910"/>
                <a:gd name="T6" fmla="*/ 240 w 2281"/>
                <a:gd name="T7" fmla="*/ 1896 h 1910"/>
                <a:gd name="T8" fmla="*/ 308 w 2281"/>
                <a:gd name="T9" fmla="*/ 1883 h 1910"/>
                <a:gd name="T10" fmla="*/ 369 w 2281"/>
                <a:gd name="T11" fmla="*/ 1857 h 1910"/>
                <a:gd name="T12" fmla="*/ 435 w 2281"/>
                <a:gd name="T13" fmla="*/ 1821 h 1910"/>
                <a:gd name="T14" fmla="*/ 458 w 2281"/>
                <a:gd name="T15" fmla="*/ 1800 h 1910"/>
                <a:gd name="T16" fmla="*/ 496 w 2281"/>
                <a:gd name="T17" fmla="*/ 1771 h 1910"/>
                <a:gd name="T18" fmla="*/ 530 w 2281"/>
                <a:gd name="T19" fmla="*/ 1719 h 1910"/>
                <a:gd name="T20" fmla="*/ 559 w 2281"/>
                <a:gd name="T21" fmla="*/ 1675 h 1910"/>
                <a:gd name="T22" fmla="*/ 601 w 2281"/>
                <a:gd name="T23" fmla="*/ 1588 h 1910"/>
                <a:gd name="T24" fmla="*/ 639 w 2281"/>
                <a:gd name="T25" fmla="*/ 1495 h 1910"/>
                <a:gd name="T26" fmla="*/ 711 w 2281"/>
                <a:gd name="T27" fmla="*/ 1299 h 1910"/>
                <a:gd name="T28" fmla="*/ 768 w 2281"/>
                <a:gd name="T29" fmla="*/ 1099 h 1910"/>
                <a:gd name="T30" fmla="*/ 816 w 2281"/>
                <a:gd name="T31" fmla="*/ 896 h 1910"/>
                <a:gd name="T32" fmla="*/ 877 w 2281"/>
                <a:gd name="T33" fmla="*/ 661 h 1910"/>
                <a:gd name="T34" fmla="*/ 930 w 2281"/>
                <a:gd name="T35" fmla="*/ 449 h 1910"/>
                <a:gd name="T36" fmla="*/ 976 w 2281"/>
                <a:gd name="T37" fmla="*/ 295 h 1910"/>
                <a:gd name="T38" fmla="*/ 1007 w 2281"/>
                <a:gd name="T39" fmla="*/ 206 h 1910"/>
                <a:gd name="T40" fmla="*/ 1041 w 2281"/>
                <a:gd name="T41" fmla="*/ 123 h 1910"/>
                <a:gd name="T42" fmla="*/ 1067 w 2281"/>
                <a:gd name="T43" fmla="*/ 61 h 1910"/>
                <a:gd name="T44" fmla="*/ 1101 w 2281"/>
                <a:gd name="T45" fmla="*/ 26 h 1910"/>
                <a:gd name="T46" fmla="*/ 1131 w 2281"/>
                <a:gd name="T47" fmla="*/ 0 h 1910"/>
                <a:gd name="T48" fmla="*/ 1162 w 2281"/>
                <a:gd name="T49" fmla="*/ 0 h 1910"/>
                <a:gd name="T50" fmla="*/ 1196 w 2281"/>
                <a:gd name="T51" fmla="*/ 16 h 1910"/>
                <a:gd name="T52" fmla="*/ 1231 w 2281"/>
                <a:gd name="T53" fmla="*/ 53 h 1910"/>
                <a:gd name="T54" fmla="*/ 1261 w 2281"/>
                <a:gd name="T55" fmla="*/ 114 h 1910"/>
                <a:gd name="T56" fmla="*/ 1304 w 2281"/>
                <a:gd name="T57" fmla="*/ 220 h 1910"/>
                <a:gd name="T58" fmla="*/ 1338 w 2281"/>
                <a:gd name="T59" fmla="*/ 343 h 1910"/>
                <a:gd name="T60" fmla="*/ 1379 w 2281"/>
                <a:gd name="T61" fmla="*/ 482 h 1910"/>
                <a:gd name="T62" fmla="*/ 1410 w 2281"/>
                <a:gd name="T63" fmla="*/ 609 h 1910"/>
                <a:gd name="T64" fmla="*/ 1454 w 2281"/>
                <a:gd name="T65" fmla="*/ 780 h 1910"/>
                <a:gd name="T66" fmla="*/ 1495 w 2281"/>
                <a:gd name="T67" fmla="*/ 957 h 1910"/>
                <a:gd name="T68" fmla="*/ 1545 w 2281"/>
                <a:gd name="T69" fmla="*/ 1138 h 1910"/>
                <a:gd name="T70" fmla="*/ 1583 w 2281"/>
                <a:gd name="T71" fmla="*/ 1268 h 1910"/>
                <a:gd name="T72" fmla="*/ 1631 w 2281"/>
                <a:gd name="T73" fmla="*/ 1407 h 1910"/>
                <a:gd name="T74" fmla="*/ 1700 w 2281"/>
                <a:gd name="T75" fmla="*/ 1592 h 1910"/>
                <a:gd name="T76" fmla="*/ 1784 w 2281"/>
                <a:gd name="T77" fmla="*/ 1732 h 1910"/>
                <a:gd name="T78" fmla="*/ 1856 w 2281"/>
                <a:gd name="T79" fmla="*/ 1809 h 1910"/>
                <a:gd name="T80" fmla="*/ 1933 w 2281"/>
                <a:gd name="T81" fmla="*/ 1860 h 1910"/>
                <a:gd name="T82" fmla="*/ 2029 w 2281"/>
                <a:gd name="T83" fmla="*/ 1896 h 1910"/>
                <a:gd name="T84" fmla="*/ 2122 w 2281"/>
                <a:gd name="T85" fmla="*/ 1905 h 1910"/>
                <a:gd name="T86" fmla="*/ 2220 w 2281"/>
                <a:gd name="T87" fmla="*/ 1909 h 1910"/>
                <a:gd name="T88" fmla="*/ 2280 w 2281"/>
                <a:gd name="T89" fmla="*/ 1909 h 1910"/>
                <a:gd name="T90" fmla="*/ 0 w 2281"/>
                <a:gd name="T91" fmla="*/ 1905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81" h="1910">
                  <a:moveTo>
                    <a:pt x="0" y="1905"/>
                  </a:moveTo>
                  <a:lnTo>
                    <a:pt x="98" y="1905"/>
                  </a:lnTo>
                  <a:lnTo>
                    <a:pt x="197" y="1900"/>
                  </a:lnTo>
                  <a:lnTo>
                    <a:pt x="240" y="1896"/>
                  </a:lnTo>
                  <a:lnTo>
                    <a:pt x="308" y="1883"/>
                  </a:lnTo>
                  <a:lnTo>
                    <a:pt x="369" y="1857"/>
                  </a:lnTo>
                  <a:lnTo>
                    <a:pt x="435" y="1821"/>
                  </a:lnTo>
                  <a:lnTo>
                    <a:pt x="458" y="1800"/>
                  </a:lnTo>
                  <a:lnTo>
                    <a:pt x="496" y="1771"/>
                  </a:lnTo>
                  <a:lnTo>
                    <a:pt x="530" y="1719"/>
                  </a:lnTo>
                  <a:lnTo>
                    <a:pt x="559" y="1675"/>
                  </a:lnTo>
                  <a:lnTo>
                    <a:pt x="601" y="1588"/>
                  </a:lnTo>
                  <a:lnTo>
                    <a:pt x="639" y="1495"/>
                  </a:lnTo>
                  <a:lnTo>
                    <a:pt x="711" y="1299"/>
                  </a:lnTo>
                  <a:lnTo>
                    <a:pt x="768" y="1099"/>
                  </a:lnTo>
                  <a:lnTo>
                    <a:pt x="816" y="896"/>
                  </a:lnTo>
                  <a:lnTo>
                    <a:pt x="877" y="661"/>
                  </a:lnTo>
                  <a:lnTo>
                    <a:pt x="930" y="449"/>
                  </a:lnTo>
                  <a:lnTo>
                    <a:pt x="976" y="295"/>
                  </a:lnTo>
                  <a:lnTo>
                    <a:pt x="1007" y="206"/>
                  </a:lnTo>
                  <a:lnTo>
                    <a:pt x="1041" y="123"/>
                  </a:lnTo>
                  <a:lnTo>
                    <a:pt x="1067" y="61"/>
                  </a:lnTo>
                  <a:lnTo>
                    <a:pt x="1101" y="26"/>
                  </a:lnTo>
                  <a:lnTo>
                    <a:pt x="1131" y="0"/>
                  </a:lnTo>
                  <a:lnTo>
                    <a:pt x="1162" y="0"/>
                  </a:lnTo>
                  <a:lnTo>
                    <a:pt x="1196" y="16"/>
                  </a:lnTo>
                  <a:lnTo>
                    <a:pt x="1231" y="53"/>
                  </a:lnTo>
                  <a:lnTo>
                    <a:pt x="1261" y="114"/>
                  </a:lnTo>
                  <a:lnTo>
                    <a:pt x="1304" y="220"/>
                  </a:lnTo>
                  <a:lnTo>
                    <a:pt x="1338" y="343"/>
                  </a:lnTo>
                  <a:lnTo>
                    <a:pt x="1379" y="482"/>
                  </a:lnTo>
                  <a:lnTo>
                    <a:pt x="1410" y="609"/>
                  </a:lnTo>
                  <a:lnTo>
                    <a:pt x="1454" y="780"/>
                  </a:lnTo>
                  <a:lnTo>
                    <a:pt x="1495" y="957"/>
                  </a:lnTo>
                  <a:lnTo>
                    <a:pt x="1545" y="1138"/>
                  </a:lnTo>
                  <a:lnTo>
                    <a:pt x="1583" y="1268"/>
                  </a:lnTo>
                  <a:lnTo>
                    <a:pt x="1631" y="1407"/>
                  </a:lnTo>
                  <a:lnTo>
                    <a:pt x="1700" y="1592"/>
                  </a:lnTo>
                  <a:lnTo>
                    <a:pt x="1784" y="1732"/>
                  </a:lnTo>
                  <a:lnTo>
                    <a:pt x="1856" y="1809"/>
                  </a:lnTo>
                  <a:lnTo>
                    <a:pt x="1933" y="1860"/>
                  </a:lnTo>
                  <a:lnTo>
                    <a:pt x="2029" y="1896"/>
                  </a:lnTo>
                  <a:lnTo>
                    <a:pt x="2122" y="1905"/>
                  </a:lnTo>
                  <a:lnTo>
                    <a:pt x="2220" y="1909"/>
                  </a:lnTo>
                  <a:lnTo>
                    <a:pt x="2280" y="1909"/>
                  </a:lnTo>
                  <a:lnTo>
                    <a:pt x="0" y="1905"/>
                  </a:lnTo>
                </a:path>
              </a:pathLst>
            </a:custGeom>
            <a:noFill/>
            <a:ln w="1836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15" name="Text Box 55"/>
          <p:cNvSpPr txBox="1">
            <a:spLocks noChangeArrowheads="1"/>
          </p:cNvSpPr>
          <p:nvPr/>
        </p:nvSpPr>
        <p:spPr bwMode="auto">
          <a:xfrm>
            <a:off x="336550" y="5253038"/>
            <a:ext cx="1492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Parameters: </a:t>
            </a:r>
          </a:p>
        </p:txBody>
      </p:sp>
      <p:sp>
        <p:nvSpPr>
          <p:cNvPr id="15421" name="Text Box 61"/>
          <p:cNvSpPr txBox="1">
            <a:spLocks noChangeArrowheads="1"/>
          </p:cNvSpPr>
          <p:nvPr/>
        </p:nvSpPr>
        <p:spPr bwMode="auto">
          <a:xfrm>
            <a:off x="328613" y="2936875"/>
            <a:ext cx="6946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OBJECTIVE: Fit mixture of Gaussian model with C=2 components </a:t>
            </a:r>
          </a:p>
        </p:txBody>
      </p:sp>
      <p:sp>
        <p:nvSpPr>
          <p:cNvPr id="15425" name="Text Box 65"/>
          <p:cNvSpPr txBox="1">
            <a:spLocks noChangeArrowheads="1"/>
          </p:cNvSpPr>
          <p:nvPr/>
        </p:nvSpPr>
        <p:spPr bwMode="auto">
          <a:xfrm>
            <a:off x="1708150" y="5710238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keep </a:t>
            </a:r>
          </a:p>
        </p:txBody>
      </p:sp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3003550" y="5710238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fixed</a:t>
            </a:r>
          </a:p>
        </p:txBody>
      </p:sp>
      <p:sp>
        <p:nvSpPr>
          <p:cNvPr id="15429" name="Text Box 69"/>
          <p:cNvSpPr txBox="1">
            <a:spLocks noChangeArrowheads="1"/>
          </p:cNvSpPr>
          <p:nvPr/>
        </p:nvSpPr>
        <p:spPr bwMode="auto">
          <a:xfrm>
            <a:off x="1250950" y="6167438"/>
            <a:ext cx="196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i.e. only estimate </a:t>
            </a:r>
          </a:p>
        </p:txBody>
      </p:sp>
      <p:pic>
        <p:nvPicPr>
          <p:cNvPr id="15430" name="Picture 7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75" y="6283325"/>
            <a:ext cx="1952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31" name="Text Box 71"/>
          <p:cNvSpPr txBox="1">
            <a:spLocks noChangeArrowheads="1"/>
          </p:cNvSpPr>
          <p:nvPr/>
        </p:nvSpPr>
        <p:spPr bwMode="auto">
          <a:xfrm>
            <a:off x="7873950" y="6456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x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4819650" y="5124450"/>
            <a:ext cx="78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P(x|</a:t>
            </a:r>
            <a:r>
              <a:rPr lang="en-US" altLang="zh-CN">
                <a:ea typeface="宋体" charset="-122"/>
                <a:sym typeface="Symbol" pitchFamily="18" charset="2"/>
              </a:rPr>
              <a:t>)</a:t>
            </a:r>
          </a:p>
        </p:txBody>
      </p:sp>
      <p:sp>
        <p:nvSpPr>
          <p:cNvPr id="15433" name="Line 73"/>
          <p:cNvSpPr>
            <a:spLocks noChangeShapeType="1"/>
          </p:cNvSpPr>
          <p:nvPr/>
        </p:nvSpPr>
        <p:spPr bwMode="auto">
          <a:xfrm>
            <a:off x="5994400" y="5173663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34" name="Line 74"/>
          <p:cNvSpPr>
            <a:spLocks noChangeShapeType="1"/>
          </p:cNvSpPr>
          <p:nvPr/>
        </p:nvSpPr>
        <p:spPr bwMode="auto">
          <a:xfrm>
            <a:off x="6660232" y="5173663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436" name="Picture 7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6661150"/>
            <a:ext cx="227013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38" name="Picture 7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6635750"/>
            <a:ext cx="238125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42" name="Text Box 82"/>
          <p:cNvSpPr txBox="1">
            <a:spLocks noChangeArrowheads="1"/>
          </p:cNvSpPr>
          <p:nvPr/>
        </p:nvSpPr>
        <p:spPr bwMode="auto">
          <a:xfrm>
            <a:off x="5661025" y="4441825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where</a:t>
            </a:r>
          </a:p>
        </p:txBody>
      </p:sp>
      <p:pic>
        <p:nvPicPr>
          <p:cNvPr id="15444" name="Picture 8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984625"/>
            <a:ext cx="48133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46" name="Line 86"/>
          <p:cNvSpPr>
            <a:spLocks noChangeShapeType="1"/>
          </p:cNvSpPr>
          <p:nvPr/>
        </p:nvSpPr>
        <p:spPr bwMode="auto">
          <a:xfrm>
            <a:off x="493713" y="2751138"/>
            <a:ext cx="7866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447" name="Picture 8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4408488"/>
            <a:ext cx="384175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48" name="Picture 88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4425950"/>
            <a:ext cx="2195513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49" name="Picture 89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5311775"/>
            <a:ext cx="1874838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50" name="Picture 90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3" y="5834063"/>
            <a:ext cx="5778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556" y="3291841"/>
            <a:ext cx="3367087" cy="61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956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1150938" y="1747838"/>
            <a:ext cx="6419850" cy="4705350"/>
            <a:chOff x="700" y="872"/>
            <a:chExt cx="4044" cy="2964"/>
          </a:xfrm>
        </p:grpSpPr>
        <p:pic>
          <p:nvPicPr>
            <p:cNvPr id="1638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" y="872"/>
              <a:ext cx="4044" cy="2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89" name="Picture 5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" y="3646"/>
              <a:ext cx="143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90" name="Picture 6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3" y="3676"/>
              <a:ext cx="150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01663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4000">
                <a:latin typeface="Albertus Extra Bold" pitchFamily="34" charset="0"/>
                <a:ea typeface="宋体" charset="-122"/>
              </a:rPr>
              <a:t>Likelihood function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87338" y="949325"/>
            <a:ext cx="4214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Likelihood is a function of parameters, </a:t>
            </a:r>
            <a:r>
              <a:rPr lang="en-US" altLang="zh-CN">
                <a:ea typeface="宋体" charset="-122"/>
                <a:sym typeface="Symbol" pitchFamily="18" charset="2"/>
              </a:rPr>
              <a:t></a:t>
            </a:r>
            <a:br>
              <a:rPr lang="en-US" altLang="zh-CN">
                <a:ea typeface="宋体" charset="-122"/>
                <a:sym typeface="Symbol" pitchFamily="18" charset="2"/>
              </a:rPr>
            </a:br>
            <a:r>
              <a:rPr lang="en-US" altLang="zh-CN">
                <a:ea typeface="宋体" charset="-122"/>
                <a:sym typeface="Symbol" pitchFamily="18" charset="2"/>
              </a:rPr>
              <a:t>Probability is a function of r.v. </a:t>
            </a:r>
            <a:r>
              <a:rPr lang="en-US" altLang="zh-CN">
                <a:ea typeface="宋体" charset="-122"/>
              </a:rPr>
              <a:t>x</a:t>
            </a:r>
          </a:p>
        </p:txBody>
      </p:sp>
      <p:pic>
        <p:nvPicPr>
          <p:cNvPr id="16428" name="Picture 4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239963"/>
            <a:ext cx="1138238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8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66"/>
          <a:stretch>
            <a:fillRect/>
          </a:stretch>
        </p:blipFill>
        <p:spPr bwMode="auto">
          <a:xfrm>
            <a:off x="4267200" y="3514725"/>
            <a:ext cx="409575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4" r="78487"/>
          <a:stretch>
            <a:fillRect/>
          </a:stretch>
        </p:blipFill>
        <p:spPr bwMode="auto">
          <a:xfrm>
            <a:off x="609600" y="457200"/>
            <a:ext cx="3276600" cy="254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3" r="40169"/>
          <a:stretch>
            <a:fillRect/>
          </a:stretch>
        </p:blipFill>
        <p:spPr bwMode="auto">
          <a:xfrm>
            <a:off x="4191000" y="0"/>
            <a:ext cx="4038600" cy="340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81" name="Group 9"/>
          <p:cNvGrpSpPr>
            <a:grpSpLocks/>
          </p:cNvGrpSpPr>
          <p:nvPr/>
        </p:nvGrpSpPr>
        <p:grpSpPr bwMode="auto">
          <a:xfrm>
            <a:off x="1143000" y="3657600"/>
            <a:ext cx="1730375" cy="1465263"/>
            <a:chOff x="288" y="2327"/>
            <a:chExt cx="1090" cy="923"/>
          </a:xfrm>
        </p:grpSpPr>
        <p:sp>
          <p:nvSpPr>
            <p:cNvPr id="3077" name="Line 5"/>
            <p:cNvSpPr>
              <a:spLocks noChangeShapeType="1"/>
            </p:cNvSpPr>
            <p:nvPr/>
          </p:nvSpPr>
          <p:spPr bwMode="auto">
            <a:xfrm>
              <a:off x="288" y="2496"/>
              <a:ext cx="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" name="Line 6"/>
            <p:cNvSpPr>
              <a:spLocks noChangeShapeType="1"/>
            </p:cNvSpPr>
            <p:nvPr/>
          </p:nvSpPr>
          <p:spPr bwMode="auto">
            <a:xfrm>
              <a:off x="288" y="2784"/>
              <a:ext cx="336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Line 7"/>
            <p:cNvSpPr>
              <a:spLocks noChangeShapeType="1"/>
            </p:cNvSpPr>
            <p:nvPr/>
          </p:nvSpPr>
          <p:spPr bwMode="auto">
            <a:xfrm>
              <a:off x="288" y="3120"/>
              <a:ext cx="336" cy="0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710" y="2327"/>
              <a:ext cx="668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Gradient</a:t>
              </a:r>
            </a:p>
            <a:p>
              <a:endParaRPr lang="en-US" altLang="zh-CN">
                <a:ea typeface="宋体" charset="-122"/>
              </a:endParaRPr>
            </a:p>
            <a:p>
              <a:r>
                <a:rPr lang="en-US" altLang="zh-CN">
                  <a:ea typeface="宋体" charset="-122"/>
                </a:rPr>
                <a:t>Newton</a:t>
              </a:r>
            </a:p>
            <a:p>
              <a:endParaRPr lang="en-US" altLang="zh-CN">
                <a:ea typeface="宋体" charset="-122"/>
              </a:endParaRPr>
            </a:p>
            <a:p>
              <a:r>
                <a:rPr lang="en-US" altLang="zh-CN">
                  <a:ea typeface="宋体" charset="-122"/>
                </a:rPr>
                <a:t>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84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5"/>
          <a:stretch>
            <a:fillRect/>
          </a:stretch>
        </p:blipFill>
        <p:spPr bwMode="auto">
          <a:xfrm>
            <a:off x="4495800" y="3695700"/>
            <a:ext cx="40481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2" r="39648"/>
          <a:stretch>
            <a:fillRect/>
          </a:stretch>
        </p:blipFill>
        <p:spPr bwMode="auto">
          <a:xfrm>
            <a:off x="4267200" y="0"/>
            <a:ext cx="4572000" cy="364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45" r="78458"/>
          <a:stretch>
            <a:fillRect/>
          </a:stretch>
        </p:blipFill>
        <p:spPr bwMode="auto">
          <a:xfrm>
            <a:off x="304800" y="304800"/>
            <a:ext cx="38100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199" name="Group 7"/>
          <p:cNvGrpSpPr>
            <a:grpSpLocks/>
          </p:cNvGrpSpPr>
          <p:nvPr/>
        </p:nvGrpSpPr>
        <p:grpSpPr bwMode="auto">
          <a:xfrm>
            <a:off x="1219200" y="4648200"/>
            <a:ext cx="1730375" cy="1465263"/>
            <a:chOff x="288" y="2327"/>
            <a:chExt cx="1090" cy="923"/>
          </a:xfrm>
        </p:grpSpPr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288" y="2496"/>
              <a:ext cx="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288" y="2784"/>
              <a:ext cx="336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288" y="3120"/>
              <a:ext cx="336" cy="0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710" y="2327"/>
              <a:ext cx="668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Gradient</a:t>
              </a:r>
            </a:p>
            <a:p>
              <a:endParaRPr lang="en-US" altLang="zh-CN">
                <a:ea typeface="宋体" charset="-122"/>
              </a:endParaRPr>
            </a:p>
            <a:p>
              <a:r>
                <a:rPr lang="en-US" altLang="zh-CN">
                  <a:ea typeface="宋体" charset="-122"/>
                </a:rPr>
                <a:t>Newton</a:t>
              </a:r>
            </a:p>
            <a:p>
              <a:endParaRPr lang="en-US" altLang="zh-CN">
                <a:ea typeface="宋体" charset="-122"/>
              </a:endParaRPr>
            </a:p>
            <a:p>
              <a:r>
                <a:rPr lang="en-US" altLang="zh-CN">
                  <a:ea typeface="宋体" charset="-122"/>
                </a:rPr>
                <a:t>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62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3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Expectation Maximization (EM)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Iterative </a:t>
            </a:r>
            <a:r>
              <a:rPr lang="en-US" altLang="zh-CN" dirty="0"/>
              <a:t>method for parameter estimation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where </a:t>
            </a:r>
            <a:r>
              <a:rPr lang="en-US" altLang="zh-CN" dirty="0"/>
              <a:t>you have missing </a:t>
            </a:r>
            <a:r>
              <a:rPr lang="en-US" altLang="zh-CN" dirty="0" smtClean="0"/>
              <a:t>data</a:t>
            </a:r>
            <a:endParaRPr lang="en-US" altLang="zh-CN" dirty="0"/>
          </a:p>
          <a:p>
            <a:r>
              <a:rPr lang="en-US" altLang="zh-CN" dirty="0" smtClean="0"/>
              <a:t>Has </a:t>
            </a:r>
            <a:r>
              <a:rPr lang="en-US" altLang="zh-CN" dirty="0"/>
              <a:t>two </a:t>
            </a:r>
            <a:r>
              <a:rPr lang="en-US" altLang="zh-CN" dirty="0" smtClean="0"/>
              <a:t>steps</a:t>
            </a:r>
          </a:p>
          <a:p>
            <a:pPr lvl="1"/>
            <a:r>
              <a:rPr lang="en-US" altLang="zh-CN" dirty="0" smtClean="0"/>
              <a:t>Expectation </a:t>
            </a:r>
            <a:r>
              <a:rPr lang="en-US" altLang="zh-CN" dirty="0"/>
              <a:t>(E) and Maximization (M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smtClean="0"/>
              <a:t>Applicable </a:t>
            </a:r>
            <a:r>
              <a:rPr lang="en-US" altLang="zh-CN" dirty="0"/>
              <a:t>to a wide range of </a:t>
            </a:r>
            <a:r>
              <a:rPr lang="en-US" altLang="zh-CN" dirty="0" smtClean="0"/>
              <a:t>problems</a:t>
            </a:r>
            <a:endParaRPr lang="en-US" altLang="zh-CN" dirty="0"/>
          </a:p>
          <a:p>
            <a:r>
              <a:rPr lang="en-US" altLang="zh-CN" dirty="0" smtClean="0"/>
              <a:t>Old </a:t>
            </a:r>
            <a:r>
              <a:rPr lang="en-US" altLang="zh-CN" dirty="0"/>
              <a:t>idea (late </a:t>
            </a:r>
            <a:r>
              <a:rPr lang="en-US" altLang="zh-CN" dirty="0" smtClean="0"/>
              <a:t>50’s)</a:t>
            </a:r>
          </a:p>
          <a:p>
            <a:pPr lvl="1"/>
            <a:r>
              <a:rPr lang="en-US" altLang="zh-CN" dirty="0" smtClean="0"/>
              <a:t>but </a:t>
            </a:r>
            <a:r>
              <a:rPr lang="en-US" altLang="zh-CN" dirty="0"/>
              <a:t>formalized by </a:t>
            </a:r>
            <a:r>
              <a:rPr lang="en-US" altLang="zh-CN" dirty="0" err="1"/>
              <a:t>Dempster</a:t>
            </a:r>
            <a:r>
              <a:rPr lang="en-US" altLang="zh-CN" dirty="0"/>
              <a:t>, Laird and Rubin in </a:t>
            </a:r>
            <a:r>
              <a:rPr lang="en-US" altLang="zh-CN" dirty="0" smtClean="0"/>
              <a:t>1977</a:t>
            </a:r>
            <a:endParaRPr lang="en-US" altLang="zh-CN" dirty="0"/>
          </a:p>
          <a:p>
            <a:r>
              <a:rPr lang="en-US" altLang="zh-CN" dirty="0" smtClean="0"/>
              <a:t>Subject </a:t>
            </a:r>
            <a:r>
              <a:rPr lang="en-US" altLang="zh-CN" dirty="0"/>
              <a:t>of much </a:t>
            </a:r>
            <a:r>
              <a:rPr lang="en-US" altLang="zh-CN" dirty="0" smtClean="0"/>
              <a:t>investigation</a:t>
            </a:r>
          </a:p>
          <a:p>
            <a:pPr lvl="1"/>
            <a:r>
              <a:rPr lang="en-US" altLang="zh-CN" dirty="0" smtClean="0"/>
              <a:t>See book “The </a:t>
            </a:r>
            <a:r>
              <a:rPr lang="en-US" altLang="zh-CN" dirty="0"/>
              <a:t>EM Algorithm and </a:t>
            </a:r>
            <a:r>
              <a:rPr lang="en-US" altLang="zh-CN" dirty="0" smtClean="0"/>
              <a:t>Extensions” by </a:t>
            </a:r>
            <a:r>
              <a:rPr lang="en-US" altLang="zh-CN" dirty="0"/>
              <a:t>McLachlan &amp; Krishnan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4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sz="4000">
                <a:solidFill>
                  <a:schemeClr val="tx1"/>
                </a:solidFill>
                <a:latin typeface="Albertus Extra Bold" pitchFamily="34" charset="0"/>
                <a:ea typeface="宋体" charset="-122"/>
              </a:rPr>
              <a:t>Motivating example</a:t>
            </a:r>
          </a:p>
        </p:txBody>
      </p:sp>
      <p:grpSp>
        <p:nvGrpSpPr>
          <p:cNvPr id="15427" name="Group 67"/>
          <p:cNvGrpSpPr>
            <a:grpSpLocks/>
          </p:cNvGrpSpPr>
          <p:nvPr/>
        </p:nvGrpSpPr>
        <p:grpSpPr bwMode="auto">
          <a:xfrm>
            <a:off x="1143000" y="1874838"/>
            <a:ext cx="6934200" cy="671512"/>
            <a:chOff x="720" y="1728"/>
            <a:chExt cx="4368" cy="423"/>
          </a:xfrm>
        </p:grpSpPr>
        <p:sp>
          <p:nvSpPr>
            <p:cNvPr id="15364" name="Line 4"/>
            <p:cNvSpPr>
              <a:spLocks noChangeShapeType="1"/>
            </p:cNvSpPr>
            <p:nvPr/>
          </p:nvSpPr>
          <p:spPr bwMode="auto">
            <a:xfrm>
              <a:off x="720" y="1776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5" name="Oval 5"/>
            <p:cNvSpPr>
              <a:spLocks noChangeArrowheads="1"/>
            </p:cNvSpPr>
            <p:nvPr/>
          </p:nvSpPr>
          <p:spPr bwMode="auto">
            <a:xfrm>
              <a:off x="1728" y="17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6" name="Oval 6"/>
            <p:cNvSpPr>
              <a:spLocks noChangeArrowheads="1"/>
            </p:cNvSpPr>
            <p:nvPr/>
          </p:nvSpPr>
          <p:spPr bwMode="auto">
            <a:xfrm>
              <a:off x="1872" y="17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7" name="Oval 7"/>
            <p:cNvSpPr>
              <a:spLocks noChangeArrowheads="1"/>
            </p:cNvSpPr>
            <p:nvPr/>
          </p:nvSpPr>
          <p:spPr bwMode="auto">
            <a:xfrm>
              <a:off x="3072" y="17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3264" y="17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3" name="Oval 13"/>
            <p:cNvSpPr>
              <a:spLocks noChangeArrowheads="1"/>
            </p:cNvSpPr>
            <p:nvPr/>
          </p:nvSpPr>
          <p:spPr bwMode="auto">
            <a:xfrm>
              <a:off x="3552" y="17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Oval 14"/>
            <p:cNvSpPr>
              <a:spLocks noChangeArrowheads="1"/>
            </p:cNvSpPr>
            <p:nvPr/>
          </p:nvSpPr>
          <p:spPr bwMode="auto">
            <a:xfrm>
              <a:off x="2373" y="17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864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1296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1296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1728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>
              <a:off x="1728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2160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2592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>
              <a:off x="2592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Line 23"/>
            <p:cNvSpPr>
              <a:spLocks noChangeShapeType="1"/>
            </p:cNvSpPr>
            <p:nvPr/>
          </p:nvSpPr>
          <p:spPr bwMode="auto">
            <a:xfrm>
              <a:off x="3024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4" name="Line 24"/>
            <p:cNvSpPr>
              <a:spLocks noChangeShapeType="1"/>
            </p:cNvSpPr>
            <p:nvPr/>
          </p:nvSpPr>
          <p:spPr bwMode="auto">
            <a:xfrm>
              <a:off x="3456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>
              <a:off x="3888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>
              <a:off x="4320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7" name="Line 27"/>
            <p:cNvSpPr>
              <a:spLocks noChangeShapeType="1"/>
            </p:cNvSpPr>
            <p:nvPr/>
          </p:nvSpPr>
          <p:spPr bwMode="auto">
            <a:xfrm>
              <a:off x="4320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Line 28"/>
            <p:cNvSpPr>
              <a:spLocks noChangeShapeType="1"/>
            </p:cNvSpPr>
            <p:nvPr/>
          </p:nvSpPr>
          <p:spPr bwMode="auto">
            <a:xfrm>
              <a:off x="4752" y="17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2496" y="192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0</a:t>
              </a:r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2928" y="192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1</a:t>
              </a:r>
            </a:p>
          </p:txBody>
        </p:sp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1632" y="1920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-2</a:t>
              </a:r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2064" y="1920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-1</a:t>
              </a: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720" y="1920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-4</a:t>
              </a:r>
            </a:p>
          </p:txBody>
        </p:sp>
        <p:sp>
          <p:nvSpPr>
            <p:cNvPr id="15394" name="Text Box 34"/>
            <p:cNvSpPr txBox="1">
              <a:spLocks noChangeArrowheads="1"/>
            </p:cNvSpPr>
            <p:nvPr/>
          </p:nvSpPr>
          <p:spPr bwMode="auto">
            <a:xfrm>
              <a:off x="1152" y="1920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-3</a:t>
              </a:r>
            </a:p>
          </p:txBody>
        </p:sp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4224" y="192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4</a:t>
              </a:r>
            </a:p>
          </p:txBody>
        </p:sp>
        <p:sp>
          <p:nvSpPr>
            <p:cNvPr id="15396" name="Text Box 36"/>
            <p:cNvSpPr txBox="1">
              <a:spLocks noChangeArrowheads="1"/>
            </p:cNvSpPr>
            <p:nvPr/>
          </p:nvSpPr>
          <p:spPr bwMode="auto">
            <a:xfrm>
              <a:off x="4656" y="192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5</a:t>
              </a:r>
            </a:p>
          </p:txBody>
        </p:sp>
        <p:sp>
          <p:nvSpPr>
            <p:cNvPr id="15397" name="Text Box 37"/>
            <p:cNvSpPr txBox="1">
              <a:spLocks noChangeArrowheads="1"/>
            </p:cNvSpPr>
            <p:nvPr/>
          </p:nvSpPr>
          <p:spPr bwMode="auto">
            <a:xfrm>
              <a:off x="3360" y="192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2</a:t>
              </a:r>
            </a:p>
          </p:txBody>
        </p:sp>
        <p:sp>
          <p:nvSpPr>
            <p:cNvPr id="15398" name="Text Box 38"/>
            <p:cNvSpPr txBox="1">
              <a:spLocks noChangeArrowheads="1"/>
            </p:cNvSpPr>
            <p:nvPr/>
          </p:nvSpPr>
          <p:spPr bwMode="auto">
            <a:xfrm>
              <a:off x="3792" y="192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3</a:t>
              </a:r>
            </a:p>
          </p:txBody>
        </p:sp>
      </p:grpSp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288925" y="126523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Data:</a:t>
            </a:r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312738" y="355441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Model:</a:t>
            </a:r>
          </a:p>
        </p:txBody>
      </p:sp>
      <p:pic>
        <p:nvPicPr>
          <p:cNvPr id="15402" name="Picture 4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04925"/>
            <a:ext cx="28289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411" name="Group 51"/>
          <p:cNvGrpSpPr>
            <a:grpSpLocks/>
          </p:cNvGrpSpPr>
          <p:nvPr/>
        </p:nvGrpSpPr>
        <p:grpSpPr bwMode="auto">
          <a:xfrm>
            <a:off x="4743451" y="4895850"/>
            <a:ext cx="3213779" cy="1860550"/>
            <a:chOff x="1920" y="3267"/>
            <a:chExt cx="1275" cy="738"/>
          </a:xfrm>
        </p:grpSpPr>
        <p:sp>
          <p:nvSpPr>
            <p:cNvPr id="15405" name="Line 45"/>
            <p:cNvSpPr>
              <a:spLocks noChangeShapeType="1"/>
            </p:cNvSpPr>
            <p:nvPr/>
          </p:nvSpPr>
          <p:spPr bwMode="auto">
            <a:xfrm flipV="1">
              <a:off x="1920" y="3936"/>
              <a:ext cx="1275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7" name="Line 47"/>
            <p:cNvSpPr>
              <a:spLocks noChangeShapeType="1"/>
            </p:cNvSpPr>
            <p:nvPr/>
          </p:nvSpPr>
          <p:spPr bwMode="auto">
            <a:xfrm flipV="1">
              <a:off x="1963" y="3267"/>
              <a:ext cx="0" cy="7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9" name="Freeform 49"/>
            <p:cNvSpPr>
              <a:spLocks noChangeArrowheads="1"/>
            </p:cNvSpPr>
            <p:nvPr/>
          </p:nvSpPr>
          <p:spPr bwMode="auto">
            <a:xfrm>
              <a:off x="2158" y="3499"/>
              <a:ext cx="516" cy="432"/>
            </a:xfrm>
            <a:custGeom>
              <a:avLst/>
              <a:gdLst>
                <a:gd name="T0" fmla="*/ 0 w 2280"/>
                <a:gd name="T1" fmla="*/ 1905 h 1910"/>
                <a:gd name="T2" fmla="*/ 98 w 2280"/>
                <a:gd name="T3" fmla="*/ 1905 h 1910"/>
                <a:gd name="T4" fmla="*/ 197 w 2280"/>
                <a:gd name="T5" fmla="*/ 1900 h 1910"/>
                <a:gd name="T6" fmla="*/ 240 w 2280"/>
                <a:gd name="T7" fmla="*/ 1896 h 1910"/>
                <a:gd name="T8" fmla="*/ 308 w 2280"/>
                <a:gd name="T9" fmla="*/ 1883 h 1910"/>
                <a:gd name="T10" fmla="*/ 369 w 2280"/>
                <a:gd name="T11" fmla="*/ 1857 h 1910"/>
                <a:gd name="T12" fmla="*/ 435 w 2280"/>
                <a:gd name="T13" fmla="*/ 1821 h 1910"/>
                <a:gd name="T14" fmla="*/ 458 w 2280"/>
                <a:gd name="T15" fmla="*/ 1800 h 1910"/>
                <a:gd name="T16" fmla="*/ 496 w 2280"/>
                <a:gd name="T17" fmla="*/ 1771 h 1910"/>
                <a:gd name="T18" fmla="*/ 528 w 2280"/>
                <a:gd name="T19" fmla="*/ 1719 h 1910"/>
                <a:gd name="T20" fmla="*/ 559 w 2280"/>
                <a:gd name="T21" fmla="*/ 1675 h 1910"/>
                <a:gd name="T22" fmla="*/ 600 w 2280"/>
                <a:gd name="T23" fmla="*/ 1588 h 1910"/>
                <a:gd name="T24" fmla="*/ 638 w 2280"/>
                <a:gd name="T25" fmla="*/ 1495 h 1910"/>
                <a:gd name="T26" fmla="*/ 711 w 2280"/>
                <a:gd name="T27" fmla="*/ 1299 h 1910"/>
                <a:gd name="T28" fmla="*/ 768 w 2280"/>
                <a:gd name="T29" fmla="*/ 1099 h 1910"/>
                <a:gd name="T30" fmla="*/ 816 w 2280"/>
                <a:gd name="T31" fmla="*/ 896 h 1910"/>
                <a:gd name="T32" fmla="*/ 877 w 2280"/>
                <a:gd name="T33" fmla="*/ 661 h 1910"/>
                <a:gd name="T34" fmla="*/ 930 w 2280"/>
                <a:gd name="T35" fmla="*/ 449 h 1910"/>
                <a:gd name="T36" fmla="*/ 976 w 2280"/>
                <a:gd name="T37" fmla="*/ 295 h 1910"/>
                <a:gd name="T38" fmla="*/ 1007 w 2280"/>
                <a:gd name="T39" fmla="*/ 206 h 1910"/>
                <a:gd name="T40" fmla="*/ 1040 w 2280"/>
                <a:gd name="T41" fmla="*/ 123 h 1910"/>
                <a:gd name="T42" fmla="*/ 1067 w 2280"/>
                <a:gd name="T43" fmla="*/ 61 h 1910"/>
                <a:gd name="T44" fmla="*/ 1101 w 2280"/>
                <a:gd name="T45" fmla="*/ 26 h 1910"/>
                <a:gd name="T46" fmla="*/ 1130 w 2280"/>
                <a:gd name="T47" fmla="*/ 0 h 1910"/>
                <a:gd name="T48" fmla="*/ 1161 w 2280"/>
                <a:gd name="T49" fmla="*/ 0 h 1910"/>
                <a:gd name="T50" fmla="*/ 1195 w 2280"/>
                <a:gd name="T51" fmla="*/ 16 h 1910"/>
                <a:gd name="T52" fmla="*/ 1230 w 2280"/>
                <a:gd name="T53" fmla="*/ 53 h 1910"/>
                <a:gd name="T54" fmla="*/ 1260 w 2280"/>
                <a:gd name="T55" fmla="*/ 114 h 1910"/>
                <a:gd name="T56" fmla="*/ 1303 w 2280"/>
                <a:gd name="T57" fmla="*/ 220 h 1910"/>
                <a:gd name="T58" fmla="*/ 1337 w 2280"/>
                <a:gd name="T59" fmla="*/ 343 h 1910"/>
                <a:gd name="T60" fmla="*/ 1379 w 2280"/>
                <a:gd name="T61" fmla="*/ 482 h 1910"/>
                <a:gd name="T62" fmla="*/ 1408 w 2280"/>
                <a:gd name="T63" fmla="*/ 609 h 1910"/>
                <a:gd name="T64" fmla="*/ 1454 w 2280"/>
                <a:gd name="T65" fmla="*/ 780 h 1910"/>
                <a:gd name="T66" fmla="*/ 1495 w 2280"/>
                <a:gd name="T67" fmla="*/ 957 h 1910"/>
                <a:gd name="T68" fmla="*/ 1545 w 2280"/>
                <a:gd name="T69" fmla="*/ 1138 h 1910"/>
                <a:gd name="T70" fmla="*/ 1583 w 2280"/>
                <a:gd name="T71" fmla="*/ 1268 h 1910"/>
                <a:gd name="T72" fmla="*/ 1630 w 2280"/>
                <a:gd name="T73" fmla="*/ 1407 h 1910"/>
                <a:gd name="T74" fmla="*/ 1700 w 2280"/>
                <a:gd name="T75" fmla="*/ 1592 h 1910"/>
                <a:gd name="T76" fmla="*/ 1783 w 2280"/>
                <a:gd name="T77" fmla="*/ 1732 h 1910"/>
                <a:gd name="T78" fmla="*/ 1855 w 2280"/>
                <a:gd name="T79" fmla="*/ 1809 h 1910"/>
                <a:gd name="T80" fmla="*/ 1932 w 2280"/>
                <a:gd name="T81" fmla="*/ 1860 h 1910"/>
                <a:gd name="T82" fmla="*/ 2028 w 2280"/>
                <a:gd name="T83" fmla="*/ 1896 h 1910"/>
                <a:gd name="T84" fmla="*/ 2122 w 2280"/>
                <a:gd name="T85" fmla="*/ 1905 h 1910"/>
                <a:gd name="T86" fmla="*/ 2219 w 2280"/>
                <a:gd name="T87" fmla="*/ 1909 h 1910"/>
                <a:gd name="T88" fmla="*/ 2279 w 2280"/>
                <a:gd name="T89" fmla="*/ 1909 h 1910"/>
                <a:gd name="T90" fmla="*/ 0 w 2280"/>
                <a:gd name="T91" fmla="*/ 1905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80" h="1910">
                  <a:moveTo>
                    <a:pt x="0" y="1905"/>
                  </a:moveTo>
                  <a:lnTo>
                    <a:pt x="98" y="1905"/>
                  </a:lnTo>
                  <a:lnTo>
                    <a:pt x="197" y="1900"/>
                  </a:lnTo>
                  <a:lnTo>
                    <a:pt x="240" y="1896"/>
                  </a:lnTo>
                  <a:lnTo>
                    <a:pt x="308" y="1883"/>
                  </a:lnTo>
                  <a:lnTo>
                    <a:pt x="369" y="1857"/>
                  </a:lnTo>
                  <a:lnTo>
                    <a:pt x="435" y="1821"/>
                  </a:lnTo>
                  <a:lnTo>
                    <a:pt x="458" y="1800"/>
                  </a:lnTo>
                  <a:lnTo>
                    <a:pt x="496" y="1771"/>
                  </a:lnTo>
                  <a:lnTo>
                    <a:pt x="528" y="1719"/>
                  </a:lnTo>
                  <a:lnTo>
                    <a:pt x="559" y="1675"/>
                  </a:lnTo>
                  <a:lnTo>
                    <a:pt x="600" y="1588"/>
                  </a:lnTo>
                  <a:lnTo>
                    <a:pt x="638" y="1495"/>
                  </a:lnTo>
                  <a:lnTo>
                    <a:pt x="711" y="1299"/>
                  </a:lnTo>
                  <a:lnTo>
                    <a:pt x="768" y="1099"/>
                  </a:lnTo>
                  <a:lnTo>
                    <a:pt x="816" y="896"/>
                  </a:lnTo>
                  <a:lnTo>
                    <a:pt x="877" y="661"/>
                  </a:lnTo>
                  <a:lnTo>
                    <a:pt x="930" y="449"/>
                  </a:lnTo>
                  <a:lnTo>
                    <a:pt x="976" y="295"/>
                  </a:lnTo>
                  <a:lnTo>
                    <a:pt x="1007" y="206"/>
                  </a:lnTo>
                  <a:lnTo>
                    <a:pt x="1040" y="123"/>
                  </a:lnTo>
                  <a:lnTo>
                    <a:pt x="1067" y="61"/>
                  </a:lnTo>
                  <a:lnTo>
                    <a:pt x="1101" y="26"/>
                  </a:lnTo>
                  <a:lnTo>
                    <a:pt x="1130" y="0"/>
                  </a:lnTo>
                  <a:lnTo>
                    <a:pt x="1161" y="0"/>
                  </a:lnTo>
                  <a:lnTo>
                    <a:pt x="1195" y="16"/>
                  </a:lnTo>
                  <a:lnTo>
                    <a:pt x="1230" y="53"/>
                  </a:lnTo>
                  <a:lnTo>
                    <a:pt x="1260" y="114"/>
                  </a:lnTo>
                  <a:lnTo>
                    <a:pt x="1303" y="220"/>
                  </a:lnTo>
                  <a:lnTo>
                    <a:pt x="1337" y="343"/>
                  </a:lnTo>
                  <a:lnTo>
                    <a:pt x="1379" y="482"/>
                  </a:lnTo>
                  <a:lnTo>
                    <a:pt x="1408" y="609"/>
                  </a:lnTo>
                  <a:lnTo>
                    <a:pt x="1454" y="780"/>
                  </a:lnTo>
                  <a:lnTo>
                    <a:pt x="1495" y="957"/>
                  </a:lnTo>
                  <a:lnTo>
                    <a:pt x="1545" y="1138"/>
                  </a:lnTo>
                  <a:lnTo>
                    <a:pt x="1583" y="1268"/>
                  </a:lnTo>
                  <a:lnTo>
                    <a:pt x="1630" y="1407"/>
                  </a:lnTo>
                  <a:lnTo>
                    <a:pt x="1700" y="1592"/>
                  </a:lnTo>
                  <a:lnTo>
                    <a:pt x="1783" y="1732"/>
                  </a:lnTo>
                  <a:lnTo>
                    <a:pt x="1855" y="1809"/>
                  </a:lnTo>
                  <a:lnTo>
                    <a:pt x="1932" y="1860"/>
                  </a:lnTo>
                  <a:lnTo>
                    <a:pt x="2028" y="1896"/>
                  </a:lnTo>
                  <a:lnTo>
                    <a:pt x="2122" y="1905"/>
                  </a:lnTo>
                  <a:lnTo>
                    <a:pt x="2219" y="1909"/>
                  </a:lnTo>
                  <a:lnTo>
                    <a:pt x="2279" y="1909"/>
                  </a:lnTo>
                  <a:lnTo>
                    <a:pt x="0" y="1905"/>
                  </a:lnTo>
                </a:path>
              </a:pathLst>
            </a:custGeom>
            <a:noFill/>
            <a:ln w="1836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0" name="Freeform 50"/>
            <p:cNvSpPr>
              <a:spLocks noChangeArrowheads="1"/>
            </p:cNvSpPr>
            <p:nvPr/>
          </p:nvSpPr>
          <p:spPr bwMode="auto">
            <a:xfrm>
              <a:off x="2423" y="3504"/>
              <a:ext cx="516" cy="432"/>
            </a:xfrm>
            <a:custGeom>
              <a:avLst/>
              <a:gdLst>
                <a:gd name="T0" fmla="*/ 0 w 2281"/>
                <a:gd name="T1" fmla="*/ 1905 h 1910"/>
                <a:gd name="T2" fmla="*/ 98 w 2281"/>
                <a:gd name="T3" fmla="*/ 1905 h 1910"/>
                <a:gd name="T4" fmla="*/ 197 w 2281"/>
                <a:gd name="T5" fmla="*/ 1900 h 1910"/>
                <a:gd name="T6" fmla="*/ 240 w 2281"/>
                <a:gd name="T7" fmla="*/ 1896 h 1910"/>
                <a:gd name="T8" fmla="*/ 308 w 2281"/>
                <a:gd name="T9" fmla="*/ 1883 h 1910"/>
                <a:gd name="T10" fmla="*/ 369 w 2281"/>
                <a:gd name="T11" fmla="*/ 1857 h 1910"/>
                <a:gd name="T12" fmla="*/ 435 w 2281"/>
                <a:gd name="T13" fmla="*/ 1821 h 1910"/>
                <a:gd name="T14" fmla="*/ 458 w 2281"/>
                <a:gd name="T15" fmla="*/ 1800 h 1910"/>
                <a:gd name="T16" fmla="*/ 496 w 2281"/>
                <a:gd name="T17" fmla="*/ 1771 h 1910"/>
                <a:gd name="T18" fmla="*/ 530 w 2281"/>
                <a:gd name="T19" fmla="*/ 1719 h 1910"/>
                <a:gd name="T20" fmla="*/ 559 w 2281"/>
                <a:gd name="T21" fmla="*/ 1675 h 1910"/>
                <a:gd name="T22" fmla="*/ 601 w 2281"/>
                <a:gd name="T23" fmla="*/ 1588 h 1910"/>
                <a:gd name="T24" fmla="*/ 639 w 2281"/>
                <a:gd name="T25" fmla="*/ 1495 h 1910"/>
                <a:gd name="T26" fmla="*/ 711 w 2281"/>
                <a:gd name="T27" fmla="*/ 1299 h 1910"/>
                <a:gd name="T28" fmla="*/ 768 w 2281"/>
                <a:gd name="T29" fmla="*/ 1099 h 1910"/>
                <a:gd name="T30" fmla="*/ 816 w 2281"/>
                <a:gd name="T31" fmla="*/ 896 h 1910"/>
                <a:gd name="T32" fmla="*/ 877 w 2281"/>
                <a:gd name="T33" fmla="*/ 661 h 1910"/>
                <a:gd name="T34" fmla="*/ 930 w 2281"/>
                <a:gd name="T35" fmla="*/ 449 h 1910"/>
                <a:gd name="T36" fmla="*/ 976 w 2281"/>
                <a:gd name="T37" fmla="*/ 295 h 1910"/>
                <a:gd name="T38" fmla="*/ 1007 w 2281"/>
                <a:gd name="T39" fmla="*/ 206 h 1910"/>
                <a:gd name="T40" fmla="*/ 1041 w 2281"/>
                <a:gd name="T41" fmla="*/ 123 h 1910"/>
                <a:gd name="T42" fmla="*/ 1067 w 2281"/>
                <a:gd name="T43" fmla="*/ 61 h 1910"/>
                <a:gd name="T44" fmla="*/ 1101 w 2281"/>
                <a:gd name="T45" fmla="*/ 26 h 1910"/>
                <a:gd name="T46" fmla="*/ 1131 w 2281"/>
                <a:gd name="T47" fmla="*/ 0 h 1910"/>
                <a:gd name="T48" fmla="*/ 1162 w 2281"/>
                <a:gd name="T49" fmla="*/ 0 h 1910"/>
                <a:gd name="T50" fmla="*/ 1196 w 2281"/>
                <a:gd name="T51" fmla="*/ 16 h 1910"/>
                <a:gd name="T52" fmla="*/ 1231 w 2281"/>
                <a:gd name="T53" fmla="*/ 53 h 1910"/>
                <a:gd name="T54" fmla="*/ 1261 w 2281"/>
                <a:gd name="T55" fmla="*/ 114 h 1910"/>
                <a:gd name="T56" fmla="*/ 1304 w 2281"/>
                <a:gd name="T57" fmla="*/ 220 h 1910"/>
                <a:gd name="T58" fmla="*/ 1338 w 2281"/>
                <a:gd name="T59" fmla="*/ 343 h 1910"/>
                <a:gd name="T60" fmla="*/ 1379 w 2281"/>
                <a:gd name="T61" fmla="*/ 482 h 1910"/>
                <a:gd name="T62" fmla="*/ 1410 w 2281"/>
                <a:gd name="T63" fmla="*/ 609 h 1910"/>
                <a:gd name="T64" fmla="*/ 1454 w 2281"/>
                <a:gd name="T65" fmla="*/ 780 h 1910"/>
                <a:gd name="T66" fmla="*/ 1495 w 2281"/>
                <a:gd name="T67" fmla="*/ 957 h 1910"/>
                <a:gd name="T68" fmla="*/ 1545 w 2281"/>
                <a:gd name="T69" fmla="*/ 1138 h 1910"/>
                <a:gd name="T70" fmla="*/ 1583 w 2281"/>
                <a:gd name="T71" fmla="*/ 1268 h 1910"/>
                <a:gd name="T72" fmla="*/ 1631 w 2281"/>
                <a:gd name="T73" fmla="*/ 1407 h 1910"/>
                <a:gd name="T74" fmla="*/ 1700 w 2281"/>
                <a:gd name="T75" fmla="*/ 1592 h 1910"/>
                <a:gd name="T76" fmla="*/ 1784 w 2281"/>
                <a:gd name="T77" fmla="*/ 1732 h 1910"/>
                <a:gd name="T78" fmla="*/ 1856 w 2281"/>
                <a:gd name="T79" fmla="*/ 1809 h 1910"/>
                <a:gd name="T80" fmla="*/ 1933 w 2281"/>
                <a:gd name="T81" fmla="*/ 1860 h 1910"/>
                <a:gd name="T82" fmla="*/ 2029 w 2281"/>
                <a:gd name="T83" fmla="*/ 1896 h 1910"/>
                <a:gd name="T84" fmla="*/ 2122 w 2281"/>
                <a:gd name="T85" fmla="*/ 1905 h 1910"/>
                <a:gd name="T86" fmla="*/ 2220 w 2281"/>
                <a:gd name="T87" fmla="*/ 1909 h 1910"/>
                <a:gd name="T88" fmla="*/ 2280 w 2281"/>
                <a:gd name="T89" fmla="*/ 1909 h 1910"/>
                <a:gd name="T90" fmla="*/ 0 w 2281"/>
                <a:gd name="T91" fmla="*/ 1905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81" h="1910">
                  <a:moveTo>
                    <a:pt x="0" y="1905"/>
                  </a:moveTo>
                  <a:lnTo>
                    <a:pt x="98" y="1905"/>
                  </a:lnTo>
                  <a:lnTo>
                    <a:pt x="197" y="1900"/>
                  </a:lnTo>
                  <a:lnTo>
                    <a:pt x="240" y="1896"/>
                  </a:lnTo>
                  <a:lnTo>
                    <a:pt x="308" y="1883"/>
                  </a:lnTo>
                  <a:lnTo>
                    <a:pt x="369" y="1857"/>
                  </a:lnTo>
                  <a:lnTo>
                    <a:pt x="435" y="1821"/>
                  </a:lnTo>
                  <a:lnTo>
                    <a:pt x="458" y="1800"/>
                  </a:lnTo>
                  <a:lnTo>
                    <a:pt x="496" y="1771"/>
                  </a:lnTo>
                  <a:lnTo>
                    <a:pt x="530" y="1719"/>
                  </a:lnTo>
                  <a:lnTo>
                    <a:pt x="559" y="1675"/>
                  </a:lnTo>
                  <a:lnTo>
                    <a:pt x="601" y="1588"/>
                  </a:lnTo>
                  <a:lnTo>
                    <a:pt x="639" y="1495"/>
                  </a:lnTo>
                  <a:lnTo>
                    <a:pt x="711" y="1299"/>
                  </a:lnTo>
                  <a:lnTo>
                    <a:pt x="768" y="1099"/>
                  </a:lnTo>
                  <a:lnTo>
                    <a:pt x="816" y="896"/>
                  </a:lnTo>
                  <a:lnTo>
                    <a:pt x="877" y="661"/>
                  </a:lnTo>
                  <a:lnTo>
                    <a:pt x="930" y="449"/>
                  </a:lnTo>
                  <a:lnTo>
                    <a:pt x="976" y="295"/>
                  </a:lnTo>
                  <a:lnTo>
                    <a:pt x="1007" y="206"/>
                  </a:lnTo>
                  <a:lnTo>
                    <a:pt x="1041" y="123"/>
                  </a:lnTo>
                  <a:lnTo>
                    <a:pt x="1067" y="61"/>
                  </a:lnTo>
                  <a:lnTo>
                    <a:pt x="1101" y="26"/>
                  </a:lnTo>
                  <a:lnTo>
                    <a:pt x="1131" y="0"/>
                  </a:lnTo>
                  <a:lnTo>
                    <a:pt x="1162" y="0"/>
                  </a:lnTo>
                  <a:lnTo>
                    <a:pt x="1196" y="16"/>
                  </a:lnTo>
                  <a:lnTo>
                    <a:pt x="1231" y="53"/>
                  </a:lnTo>
                  <a:lnTo>
                    <a:pt x="1261" y="114"/>
                  </a:lnTo>
                  <a:lnTo>
                    <a:pt x="1304" y="220"/>
                  </a:lnTo>
                  <a:lnTo>
                    <a:pt x="1338" y="343"/>
                  </a:lnTo>
                  <a:lnTo>
                    <a:pt x="1379" y="482"/>
                  </a:lnTo>
                  <a:lnTo>
                    <a:pt x="1410" y="609"/>
                  </a:lnTo>
                  <a:lnTo>
                    <a:pt x="1454" y="780"/>
                  </a:lnTo>
                  <a:lnTo>
                    <a:pt x="1495" y="957"/>
                  </a:lnTo>
                  <a:lnTo>
                    <a:pt x="1545" y="1138"/>
                  </a:lnTo>
                  <a:lnTo>
                    <a:pt x="1583" y="1268"/>
                  </a:lnTo>
                  <a:lnTo>
                    <a:pt x="1631" y="1407"/>
                  </a:lnTo>
                  <a:lnTo>
                    <a:pt x="1700" y="1592"/>
                  </a:lnTo>
                  <a:lnTo>
                    <a:pt x="1784" y="1732"/>
                  </a:lnTo>
                  <a:lnTo>
                    <a:pt x="1856" y="1809"/>
                  </a:lnTo>
                  <a:lnTo>
                    <a:pt x="1933" y="1860"/>
                  </a:lnTo>
                  <a:lnTo>
                    <a:pt x="2029" y="1896"/>
                  </a:lnTo>
                  <a:lnTo>
                    <a:pt x="2122" y="1905"/>
                  </a:lnTo>
                  <a:lnTo>
                    <a:pt x="2220" y="1909"/>
                  </a:lnTo>
                  <a:lnTo>
                    <a:pt x="2280" y="1909"/>
                  </a:lnTo>
                  <a:lnTo>
                    <a:pt x="0" y="1905"/>
                  </a:lnTo>
                </a:path>
              </a:pathLst>
            </a:custGeom>
            <a:noFill/>
            <a:ln w="1836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15" name="Text Box 55"/>
          <p:cNvSpPr txBox="1">
            <a:spLocks noChangeArrowheads="1"/>
          </p:cNvSpPr>
          <p:nvPr/>
        </p:nvSpPr>
        <p:spPr bwMode="auto">
          <a:xfrm>
            <a:off x="336550" y="5253038"/>
            <a:ext cx="1492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Parameters: </a:t>
            </a:r>
          </a:p>
        </p:txBody>
      </p:sp>
      <p:sp>
        <p:nvSpPr>
          <p:cNvPr id="15421" name="Text Box 61"/>
          <p:cNvSpPr txBox="1">
            <a:spLocks noChangeArrowheads="1"/>
          </p:cNvSpPr>
          <p:nvPr/>
        </p:nvSpPr>
        <p:spPr bwMode="auto">
          <a:xfrm>
            <a:off x="328613" y="2936875"/>
            <a:ext cx="6946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OBJECTIVE: Fit mixture of Gaussian model with C=2 components </a:t>
            </a:r>
          </a:p>
        </p:txBody>
      </p:sp>
      <p:sp>
        <p:nvSpPr>
          <p:cNvPr id="15425" name="Text Box 65"/>
          <p:cNvSpPr txBox="1">
            <a:spLocks noChangeArrowheads="1"/>
          </p:cNvSpPr>
          <p:nvPr/>
        </p:nvSpPr>
        <p:spPr bwMode="auto">
          <a:xfrm>
            <a:off x="1708150" y="5710238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keep </a:t>
            </a:r>
          </a:p>
        </p:txBody>
      </p:sp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3003550" y="5710238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fixed</a:t>
            </a:r>
          </a:p>
        </p:txBody>
      </p:sp>
      <p:sp>
        <p:nvSpPr>
          <p:cNvPr id="15429" name="Text Box 69"/>
          <p:cNvSpPr txBox="1">
            <a:spLocks noChangeArrowheads="1"/>
          </p:cNvSpPr>
          <p:nvPr/>
        </p:nvSpPr>
        <p:spPr bwMode="auto">
          <a:xfrm>
            <a:off x="1250950" y="6167438"/>
            <a:ext cx="196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i.e. only estimate </a:t>
            </a:r>
          </a:p>
        </p:txBody>
      </p:sp>
      <p:pic>
        <p:nvPicPr>
          <p:cNvPr id="15430" name="Picture 7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75" y="6283325"/>
            <a:ext cx="1952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31" name="Text Box 71"/>
          <p:cNvSpPr txBox="1">
            <a:spLocks noChangeArrowheads="1"/>
          </p:cNvSpPr>
          <p:nvPr/>
        </p:nvSpPr>
        <p:spPr bwMode="auto">
          <a:xfrm>
            <a:off x="7873950" y="6456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x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4819650" y="5124450"/>
            <a:ext cx="78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P(x|</a:t>
            </a:r>
            <a:r>
              <a:rPr lang="en-US" altLang="zh-CN">
                <a:ea typeface="宋体" charset="-122"/>
                <a:sym typeface="Symbol" pitchFamily="18" charset="2"/>
              </a:rPr>
              <a:t>)</a:t>
            </a:r>
          </a:p>
        </p:txBody>
      </p:sp>
      <p:sp>
        <p:nvSpPr>
          <p:cNvPr id="15433" name="Line 73"/>
          <p:cNvSpPr>
            <a:spLocks noChangeShapeType="1"/>
          </p:cNvSpPr>
          <p:nvPr/>
        </p:nvSpPr>
        <p:spPr bwMode="auto">
          <a:xfrm>
            <a:off x="5994400" y="5173663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34" name="Line 74"/>
          <p:cNvSpPr>
            <a:spLocks noChangeShapeType="1"/>
          </p:cNvSpPr>
          <p:nvPr/>
        </p:nvSpPr>
        <p:spPr bwMode="auto">
          <a:xfrm>
            <a:off x="6660232" y="5173663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436" name="Picture 7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6661150"/>
            <a:ext cx="227013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38" name="Picture 7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6635750"/>
            <a:ext cx="238125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42" name="Text Box 82"/>
          <p:cNvSpPr txBox="1">
            <a:spLocks noChangeArrowheads="1"/>
          </p:cNvSpPr>
          <p:nvPr/>
        </p:nvSpPr>
        <p:spPr bwMode="auto">
          <a:xfrm>
            <a:off x="5661025" y="4441825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where</a:t>
            </a:r>
          </a:p>
        </p:txBody>
      </p:sp>
      <p:pic>
        <p:nvPicPr>
          <p:cNvPr id="15444" name="Picture 8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984625"/>
            <a:ext cx="48133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46" name="Line 86"/>
          <p:cNvSpPr>
            <a:spLocks noChangeShapeType="1"/>
          </p:cNvSpPr>
          <p:nvPr/>
        </p:nvSpPr>
        <p:spPr bwMode="auto">
          <a:xfrm>
            <a:off x="493713" y="2751138"/>
            <a:ext cx="7866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447" name="Picture 8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4408488"/>
            <a:ext cx="384175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48" name="Picture 88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4425950"/>
            <a:ext cx="2195513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49" name="Picture 89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5311775"/>
            <a:ext cx="1874838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50" name="Picture 90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3" y="5834063"/>
            <a:ext cx="5778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556" y="3291841"/>
            <a:ext cx="3367087" cy="61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9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01663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4000" dirty="0">
                <a:latin typeface="Albertus Extra Bold" pitchFamily="34" charset="0"/>
                <a:ea typeface="宋体" charset="-122"/>
              </a:rPr>
              <a:t>Intuition of EM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57163" y="896938"/>
            <a:ext cx="86614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8572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8572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8572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8572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8572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8572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b="1">
                <a:ea typeface="宋体" charset="-122"/>
              </a:rPr>
              <a:t>E-step</a:t>
            </a:r>
            <a:r>
              <a:rPr lang="en-US" altLang="zh-CN">
                <a:ea typeface="宋体" charset="-122"/>
              </a:rPr>
              <a:t>: 	Compute a </a:t>
            </a:r>
            <a:r>
              <a:rPr lang="en-US" altLang="zh-CN" i="1">
                <a:ea typeface="宋体" charset="-122"/>
              </a:rPr>
              <a:t>distribution</a:t>
            </a:r>
            <a:r>
              <a:rPr lang="en-US" altLang="zh-CN">
                <a:ea typeface="宋体" charset="-122"/>
              </a:rPr>
              <a:t> on the labels of the points, using current parameters</a:t>
            </a:r>
          </a:p>
          <a:p>
            <a:endParaRPr lang="en-US" altLang="zh-CN" b="1">
              <a:ea typeface="宋体" charset="-122"/>
            </a:endParaRPr>
          </a:p>
          <a:p>
            <a:r>
              <a:rPr lang="en-US" altLang="zh-CN" b="1">
                <a:ea typeface="宋体" charset="-122"/>
              </a:rPr>
              <a:t>M-step</a:t>
            </a:r>
            <a:r>
              <a:rPr lang="en-US" altLang="zh-CN">
                <a:ea typeface="宋体" charset="-122"/>
              </a:rPr>
              <a:t>:	Update parameters using current guess of label distribution.</a:t>
            </a:r>
          </a:p>
        </p:txBody>
      </p:sp>
      <p:grpSp>
        <p:nvGrpSpPr>
          <p:cNvPr id="18559" name="Group 127"/>
          <p:cNvGrpSpPr>
            <a:grpSpLocks/>
          </p:cNvGrpSpPr>
          <p:nvPr/>
        </p:nvGrpSpPr>
        <p:grpSpPr bwMode="auto">
          <a:xfrm>
            <a:off x="989013" y="5267325"/>
            <a:ext cx="6934200" cy="1333500"/>
            <a:chOff x="646" y="3201"/>
            <a:chExt cx="4368" cy="840"/>
          </a:xfrm>
        </p:grpSpPr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646" y="3945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Oval 10"/>
            <p:cNvSpPr>
              <a:spLocks noChangeArrowheads="1"/>
            </p:cNvSpPr>
            <p:nvPr/>
          </p:nvSpPr>
          <p:spPr bwMode="auto">
            <a:xfrm>
              <a:off x="1654" y="3897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3" name="Oval 11"/>
            <p:cNvSpPr>
              <a:spLocks noChangeArrowheads="1"/>
            </p:cNvSpPr>
            <p:nvPr/>
          </p:nvSpPr>
          <p:spPr bwMode="auto">
            <a:xfrm>
              <a:off x="1798" y="3897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2998" y="3897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5" name="Oval 13"/>
            <p:cNvSpPr>
              <a:spLocks noChangeArrowheads="1"/>
            </p:cNvSpPr>
            <p:nvPr/>
          </p:nvSpPr>
          <p:spPr bwMode="auto">
            <a:xfrm>
              <a:off x="3190" y="3897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Oval 14"/>
            <p:cNvSpPr>
              <a:spLocks noChangeArrowheads="1"/>
            </p:cNvSpPr>
            <p:nvPr/>
          </p:nvSpPr>
          <p:spPr bwMode="auto">
            <a:xfrm>
              <a:off x="3478" y="3897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7" name="Oval 15"/>
            <p:cNvSpPr>
              <a:spLocks noChangeArrowheads="1"/>
            </p:cNvSpPr>
            <p:nvPr/>
          </p:nvSpPr>
          <p:spPr bwMode="auto">
            <a:xfrm>
              <a:off x="2374" y="3897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>
              <a:off x="790" y="38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>
              <a:off x="1222" y="38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>
              <a:off x="1222" y="38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1654" y="38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20"/>
            <p:cNvSpPr>
              <a:spLocks noChangeShapeType="1"/>
            </p:cNvSpPr>
            <p:nvPr/>
          </p:nvSpPr>
          <p:spPr bwMode="auto">
            <a:xfrm>
              <a:off x="1654" y="38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2086" y="38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Line 22"/>
            <p:cNvSpPr>
              <a:spLocks noChangeShapeType="1"/>
            </p:cNvSpPr>
            <p:nvPr/>
          </p:nvSpPr>
          <p:spPr bwMode="auto">
            <a:xfrm>
              <a:off x="2518" y="38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>
              <a:off x="2518" y="38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Line 24"/>
            <p:cNvSpPr>
              <a:spLocks noChangeShapeType="1"/>
            </p:cNvSpPr>
            <p:nvPr/>
          </p:nvSpPr>
          <p:spPr bwMode="auto">
            <a:xfrm>
              <a:off x="2950" y="38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Line 25"/>
            <p:cNvSpPr>
              <a:spLocks noChangeShapeType="1"/>
            </p:cNvSpPr>
            <p:nvPr/>
          </p:nvSpPr>
          <p:spPr bwMode="auto">
            <a:xfrm>
              <a:off x="3382" y="38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Line 26"/>
            <p:cNvSpPr>
              <a:spLocks noChangeShapeType="1"/>
            </p:cNvSpPr>
            <p:nvPr/>
          </p:nvSpPr>
          <p:spPr bwMode="auto">
            <a:xfrm>
              <a:off x="3814" y="38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Line 27"/>
            <p:cNvSpPr>
              <a:spLocks noChangeShapeType="1"/>
            </p:cNvSpPr>
            <p:nvPr/>
          </p:nvSpPr>
          <p:spPr bwMode="auto">
            <a:xfrm>
              <a:off x="4246" y="38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Line 28"/>
            <p:cNvSpPr>
              <a:spLocks noChangeShapeType="1"/>
            </p:cNvSpPr>
            <p:nvPr/>
          </p:nvSpPr>
          <p:spPr bwMode="auto">
            <a:xfrm>
              <a:off x="4246" y="38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Line 29"/>
            <p:cNvSpPr>
              <a:spLocks noChangeShapeType="1"/>
            </p:cNvSpPr>
            <p:nvPr/>
          </p:nvSpPr>
          <p:spPr bwMode="auto">
            <a:xfrm>
              <a:off x="4678" y="38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72" name="Group 40"/>
            <p:cNvGrpSpPr>
              <a:grpSpLocks/>
            </p:cNvGrpSpPr>
            <p:nvPr/>
          </p:nvGrpSpPr>
          <p:grpSpPr bwMode="auto">
            <a:xfrm>
              <a:off x="1630" y="3202"/>
              <a:ext cx="819" cy="745"/>
              <a:chOff x="1516" y="2110"/>
              <a:chExt cx="819" cy="745"/>
            </a:xfrm>
          </p:grpSpPr>
          <p:sp>
            <p:nvSpPr>
              <p:cNvPr id="18473" name="Freeform 41"/>
              <p:cNvSpPr>
                <a:spLocks noChangeArrowheads="1"/>
              </p:cNvSpPr>
              <p:nvPr/>
            </p:nvSpPr>
            <p:spPr bwMode="auto">
              <a:xfrm>
                <a:off x="1516" y="2168"/>
                <a:ext cx="819" cy="686"/>
              </a:xfrm>
              <a:custGeom>
                <a:avLst/>
                <a:gdLst>
                  <a:gd name="T0" fmla="*/ 0 w 2280"/>
                  <a:gd name="T1" fmla="*/ 1905 h 1910"/>
                  <a:gd name="T2" fmla="*/ 98 w 2280"/>
                  <a:gd name="T3" fmla="*/ 1905 h 1910"/>
                  <a:gd name="T4" fmla="*/ 197 w 2280"/>
                  <a:gd name="T5" fmla="*/ 1900 h 1910"/>
                  <a:gd name="T6" fmla="*/ 240 w 2280"/>
                  <a:gd name="T7" fmla="*/ 1896 h 1910"/>
                  <a:gd name="T8" fmla="*/ 308 w 2280"/>
                  <a:gd name="T9" fmla="*/ 1883 h 1910"/>
                  <a:gd name="T10" fmla="*/ 369 w 2280"/>
                  <a:gd name="T11" fmla="*/ 1857 h 1910"/>
                  <a:gd name="T12" fmla="*/ 435 w 2280"/>
                  <a:gd name="T13" fmla="*/ 1821 h 1910"/>
                  <a:gd name="T14" fmla="*/ 458 w 2280"/>
                  <a:gd name="T15" fmla="*/ 1800 h 1910"/>
                  <a:gd name="T16" fmla="*/ 496 w 2280"/>
                  <a:gd name="T17" fmla="*/ 1771 h 1910"/>
                  <a:gd name="T18" fmla="*/ 528 w 2280"/>
                  <a:gd name="T19" fmla="*/ 1719 h 1910"/>
                  <a:gd name="T20" fmla="*/ 559 w 2280"/>
                  <a:gd name="T21" fmla="*/ 1675 h 1910"/>
                  <a:gd name="T22" fmla="*/ 600 w 2280"/>
                  <a:gd name="T23" fmla="*/ 1588 h 1910"/>
                  <a:gd name="T24" fmla="*/ 638 w 2280"/>
                  <a:gd name="T25" fmla="*/ 1495 h 1910"/>
                  <a:gd name="T26" fmla="*/ 711 w 2280"/>
                  <a:gd name="T27" fmla="*/ 1299 h 1910"/>
                  <a:gd name="T28" fmla="*/ 768 w 2280"/>
                  <a:gd name="T29" fmla="*/ 1099 h 1910"/>
                  <a:gd name="T30" fmla="*/ 816 w 2280"/>
                  <a:gd name="T31" fmla="*/ 896 h 1910"/>
                  <a:gd name="T32" fmla="*/ 877 w 2280"/>
                  <a:gd name="T33" fmla="*/ 661 h 1910"/>
                  <a:gd name="T34" fmla="*/ 930 w 2280"/>
                  <a:gd name="T35" fmla="*/ 449 h 1910"/>
                  <a:gd name="T36" fmla="*/ 976 w 2280"/>
                  <a:gd name="T37" fmla="*/ 295 h 1910"/>
                  <a:gd name="T38" fmla="*/ 1007 w 2280"/>
                  <a:gd name="T39" fmla="*/ 206 h 1910"/>
                  <a:gd name="T40" fmla="*/ 1040 w 2280"/>
                  <a:gd name="T41" fmla="*/ 123 h 1910"/>
                  <a:gd name="T42" fmla="*/ 1067 w 2280"/>
                  <a:gd name="T43" fmla="*/ 61 h 1910"/>
                  <a:gd name="T44" fmla="*/ 1101 w 2280"/>
                  <a:gd name="T45" fmla="*/ 26 h 1910"/>
                  <a:gd name="T46" fmla="*/ 1130 w 2280"/>
                  <a:gd name="T47" fmla="*/ 0 h 1910"/>
                  <a:gd name="T48" fmla="*/ 1161 w 2280"/>
                  <a:gd name="T49" fmla="*/ 0 h 1910"/>
                  <a:gd name="T50" fmla="*/ 1195 w 2280"/>
                  <a:gd name="T51" fmla="*/ 16 h 1910"/>
                  <a:gd name="T52" fmla="*/ 1230 w 2280"/>
                  <a:gd name="T53" fmla="*/ 53 h 1910"/>
                  <a:gd name="T54" fmla="*/ 1260 w 2280"/>
                  <a:gd name="T55" fmla="*/ 114 h 1910"/>
                  <a:gd name="T56" fmla="*/ 1303 w 2280"/>
                  <a:gd name="T57" fmla="*/ 220 h 1910"/>
                  <a:gd name="T58" fmla="*/ 1337 w 2280"/>
                  <a:gd name="T59" fmla="*/ 343 h 1910"/>
                  <a:gd name="T60" fmla="*/ 1379 w 2280"/>
                  <a:gd name="T61" fmla="*/ 482 h 1910"/>
                  <a:gd name="T62" fmla="*/ 1408 w 2280"/>
                  <a:gd name="T63" fmla="*/ 609 h 1910"/>
                  <a:gd name="T64" fmla="*/ 1454 w 2280"/>
                  <a:gd name="T65" fmla="*/ 780 h 1910"/>
                  <a:gd name="T66" fmla="*/ 1495 w 2280"/>
                  <a:gd name="T67" fmla="*/ 957 h 1910"/>
                  <a:gd name="T68" fmla="*/ 1545 w 2280"/>
                  <a:gd name="T69" fmla="*/ 1138 h 1910"/>
                  <a:gd name="T70" fmla="*/ 1583 w 2280"/>
                  <a:gd name="T71" fmla="*/ 1268 h 1910"/>
                  <a:gd name="T72" fmla="*/ 1630 w 2280"/>
                  <a:gd name="T73" fmla="*/ 1407 h 1910"/>
                  <a:gd name="T74" fmla="*/ 1700 w 2280"/>
                  <a:gd name="T75" fmla="*/ 1592 h 1910"/>
                  <a:gd name="T76" fmla="*/ 1783 w 2280"/>
                  <a:gd name="T77" fmla="*/ 1732 h 1910"/>
                  <a:gd name="T78" fmla="*/ 1855 w 2280"/>
                  <a:gd name="T79" fmla="*/ 1809 h 1910"/>
                  <a:gd name="T80" fmla="*/ 1932 w 2280"/>
                  <a:gd name="T81" fmla="*/ 1860 h 1910"/>
                  <a:gd name="T82" fmla="*/ 2028 w 2280"/>
                  <a:gd name="T83" fmla="*/ 1896 h 1910"/>
                  <a:gd name="T84" fmla="*/ 2122 w 2280"/>
                  <a:gd name="T85" fmla="*/ 1905 h 1910"/>
                  <a:gd name="T86" fmla="*/ 2219 w 2280"/>
                  <a:gd name="T87" fmla="*/ 1909 h 1910"/>
                  <a:gd name="T88" fmla="*/ 2279 w 2280"/>
                  <a:gd name="T89" fmla="*/ 1909 h 1910"/>
                  <a:gd name="T90" fmla="*/ 0 w 2280"/>
                  <a:gd name="T91" fmla="*/ 1905 h 1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80" h="1910">
                    <a:moveTo>
                      <a:pt x="0" y="1905"/>
                    </a:moveTo>
                    <a:lnTo>
                      <a:pt x="98" y="1905"/>
                    </a:lnTo>
                    <a:lnTo>
                      <a:pt x="197" y="1900"/>
                    </a:lnTo>
                    <a:lnTo>
                      <a:pt x="240" y="1896"/>
                    </a:lnTo>
                    <a:lnTo>
                      <a:pt x="308" y="1883"/>
                    </a:lnTo>
                    <a:lnTo>
                      <a:pt x="369" y="1857"/>
                    </a:lnTo>
                    <a:lnTo>
                      <a:pt x="435" y="1821"/>
                    </a:lnTo>
                    <a:lnTo>
                      <a:pt x="458" y="1800"/>
                    </a:lnTo>
                    <a:lnTo>
                      <a:pt x="496" y="1771"/>
                    </a:lnTo>
                    <a:lnTo>
                      <a:pt x="528" y="1719"/>
                    </a:lnTo>
                    <a:lnTo>
                      <a:pt x="559" y="1675"/>
                    </a:lnTo>
                    <a:lnTo>
                      <a:pt x="600" y="1588"/>
                    </a:lnTo>
                    <a:lnTo>
                      <a:pt x="638" y="1495"/>
                    </a:lnTo>
                    <a:lnTo>
                      <a:pt x="711" y="1299"/>
                    </a:lnTo>
                    <a:lnTo>
                      <a:pt x="768" y="1099"/>
                    </a:lnTo>
                    <a:lnTo>
                      <a:pt x="816" y="896"/>
                    </a:lnTo>
                    <a:lnTo>
                      <a:pt x="877" y="661"/>
                    </a:lnTo>
                    <a:lnTo>
                      <a:pt x="930" y="449"/>
                    </a:lnTo>
                    <a:lnTo>
                      <a:pt x="976" y="295"/>
                    </a:lnTo>
                    <a:lnTo>
                      <a:pt x="1007" y="206"/>
                    </a:lnTo>
                    <a:lnTo>
                      <a:pt x="1040" y="123"/>
                    </a:lnTo>
                    <a:lnTo>
                      <a:pt x="1067" y="61"/>
                    </a:lnTo>
                    <a:lnTo>
                      <a:pt x="1101" y="26"/>
                    </a:lnTo>
                    <a:lnTo>
                      <a:pt x="1130" y="0"/>
                    </a:lnTo>
                    <a:lnTo>
                      <a:pt x="1161" y="0"/>
                    </a:lnTo>
                    <a:lnTo>
                      <a:pt x="1195" y="16"/>
                    </a:lnTo>
                    <a:lnTo>
                      <a:pt x="1230" y="53"/>
                    </a:lnTo>
                    <a:lnTo>
                      <a:pt x="1260" y="114"/>
                    </a:lnTo>
                    <a:lnTo>
                      <a:pt x="1303" y="220"/>
                    </a:lnTo>
                    <a:lnTo>
                      <a:pt x="1337" y="343"/>
                    </a:lnTo>
                    <a:lnTo>
                      <a:pt x="1379" y="482"/>
                    </a:lnTo>
                    <a:lnTo>
                      <a:pt x="1408" y="609"/>
                    </a:lnTo>
                    <a:lnTo>
                      <a:pt x="1454" y="780"/>
                    </a:lnTo>
                    <a:lnTo>
                      <a:pt x="1495" y="957"/>
                    </a:lnTo>
                    <a:lnTo>
                      <a:pt x="1545" y="1138"/>
                    </a:lnTo>
                    <a:lnTo>
                      <a:pt x="1583" y="1268"/>
                    </a:lnTo>
                    <a:lnTo>
                      <a:pt x="1630" y="1407"/>
                    </a:lnTo>
                    <a:lnTo>
                      <a:pt x="1700" y="1592"/>
                    </a:lnTo>
                    <a:lnTo>
                      <a:pt x="1783" y="1732"/>
                    </a:lnTo>
                    <a:lnTo>
                      <a:pt x="1855" y="1809"/>
                    </a:lnTo>
                    <a:lnTo>
                      <a:pt x="1932" y="1860"/>
                    </a:lnTo>
                    <a:lnTo>
                      <a:pt x="2028" y="1896"/>
                    </a:lnTo>
                    <a:lnTo>
                      <a:pt x="2122" y="1905"/>
                    </a:lnTo>
                    <a:lnTo>
                      <a:pt x="2219" y="1909"/>
                    </a:lnTo>
                    <a:lnTo>
                      <a:pt x="2279" y="1909"/>
                    </a:lnTo>
                    <a:lnTo>
                      <a:pt x="0" y="1905"/>
                    </a:lnTo>
                  </a:path>
                </a:pathLst>
              </a:custGeom>
              <a:noFill/>
              <a:ln w="1836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4" name="Line 42"/>
              <p:cNvSpPr>
                <a:spLocks noChangeShapeType="1"/>
              </p:cNvSpPr>
              <p:nvPr/>
            </p:nvSpPr>
            <p:spPr bwMode="auto">
              <a:xfrm>
                <a:off x="1927" y="2110"/>
                <a:ext cx="0" cy="74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75" name="Group 43"/>
            <p:cNvGrpSpPr>
              <a:grpSpLocks/>
            </p:cNvGrpSpPr>
            <p:nvPr/>
          </p:nvGrpSpPr>
          <p:grpSpPr bwMode="auto">
            <a:xfrm>
              <a:off x="2855" y="3201"/>
              <a:ext cx="820" cy="745"/>
              <a:chOff x="2741" y="2109"/>
              <a:chExt cx="820" cy="745"/>
            </a:xfrm>
          </p:grpSpPr>
          <p:sp>
            <p:nvSpPr>
              <p:cNvPr id="18476" name="Freeform 44"/>
              <p:cNvSpPr>
                <a:spLocks noChangeArrowheads="1"/>
              </p:cNvSpPr>
              <p:nvPr/>
            </p:nvSpPr>
            <p:spPr bwMode="auto">
              <a:xfrm>
                <a:off x="2741" y="2166"/>
                <a:ext cx="820" cy="686"/>
              </a:xfrm>
              <a:custGeom>
                <a:avLst/>
                <a:gdLst>
                  <a:gd name="T0" fmla="*/ 0 w 2281"/>
                  <a:gd name="T1" fmla="*/ 1905 h 1910"/>
                  <a:gd name="T2" fmla="*/ 98 w 2281"/>
                  <a:gd name="T3" fmla="*/ 1905 h 1910"/>
                  <a:gd name="T4" fmla="*/ 197 w 2281"/>
                  <a:gd name="T5" fmla="*/ 1900 h 1910"/>
                  <a:gd name="T6" fmla="*/ 240 w 2281"/>
                  <a:gd name="T7" fmla="*/ 1896 h 1910"/>
                  <a:gd name="T8" fmla="*/ 308 w 2281"/>
                  <a:gd name="T9" fmla="*/ 1883 h 1910"/>
                  <a:gd name="T10" fmla="*/ 369 w 2281"/>
                  <a:gd name="T11" fmla="*/ 1857 h 1910"/>
                  <a:gd name="T12" fmla="*/ 435 w 2281"/>
                  <a:gd name="T13" fmla="*/ 1821 h 1910"/>
                  <a:gd name="T14" fmla="*/ 458 w 2281"/>
                  <a:gd name="T15" fmla="*/ 1800 h 1910"/>
                  <a:gd name="T16" fmla="*/ 496 w 2281"/>
                  <a:gd name="T17" fmla="*/ 1771 h 1910"/>
                  <a:gd name="T18" fmla="*/ 530 w 2281"/>
                  <a:gd name="T19" fmla="*/ 1719 h 1910"/>
                  <a:gd name="T20" fmla="*/ 559 w 2281"/>
                  <a:gd name="T21" fmla="*/ 1675 h 1910"/>
                  <a:gd name="T22" fmla="*/ 601 w 2281"/>
                  <a:gd name="T23" fmla="*/ 1588 h 1910"/>
                  <a:gd name="T24" fmla="*/ 639 w 2281"/>
                  <a:gd name="T25" fmla="*/ 1495 h 1910"/>
                  <a:gd name="T26" fmla="*/ 711 w 2281"/>
                  <a:gd name="T27" fmla="*/ 1299 h 1910"/>
                  <a:gd name="T28" fmla="*/ 768 w 2281"/>
                  <a:gd name="T29" fmla="*/ 1099 h 1910"/>
                  <a:gd name="T30" fmla="*/ 816 w 2281"/>
                  <a:gd name="T31" fmla="*/ 896 h 1910"/>
                  <a:gd name="T32" fmla="*/ 877 w 2281"/>
                  <a:gd name="T33" fmla="*/ 661 h 1910"/>
                  <a:gd name="T34" fmla="*/ 930 w 2281"/>
                  <a:gd name="T35" fmla="*/ 449 h 1910"/>
                  <a:gd name="T36" fmla="*/ 976 w 2281"/>
                  <a:gd name="T37" fmla="*/ 295 h 1910"/>
                  <a:gd name="T38" fmla="*/ 1007 w 2281"/>
                  <a:gd name="T39" fmla="*/ 206 h 1910"/>
                  <a:gd name="T40" fmla="*/ 1041 w 2281"/>
                  <a:gd name="T41" fmla="*/ 123 h 1910"/>
                  <a:gd name="T42" fmla="*/ 1067 w 2281"/>
                  <a:gd name="T43" fmla="*/ 61 h 1910"/>
                  <a:gd name="T44" fmla="*/ 1101 w 2281"/>
                  <a:gd name="T45" fmla="*/ 26 h 1910"/>
                  <a:gd name="T46" fmla="*/ 1131 w 2281"/>
                  <a:gd name="T47" fmla="*/ 0 h 1910"/>
                  <a:gd name="T48" fmla="*/ 1162 w 2281"/>
                  <a:gd name="T49" fmla="*/ 0 h 1910"/>
                  <a:gd name="T50" fmla="*/ 1196 w 2281"/>
                  <a:gd name="T51" fmla="*/ 16 h 1910"/>
                  <a:gd name="T52" fmla="*/ 1231 w 2281"/>
                  <a:gd name="T53" fmla="*/ 53 h 1910"/>
                  <a:gd name="T54" fmla="*/ 1261 w 2281"/>
                  <a:gd name="T55" fmla="*/ 114 h 1910"/>
                  <a:gd name="T56" fmla="*/ 1304 w 2281"/>
                  <a:gd name="T57" fmla="*/ 220 h 1910"/>
                  <a:gd name="T58" fmla="*/ 1338 w 2281"/>
                  <a:gd name="T59" fmla="*/ 343 h 1910"/>
                  <a:gd name="T60" fmla="*/ 1379 w 2281"/>
                  <a:gd name="T61" fmla="*/ 482 h 1910"/>
                  <a:gd name="T62" fmla="*/ 1410 w 2281"/>
                  <a:gd name="T63" fmla="*/ 609 h 1910"/>
                  <a:gd name="T64" fmla="*/ 1454 w 2281"/>
                  <a:gd name="T65" fmla="*/ 780 h 1910"/>
                  <a:gd name="T66" fmla="*/ 1495 w 2281"/>
                  <a:gd name="T67" fmla="*/ 957 h 1910"/>
                  <a:gd name="T68" fmla="*/ 1545 w 2281"/>
                  <a:gd name="T69" fmla="*/ 1138 h 1910"/>
                  <a:gd name="T70" fmla="*/ 1583 w 2281"/>
                  <a:gd name="T71" fmla="*/ 1268 h 1910"/>
                  <a:gd name="T72" fmla="*/ 1631 w 2281"/>
                  <a:gd name="T73" fmla="*/ 1407 h 1910"/>
                  <a:gd name="T74" fmla="*/ 1700 w 2281"/>
                  <a:gd name="T75" fmla="*/ 1592 h 1910"/>
                  <a:gd name="T76" fmla="*/ 1784 w 2281"/>
                  <a:gd name="T77" fmla="*/ 1732 h 1910"/>
                  <a:gd name="T78" fmla="*/ 1856 w 2281"/>
                  <a:gd name="T79" fmla="*/ 1809 h 1910"/>
                  <a:gd name="T80" fmla="*/ 1933 w 2281"/>
                  <a:gd name="T81" fmla="*/ 1860 h 1910"/>
                  <a:gd name="T82" fmla="*/ 2029 w 2281"/>
                  <a:gd name="T83" fmla="*/ 1896 h 1910"/>
                  <a:gd name="T84" fmla="*/ 2122 w 2281"/>
                  <a:gd name="T85" fmla="*/ 1905 h 1910"/>
                  <a:gd name="T86" fmla="*/ 2220 w 2281"/>
                  <a:gd name="T87" fmla="*/ 1909 h 1910"/>
                  <a:gd name="T88" fmla="*/ 2280 w 2281"/>
                  <a:gd name="T89" fmla="*/ 1909 h 1910"/>
                  <a:gd name="T90" fmla="*/ 0 w 2281"/>
                  <a:gd name="T91" fmla="*/ 1905 h 1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81" h="1910">
                    <a:moveTo>
                      <a:pt x="0" y="1905"/>
                    </a:moveTo>
                    <a:lnTo>
                      <a:pt x="98" y="1905"/>
                    </a:lnTo>
                    <a:lnTo>
                      <a:pt x="197" y="1900"/>
                    </a:lnTo>
                    <a:lnTo>
                      <a:pt x="240" y="1896"/>
                    </a:lnTo>
                    <a:lnTo>
                      <a:pt x="308" y="1883"/>
                    </a:lnTo>
                    <a:lnTo>
                      <a:pt x="369" y="1857"/>
                    </a:lnTo>
                    <a:lnTo>
                      <a:pt x="435" y="1821"/>
                    </a:lnTo>
                    <a:lnTo>
                      <a:pt x="458" y="1800"/>
                    </a:lnTo>
                    <a:lnTo>
                      <a:pt x="496" y="1771"/>
                    </a:lnTo>
                    <a:lnTo>
                      <a:pt x="530" y="1719"/>
                    </a:lnTo>
                    <a:lnTo>
                      <a:pt x="559" y="1675"/>
                    </a:lnTo>
                    <a:lnTo>
                      <a:pt x="601" y="1588"/>
                    </a:lnTo>
                    <a:lnTo>
                      <a:pt x="639" y="1495"/>
                    </a:lnTo>
                    <a:lnTo>
                      <a:pt x="711" y="1299"/>
                    </a:lnTo>
                    <a:lnTo>
                      <a:pt x="768" y="1099"/>
                    </a:lnTo>
                    <a:lnTo>
                      <a:pt x="816" y="896"/>
                    </a:lnTo>
                    <a:lnTo>
                      <a:pt x="877" y="661"/>
                    </a:lnTo>
                    <a:lnTo>
                      <a:pt x="930" y="449"/>
                    </a:lnTo>
                    <a:lnTo>
                      <a:pt x="976" y="295"/>
                    </a:lnTo>
                    <a:lnTo>
                      <a:pt x="1007" y="206"/>
                    </a:lnTo>
                    <a:lnTo>
                      <a:pt x="1041" y="123"/>
                    </a:lnTo>
                    <a:lnTo>
                      <a:pt x="1067" y="61"/>
                    </a:lnTo>
                    <a:lnTo>
                      <a:pt x="1101" y="26"/>
                    </a:lnTo>
                    <a:lnTo>
                      <a:pt x="1131" y="0"/>
                    </a:lnTo>
                    <a:lnTo>
                      <a:pt x="1162" y="0"/>
                    </a:lnTo>
                    <a:lnTo>
                      <a:pt x="1196" y="16"/>
                    </a:lnTo>
                    <a:lnTo>
                      <a:pt x="1231" y="53"/>
                    </a:lnTo>
                    <a:lnTo>
                      <a:pt x="1261" y="114"/>
                    </a:lnTo>
                    <a:lnTo>
                      <a:pt x="1304" y="220"/>
                    </a:lnTo>
                    <a:lnTo>
                      <a:pt x="1338" y="343"/>
                    </a:lnTo>
                    <a:lnTo>
                      <a:pt x="1379" y="482"/>
                    </a:lnTo>
                    <a:lnTo>
                      <a:pt x="1410" y="609"/>
                    </a:lnTo>
                    <a:lnTo>
                      <a:pt x="1454" y="780"/>
                    </a:lnTo>
                    <a:lnTo>
                      <a:pt x="1495" y="957"/>
                    </a:lnTo>
                    <a:lnTo>
                      <a:pt x="1545" y="1138"/>
                    </a:lnTo>
                    <a:lnTo>
                      <a:pt x="1583" y="1268"/>
                    </a:lnTo>
                    <a:lnTo>
                      <a:pt x="1631" y="1407"/>
                    </a:lnTo>
                    <a:lnTo>
                      <a:pt x="1700" y="1592"/>
                    </a:lnTo>
                    <a:lnTo>
                      <a:pt x="1784" y="1732"/>
                    </a:lnTo>
                    <a:lnTo>
                      <a:pt x="1856" y="1809"/>
                    </a:lnTo>
                    <a:lnTo>
                      <a:pt x="1933" y="1860"/>
                    </a:lnTo>
                    <a:lnTo>
                      <a:pt x="2029" y="1896"/>
                    </a:lnTo>
                    <a:lnTo>
                      <a:pt x="2122" y="1905"/>
                    </a:lnTo>
                    <a:lnTo>
                      <a:pt x="2220" y="1909"/>
                    </a:lnTo>
                    <a:lnTo>
                      <a:pt x="2280" y="1909"/>
                    </a:lnTo>
                    <a:lnTo>
                      <a:pt x="0" y="1905"/>
                    </a:lnTo>
                  </a:path>
                </a:pathLst>
              </a:custGeom>
              <a:noFill/>
              <a:ln w="1836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7" name="Line 45"/>
              <p:cNvSpPr>
                <a:spLocks noChangeShapeType="1"/>
              </p:cNvSpPr>
              <p:nvPr/>
            </p:nvSpPr>
            <p:spPr bwMode="auto">
              <a:xfrm>
                <a:off x="3159" y="2109"/>
                <a:ext cx="0" cy="745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8480" name="Line 48"/>
          <p:cNvSpPr>
            <a:spLocks noChangeShapeType="1"/>
          </p:cNvSpPr>
          <p:nvPr/>
        </p:nvSpPr>
        <p:spPr bwMode="auto">
          <a:xfrm>
            <a:off x="989013" y="3079750"/>
            <a:ext cx="693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81" name="Oval 49"/>
          <p:cNvSpPr>
            <a:spLocks noChangeArrowheads="1"/>
          </p:cNvSpPr>
          <p:nvPr/>
        </p:nvSpPr>
        <p:spPr bwMode="auto">
          <a:xfrm>
            <a:off x="2589213" y="2963863"/>
            <a:ext cx="228600" cy="228600"/>
          </a:xfrm>
          <a:prstGeom prst="ellipse">
            <a:avLst/>
          </a:prstGeom>
          <a:solidFill>
            <a:srgbClr val="98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2" name="Oval 50"/>
          <p:cNvSpPr>
            <a:spLocks noChangeArrowheads="1"/>
          </p:cNvSpPr>
          <p:nvPr/>
        </p:nvSpPr>
        <p:spPr bwMode="auto">
          <a:xfrm>
            <a:off x="2817813" y="2963863"/>
            <a:ext cx="228600" cy="228600"/>
          </a:xfrm>
          <a:prstGeom prst="ellipse">
            <a:avLst/>
          </a:prstGeom>
          <a:solidFill>
            <a:srgbClr val="84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3" name="Oval 51"/>
          <p:cNvSpPr>
            <a:spLocks noChangeArrowheads="1"/>
          </p:cNvSpPr>
          <p:nvPr/>
        </p:nvSpPr>
        <p:spPr bwMode="auto">
          <a:xfrm>
            <a:off x="4722813" y="2963863"/>
            <a:ext cx="228600" cy="228600"/>
          </a:xfrm>
          <a:prstGeom prst="ellipse">
            <a:avLst/>
          </a:pr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4" name="Oval 52"/>
          <p:cNvSpPr>
            <a:spLocks noChangeArrowheads="1"/>
          </p:cNvSpPr>
          <p:nvPr/>
        </p:nvSpPr>
        <p:spPr bwMode="auto">
          <a:xfrm>
            <a:off x="5027613" y="2963863"/>
            <a:ext cx="228600" cy="228600"/>
          </a:xfrm>
          <a:prstGeom prst="ellipse">
            <a:avLst/>
          </a:prstGeom>
          <a:solidFill>
            <a:srgbClr val="664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5" name="Oval 53"/>
          <p:cNvSpPr>
            <a:spLocks noChangeArrowheads="1"/>
          </p:cNvSpPr>
          <p:nvPr/>
        </p:nvSpPr>
        <p:spPr bwMode="auto">
          <a:xfrm>
            <a:off x="5484813" y="2963863"/>
            <a:ext cx="228600" cy="228600"/>
          </a:xfrm>
          <a:prstGeom prst="ellipse">
            <a:avLst/>
          </a:prstGeom>
          <a:solidFill>
            <a:srgbClr val="665A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6" name="Oval 54"/>
          <p:cNvSpPr>
            <a:spLocks noChangeArrowheads="1"/>
          </p:cNvSpPr>
          <p:nvPr/>
        </p:nvSpPr>
        <p:spPr bwMode="auto">
          <a:xfrm>
            <a:off x="3732213" y="2963863"/>
            <a:ext cx="228600" cy="228600"/>
          </a:xfrm>
          <a:prstGeom prst="ellipse">
            <a:avLst/>
          </a:pr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7" name="Line 55"/>
          <p:cNvSpPr>
            <a:spLocks noChangeShapeType="1"/>
          </p:cNvSpPr>
          <p:nvPr/>
        </p:nvSpPr>
        <p:spPr bwMode="auto">
          <a:xfrm>
            <a:off x="1217613" y="3003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88" name="Line 56"/>
          <p:cNvSpPr>
            <a:spLocks noChangeShapeType="1"/>
          </p:cNvSpPr>
          <p:nvPr/>
        </p:nvSpPr>
        <p:spPr bwMode="auto">
          <a:xfrm>
            <a:off x="1903413" y="3003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89" name="Line 57"/>
          <p:cNvSpPr>
            <a:spLocks noChangeShapeType="1"/>
          </p:cNvSpPr>
          <p:nvPr/>
        </p:nvSpPr>
        <p:spPr bwMode="auto">
          <a:xfrm>
            <a:off x="1903413" y="3003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0" name="Line 58"/>
          <p:cNvSpPr>
            <a:spLocks noChangeShapeType="1"/>
          </p:cNvSpPr>
          <p:nvPr/>
        </p:nvSpPr>
        <p:spPr bwMode="auto">
          <a:xfrm>
            <a:off x="2589213" y="3003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1" name="Line 59"/>
          <p:cNvSpPr>
            <a:spLocks noChangeShapeType="1"/>
          </p:cNvSpPr>
          <p:nvPr/>
        </p:nvSpPr>
        <p:spPr bwMode="auto">
          <a:xfrm>
            <a:off x="2589213" y="3003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2" name="Line 60"/>
          <p:cNvSpPr>
            <a:spLocks noChangeShapeType="1"/>
          </p:cNvSpPr>
          <p:nvPr/>
        </p:nvSpPr>
        <p:spPr bwMode="auto">
          <a:xfrm>
            <a:off x="3275013" y="3003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3" name="Line 61"/>
          <p:cNvSpPr>
            <a:spLocks noChangeShapeType="1"/>
          </p:cNvSpPr>
          <p:nvPr/>
        </p:nvSpPr>
        <p:spPr bwMode="auto">
          <a:xfrm>
            <a:off x="3960813" y="3003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4" name="Line 62"/>
          <p:cNvSpPr>
            <a:spLocks noChangeShapeType="1"/>
          </p:cNvSpPr>
          <p:nvPr/>
        </p:nvSpPr>
        <p:spPr bwMode="auto">
          <a:xfrm>
            <a:off x="3960813" y="3003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5" name="Line 63"/>
          <p:cNvSpPr>
            <a:spLocks noChangeShapeType="1"/>
          </p:cNvSpPr>
          <p:nvPr/>
        </p:nvSpPr>
        <p:spPr bwMode="auto">
          <a:xfrm>
            <a:off x="4646613" y="3003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6" name="Line 64"/>
          <p:cNvSpPr>
            <a:spLocks noChangeShapeType="1"/>
          </p:cNvSpPr>
          <p:nvPr/>
        </p:nvSpPr>
        <p:spPr bwMode="auto">
          <a:xfrm>
            <a:off x="5332413" y="3003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7" name="Line 65"/>
          <p:cNvSpPr>
            <a:spLocks noChangeShapeType="1"/>
          </p:cNvSpPr>
          <p:nvPr/>
        </p:nvSpPr>
        <p:spPr bwMode="auto">
          <a:xfrm>
            <a:off x="6018213" y="3003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8" name="Line 66"/>
          <p:cNvSpPr>
            <a:spLocks noChangeShapeType="1"/>
          </p:cNvSpPr>
          <p:nvPr/>
        </p:nvSpPr>
        <p:spPr bwMode="auto">
          <a:xfrm>
            <a:off x="6704013" y="3003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9" name="Line 67"/>
          <p:cNvSpPr>
            <a:spLocks noChangeShapeType="1"/>
          </p:cNvSpPr>
          <p:nvPr/>
        </p:nvSpPr>
        <p:spPr bwMode="auto">
          <a:xfrm>
            <a:off x="6704013" y="3003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00" name="Line 68"/>
          <p:cNvSpPr>
            <a:spLocks noChangeShapeType="1"/>
          </p:cNvSpPr>
          <p:nvPr/>
        </p:nvSpPr>
        <p:spPr bwMode="auto">
          <a:xfrm>
            <a:off x="7389813" y="30035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511" name="Group 79"/>
          <p:cNvGrpSpPr>
            <a:grpSpLocks/>
          </p:cNvGrpSpPr>
          <p:nvPr/>
        </p:nvGrpSpPr>
        <p:grpSpPr bwMode="auto">
          <a:xfrm>
            <a:off x="3489325" y="1900238"/>
            <a:ext cx="1300163" cy="1182687"/>
            <a:chOff x="1516" y="2110"/>
            <a:chExt cx="819" cy="745"/>
          </a:xfrm>
        </p:grpSpPr>
        <p:sp>
          <p:nvSpPr>
            <p:cNvPr id="18512" name="Freeform 80"/>
            <p:cNvSpPr>
              <a:spLocks noChangeArrowheads="1"/>
            </p:cNvSpPr>
            <p:nvPr/>
          </p:nvSpPr>
          <p:spPr bwMode="auto">
            <a:xfrm>
              <a:off x="1516" y="2168"/>
              <a:ext cx="819" cy="686"/>
            </a:xfrm>
            <a:custGeom>
              <a:avLst/>
              <a:gdLst>
                <a:gd name="T0" fmla="*/ 0 w 2280"/>
                <a:gd name="T1" fmla="*/ 1905 h 1910"/>
                <a:gd name="T2" fmla="*/ 98 w 2280"/>
                <a:gd name="T3" fmla="*/ 1905 h 1910"/>
                <a:gd name="T4" fmla="*/ 197 w 2280"/>
                <a:gd name="T5" fmla="*/ 1900 h 1910"/>
                <a:gd name="T6" fmla="*/ 240 w 2280"/>
                <a:gd name="T7" fmla="*/ 1896 h 1910"/>
                <a:gd name="T8" fmla="*/ 308 w 2280"/>
                <a:gd name="T9" fmla="*/ 1883 h 1910"/>
                <a:gd name="T10" fmla="*/ 369 w 2280"/>
                <a:gd name="T11" fmla="*/ 1857 h 1910"/>
                <a:gd name="T12" fmla="*/ 435 w 2280"/>
                <a:gd name="T13" fmla="*/ 1821 h 1910"/>
                <a:gd name="T14" fmla="*/ 458 w 2280"/>
                <a:gd name="T15" fmla="*/ 1800 h 1910"/>
                <a:gd name="T16" fmla="*/ 496 w 2280"/>
                <a:gd name="T17" fmla="*/ 1771 h 1910"/>
                <a:gd name="T18" fmla="*/ 528 w 2280"/>
                <a:gd name="T19" fmla="*/ 1719 h 1910"/>
                <a:gd name="T20" fmla="*/ 559 w 2280"/>
                <a:gd name="T21" fmla="*/ 1675 h 1910"/>
                <a:gd name="T22" fmla="*/ 600 w 2280"/>
                <a:gd name="T23" fmla="*/ 1588 h 1910"/>
                <a:gd name="T24" fmla="*/ 638 w 2280"/>
                <a:gd name="T25" fmla="*/ 1495 h 1910"/>
                <a:gd name="T26" fmla="*/ 711 w 2280"/>
                <a:gd name="T27" fmla="*/ 1299 h 1910"/>
                <a:gd name="T28" fmla="*/ 768 w 2280"/>
                <a:gd name="T29" fmla="*/ 1099 h 1910"/>
                <a:gd name="T30" fmla="*/ 816 w 2280"/>
                <a:gd name="T31" fmla="*/ 896 h 1910"/>
                <a:gd name="T32" fmla="*/ 877 w 2280"/>
                <a:gd name="T33" fmla="*/ 661 h 1910"/>
                <a:gd name="T34" fmla="*/ 930 w 2280"/>
                <a:gd name="T35" fmla="*/ 449 h 1910"/>
                <a:gd name="T36" fmla="*/ 976 w 2280"/>
                <a:gd name="T37" fmla="*/ 295 h 1910"/>
                <a:gd name="T38" fmla="*/ 1007 w 2280"/>
                <a:gd name="T39" fmla="*/ 206 h 1910"/>
                <a:gd name="T40" fmla="*/ 1040 w 2280"/>
                <a:gd name="T41" fmla="*/ 123 h 1910"/>
                <a:gd name="T42" fmla="*/ 1067 w 2280"/>
                <a:gd name="T43" fmla="*/ 61 h 1910"/>
                <a:gd name="T44" fmla="*/ 1101 w 2280"/>
                <a:gd name="T45" fmla="*/ 26 h 1910"/>
                <a:gd name="T46" fmla="*/ 1130 w 2280"/>
                <a:gd name="T47" fmla="*/ 0 h 1910"/>
                <a:gd name="T48" fmla="*/ 1161 w 2280"/>
                <a:gd name="T49" fmla="*/ 0 h 1910"/>
                <a:gd name="T50" fmla="*/ 1195 w 2280"/>
                <a:gd name="T51" fmla="*/ 16 h 1910"/>
                <a:gd name="T52" fmla="*/ 1230 w 2280"/>
                <a:gd name="T53" fmla="*/ 53 h 1910"/>
                <a:gd name="T54" fmla="*/ 1260 w 2280"/>
                <a:gd name="T55" fmla="*/ 114 h 1910"/>
                <a:gd name="T56" fmla="*/ 1303 w 2280"/>
                <a:gd name="T57" fmla="*/ 220 h 1910"/>
                <a:gd name="T58" fmla="*/ 1337 w 2280"/>
                <a:gd name="T59" fmla="*/ 343 h 1910"/>
                <a:gd name="T60" fmla="*/ 1379 w 2280"/>
                <a:gd name="T61" fmla="*/ 482 h 1910"/>
                <a:gd name="T62" fmla="*/ 1408 w 2280"/>
                <a:gd name="T63" fmla="*/ 609 h 1910"/>
                <a:gd name="T64" fmla="*/ 1454 w 2280"/>
                <a:gd name="T65" fmla="*/ 780 h 1910"/>
                <a:gd name="T66" fmla="*/ 1495 w 2280"/>
                <a:gd name="T67" fmla="*/ 957 h 1910"/>
                <a:gd name="T68" fmla="*/ 1545 w 2280"/>
                <a:gd name="T69" fmla="*/ 1138 h 1910"/>
                <a:gd name="T70" fmla="*/ 1583 w 2280"/>
                <a:gd name="T71" fmla="*/ 1268 h 1910"/>
                <a:gd name="T72" fmla="*/ 1630 w 2280"/>
                <a:gd name="T73" fmla="*/ 1407 h 1910"/>
                <a:gd name="T74" fmla="*/ 1700 w 2280"/>
                <a:gd name="T75" fmla="*/ 1592 h 1910"/>
                <a:gd name="T76" fmla="*/ 1783 w 2280"/>
                <a:gd name="T77" fmla="*/ 1732 h 1910"/>
                <a:gd name="T78" fmla="*/ 1855 w 2280"/>
                <a:gd name="T79" fmla="*/ 1809 h 1910"/>
                <a:gd name="T80" fmla="*/ 1932 w 2280"/>
                <a:gd name="T81" fmla="*/ 1860 h 1910"/>
                <a:gd name="T82" fmla="*/ 2028 w 2280"/>
                <a:gd name="T83" fmla="*/ 1896 h 1910"/>
                <a:gd name="T84" fmla="*/ 2122 w 2280"/>
                <a:gd name="T85" fmla="*/ 1905 h 1910"/>
                <a:gd name="T86" fmla="*/ 2219 w 2280"/>
                <a:gd name="T87" fmla="*/ 1909 h 1910"/>
                <a:gd name="T88" fmla="*/ 2279 w 2280"/>
                <a:gd name="T89" fmla="*/ 1909 h 1910"/>
                <a:gd name="T90" fmla="*/ 0 w 2280"/>
                <a:gd name="T91" fmla="*/ 1905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80" h="1910">
                  <a:moveTo>
                    <a:pt x="0" y="1905"/>
                  </a:moveTo>
                  <a:lnTo>
                    <a:pt x="98" y="1905"/>
                  </a:lnTo>
                  <a:lnTo>
                    <a:pt x="197" y="1900"/>
                  </a:lnTo>
                  <a:lnTo>
                    <a:pt x="240" y="1896"/>
                  </a:lnTo>
                  <a:lnTo>
                    <a:pt x="308" y="1883"/>
                  </a:lnTo>
                  <a:lnTo>
                    <a:pt x="369" y="1857"/>
                  </a:lnTo>
                  <a:lnTo>
                    <a:pt x="435" y="1821"/>
                  </a:lnTo>
                  <a:lnTo>
                    <a:pt x="458" y="1800"/>
                  </a:lnTo>
                  <a:lnTo>
                    <a:pt x="496" y="1771"/>
                  </a:lnTo>
                  <a:lnTo>
                    <a:pt x="528" y="1719"/>
                  </a:lnTo>
                  <a:lnTo>
                    <a:pt x="559" y="1675"/>
                  </a:lnTo>
                  <a:lnTo>
                    <a:pt x="600" y="1588"/>
                  </a:lnTo>
                  <a:lnTo>
                    <a:pt x="638" y="1495"/>
                  </a:lnTo>
                  <a:lnTo>
                    <a:pt x="711" y="1299"/>
                  </a:lnTo>
                  <a:lnTo>
                    <a:pt x="768" y="1099"/>
                  </a:lnTo>
                  <a:lnTo>
                    <a:pt x="816" y="896"/>
                  </a:lnTo>
                  <a:lnTo>
                    <a:pt x="877" y="661"/>
                  </a:lnTo>
                  <a:lnTo>
                    <a:pt x="930" y="449"/>
                  </a:lnTo>
                  <a:lnTo>
                    <a:pt x="976" y="295"/>
                  </a:lnTo>
                  <a:lnTo>
                    <a:pt x="1007" y="206"/>
                  </a:lnTo>
                  <a:lnTo>
                    <a:pt x="1040" y="123"/>
                  </a:lnTo>
                  <a:lnTo>
                    <a:pt x="1067" y="61"/>
                  </a:lnTo>
                  <a:lnTo>
                    <a:pt x="1101" y="26"/>
                  </a:lnTo>
                  <a:lnTo>
                    <a:pt x="1130" y="0"/>
                  </a:lnTo>
                  <a:lnTo>
                    <a:pt x="1161" y="0"/>
                  </a:lnTo>
                  <a:lnTo>
                    <a:pt x="1195" y="16"/>
                  </a:lnTo>
                  <a:lnTo>
                    <a:pt x="1230" y="53"/>
                  </a:lnTo>
                  <a:lnTo>
                    <a:pt x="1260" y="114"/>
                  </a:lnTo>
                  <a:lnTo>
                    <a:pt x="1303" y="220"/>
                  </a:lnTo>
                  <a:lnTo>
                    <a:pt x="1337" y="343"/>
                  </a:lnTo>
                  <a:lnTo>
                    <a:pt x="1379" y="482"/>
                  </a:lnTo>
                  <a:lnTo>
                    <a:pt x="1408" y="609"/>
                  </a:lnTo>
                  <a:lnTo>
                    <a:pt x="1454" y="780"/>
                  </a:lnTo>
                  <a:lnTo>
                    <a:pt x="1495" y="957"/>
                  </a:lnTo>
                  <a:lnTo>
                    <a:pt x="1545" y="1138"/>
                  </a:lnTo>
                  <a:lnTo>
                    <a:pt x="1583" y="1268"/>
                  </a:lnTo>
                  <a:lnTo>
                    <a:pt x="1630" y="1407"/>
                  </a:lnTo>
                  <a:lnTo>
                    <a:pt x="1700" y="1592"/>
                  </a:lnTo>
                  <a:lnTo>
                    <a:pt x="1783" y="1732"/>
                  </a:lnTo>
                  <a:lnTo>
                    <a:pt x="1855" y="1809"/>
                  </a:lnTo>
                  <a:lnTo>
                    <a:pt x="1932" y="1860"/>
                  </a:lnTo>
                  <a:lnTo>
                    <a:pt x="2028" y="1896"/>
                  </a:lnTo>
                  <a:lnTo>
                    <a:pt x="2122" y="1905"/>
                  </a:lnTo>
                  <a:lnTo>
                    <a:pt x="2219" y="1909"/>
                  </a:lnTo>
                  <a:lnTo>
                    <a:pt x="2279" y="1909"/>
                  </a:lnTo>
                  <a:lnTo>
                    <a:pt x="0" y="1905"/>
                  </a:lnTo>
                </a:path>
              </a:pathLst>
            </a:custGeom>
            <a:noFill/>
            <a:ln w="1836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3" name="Line 81"/>
            <p:cNvSpPr>
              <a:spLocks noChangeShapeType="1"/>
            </p:cNvSpPr>
            <p:nvPr/>
          </p:nvSpPr>
          <p:spPr bwMode="auto">
            <a:xfrm>
              <a:off x="1927" y="2110"/>
              <a:ext cx="0" cy="74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514" name="Group 82"/>
          <p:cNvGrpSpPr>
            <a:grpSpLocks/>
          </p:cNvGrpSpPr>
          <p:nvPr/>
        </p:nvGrpSpPr>
        <p:grpSpPr bwMode="auto">
          <a:xfrm>
            <a:off x="3621088" y="1906588"/>
            <a:ext cx="1301750" cy="1182687"/>
            <a:chOff x="2741" y="2109"/>
            <a:chExt cx="820" cy="745"/>
          </a:xfrm>
        </p:grpSpPr>
        <p:sp>
          <p:nvSpPr>
            <p:cNvPr id="18515" name="Freeform 83"/>
            <p:cNvSpPr>
              <a:spLocks noChangeArrowheads="1"/>
            </p:cNvSpPr>
            <p:nvPr/>
          </p:nvSpPr>
          <p:spPr bwMode="auto">
            <a:xfrm>
              <a:off x="2741" y="2166"/>
              <a:ext cx="820" cy="686"/>
            </a:xfrm>
            <a:custGeom>
              <a:avLst/>
              <a:gdLst>
                <a:gd name="T0" fmla="*/ 0 w 2281"/>
                <a:gd name="T1" fmla="*/ 1905 h 1910"/>
                <a:gd name="T2" fmla="*/ 98 w 2281"/>
                <a:gd name="T3" fmla="*/ 1905 h 1910"/>
                <a:gd name="T4" fmla="*/ 197 w 2281"/>
                <a:gd name="T5" fmla="*/ 1900 h 1910"/>
                <a:gd name="T6" fmla="*/ 240 w 2281"/>
                <a:gd name="T7" fmla="*/ 1896 h 1910"/>
                <a:gd name="T8" fmla="*/ 308 w 2281"/>
                <a:gd name="T9" fmla="*/ 1883 h 1910"/>
                <a:gd name="T10" fmla="*/ 369 w 2281"/>
                <a:gd name="T11" fmla="*/ 1857 h 1910"/>
                <a:gd name="T12" fmla="*/ 435 w 2281"/>
                <a:gd name="T13" fmla="*/ 1821 h 1910"/>
                <a:gd name="T14" fmla="*/ 458 w 2281"/>
                <a:gd name="T15" fmla="*/ 1800 h 1910"/>
                <a:gd name="T16" fmla="*/ 496 w 2281"/>
                <a:gd name="T17" fmla="*/ 1771 h 1910"/>
                <a:gd name="T18" fmla="*/ 530 w 2281"/>
                <a:gd name="T19" fmla="*/ 1719 h 1910"/>
                <a:gd name="T20" fmla="*/ 559 w 2281"/>
                <a:gd name="T21" fmla="*/ 1675 h 1910"/>
                <a:gd name="T22" fmla="*/ 601 w 2281"/>
                <a:gd name="T23" fmla="*/ 1588 h 1910"/>
                <a:gd name="T24" fmla="*/ 639 w 2281"/>
                <a:gd name="T25" fmla="*/ 1495 h 1910"/>
                <a:gd name="T26" fmla="*/ 711 w 2281"/>
                <a:gd name="T27" fmla="*/ 1299 h 1910"/>
                <a:gd name="T28" fmla="*/ 768 w 2281"/>
                <a:gd name="T29" fmla="*/ 1099 h 1910"/>
                <a:gd name="T30" fmla="*/ 816 w 2281"/>
                <a:gd name="T31" fmla="*/ 896 h 1910"/>
                <a:gd name="T32" fmla="*/ 877 w 2281"/>
                <a:gd name="T33" fmla="*/ 661 h 1910"/>
                <a:gd name="T34" fmla="*/ 930 w 2281"/>
                <a:gd name="T35" fmla="*/ 449 h 1910"/>
                <a:gd name="T36" fmla="*/ 976 w 2281"/>
                <a:gd name="T37" fmla="*/ 295 h 1910"/>
                <a:gd name="T38" fmla="*/ 1007 w 2281"/>
                <a:gd name="T39" fmla="*/ 206 h 1910"/>
                <a:gd name="T40" fmla="*/ 1041 w 2281"/>
                <a:gd name="T41" fmla="*/ 123 h 1910"/>
                <a:gd name="T42" fmla="*/ 1067 w 2281"/>
                <a:gd name="T43" fmla="*/ 61 h 1910"/>
                <a:gd name="T44" fmla="*/ 1101 w 2281"/>
                <a:gd name="T45" fmla="*/ 26 h 1910"/>
                <a:gd name="T46" fmla="*/ 1131 w 2281"/>
                <a:gd name="T47" fmla="*/ 0 h 1910"/>
                <a:gd name="T48" fmla="*/ 1162 w 2281"/>
                <a:gd name="T49" fmla="*/ 0 h 1910"/>
                <a:gd name="T50" fmla="*/ 1196 w 2281"/>
                <a:gd name="T51" fmla="*/ 16 h 1910"/>
                <a:gd name="T52" fmla="*/ 1231 w 2281"/>
                <a:gd name="T53" fmla="*/ 53 h 1910"/>
                <a:gd name="T54" fmla="*/ 1261 w 2281"/>
                <a:gd name="T55" fmla="*/ 114 h 1910"/>
                <a:gd name="T56" fmla="*/ 1304 w 2281"/>
                <a:gd name="T57" fmla="*/ 220 h 1910"/>
                <a:gd name="T58" fmla="*/ 1338 w 2281"/>
                <a:gd name="T59" fmla="*/ 343 h 1910"/>
                <a:gd name="T60" fmla="*/ 1379 w 2281"/>
                <a:gd name="T61" fmla="*/ 482 h 1910"/>
                <a:gd name="T62" fmla="*/ 1410 w 2281"/>
                <a:gd name="T63" fmla="*/ 609 h 1910"/>
                <a:gd name="T64" fmla="*/ 1454 w 2281"/>
                <a:gd name="T65" fmla="*/ 780 h 1910"/>
                <a:gd name="T66" fmla="*/ 1495 w 2281"/>
                <a:gd name="T67" fmla="*/ 957 h 1910"/>
                <a:gd name="T68" fmla="*/ 1545 w 2281"/>
                <a:gd name="T69" fmla="*/ 1138 h 1910"/>
                <a:gd name="T70" fmla="*/ 1583 w 2281"/>
                <a:gd name="T71" fmla="*/ 1268 h 1910"/>
                <a:gd name="T72" fmla="*/ 1631 w 2281"/>
                <a:gd name="T73" fmla="*/ 1407 h 1910"/>
                <a:gd name="T74" fmla="*/ 1700 w 2281"/>
                <a:gd name="T75" fmla="*/ 1592 h 1910"/>
                <a:gd name="T76" fmla="*/ 1784 w 2281"/>
                <a:gd name="T77" fmla="*/ 1732 h 1910"/>
                <a:gd name="T78" fmla="*/ 1856 w 2281"/>
                <a:gd name="T79" fmla="*/ 1809 h 1910"/>
                <a:gd name="T80" fmla="*/ 1933 w 2281"/>
                <a:gd name="T81" fmla="*/ 1860 h 1910"/>
                <a:gd name="T82" fmla="*/ 2029 w 2281"/>
                <a:gd name="T83" fmla="*/ 1896 h 1910"/>
                <a:gd name="T84" fmla="*/ 2122 w 2281"/>
                <a:gd name="T85" fmla="*/ 1905 h 1910"/>
                <a:gd name="T86" fmla="*/ 2220 w 2281"/>
                <a:gd name="T87" fmla="*/ 1909 h 1910"/>
                <a:gd name="T88" fmla="*/ 2280 w 2281"/>
                <a:gd name="T89" fmla="*/ 1909 h 1910"/>
                <a:gd name="T90" fmla="*/ 0 w 2281"/>
                <a:gd name="T91" fmla="*/ 1905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81" h="1910">
                  <a:moveTo>
                    <a:pt x="0" y="1905"/>
                  </a:moveTo>
                  <a:lnTo>
                    <a:pt x="98" y="1905"/>
                  </a:lnTo>
                  <a:lnTo>
                    <a:pt x="197" y="1900"/>
                  </a:lnTo>
                  <a:lnTo>
                    <a:pt x="240" y="1896"/>
                  </a:lnTo>
                  <a:lnTo>
                    <a:pt x="308" y="1883"/>
                  </a:lnTo>
                  <a:lnTo>
                    <a:pt x="369" y="1857"/>
                  </a:lnTo>
                  <a:lnTo>
                    <a:pt x="435" y="1821"/>
                  </a:lnTo>
                  <a:lnTo>
                    <a:pt x="458" y="1800"/>
                  </a:lnTo>
                  <a:lnTo>
                    <a:pt x="496" y="1771"/>
                  </a:lnTo>
                  <a:lnTo>
                    <a:pt x="530" y="1719"/>
                  </a:lnTo>
                  <a:lnTo>
                    <a:pt x="559" y="1675"/>
                  </a:lnTo>
                  <a:lnTo>
                    <a:pt x="601" y="1588"/>
                  </a:lnTo>
                  <a:lnTo>
                    <a:pt x="639" y="1495"/>
                  </a:lnTo>
                  <a:lnTo>
                    <a:pt x="711" y="1299"/>
                  </a:lnTo>
                  <a:lnTo>
                    <a:pt x="768" y="1099"/>
                  </a:lnTo>
                  <a:lnTo>
                    <a:pt x="816" y="896"/>
                  </a:lnTo>
                  <a:lnTo>
                    <a:pt x="877" y="661"/>
                  </a:lnTo>
                  <a:lnTo>
                    <a:pt x="930" y="449"/>
                  </a:lnTo>
                  <a:lnTo>
                    <a:pt x="976" y="295"/>
                  </a:lnTo>
                  <a:lnTo>
                    <a:pt x="1007" y="206"/>
                  </a:lnTo>
                  <a:lnTo>
                    <a:pt x="1041" y="123"/>
                  </a:lnTo>
                  <a:lnTo>
                    <a:pt x="1067" y="61"/>
                  </a:lnTo>
                  <a:lnTo>
                    <a:pt x="1101" y="26"/>
                  </a:lnTo>
                  <a:lnTo>
                    <a:pt x="1131" y="0"/>
                  </a:lnTo>
                  <a:lnTo>
                    <a:pt x="1162" y="0"/>
                  </a:lnTo>
                  <a:lnTo>
                    <a:pt x="1196" y="16"/>
                  </a:lnTo>
                  <a:lnTo>
                    <a:pt x="1231" y="53"/>
                  </a:lnTo>
                  <a:lnTo>
                    <a:pt x="1261" y="114"/>
                  </a:lnTo>
                  <a:lnTo>
                    <a:pt x="1304" y="220"/>
                  </a:lnTo>
                  <a:lnTo>
                    <a:pt x="1338" y="343"/>
                  </a:lnTo>
                  <a:lnTo>
                    <a:pt x="1379" y="482"/>
                  </a:lnTo>
                  <a:lnTo>
                    <a:pt x="1410" y="609"/>
                  </a:lnTo>
                  <a:lnTo>
                    <a:pt x="1454" y="780"/>
                  </a:lnTo>
                  <a:lnTo>
                    <a:pt x="1495" y="957"/>
                  </a:lnTo>
                  <a:lnTo>
                    <a:pt x="1545" y="1138"/>
                  </a:lnTo>
                  <a:lnTo>
                    <a:pt x="1583" y="1268"/>
                  </a:lnTo>
                  <a:lnTo>
                    <a:pt x="1631" y="1407"/>
                  </a:lnTo>
                  <a:lnTo>
                    <a:pt x="1700" y="1592"/>
                  </a:lnTo>
                  <a:lnTo>
                    <a:pt x="1784" y="1732"/>
                  </a:lnTo>
                  <a:lnTo>
                    <a:pt x="1856" y="1809"/>
                  </a:lnTo>
                  <a:lnTo>
                    <a:pt x="1933" y="1860"/>
                  </a:lnTo>
                  <a:lnTo>
                    <a:pt x="2029" y="1896"/>
                  </a:lnTo>
                  <a:lnTo>
                    <a:pt x="2122" y="1905"/>
                  </a:lnTo>
                  <a:lnTo>
                    <a:pt x="2220" y="1909"/>
                  </a:lnTo>
                  <a:lnTo>
                    <a:pt x="2280" y="1909"/>
                  </a:lnTo>
                  <a:lnTo>
                    <a:pt x="0" y="1905"/>
                  </a:lnTo>
                </a:path>
              </a:pathLst>
            </a:custGeom>
            <a:noFill/>
            <a:ln w="1836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6" name="Line 84"/>
            <p:cNvSpPr>
              <a:spLocks noChangeShapeType="1"/>
            </p:cNvSpPr>
            <p:nvPr/>
          </p:nvSpPr>
          <p:spPr bwMode="auto">
            <a:xfrm>
              <a:off x="3159" y="2109"/>
              <a:ext cx="0" cy="745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588" name="Group 156"/>
          <p:cNvGrpSpPr>
            <a:grpSpLocks/>
          </p:cNvGrpSpPr>
          <p:nvPr/>
        </p:nvGrpSpPr>
        <p:grpSpPr bwMode="auto">
          <a:xfrm>
            <a:off x="989013" y="3578225"/>
            <a:ext cx="6934200" cy="1341438"/>
            <a:chOff x="623" y="2254"/>
            <a:chExt cx="4368" cy="845"/>
          </a:xfrm>
        </p:grpSpPr>
        <p:sp>
          <p:nvSpPr>
            <p:cNvPr id="18519" name="Line 87"/>
            <p:cNvSpPr>
              <a:spLocks noChangeShapeType="1"/>
            </p:cNvSpPr>
            <p:nvPr/>
          </p:nvSpPr>
          <p:spPr bwMode="auto">
            <a:xfrm>
              <a:off x="623" y="3003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0" name="Oval 88"/>
            <p:cNvSpPr>
              <a:spLocks noChangeArrowheads="1"/>
            </p:cNvSpPr>
            <p:nvPr/>
          </p:nvSpPr>
          <p:spPr bwMode="auto">
            <a:xfrm>
              <a:off x="1631" y="2955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1" name="Oval 89"/>
            <p:cNvSpPr>
              <a:spLocks noChangeArrowheads="1"/>
            </p:cNvSpPr>
            <p:nvPr/>
          </p:nvSpPr>
          <p:spPr bwMode="auto">
            <a:xfrm>
              <a:off x="1775" y="2955"/>
              <a:ext cx="144" cy="144"/>
            </a:xfrm>
            <a:prstGeom prst="ellipse">
              <a:avLst/>
            </a:prstGeom>
            <a:solidFill>
              <a:srgbClr val="BE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2" name="Oval 90"/>
            <p:cNvSpPr>
              <a:spLocks noChangeArrowheads="1"/>
            </p:cNvSpPr>
            <p:nvPr/>
          </p:nvSpPr>
          <p:spPr bwMode="auto">
            <a:xfrm>
              <a:off x="2975" y="2955"/>
              <a:ext cx="144" cy="144"/>
            </a:xfrm>
            <a:prstGeom prst="ellipse">
              <a:avLst/>
            </a:prstGeom>
            <a:solidFill>
              <a:srgbClr val="666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3" name="Oval 91"/>
            <p:cNvSpPr>
              <a:spLocks noChangeArrowheads="1"/>
            </p:cNvSpPr>
            <p:nvPr/>
          </p:nvSpPr>
          <p:spPr bwMode="auto">
            <a:xfrm>
              <a:off x="3167" y="2955"/>
              <a:ext cx="144" cy="144"/>
            </a:xfrm>
            <a:prstGeom prst="ellipse">
              <a:avLst/>
            </a:prstGeom>
            <a:solidFill>
              <a:srgbClr val="669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4" name="Oval 92"/>
            <p:cNvSpPr>
              <a:spLocks noChangeArrowheads="1"/>
            </p:cNvSpPr>
            <p:nvPr/>
          </p:nvSpPr>
          <p:spPr bwMode="auto">
            <a:xfrm>
              <a:off x="3455" y="2955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5" name="Oval 93"/>
            <p:cNvSpPr>
              <a:spLocks noChangeArrowheads="1"/>
            </p:cNvSpPr>
            <p:nvPr/>
          </p:nvSpPr>
          <p:spPr bwMode="auto">
            <a:xfrm>
              <a:off x="2351" y="2955"/>
              <a:ext cx="144" cy="144"/>
            </a:xfrm>
            <a:prstGeom prst="ellipse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6" name="Line 94"/>
            <p:cNvSpPr>
              <a:spLocks noChangeShapeType="1"/>
            </p:cNvSpPr>
            <p:nvPr/>
          </p:nvSpPr>
          <p:spPr bwMode="auto">
            <a:xfrm>
              <a:off x="767" y="29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7" name="Line 95"/>
            <p:cNvSpPr>
              <a:spLocks noChangeShapeType="1"/>
            </p:cNvSpPr>
            <p:nvPr/>
          </p:nvSpPr>
          <p:spPr bwMode="auto">
            <a:xfrm>
              <a:off x="1199" y="29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8" name="Line 96"/>
            <p:cNvSpPr>
              <a:spLocks noChangeShapeType="1"/>
            </p:cNvSpPr>
            <p:nvPr/>
          </p:nvSpPr>
          <p:spPr bwMode="auto">
            <a:xfrm>
              <a:off x="1199" y="29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9" name="Line 97"/>
            <p:cNvSpPr>
              <a:spLocks noChangeShapeType="1"/>
            </p:cNvSpPr>
            <p:nvPr/>
          </p:nvSpPr>
          <p:spPr bwMode="auto">
            <a:xfrm>
              <a:off x="1631" y="29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0" name="Line 98"/>
            <p:cNvSpPr>
              <a:spLocks noChangeShapeType="1"/>
            </p:cNvSpPr>
            <p:nvPr/>
          </p:nvSpPr>
          <p:spPr bwMode="auto">
            <a:xfrm>
              <a:off x="1631" y="29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1" name="Line 99"/>
            <p:cNvSpPr>
              <a:spLocks noChangeShapeType="1"/>
            </p:cNvSpPr>
            <p:nvPr/>
          </p:nvSpPr>
          <p:spPr bwMode="auto">
            <a:xfrm>
              <a:off x="2063" y="29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2" name="Line 100"/>
            <p:cNvSpPr>
              <a:spLocks noChangeShapeType="1"/>
            </p:cNvSpPr>
            <p:nvPr/>
          </p:nvSpPr>
          <p:spPr bwMode="auto">
            <a:xfrm>
              <a:off x="2495" y="29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3" name="Line 101"/>
            <p:cNvSpPr>
              <a:spLocks noChangeShapeType="1"/>
            </p:cNvSpPr>
            <p:nvPr/>
          </p:nvSpPr>
          <p:spPr bwMode="auto">
            <a:xfrm>
              <a:off x="2495" y="29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4" name="Line 102"/>
            <p:cNvSpPr>
              <a:spLocks noChangeShapeType="1"/>
            </p:cNvSpPr>
            <p:nvPr/>
          </p:nvSpPr>
          <p:spPr bwMode="auto">
            <a:xfrm>
              <a:off x="2927" y="29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" name="Line 103"/>
            <p:cNvSpPr>
              <a:spLocks noChangeShapeType="1"/>
            </p:cNvSpPr>
            <p:nvPr/>
          </p:nvSpPr>
          <p:spPr bwMode="auto">
            <a:xfrm>
              <a:off x="3359" y="29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6" name="Line 104"/>
            <p:cNvSpPr>
              <a:spLocks noChangeShapeType="1"/>
            </p:cNvSpPr>
            <p:nvPr/>
          </p:nvSpPr>
          <p:spPr bwMode="auto">
            <a:xfrm>
              <a:off x="3791" y="29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7" name="Line 105"/>
            <p:cNvSpPr>
              <a:spLocks noChangeShapeType="1"/>
            </p:cNvSpPr>
            <p:nvPr/>
          </p:nvSpPr>
          <p:spPr bwMode="auto">
            <a:xfrm>
              <a:off x="4223" y="29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8" name="Line 106"/>
            <p:cNvSpPr>
              <a:spLocks noChangeShapeType="1"/>
            </p:cNvSpPr>
            <p:nvPr/>
          </p:nvSpPr>
          <p:spPr bwMode="auto">
            <a:xfrm>
              <a:off x="4223" y="29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9" name="Line 107"/>
            <p:cNvSpPr>
              <a:spLocks noChangeShapeType="1"/>
            </p:cNvSpPr>
            <p:nvPr/>
          </p:nvSpPr>
          <p:spPr bwMode="auto">
            <a:xfrm>
              <a:off x="4655" y="29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550" name="Group 118"/>
            <p:cNvGrpSpPr>
              <a:grpSpLocks/>
            </p:cNvGrpSpPr>
            <p:nvPr/>
          </p:nvGrpSpPr>
          <p:grpSpPr bwMode="auto">
            <a:xfrm>
              <a:off x="1857" y="2260"/>
              <a:ext cx="819" cy="745"/>
              <a:chOff x="1516" y="2110"/>
              <a:chExt cx="819" cy="745"/>
            </a:xfrm>
          </p:grpSpPr>
          <p:sp>
            <p:nvSpPr>
              <p:cNvPr id="18551" name="Freeform 119"/>
              <p:cNvSpPr>
                <a:spLocks noChangeArrowheads="1"/>
              </p:cNvSpPr>
              <p:nvPr/>
            </p:nvSpPr>
            <p:spPr bwMode="auto">
              <a:xfrm>
                <a:off x="1516" y="2168"/>
                <a:ext cx="819" cy="686"/>
              </a:xfrm>
              <a:custGeom>
                <a:avLst/>
                <a:gdLst>
                  <a:gd name="T0" fmla="*/ 0 w 2280"/>
                  <a:gd name="T1" fmla="*/ 1905 h 1910"/>
                  <a:gd name="T2" fmla="*/ 98 w 2280"/>
                  <a:gd name="T3" fmla="*/ 1905 h 1910"/>
                  <a:gd name="T4" fmla="*/ 197 w 2280"/>
                  <a:gd name="T5" fmla="*/ 1900 h 1910"/>
                  <a:gd name="T6" fmla="*/ 240 w 2280"/>
                  <a:gd name="T7" fmla="*/ 1896 h 1910"/>
                  <a:gd name="T8" fmla="*/ 308 w 2280"/>
                  <a:gd name="T9" fmla="*/ 1883 h 1910"/>
                  <a:gd name="T10" fmla="*/ 369 w 2280"/>
                  <a:gd name="T11" fmla="*/ 1857 h 1910"/>
                  <a:gd name="T12" fmla="*/ 435 w 2280"/>
                  <a:gd name="T13" fmla="*/ 1821 h 1910"/>
                  <a:gd name="T14" fmla="*/ 458 w 2280"/>
                  <a:gd name="T15" fmla="*/ 1800 h 1910"/>
                  <a:gd name="T16" fmla="*/ 496 w 2280"/>
                  <a:gd name="T17" fmla="*/ 1771 h 1910"/>
                  <a:gd name="T18" fmla="*/ 528 w 2280"/>
                  <a:gd name="T19" fmla="*/ 1719 h 1910"/>
                  <a:gd name="T20" fmla="*/ 559 w 2280"/>
                  <a:gd name="T21" fmla="*/ 1675 h 1910"/>
                  <a:gd name="T22" fmla="*/ 600 w 2280"/>
                  <a:gd name="T23" fmla="*/ 1588 h 1910"/>
                  <a:gd name="T24" fmla="*/ 638 w 2280"/>
                  <a:gd name="T25" fmla="*/ 1495 h 1910"/>
                  <a:gd name="T26" fmla="*/ 711 w 2280"/>
                  <a:gd name="T27" fmla="*/ 1299 h 1910"/>
                  <a:gd name="T28" fmla="*/ 768 w 2280"/>
                  <a:gd name="T29" fmla="*/ 1099 h 1910"/>
                  <a:gd name="T30" fmla="*/ 816 w 2280"/>
                  <a:gd name="T31" fmla="*/ 896 h 1910"/>
                  <a:gd name="T32" fmla="*/ 877 w 2280"/>
                  <a:gd name="T33" fmla="*/ 661 h 1910"/>
                  <a:gd name="T34" fmla="*/ 930 w 2280"/>
                  <a:gd name="T35" fmla="*/ 449 h 1910"/>
                  <a:gd name="T36" fmla="*/ 976 w 2280"/>
                  <a:gd name="T37" fmla="*/ 295 h 1910"/>
                  <a:gd name="T38" fmla="*/ 1007 w 2280"/>
                  <a:gd name="T39" fmla="*/ 206 h 1910"/>
                  <a:gd name="T40" fmla="*/ 1040 w 2280"/>
                  <a:gd name="T41" fmla="*/ 123 h 1910"/>
                  <a:gd name="T42" fmla="*/ 1067 w 2280"/>
                  <a:gd name="T43" fmla="*/ 61 h 1910"/>
                  <a:gd name="T44" fmla="*/ 1101 w 2280"/>
                  <a:gd name="T45" fmla="*/ 26 h 1910"/>
                  <a:gd name="T46" fmla="*/ 1130 w 2280"/>
                  <a:gd name="T47" fmla="*/ 0 h 1910"/>
                  <a:gd name="T48" fmla="*/ 1161 w 2280"/>
                  <a:gd name="T49" fmla="*/ 0 h 1910"/>
                  <a:gd name="T50" fmla="*/ 1195 w 2280"/>
                  <a:gd name="T51" fmla="*/ 16 h 1910"/>
                  <a:gd name="T52" fmla="*/ 1230 w 2280"/>
                  <a:gd name="T53" fmla="*/ 53 h 1910"/>
                  <a:gd name="T54" fmla="*/ 1260 w 2280"/>
                  <a:gd name="T55" fmla="*/ 114 h 1910"/>
                  <a:gd name="T56" fmla="*/ 1303 w 2280"/>
                  <a:gd name="T57" fmla="*/ 220 h 1910"/>
                  <a:gd name="T58" fmla="*/ 1337 w 2280"/>
                  <a:gd name="T59" fmla="*/ 343 h 1910"/>
                  <a:gd name="T60" fmla="*/ 1379 w 2280"/>
                  <a:gd name="T61" fmla="*/ 482 h 1910"/>
                  <a:gd name="T62" fmla="*/ 1408 w 2280"/>
                  <a:gd name="T63" fmla="*/ 609 h 1910"/>
                  <a:gd name="T64" fmla="*/ 1454 w 2280"/>
                  <a:gd name="T65" fmla="*/ 780 h 1910"/>
                  <a:gd name="T66" fmla="*/ 1495 w 2280"/>
                  <a:gd name="T67" fmla="*/ 957 h 1910"/>
                  <a:gd name="T68" fmla="*/ 1545 w 2280"/>
                  <a:gd name="T69" fmla="*/ 1138 h 1910"/>
                  <a:gd name="T70" fmla="*/ 1583 w 2280"/>
                  <a:gd name="T71" fmla="*/ 1268 h 1910"/>
                  <a:gd name="T72" fmla="*/ 1630 w 2280"/>
                  <a:gd name="T73" fmla="*/ 1407 h 1910"/>
                  <a:gd name="T74" fmla="*/ 1700 w 2280"/>
                  <a:gd name="T75" fmla="*/ 1592 h 1910"/>
                  <a:gd name="T76" fmla="*/ 1783 w 2280"/>
                  <a:gd name="T77" fmla="*/ 1732 h 1910"/>
                  <a:gd name="T78" fmla="*/ 1855 w 2280"/>
                  <a:gd name="T79" fmla="*/ 1809 h 1910"/>
                  <a:gd name="T80" fmla="*/ 1932 w 2280"/>
                  <a:gd name="T81" fmla="*/ 1860 h 1910"/>
                  <a:gd name="T82" fmla="*/ 2028 w 2280"/>
                  <a:gd name="T83" fmla="*/ 1896 h 1910"/>
                  <a:gd name="T84" fmla="*/ 2122 w 2280"/>
                  <a:gd name="T85" fmla="*/ 1905 h 1910"/>
                  <a:gd name="T86" fmla="*/ 2219 w 2280"/>
                  <a:gd name="T87" fmla="*/ 1909 h 1910"/>
                  <a:gd name="T88" fmla="*/ 2279 w 2280"/>
                  <a:gd name="T89" fmla="*/ 1909 h 1910"/>
                  <a:gd name="T90" fmla="*/ 0 w 2280"/>
                  <a:gd name="T91" fmla="*/ 1905 h 1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80" h="1910">
                    <a:moveTo>
                      <a:pt x="0" y="1905"/>
                    </a:moveTo>
                    <a:lnTo>
                      <a:pt x="98" y="1905"/>
                    </a:lnTo>
                    <a:lnTo>
                      <a:pt x="197" y="1900"/>
                    </a:lnTo>
                    <a:lnTo>
                      <a:pt x="240" y="1896"/>
                    </a:lnTo>
                    <a:lnTo>
                      <a:pt x="308" y="1883"/>
                    </a:lnTo>
                    <a:lnTo>
                      <a:pt x="369" y="1857"/>
                    </a:lnTo>
                    <a:lnTo>
                      <a:pt x="435" y="1821"/>
                    </a:lnTo>
                    <a:lnTo>
                      <a:pt x="458" y="1800"/>
                    </a:lnTo>
                    <a:lnTo>
                      <a:pt x="496" y="1771"/>
                    </a:lnTo>
                    <a:lnTo>
                      <a:pt x="528" y="1719"/>
                    </a:lnTo>
                    <a:lnTo>
                      <a:pt x="559" y="1675"/>
                    </a:lnTo>
                    <a:lnTo>
                      <a:pt x="600" y="1588"/>
                    </a:lnTo>
                    <a:lnTo>
                      <a:pt x="638" y="1495"/>
                    </a:lnTo>
                    <a:lnTo>
                      <a:pt x="711" y="1299"/>
                    </a:lnTo>
                    <a:lnTo>
                      <a:pt x="768" y="1099"/>
                    </a:lnTo>
                    <a:lnTo>
                      <a:pt x="816" y="896"/>
                    </a:lnTo>
                    <a:lnTo>
                      <a:pt x="877" y="661"/>
                    </a:lnTo>
                    <a:lnTo>
                      <a:pt x="930" y="449"/>
                    </a:lnTo>
                    <a:lnTo>
                      <a:pt x="976" y="295"/>
                    </a:lnTo>
                    <a:lnTo>
                      <a:pt x="1007" y="206"/>
                    </a:lnTo>
                    <a:lnTo>
                      <a:pt x="1040" y="123"/>
                    </a:lnTo>
                    <a:lnTo>
                      <a:pt x="1067" y="61"/>
                    </a:lnTo>
                    <a:lnTo>
                      <a:pt x="1101" y="26"/>
                    </a:lnTo>
                    <a:lnTo>
                      <a:pt x="1130" y="0"/>
                    </a:lnTo>
                    <a:lnTo>
                      <a:pt x="1161" y="0"/>
                    </a:lnTo>
                    <a:lnTo>
                      <a:pt x="1195" y="16"/>
                    </a:lnTo>
                    <a:lnTo>
                      <a:pt x="1230" y="53"/>
                    </a:lnTo>
                    <a:lnTo>
                      <a:pt x="1260" y="114"/>
                    </a:lnTo>
                    <a:lnTo>
                      <a:pt x="1303" y="220"/>
                    </a:lnTo>
                    <a:lnTo>
                      <a:pt x="1337" y="343"/>
                    </a:lnTo>
                    <a:lnTo>
                      <a:pt x="1379" y="482"/>
                    </a:lnTo>
                    <a:lnTo>
                      <a:pt x="1408" y="609"/>
                    </a:lnTo>
                    <a:lnTo>
                      <a:pt x="1454" y="780"/>
                    </a:lnTo>
                    <a:lnTo>
                      <a:pt x="1495" y="957"/>
                    </a:lnTo>
                    <a:lnTo>
                      <a:pt x="1545" y="1138"/>
                    </a:lnTo>
                    <a:lnTo>
                      <a:pt x="1583" y="1268"/>
                    </a:lnTo>
                    <a:lnTo>
                      <a:pt x="1630" y="1407"/>
                    </a:lnTo>
                    <a:lnTo>
                      <a:pt x="1700" y="1592"/>
                    </a:lnTo>
                    <a:lnTo>
                      <a:pt x="1783" y="1732"/>
                    </a:lnTo>
                    <a:lnTo>
                      <a:pt x="1855" y="1809"/>
                    </a:lnTo>
                    <a:lnTo>
                      <a:pt x="1932" y="1860"/>
                    </a:lnTo>
                    <a:lnTo>
                      <a:pt x="2028" y="1896"/>
                    </a:lnTo>
                    <a:lnTo>
                      <a:pt x="2122" y="1905"/>
                    </a:lnTo>
                    <a:lnTo>
                      <a:pt x="2219" y="1909"/>
                    </a:lnTo>
                    <a:lnTo>
                      <a:pt x="2279" y="1909"/>
                    </a:lnTo>
                    <a:lnTo>
                      <a:pt x="0" y="1905"/>
                    </a:lnTo>
                  </a:path>
                </a:pathLst>
              </a:custGeom>
              <a:noFill/>
              <a:ln w="1836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52" name="Line 120"/>
              <p:cNvSpPr>
                <a:spLocks noChangeShapeType="1"/>
              </p:cNvSpPr>
              <p:nvPr/>
            </p:nvSpPr>
            <p:spPr bwMode="auto">
              <a:xfrm>
                <a:off x="1927" y="2110"/>
                <a:ext cx="0" cy="74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553" name="Group 121"/>
            <p:cNvGrpSpPr>
              <a:grpSpLocks/>
            </p:cNvGrpSpPr>
            <p:nvPr/>
          </p:nvGrpSpPr>
          <p:grpSpPr bwMode="auto">
            <a:xfrm>
              <a:off x="2454" y="2254"/>
              <a:ext cx="820" cy="745"/>
              <a:chOff x="2741" y="2109"/>
              <a:chExt cx="820" cy="745"/>
            </a:xfrm>
          </p:grpSpPr>
          <p:sp>
            <p:nvSpPr>
              <p:cNvPr id="18554" name="Freeform 122"/>
              <p:cNvSpPr>
                <a:spLocks noChangeArrowheads="1"/>
              </p:cNvSpPr>
              <p:nvPr/>
            </p:nvSpPr>
            <p:spPr bwMode="auto">
              <a:xfrm>
                <a:off x="2741" y="2166"/>
                <a:ext cx="820" cy="686"/>
              </a:xfrm>
              <a:custGeom>
                <a:avLst/>
                <a:gdLst>
                  <a:gd name="T0" fmla="*/ 0 w 2281"/>
                  <a:gd name="T1" fmla="*/ 1905 h 1910"/>
                  <a:gd name="T2" fmla="*/ 98 w 2281"/>
                  <a:gd name="T3" fmla="*/ 1905 h 1910"/>
                  <a:gd name="T4" fmla="*/ 197 w 2281"/>
                  <a:gd name="T5" fmla="*/ 1900 h 1910"/>
                  <a:gd name="T6" fmla="*/ 240 w 2281"/>
                  <a:gd name="T7" fmla="*/ 1896 h 1910"/>
                  <a:gd name="T8" fmla="*/ 308 w 2281"/>
                  <a:gd name="T9" fmla="*/ 1883 h 1910"/>
                  <a:gd name="T10" fmla="*/ 369 w 2281"/>
                  <a:gd name="T11" fmla="*/ 1857 h 1910"/>
                  <a:gd name="T12" fmla="*/ 435 w 2281"/>
                  <a:gd name="T13" fmla="*/ 1821 h 1910"/>
                  <a:gd name="T14" fmla="*/ 458 w 2281"/>
                  <a:gd name="T15" fmla="*/ 1800 h 1910"/>
                  <a:gd name="T16" fmla="*/ 496 w 2281"/>
                  <a:gd name="T17" fmla="*/ 1771 h 1910"/>
                  <a:gd name="T18" fmla="*/ 530 w 2281"/>
                  <a:gd name="T19" fmla="*/ 1719 h 1910"/>
                  <a:gd name="T20" fmla="*/ 559 w 2281"/>
                  <a:gd name="T21" fmla="*/ 1675 h 1910"/>
                  <a:gd name="T22" fmla="*/ 601 w 2281"/>
                  <a:gd name="T23" fmla="*/ 1588 h 1910"/>
                  <a:gd name="T24" fmla="*/ 639 w 2281"/>
                  <a:gd name="T25" fmla="*/ 1495 h 1910"/>
                  <a:gd name="T26" fmla="*/ 711 w 2281"/>
                  <a:gd name="T27" fmla="*/ 1299 h 1910"/>
                  <a:gd name="T28" fmla="*/ 768 w 2281"/>
                  <a:gd name="T29" fmla="*/ 1099 h 1910"/>
                  <a:gd name="T30" fmla="*/ 816 w 2281"/>
                  <a:gd name="T31" fmla="*/ 896 h 1910"/>
                  <a:gd name="T32" fmla="*/ 877 w 2281"/>
                  <a:gd name="T33" fmla="*/ 661 h 1910"/>
                  <a:gd name="T34" fmla="*/ 930 w 2281"/>
                  <a:gd name="T35" fmla="*/ 449 h 1910"/>
                  <a:gd name="T36" fmla="*/ 976 w 2281"/>
                  <a:gd name="T37" fmla="*/ 295 h 1910"/>
                  <a:gd name="T38" fmla="*/ 1007 w 2281"/>
                  <a:gd name="T39" fmla="*/ 206 h 1910"/>
                  <a:gd name="T40" fmla="*/ 1041 w 2281"/>
                  <a:gd name="T41" fmla="*/ 123 h 1910"/>
                  <a:gd name="T42" fmla="*/ 1067 w 2281"/>
                  <a:gd name="T43" fmla="*/ 61 h 1910"/>
                  <a:gd name="T44" fmla="*/ 1101 w 2281"/>
                  <a:gd name="T45" fmla="*/ 26 h 1910"/>
                  <a:gd name="T46" fmla="*/ 1131 w 2281"/>
                  <a:gd name="T47" fmla="*/ 0 h 1910"/>
                  <a:gd name="T48" fmla="*/ 1162 w 2281"/>
                  <a:gd name="T49" fmla="*/ 0 h 1910"/>
                  <a:gd name="T50" fmla="*/ 1196 w 2281"/>
                  <a:gd name="T51" fmla="*/ 16 h 1910"/>
                  <a:gd name="T52" fmla="*/ 1231 w 2281"/>
                  <a:gd name="T53" fmla="*/ 53 h 1910"/>
                  <a:gd name="T54" fmla="*/ 1261 w 2281"/>
                  <a:gd name="T55" fmla="*/ 114 h 1910"/>
                  <a:gd name="T56" fmla="*/ 1304 w 2281"/>
                  <a:gd name="T57" fmla="*/ 220 h 1910"/>
                  <a:gd name="T58" fmla="*/ 1338 w 2281"/>
                  <a:gd name="T59" fmla="*/ 343 h 1910"/>
                  <a:gd name="T60" fmla="*/ 1379 w 2281"/>
                  <a:gd name="T61" fmla="*/ 482 h 1910"/>
                  <a:gd name="T62" fmla="*/ 1410 w 2281"/>
                  <a:gd name="T63" fmla="*/ 609 h 1910"/>
                  <a:gd name="T64" fmla="*/ 1454 w 2281"/>
                  <a:gd name="T65" fmla="*/ 780 h 1910"/>
                  <a:gd name="T66" fmla="*/ 1495 w 2281"/>
                  <a:gd name="T67" fmla="*/ 957 h 1910"/>
                  <a:gd name="T68" fmla="*/ 1545 w 2281"/>
                  <a:gd name="T69" fmla="*/ 1138 h 1910"/>
                  <a:gd name="T70" fmla="*/ 1583 w 2281"/>
                  <a:gd name="T71" fmla="*/ 1268 h 1910"/>
                  <a:gd name="T72" fmla="*/ 1631 w 2281"/>
                  <a:gd name="T73" fmla="*/ 1407 h 1910"/>
                  <a:gd name="T74" fmla="*/ 1700 w 2281"/>
                  <a:gd name="T75" fmla="*/ 1592 h 1910"/>
                  <a:gd name="T76" fmla="*/ 1784 w 2281"/>
                  <a:gd name="T77" fmla="*/ 1732 h 1910"/>
                  <a:gd name="T78" fmla="*/ 1856 w 2281"/>
                  <a:gd name="T79" fmla="*/ 1809 h 1910"/>
                  <a:gd name="T80" fmla="*/ 1933 w 2281"/>
                  <a:gd name="T81" fmla="*/ 1860 h 1910"/>
                  <a:gd name="T82" fmla="*/ 2029 w 2281"/>
                  <a:gd name="T83" fmla="*/ 1896 h 1910"/>
                  <a:gd name="T84" fmla="*/ 2122 w 2281"/>
                  <a:gd name="T85" fmla="*/ 1905 h 1910"/>
                  <a:gd name="T86" fmla="*/ 2220 w 2281"/>
                  <a:gd name="T87" fmla="*/ 1909 h 1910"/>
                  <a:gd name="T88" fmla="*/ 2280 w 2281"/>
                  <a:gd name="T89" fmla="*/ 1909 h 1910"/>
                  <a:gd name="T90" fmla="*/ 0 w 2281"/>
                  <a:gd name="T91" fmla="*/ 1905 h 1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81" h="1910">
                    <a:moveTo>
                      <a:pt x="0" y="1905"/>
                    </a:moveTo>
                    <a:lnTo>
                      <a:pt x="98" y="1905"/>
                    </a:lnTo>
                    <a:lnTo>
                      <a:pt x="197" y="1900"/>
                    </a:lnTo>
                    <a:lnTo>
                      <a:pt x="240" y="1896"/>
                    </a:lnTo>
                    <a:lnTo>
                      <a:pt x="308" y="1883"/>
                    </a:lnTo>
                    <a:lnTo>
                      <a:pt x="369" y="1857"/>
                    </a:lnTo>
                    <a:lnTo>
                      <a:pt x="435" y="1821"/>
                    </a:lnTo>
                    <a:lnTo>
                      <a:pt x="458" y="1800"/>
                    </a:lnTo>
                    <a:lnTo>
                      <a:pt x="496" y="1771"/>
                    </a:lnTo>
                    <a:lnTo>
                      <a:pt x="530" y="1719"/>
                    </a:lnTo>
                    <a:lnTo>
                      <a:pt x="559" y="1675"/>
                    </a:lnTo>
                    <a:lnTo>
                      <a:pt x="601" y="1588"/>
                    </a:lnTo>
                    <a:lnTo>
                      <a:pt x="639" y="1495"/>
                    </a:lnTo>
                    <a:lnTo>
                      <a:pt x="711" y="1299"/>
                    </a:lnTo>
                    <a:lnTo>
                      <a:pt x="768" y="1099"/>
                    </a:lnTo>
                    <a:lnTo>
                      <a:pt x="816" y="896"/>
                    </a:lnTo>
                    <a:lnTo>
                      <a:pt x="877" y="661"/>
                    </a:lnTo>
                    <a:lnTo>
                      <a:pt x="930" y="449"/>
                    </a:lnTo>
                    <a:lnTo>
                      <a:pt x="976" y="295"/>
                    </a:lnTo>
                    <a:lnTo>
                      <a:pt x="1007" y="206"/>
                    </a:lnTo>
                    <a:lnTo>
                      <a:pt x="1041" y="123"/>
                    </a:lnTo>
                    <a:lnTo>
                      <a:pt x="1067" y="61"/>
                    </a:lnTo>
                    <a:lnTo>
                      <a:pt x="1101" y="26"/>
                    </a:lnTo>
                    <a:lnTo>
                      <a:pt x="1131" y="0"/>
                    </a:lnTo>
                    <a:lnTo>
                      <a:pt x="1162" y="0"/>
                    </a:lnTo>
                    <a:lnTo>
                      <a:pt x="1196" y="16"/>
                    </a:lnTo>
                    <a:lnTo>
                      <a:pt x="1231" y="53"/>
                    </a:lnTo>
                    <a:lnTo>
                      <a:pt x="1261" y="114"/>
                    </a:lnTo>
                    <a:lnTo>
                      <a:pt x="1304" y="220"/>
                    </a:lnTo>
                    <a:lnTo>
                      <a:pt x="1338" y="343"/>
                    </a:lnTo>
                    <a:lnTo>
                      <a:pt x="1379" y="482"/>
                    </a:lnTo>
                    <a:lnTo>
                      <a:pt x="1410" y="609"/>
                    </a:lnTo>
                    <a:lnTo>
                      <a:pt x="1454" y="780"/>
                    </a:lnTo>
                    <a:lnTo>
                      <a:pt x="1495" y="957"/>
                    </a:lnTo>
                    <a:lnTo>
                      <a:pt x="1545" y="1138"/>
                    </a:lnTo>
                    <a:lnTo>
                      <a:pt x="1583" y="1268"/>
                    </a:lnTo>
                    <a:lnTo>
                      <a:pt x="1631" y="1407"/>
                    </a:lnTo>
                    <a:lnTo>
                      <a:pt x="1700" y="1592"/>
                    </a:lnTo>
                    <a:lnTo>
                      <a:pt x="1784" y="1732"/>
                    </a:lnTo>
                    <a:lnTo>
                      <a:pt x="1856" y="1809"/>
                    </a:lnTo>
                    <a:lnTo>
                      <a:pt x="1933" y="1860"/>
                    </a:lnTo>
                    <a:lnTo>
                      <a:pt x="2029" y="1896"/>
                    </a:lnTo>
                    <a:lnTo>
                      <a:pt x="2122" y="1905"/>
                    </a:lnTo>
                    <a:lnTo>
                      <a:pt x="2220" y="1909"/>
                    </a:lnTo>
                    <a:lnTo>
                      <a:pt x="2280" y="1909"/>
                    </a:lnTo>
                    <a:lnTo>
                      <a:pt x="0" y="1905"/>
                    </a:lnTo>
                  </a:path>
                </a:pathLst>
              </a:custGeom>
              <a:noFill/>
              <a:ln w="1836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55" name="Line 123"/>
              <p:cNvSpPr>
                <a:spLocks noChangeShapeType="1"/>
              </p:cNvSpPr>
              <p:nvPr/>
            </p:nvSpPr>
            <p:spPr bwMode="auto">
              <a:xfrm>
                <a:off x="3159" y="2109"/>
                <a:ext cx="0" cy="745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8566" name="Group 134"/>
          <p:cNvGrpSpPr>
            <a:grpSpLocks/>
          </p:cNvGrpSpPr>
          <p:nvPr/>
        </p:nvGrpSpPr>
        <p:grpSpPr bwMode="auto">
          <a:xfrm>
            <a:off x="2589213" y="2960688"/>
            <a:ext cx="3124200" cy="228600"/>
            <a:chOff x="3399" y="2376"/>
            <a:chExt cx="1968" cy="144"/>
          </a:xfrm>
        </p:grpSpPr>
        <p:sp>
          <p:nvSpPr>
            <p:cNvPr id="18560" name="Oval 128"/>
            <p:cNvSpPr>
              <a:spLocks noChangeArrowheads="1"/>
            </p:cNvSpPr>
            <p:nvPr/>
          </p:nvSpPr>
          <p:spPr bwMode="auto">
            <a:xfrm>
              <a:off x="3399" y="23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1" name="Oval 129"/>
            <p:cNvSpPr>
              <a:spLocks noChangeArrowheads="1"/>
            </p:cNvSpPr>
            <p:nvPr/>
          </p:nvSpPr>
          <p:spPr bwMode="auto">
            <a:xfrm>
              <a:off x="3543" y="23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2" name="Oval 130"/>
            <p:cNvSpPr>
              <a:spLocks noChangeArrowheads="1"/>
            </p:cNvSpPr>
            <p:nvPr/>
          </p:nvSpPr>
          <p:spPr bwMode="auto">
            <a:xfrm>
              <a:off x="4743" y="23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3" name="Oval 131"/>
            <p:cNvSpPr>
              <a:spLocks noChangeArrowheads="1"/>
            </p:cNvSpPr>
            <p:nvPr/>
          </p:nvSpPr>
          <p:spPr bwMode="auto">
            <a:xfrm>
              <a:off x="4935" y="23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4" name="Oval 132"/>
            <p:cNvSpPr>
              <a:spLocks noChangeArrowheads="1"/>
            </p:cNvSpPr>
            <p:nvPr/>
          </p:nvSpPr>
          <p:spPr bwMode="auto">
            <a:xfrm>
              <a:off x="5223" y="23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5" name="Oval 133"/>
            <p:cNvSpPr>
              <a:spLocks noChangeArrowheads="1"/>
            </p:cNvSpPr>
            <p:nvPr/>
          </p:nvSpPr>
          <p:spPr bwMode="auto">
            <a:xfrm>
              <a:off x="4119" y="23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74" name="Text Box 142"/>
          <p:cNvSpPr txBox="1">
            <a:spLocks noChangeArrowheads="1"/>
          </p:cNvSpPr>
          <p:nvPr/>
        </p:nvSpPr>
        <p:spPr bwMode="auto">
          <a:xfrm>
            <a:off x="338138" y="28876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E</a:t>
            </a:r>
          </a:p>
        </p:txBody>
      </p:sp>
      <p:sp>
        <p:nvSpPr>
          <p:cNvPr id="18577" name="Text Box 145"/>
          <p:cNvSpPr txBox="1">
            <a:spLocks noChangeArrowheads="1"/>
          </p:cNvSpPr>
          <p:nvPr/>
        </p:nvSpPr>
        <p:spPr bwMode="auto">
          <a:xfrm>
            <a:off x="338138" y="455295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E</a:t>
            </a:r>
          </a:p>
        </p:txBody>
      </p:sp>
      <p:sp>
        <p:nvSpPr>
          <p:cNvPr id="18579" name="Text Box 147"/>
          <p:cNvSpPr txBox="1">
            <a:spLocks noChangeArrowheads="1"/>
          </p:cNvSpPr>
          <p:nvPr/>
        </p:nvSpPr>
        <p:spPr bwMode="auto">
          <a:xfrm>
            <a:off x="338138" y="3578225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M</a:t>
            </a:r>
          </a:p>
        </p:txBody>
      </p:sp>
      <p:sp>
        <p:nvSpPr>
          <p:cNvPr id="18580" name="Text Box 148"/>
          <p:cNvSpPr txBox="1">
            <a:spLocks noChangeArrowheads="1"/>
          </p:cNvSpPr>
          <p:nvPr/>
        </p:nvSpPr>
        <p:spPr bwMode="auto">
          <a:xfrm>
            <a:off x="338138" y="52832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M</a:t>
            </a:r>
          </a:p>
        </p:txBody>
      </p:sp>
      <p:grpSp>
        <p:nvGrpSpPr>
          <p:cNvPr id="18587" name="Group 155"/>
          <p:cNvGrpSpPr>
            <a:grpSpLocks/>
          </p:cNvGrpSpPr>
          <p:nvPr/>
        </p:nvGrpSpPr>
        <p:grpSpPr bwMode="auto">
          <a:xfrm>
            <a:off x="2586038" y="6380163"/>
            <a:ext cx="3124200" cy="228600"/>
            <a:chOff x="2929" y="3397"/>
            <a:chExt cx="1968" cy="144"/>
          </a:xfrm>
        </p:grpSpPr>
        <p:sp>
          <p:nvSpPr>
            <p:cNvPr id="18581" name="Oval 149"/>
            <p:cNvSpPr>
              <a:spLocks noChangeArrowheads="1"/>
            </p:cNvSpPr>
            <p:nvPr/>
          </p:nvSpPr>
          <p:spPr bwMode="auto">
            <a:xfrm>
              <a:off x="2929" y="3397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82" name="Oval 150"/>
            <p:cNvSpPr>
              <a:spLocks noChangeArrowheads="1"/>
            </p:cNvSpPr>
            <p:nvPr/>
          </p:nvSpPr>
          <p:spPr bwMode="auto">
            <a:xfrm>
              <a:off x="3073" y="3397"/>
              <a:ext cx="144" cy="144"/>
            </a:xfrm>
            <a:prstGeom prst="ellipse">
              <a:avLst/>
            </a:prstGeom>
            <a:solidFill>
              <a:srgbClr val="BE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83" name="Oval 151"/>
            <p:cNvSpPr>
              <a:spLocks noChangeArrowheads="1"/>
            </p:cNvSpPr>
            <p:nvPr/>
          </p:nvSpPr>
          <p:spPr bwMode="auto">
            <a:xfrm>
              <a:off x="4273" y="3397"/>
              <a:ext cx="144" cy="144"/>
            </a:xfrm>
            <a:prstGeom prst="ellipse">
              <a:avLst/>
            </a:prstGeom>
            <a:solidFill>
              <a:srgbClr val="6664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84" name="Oval 152"/>
            <p:cNvSpPr>
              <a:spLocks noChangeArrowheads="1"/>
            </p:cNvSpPr>
            <p:nvPr/>
          </p:nvSpPr>
          <p:spPr bwMode="auto">
            <a:xfrm>
              <a:off x="4465" y="3397"/>
              <a:ext cx="144" cy="144"/>
            </a:xfrm>
            <a:prstGeom prst="ellipse">
              <a:avLst/>
            </a:prstGeom>
            <a:solidFill>
              <a:srgbClr val="669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85" name="Oval 153"/>
            <p:cNvSpPr>
              <a:spLocks noChangeArrowheads="1"/>
            </p:cNvSpPr>
            <p:nvPr/>
          </p:nvSpPr>
          <p:spPr bwMode="auto">
            <a:xfrm>
              <a:off x="4753" y="3397"/>
              <a:ext cx="144" cy="14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86" name="Oval 154"/>
            <p:cNvSpPr>
              <a:spLocks noChangeArrowheads="1"/>
            </p:cNvSpPr>
            <p:nvPr/>
          </p:nvSpPr>
          <p:spPr bwMode="auto">
            <a:xfrm>
              <a:off x="3649" y="3397"/>
              <a:ext cx="144" cy="144"/>
            </a:xfrm>
            <a:prstGeom prst="ellipse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89" name="Text Box 157"/>
          <p:cNvSpPr txBox="1">
            <a:spLocks noChangeArrowheads="1"/>
          </p:cNvSpPr>
          <p:nvPr/>
        </p:nvSpPr>
        <p:spPr bwMode="auto">
          <a:xfrm>
            <a:off x="338138" y="62579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E</a:t>
            </a:r>
          </a:p>
        </p:txBody>
      </p:sp>
      <p:grpSp>
        <p:nvGrpSpPr>
          <p:cNvPr id="18596" name="Group 164"/>
          <p:cNvGrpSpPr>
            <a:grpSpLocks/>
          </p:cNvGrpSpPr>
          <p:nvPr/>
        </p:nvGrpSpPr>
        <p:grpSpPr bwMode="auto">
          <a:xfrm>
            <a:off x="2587625" y="4694238"/>
            <a:ext cx="3124200" cy="228600"/>
            <a:chOff x="1727" y="1963"/>
            <a:chExt cx="1968" cy="144"/>
          </a:xfrm>
        </p:grpSpPr>
        <p:sp>
          <p:nvSpPr>
            <p:cNvPr id="18590" name="Oval 158"/>
            <p:cNvSpPr>
              <a:spLocks noChangeArrowheads="1"/>
            </p:cNvSpPr>
            <p:nvPr/>
          </p:nvSpPr>
          <p:spPr bwMode="auto">
            <a:xfrm>
              <a:off x="1727" y="1963"/>
              <a:ext cx="144" cy="144"/>
            </a:xfrm>
            <a:prstGeom prst="ellipse">
              <a:avLst/>
            </a:prstGeom>
            <a:solidFill>
              <a:srgbClr val="98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91" name="Oval 159"/>
            <p:cNvSpPr>
              <a:spLocks noChangeArrowheads="1"/>
            </p:cNvSpPr>
            <p:nvPr/>
          </p:nvSpPr>
          <p:spPr bwMode="auto">
            <a:xfrm>
              <a:off x="1871" y="1963"/>
              <a:ext cx="144" cy="144"/>
            </a:xfrm>
            <a:prstGeom prst="ellipse">
              <a:avLst/>
            </a:prstGeom>
            <a:solidFill>
              <a:srgbClr val="84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92" name="Oval 160"/>
            <p:cNvSpPr>
              <a:spLocks noChangeArrowheads="1"/>
            </p:cNvSpPr>
            <p:nvPr/>
          </p:nvSpPr>
          <p:spPr bwMode="auto">
            <a:xfrm>
              <a:off x="3071" y="1963"/>
              <a:ext cx="144" cy="144"/>
            </a:xfrm>
            <a:prstGeom prst="ellipse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93" name="Oval 161"/>
            <p:cNvSpPr>
              <a:spLocks noChangeArrowheads="1"/>
            </p:cNvSpPr>
            <p:nvPr/>
          </p:nvSpPr>
          <p:spPr bwMode="auto">
            <a:xfrm>
              <a:off x="3263" y="1963"/>
              <a:ext cx="144" cy="144"/>
            </a:xfrm>
            <a:prstGeom prst="ellipse">
              <a:avLst/>
            </a:prstGeom>
            <a:solidFill>
              <a:srgbClr val="664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94" name="Oval 162"/>
            <p:cNvSpPr>
              <a:spLocks noChangeArrowheads="1"/>
            </p:cNvSpPr>
            <p:nvPr/>
          </p:nvSpPr>
          <p:spPr bwMode="auto">
            <a:xfrm>
              <a:off x="3551" y="1963"/>
              <a:ext cx="144" cy="144"/>
            </a:xfrm>
            <a:prstGeom prst="ellipse">
              <a:avLst/>
            </a:prstGeom>
            <a:solidFill>
              <a:srgbClr val="665A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95" name="Oval 163"/>
            <p:cNvSpPr>
              <a:spLocks noChangeArrowheads="1"/>
            </p:cNvSpPr>
            <p:nvPr/>
          </p:nvSpPr>
          <p:spPr bwMode="auto">
            <a:xfrm>
              <a:off x="2447" y="1963"/>
              <a:ext cx="144" cy="144"/>
            </a:xfrm>
            <a:prstGeom prst="ellipse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50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74" grpId="0"/>
      <p:bldP spid="18577" grpId="0"/>
      <p:bldP spid="18579" grpId="0"/>
      <p:bldP spid="18580" grpId="0"/>
      <p:bldP spid="185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Introduction, Motivation and </a:t>
            </a:r>
            <a:r>
              <a:rPr lang="en-US" altLang="zh-CN" dirty="0"/>
              <a:t>Intuition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Applications</a:t>
            </a:r>
          </a:p>
          <a:p>
            <a:r>
              <a:rPr lang="en-US" altLang="zh-CN" dirty="0" smtClean="0"/>
              <a:t>Theory</a:t>
            </a:r>
            <a:endParaRPr lang="en-US" altLang="zh-CN" dirty="0"/>
          </a:p>
          <a:p>
            <a:r>
              <a:rPr lang="en-US" altLang="zh-CN" dirty="0"/>
              <a:t>Practical issues, and </a:t>
            </a:r>
            <a:r>
              <a:rPr lang="en-US" altLang="zh-CN" dirty="0" smtClean="0"/>
              <a:t>Coding</a:t>
            </a:r>
            <a:endParaRPr lang="en-US" altLang="zh-CN" dirty="0"/>
          </a:p>
          <a:p>
            <a:r>
              <a:rPr lang="en-US" altLang="zh-CN" dirty="0"/>
              <a:t>Comparison with other methods</a:t>
            </a:r>
          </a:p>
        </p:txBody>
      </p:sp>
    </p:spTree>
    <p:extLst>
      <p:ext uri="{BB962C8B-B14F-4D97-AF65-F5344CB8AC3E}">
        <p14:creationId xmlns:p14="http://schemas.microsoft.com/office/powerpoint/2010/main" val="175728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chemeClr val="tx1"/>
                </a:solidFill>
                <a:latin typeface="Albertus Extra Bold" pitchFamily="34" charset="0"/>
                <a:ea typeface="宋体" charset="-122"/>
              </a:rPr>
              <a:t>Applications of EM (1)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Fitting mixture models</a:t>
            </a: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2786063"/>
            <a:ext cx="3551237" cy="284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42393"/>
            <a:ext cx="338137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11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lbertus Extra Bold" pitchFamily="34" charset="0"/>
                <a:ea typeface="宋体" charset="-122"/>
              </a:rPr>
              <a:t>Applications of EM </a:t>
            </a:r>
            <a:r>
              <a:rPr lang="en-US" altLang="zh-CN" dirty="0" smtClean="0">
                <a:latin typeface="Albertus Extra Bold" pitchFamily="34" charset="0"/>
                <a:ea typeface="宋体" charset="-122"/>
              </a:rPr>
              <a:t>(2)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96260" name="Picture 4" descr="433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09800"/>
            <a:ext cx="12192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261" name="Picture 5" descr="433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267200"/>
            <a:ext cx="12192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262" name="Picture 6" descr="4330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876800"/>
            <a:ext cx="1828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263" name="Picture 7" descr="5240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1828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264" name="Picture 8" descr="4330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09800"/>
            <a:ext cx="12192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265" name="Picture 9" descr="43300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267200"/>
            <a:ext cx="12192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266" name="Picture 10" descr="4330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876800"/>
            <a:ext cx="1828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267" name="Picture 11" descr="52402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09800"/>
            <a:ext cx="1828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ea typeface="宋体" charset="-122"/>
              </a:rPr>
              <a:t>Image Segmentation</a:t>
            </a:r>
          </a:p>
        </p:txBody>
      </p:sp>
    </p:spTree>
    <p:extLst>
      <p:ext uri="{BB962C8B-B14F-4D97-AF65-F5344CB8AC3E}">
        <p14:creationId xmlns:p14="http://schemas.microsoft.com/office/powerpoint/2010/main" val="19047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mu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mu_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0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mu_2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47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p(x_i|\theta)=\sum_c \: p(c|\theta) \: p(x_i|c,\theta) 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73"/>
  <p:tag name="PICTUREFILESIZE" val="1634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=\sum_c w(c) \: N(x_i|\mu_c,\sigma_c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14"/>
  <p:tag name="PICTUREFILESIZE" val="1239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sum_{c=1}^C w(c) = 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42"/>
  <p:tag name="PICTUREFILESIZE" val="726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=\{w,\mu,\sigma\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1"/>
  <p:tag name="PICTUREFILESIZE" val="551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w,\sigma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8"/>
  <p:tag name="PICTUREFILESIZE" val="195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z=(z_1,z_2,\ldots,z_N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82"/>
  <p:tag name="PICTUREFILESIZE" val="779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=(x_1,x_2,\ldots,x_N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91"/>
  <p:tag name="PICTUREFILESIZE" val="795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t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"/>
  <p:tag name="PICTUREFILESIZE" val="54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mu_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0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 f( \sum_j \lambda_j x_j ) \geq \sum_j \lambda_j f(x_j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32"/>
  <p:tag name="PICTUREFILESIZE" val="1438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ambda_j \geq 0$,&#10;$\sum_j \lambda_j = 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9"/>
  <p:tag name="PICTUREFILESIZE" val="747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(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"/>
  <p:tag name="PICTUREFILESIZE" val="198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0 \leq t \leq 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33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((1-t)a+tb) \geq (1-t)f(a) + tf(b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64"/>
  <p:tag name="PICTUREFILESIZE" val="1605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t = (1-t)a + tb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72"/>
  <p:tag name="PICTUREFILESIZE" val="665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M \geq 2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11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 f( \sum_{j=1}^M \lambda_j x_j ) \geq \sum_{j=1}^M \lambda_j f(x_j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85"/>
  <p:tag name="PICTUREFILESIZE" val="1876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5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a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77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mu_2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47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b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77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t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9"/>
  <p:tag name="PICTUREFILESIZE" val="127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(x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1"/>
  <p:tag name="PICTUREFILESIZE" val="290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(a,b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6"/>
  <p:tag name="PICTUREFILESIZE" val="32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j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"/>
  <p:tag name="PICTUREFILESIZE" val="141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ambda_j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9"/>
  <p:tag name="PICTUREFILESIZE" val="153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sum_j \lambda_j =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411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M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38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sum_j \lambda_j x_j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0"/>
  <p:tag name="PICTUREFILESIZE" val="475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ambda_j \geq 0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0"/>
  <p:tag name="PICTUREFILESIZE" val="31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p(x_i|\theta)=\sum_c \: p(c|\theta) \: p(x_i|c,\theta) 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73"/>
  <p:tag name="PICTUREFILESIZE" val="1634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(a,b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6"/>
  <p:tag name="PICTUREFILESIZE" val="321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{\cal{L}}(q,\theta) \leq l(\theta;x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48"/>
  <p:tag name="PICTUREFILESIZE" val="910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p(z_i=c|x_i,\theta^t) = \frac{p(x_i,z_i=c|\theta^t)}{\sum_c p(x_i,z_i=c|\theta^t)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01"/>
  <p:tag name="PICTUREFILESIZE" val="2396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p(z|x,\theta^t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5"/>
  <p:tag name="PICTUREFILESIZE" val="595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i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"/>
  <p:tag name="PICTUREFILESIZE" val="64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c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65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=\frac{ \pi(z_i=c) \: N(x_i|\mu_{c},\sigma_{c})}{\sum_d \pi(z_i=d) \: N(x_i|\mu_{d},\sigma_{d})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18"/>
  <p:tag name="PICTUREFILESIZE" val="2164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mu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1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mu_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0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mu_2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47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=\sum_c w(c) \: N(x_i|\mu_c,\sigma_c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14"/>
  <p:tag name="PICTUREFILESIZE" val="1239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p(x_i|\theta)=\sum_c \: p(c|\theta) \: p(x_i|c,\theta) 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73"/>
  <p:tag name="PICTUREFILESIZE" val="1634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=\sum_c w(c) \: N(x_i|\mu_c,\sigma_c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14"/>
  <p:tag name="PICTUREFILESIZE" val="1239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sum_{c=1}^C w(c) = 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42"/>
  <p:tag name="PICTUREFILESIZE" val="726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=\{w,\mu,\sigma\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1"/>
  <p:tag name="PICTUREFILESIZE" val="551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w,\sigma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8"/>
  <p:tag name="PICTUREFILESIZE" val="195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l(\mu_1,\mu_2 | x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98"/>
  <p:tag name="PICTUREFILESIZE" val="607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mu_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1"/>
  <p:tag name="PICTUREFILESIZE" val="101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mu_2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4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sum_{c=1}^C w(c) = 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42"/>
  <p:tag name="PICTUREFILESIZE" val="726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=\{w,\mu,\sigma\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1"/>
  <p:tag name="PICTUREFILESIZE" val="551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w,\sigma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8"/>
  <p:tag name="PICTUREFILESIZE" val="195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mu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380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1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780</Words>
  <Application>Microsoft Office PowerPoint</Application>
  <PresentationFormat>全屏显示(4:3)</PresentationFormat>
  <Paragraphs>276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EM and Mixture models</vt:lpstr>
      <vt:lpstr>Expectation Maximization (EM)</vt:lpstr>
      <vt:lpstr>Outline</vt:lpstr>
      <vt:lpstr>Expectation Maximization (EM)</vt:lpstr>
      <vt:lpstr>Motivating example</vt:lpstr>
      <vt:lpstr>PowerPoint 演示文稿</vt:lpstr>
      <vt:lpstr>Outline</vt:lpstr>
      <vt:lpstr>Applications of EM (1)</vt:lpstr>
      <vt:lpstr>Applications of EM (2)</vt:lpstr>
      <vt:lpstr>Applications of EM (3)</vt:lpstr>
      <vt:lpstr>Applications of EM (4)</vt:lpstr>
      <vt:lpstr>PowerPoint 演示文稿</vt:lpstr>
      <vt:lpstr>Outline</vt:lpstr>
      <vt:lpstr>Motivating example</vt:lpstr>
      <vt:lpstr>PowerPoint 演示文稿</vt:lpstr>
      <vt:lpstr>PowerPoint 演示文稿</vt:lpstr>
      <vt:lpstr>PowerPoint 演示文稿</vt:lpstr>
      <vt:lpstr>PowerPoint 演示文稿</vt:lpstr>
      <vt:lpstr>Jensen’s Inequality</vt:lpstr>
      <vt:lpstr>PowerPoint 演示文稿</vt:lpstr>
      <vt:lpstr>PowerPoint 演示文稿</vt:lpstr>
      <vt:lpstr>E-step: What do we actually compute?</vt:lpstr>
      <vt:lpstr>PowerPoint 演示文稿</vt:lpstr>
      <vt:lpstr>M-Step </vt:lpstr>
      <vt:lpstr>Outline</vt:lpstr>
      <vt:lpstr>Let’s practice and coooding</vt:lpstr>
      <vt:lpstr>EM for Gaussian Mixtures</vt:lpstr>
      <vt:lpstr>Practical issues</vt:lpstr>
      <vt:lpstr>PowerPoint 演示文稿</vt:lpstr>
      <vt:lpstr>Outline</vt:lpstr>
      <vt:lpstr>Why not use standard optimization methods?</vt:lpstr>
      <vt:lpstr>Motivating example</vt:lpstr>
      <vt:lpstr>PowerPoint 演示文稿</vt:lpstr>
      <vt:lpstr>PowerPoint 演示文稿</vt:lpstr>
      <vt:lpstr>PowerPoint 演示文稿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Learning: Clustering</dc:title>
  <cp:lastModifiedBy>BIT</cp:lastModifiedBy>
  <cp:revision>99</cp:revision>
  <dcterms:modified xsi:type="dcterms:W3CDTF">2018-10-12T10:19:32Z</dcterms:modified>
</cp:coreProperties>
</file>