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5A85-0A1D-4A3C-9FC0-34F25CF72F3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D700-2787-4F3E-9754-F9D0462DEA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9552" y="908720"/>
            <a:ext cx="7946406" cy="2246769"/>
            <a:chOff x="827584" y="980728"/>
            <a:chExt cx="7946406" cy="2246769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980728"/>
              <a:ext cx="794640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r>
                <a:rPr lang="en-US" altLang="zh-CN" sz="2800" dirty="0" smtClean="0">
                  <a:latin typeface="+mj-ea"/>
                  <a:ea typeface="+mj-ea"/>
                </a:rPr>
                <a:t>.</a:t>
              </a:r>
              <a:r>
                <a:rPr lang="zh-CN" altLang="en-US" sz="2800" b="1" dirty="0" smtClean="0">
                  <a:latin typeface="+mj-ea"/>
                  <a:ea typeface="+mj-ea"/>
                </a:rPr>
                <a:t>设      表示所有次数小于或等于 </a:t>
              </a:r>
              <a:r>
                <a:rPr lang="en-US" altLang="zh-CN" sz="2800" b="1" dirty="0" smtClean="0">
                  <a:latin typeface="Times New Roman" pitchFamily="18" charset="0"/>
                  <a:ea typeface="+mj-ea"/>
                  <a:cs typeface="Times New Roman" pitchFamily="18" charset="0"/>
                </a:rPr>
                <a:t>4</a:t>
              </a:r>
              <a:r>
                <a:rPr lang="zh-CN" altLang="en-US" sz="2800" b="1" dirty="0" smtClean="0">
                  <a:latin typeface="+mj-ea"/>
                  <a:ea typeface="+mj-ea"/>
                </a:rPr>
                <a:t> 的实系数</a:t>
              </a:r>
              <a:endParaRPr lang="en-US" altLang="zh-CN" sz="2800" b="1" dirty="0" smtClean="0">
                <a:latin typeface="+mj-ea"/>
                <a:ea typeface="+mj-ea"/>
              </a:endParaRPr>
            </a:p>
            <a:p>
              <a:r>
                <a:rPr lang="zh-CN" altLang="en-US" sz="2800" b="1" dirty="0">
                  <a:latin typeface="+mj-ea"/>
                  <a:ea typeface="+mj-ea"/>
                </a:rPr>
                <a:t>多项式组成的线性空间</a:t>
              </a:r>
              <a:r>
                <a:rPr lang="en-US" altLang="zh-CN" sz="2800" b="1" dirty="0" smtClean="0">
                  <a:latin typeface="+mj-ea"/>
                  <a:ea typeface="+mj-ea"/>
                </a:rPr>
                <a:t>,</a:t>
              </a:r>
              <a:r>
                <a:rPr lang="zh-CN" altLang="en-US" sz="2800" b="1" dirty="0" smtClean="0">
                  <a:latin typeface="+mj-ea"/>
                  <a:ea typeface="+mj-ea"/>
                </a:rPr>
                <a:t> 求多项式</a:t>
              </a:r>
              <a:endParaRPr lang="en-US" altLang="zh-CN" sz="2800" b="1" dirty="0" smtClean="0">
                <a:latin typeface="+mj-ea"/>
                <a:ea typeface="+mj-ea"/>
              </a:endParaRPr>
            </a:p>
            <a:p>
              <a:endParaRPr lang="en-US" altLang="zh-CN" sz="2800" b="1" dirty="0">
                <a:latin typeface="+mj-ea"/>
                <a:ea typeface="+mj-ea"/>
              </a:endParaRPr>
            </a:p>
            <a:p>
              <a:endParaRPr lang="en-US" altLang="zh-CN" sz="2800" b="1" dirty="0" smtClean="0">
                <a:latin typeface="+mj-ea"/>
                <a:ea typeface="+mj-ea"/>
              </a:endParaRPr>
            </a:p>
            <a:p>
              <a:r>
                <a:rPr lang="zh-CN" altLang="en-US" sz="2800" b="1" dirty="0" smtClean="0">
                  <a:latin typeface="+mj-ea"/>
                  <a:ea typeface="+mj-ea"/>
                </a:rPr>
                <a:t>在基底                       </a:t>
              </a:r>
              <a:r>
                <a:rPr lang="zh-CN" altLang="en-US" sz="2800" b="1" dirty="0">
                  <a:latin typeface="+mj-ea"/>
                  <a:ea typeface="+mj-ea"/>
                </a:rPr>
                <a:t>下</a:t>
              </a:r>
              <a:r>
                <a:rPr lang="zh-CN" altLang="en-US" sz="2800" b="1" dirty="0" smtClean="0">
                  <a:latin typeface="+mj-ea"/>
                  <a:ea typeface="+mj-ea"/>
                </a:rPr>
                <a:t>的坐标。 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691680" y="1052736"/>
            <a:ext cx="838200" cy="431800"/>
          </p:xfrm>
          <a:graphic>
            <a:graphicData uri="http://schemas.openxmlformats.org/presentationml/2006/ole">
              <p:oleObj spid="_x0000_s1026" name="Equation" r:id="rId3" imgW="838080" imgH="431640" progId="Equation.DSMT4">
                <p:embed/>
              </p:oleObj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419872" y="2132856"/>
            <a:ext cx="2108200" cy="469900"/>
          </p:xfrm>
          <a:graphic>
            <a:graphicData uri="http://schemas.openxmlformats.org/presentationml/2006/ole">
              <p:oleObj spid="_x0000_s1027" name="Equation" r:id="rId4" imgW="2108160" imgH="469800" progId="Equation.DSMT4">
                <p:embed/>
              </p:oleObj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123728" y="2708920"/>
            <a:ext cx="3771900" cy="469900"/>
          </p:xfrm>
          <a:graphic>
            <a:graphicData uri="http://schemas.openxmlformats.org/presentationml/2006/ole">
              <p:oleObj spid="_x0000_s1028" name="Equation" r:id="rId5" imgW="3771720" imgH="469800" progId="Equation.DSMT4">
                <p:embed/>
              </p:oleObj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569789" y="3501008"/>
            <a:ext cx="8286179" cy="2677656"/>
            <a:chOff x="755576" y="1052736"/>
            <a:chExt cx="8286179" cy="2677656"/>
          </a:xfrm>
        </p:grpSpPr>
        <p:sp>
          <p:nvSpPr>
            <p:cNvPr id="14" name="TextBox 13"/>
            <p:cNvSpPr txBox="1"/>
            <p:nvPr/>
          </p:nvSpPr>
          <p:spPr>
            <a:xfrm>
              <a:off x="755576" y="1052736"/>
              <a:ext cx="8286179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+mn-ea"/>
                </a:rPr>
                <a:t>2</a:t>
              </a:r>
              <a:r>
                <a:rPr lang="en-US" altLang="zh-CN" sz="2800" b="1" dirty="0" smtClean="0">
                  <a:latin typeface="+mn-ea"/>
                </a:rPr>
                <a:t>.</a:t>
              </a:r>
              <a:r>
                <a:rPr lang="zh-CN" altLang="en-US" sz="2800" b="1" dirty="0" smtClean="0">
                  <a:latin typeface="+mn-ea"/>
                </a:rPr>
                <a:t>设  是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latin typeface="+mn-ea"/>
                </a:rPr>
                <a:t> 维线性空间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+mn-ea"/>
                </a:rPr>
                <a:t>的一个线性变换，对某个</a:t>
              </a:r>
              <a:endParaRPr lang="en-US" altLang="zh-CN" sz="2800" b="1" dirty="0" smtClean="0">
                <a:latin typeface="+mn-ea"/>
              </a:endParaRPr>
            </a:p>
            <a:p>
              <a:r>
                <a:rPr lang="zh-CN" altLang="en-US" sz="2800" b="1" dirty="0" smtClean="0">
                  <a:latin typeface="+mn-ea"/>
                </a:rPr>
                <a:t>     有                    试证：</a:t>
              </a:r>
              <a:endParaRPr lang="en-US" altLang="zh-CN" sz="2800" b="1" dirty="0" smtClean="0">
                <a:latin typeface="+mn-ea"/>
              </a:endParaRPr>
            </a:p>
            <a:p>
              <a:endParaRPr lang="en-US" altLang="zh-CN" sz="2800" b="1" dirty="0">
                <a:latin typeface="+mn-ea"/>
              </a:endParaRPr>
            </a:p>
            <a:p>
              <a:endParaRPr lang="en-US" altLang="zh-CN" sz="2800" b="1" dirty="0" smtClean="0">
                <a:latin typeface="+mn-ea"/>
              </a:endParaRPr>
            </a:p>
            <a:p>
              <a:r>
                <a:rPr lang="zh-CN" altLang="en-US" sz="2800" b="1" dirty="0">
                  <a:latin typeface="+mn-ea"/>
                </a:rPr>
                <a:t>线性无关</a:t>
              </a:r>
              <a:r>
                <a:rPr lang="zh-CN" altLang="en-US" sz="2800" b="1" dirty="0" smtClean="0">
                  <a:latin typeface="+mn-ea"/>
                </a:rPr>
                <a:t>。</a:t>
              </a:r>
              <a:endParaRPr lang="en-US" altLang="zh-CN" sz="2800" b="1" dirty="0" smtClean="0">
                <a:latin typeface="+mn-ea"/>
              </a:endParaRPr>
            </a:p>
            <a:p>
              <a:endParaRPr lang="en-US" altLang="zh-CN" sz="2800" b="1" dirty="0" smtClean="0">
                <a:latin typeface="+mn-ea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619672" y="1124744"/>
            <a:ext cx="228600" cy="381000"/>
          </p:xfrm>
          <a:graphic>
            <a:graphicData uri="http://schemas.openxmlformats.org/presentationml/2006/ole">
              <p:oleObj spid="_x0000_s1030" name="Equation" r:id="rId6" imgW="228600" imgH="380880" progId="Equation.DSMT4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827584" y="1628800"/>
            <a:ext cx="850900" cy="381000"/>
          </p:xfrm>
          <a:graphic>
            <a:graphicData uri="http://schemas.openxmlformats.org/presentationml/2006/ole">
              <p:oleObj spid="_x0000_s1031" name="Equation" r:id="rId7" imgW="850680" imgH="38088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267744" y="1556792"/>
            <a:ext cx="3213100" cy="469900"/>
          </p:xfrm>
          <a:graphic>
            <a:graphicData uri="http://schemas.openxmlformats.org/presentationml/2006/ole">
              <p:oleObj spid="_x0000_s1032" name="Equation" r:id="rId8" imgW="3213000" imgH="469800" progId="Equation.DSMT4">
                <p:embed/>
              </p:oleObj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411760" y="2204864"/>
            <a:ext cx="3683000" cy="469900"/>
          </p:xfrm>
          <a:graphic>
            <a:graphicData uri="http://schemas.openxmlformats.org/presentationml/2006/ole">
              <p:oleObj spid="_x0000_s1033" name="Equation" r:id="rId9" imgW="3682800" imgH="46980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576" y="620688"/>
            <a:ext cx="7815263" cy="1117600"/>
            <a:chOff x="567" y="436"/>
            <a:chExt cx="4923" cy="704"/>
          </a:xfrm>
        </p:grpSpPr>
        <p:graphicFrame>
          <p:nvGraphicFramePr>
            <p:cNvPr id="1030" name="Object 5"/>
            <p:cNvGraphicFramePr>
              <a:graphicFrameLocks noChangeAspect="1"/>
            </p:cNvGraphicFramePr>
            <p:nvPr/>
          </p:nvGraphicFramePr>
          <p:xfrm>
            <a:off x="794" y="844"/>
            <a:ext cx="4696" cy="296"/>
          </p:xfrm>
          <a:graphic>
            <a:graphicData uri="http://schemas.openxmlformats.org/presentationml/2006/ole">
              <p:oleObj spid="_x0000_s7174" name="Equation" r:id="rId3" imgW="7454880" imgH="469800" progId="Equation.DSMT4">
                <p:embed/>
              </p:oleObj>
            </a:graphicData>
          </a:graphic>
        </p:graphicFrame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567" y="436"/>
              <a:ext cx="1081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3</a:t>
              </a:r>
              <a:r>
                <a:rPr lang="zh-CN" altLang="en-US" sz="2800" b="1" dirty="0" smtClean="0"/>
                <a:t> </a:t>
              </a:r>
              <a:r>
                <a:rPr lang="en-US" altLang="zh-CN" sz="2800" b="1" dirty="0" smtClean="0"/>
                <a:t>. </a:t>
              </a:r>
              <a:r>
                <a:rPr lang="zh-CN" altLang="en-US" sz="2800" b="1" dirty="0" smtClean="0"/>
                <a:t>试</a:t>
              </a:r>
              <a:r>
                <a:rPr lang="zh-CN" altLang="en-US" sz="2800" b="1" dirty="0"/>
                <a:t>证：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3568" y="2708920"/>
            <a:ext cx="7550465" cy="1098123"/>
            <a:chOff x="683568" y="548680"/>
            <a:chExt cx="7550465" cy="1098123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692696"/>
              <a:ext cx="75504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2800" b="1" dirty="0" smtClean="0"/>
                <a:t>. </a:t>
              </a:r>
              <a:r>
                <a:rPr lang="zh-CN" altLang="en-US" sz="2800" b="1" dirty="0" smtClean="0"/>
                <a:t>试证：                                  是  </a:t>
              </a:r>
              <a:r>
                <a:rPr lang="en-US" altLang="zh-CN" sz="2800" b="1" i="1" dirty="0" smtClean="0"/>
                <a:t>A</a:t>
              </a:r>
              <a:r>
                <a:rPr lang="zh-CN" altLang="en-US" sz="2800" b="1" dirty="0" smtClean="0"/>
                <a:t> 的特征值，</a:t>
              </a:r>
              <a:r>
                <a:rPr lang="en-US" altLang="zh-CN" sz="2800" b="1" i="1" dirty="0" smtClean="0"/>
                <a:t>k</a:t>
              </a:r>
            </a:p>
            <a:p>
              <a:r>
                <a:rPr lang="zh-CN" altLang="en-US" sz="2800" b="1" dirty="0"/>
                <a:t>是一正整数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267744" y="548680"/>
            <a:ext cx="2870200" cy="927100"/>
          </p:xfrm>
          <a:graphic>
            <a:graphicData uri="http://schemas.openxmlformats.org/presentationml/2006/ole">
              <p:oleObj spid="_x0000_s7175" name="Equation" r:id="rId4" imgW="2869920" imgH="927000" progId="Equation.DSMT4">
                <p:embed/>
              </p:oleObj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55576" y="4581128"/>
            <a:ext cx="7716600" cy="523220"/>
            <a:chOff x="755576" y="1340768"/>
            <a:chExt cx="771660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755576" y="1340768"/>
              <a:ext cx="771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2800" b="1" dirty="0" smtClean="0"/>
                <a:t>. </a:t>
              </a:r>
              <a:r>
                <a:rPr lang="zh-CN" altLang="en-US" sz="2800" b="1" dirty="0" smtClean="0"/>
                <a:t>设        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</a:t>
              </a:r>
              <a:r>
                <a:rPr lang="zh-CN" altLang="en-US" sz="2800" b="1" dirty="0" smtClean="0"/>
                <a:t>试证：</a:t>
              </a:r>
              <a:r>
                <a:rPr lang="en-US" altLang="zh-CN" sz="2800" b="1" i="1" dirty="0" smtClean="0"/>
                <a:t>A</a:t>
              </a:r>
              <a:r>
                <a:rPr lang="zh-CN" altLang="en-US" sz="2800" b="1" dirty="0" smtClean="0"/>
                <a:t> 的特征值只能是 </a:t>
              </a:r>
              <a:r>
                <a:rPr lang="en-US" altLang="zh-CN" sz="2800" b="1" dirty="0" smtClean="0"/>
                <a:t>0</a:t>
              </a:r>
              <a:r>
                <a:rPr lang="zh-CN" altLang="en-US" sz="2800" b="1" dirty="0" smtClean="0"/>
                <a:t> 或 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。 </a:t>
              </a:r>
              <a:endParaRPr lang="zh-CN" altLang="en-US" sz="2800" b="1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619672" y="1340768"/>
            <a:ext cx="1155700" cy="444500"/>
          </p:xfrm>
          <a:graphic>
            <a:graphicData uri="http://schemas.openxmlformats.org/presentationml/2006/ole">
              <p:oleObj spid="_x0000_s7176" name="Equation" r:id="rId5" imgW="115560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83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Equation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YXZHANG</dc:creator>
  <cp:lastModifiedBy>YXZHANG</cp:lastModifiedBy>
  <cp:revision>14</cp:revision>
  <dcterms:created xsi:type="dcterms:W3CDTF">2013-03-07T06:44:46Z</dcterms:created>
  <dcterms:modified xsi:type="dcterms:W3CDTF">2015-03-08T09:04:03Z</dcterms:modified>
</cp:coreProperties>
</file>