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62" d="100"/>
          <a:sy n="62" d="100"/>
        </p:scale>
        <p:origin x="926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Working with grant-based roles and advanced user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ActivityInfo R demo: what’s new since last year</a:t>
            </a:r>
            <a:br/>
            <a:br/>
            <a:r>
              <a:t>Nicolas Dickinson, WASHNote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2024-12-17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4758AB"/>
                </a:solidFill>
                <a:latin typeface="Courier"/>
              </a:rPr>
              <a:t>library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activityinfo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endParaRPr lang="en-US" dirty="0">
              <a:solidFill>
                <a:srgbClr val="003B4F"/>
              </a:solidFill>
              <a:latin typeface="Courier"/>
            </a:endParaRPr>
          </a:p>
          <a:p>
            <a:pPr lvl="0" indent="0">
              <a:buNone/>
            </a:pP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We can use these options to turn on and off debugging messages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Useful for logging on servers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options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activityinfo.verbose.requests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 http requests</a:t>
            </a:r>
            <a:br>
              <a:rPr dirty="0"/>
            </a:br>
            <a:r>
              <a:rPr dirty="0">
                <a:solidFill>
                  <a:srgbClr val="4758AB"/>
                </a:solidFill>
                <a:latin typeface="Courier"/>
              </a:rPr>
              <a:t>options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activityinfo.verbose.tasks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# responses to different tasks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newDb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addDatabase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sprintf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>
                <a:solidFill>
                  <a:srgbClr val="20794D"/>
                </a:solidFill>
                <a:latin typeface="Courier"/>
              </a:rPr>
              <a:t>"Demo database %s"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as.POSIXlt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Sys.time</a:t>
            </a:r>
            <a:r>
              <a:rPr dirty="0">
                <a:solidFill>
                  <a:srgbClr val="003B4F"/>
                </a:solidFill>
                <a:latin typeface="Courier"/>
              </a:rPr>
              <a:t>(), </a:t>
            </a:r>
            <a:r>
              <a:rPr dirty="0">
                <a:solidFill>
                  <a:srgbClr val="20794D"/>
                </a:solidFill>
                <a:latin typeface="Courier"/>
              </a:rPr>
              <a:t>"UTC"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"%Y-%m-%</a:t>
            </a:r>
            <a:r>
              <a:rPr dirty="0" err="1">
                <a:solidFill>
                  <a:srgbClr val="20794D"/>
                </a:solidFill>
                <a:latin typeface="Courier"/>
              </a:rPr>
              <a:t>dT%H</a:t>
            </a:r>
            <a:r>
              <a:rPr dirty="0">
                <a:solidFill>
                  <a:srgbClr val="20794D"/>
                </a:solidFill>
                <a:latin typeface="Courier"/>
              </a:rPr>
              <a:t>:%M"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)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newDb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endParaRPr dirty="0">
              <a:solidFill>
                <a:srgbClr val="003B4F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form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formElements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textFieldSchema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"What is your name?"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code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"NAME"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description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"Please provide your full name"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singleSelectFieldSchema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"What is your sex?"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code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"SEX"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options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"Female"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"Male"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"Prefer not to answer"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 err="1">
                <a:solidFill>
                  <a:srgbClr val="4758AB"/>
                </a:solidFill>
                <a:latin typeface="Courier"/>
              </a:rPr>
              <a:t>singleSelectFieldSchema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"Are you pregnant"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relevanceRule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"SEX != 'Male'"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options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"Yes"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"No"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 the form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surveySchema &lt;- </a:t>
            </a:r>
            <a:r>
              <a:rPr>
                <a:solidFill>
                  <a:srgbClr val="4758AB"/>
                </a:solidFill>
                <a:latin typeface="Courier"/>
              </a:rPr>
              <a:t>formSchema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databaseId =</a:t>
            </a:r>
            <a:r>
              <a:rPr>
                <a:solidFill>
                  <a:srgbClr val="003B4F"/>
                </a:solidFill>
                <a:latin typeface="Courier"/>
              </a:rPr>
              <a:t> databaseId,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"My new survey"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element &lt;- formElements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surveyForm &lt;- </a:t>
            </a:r>
            <a:r>
              <a:rPr>
                <a:solidFill>
                  <a:srgbClr val="4758AB"/>
                </a:solidFill>
                <a:latin typeface="Courier"/>
              </a:rPr>
              <a:t>addForm</a:t>
            </a:r>
            <a:r>
              <a:rPr>
                <a:solidFill>
                  <a:srgbClr val="003B4F"/>
                </a:solidFill>
                <a:latin typeface="Courier"/>
              </a:rPr>
              <a:t>(surveySchema)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form with chaining |&gt;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 Or we can split it up and use chaining to build and upload our form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optionalForm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formSchema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databaseId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newDb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"An optional form"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lang="en-NL"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addFormField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feedbacktextFieldSchema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"Anonymous feedback"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code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"feedback"</a:t>
            </a:r>
            <a:r>
              <a:rPr dirty="0">
                <a:solidFill>
                  <a:srgbClr val="003B4F"/>
                </a:solidFill>
                <a:latin typeface="Courier"/>
              </a:rPr>
              <a:t>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addForm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Fetch database tree and system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The database metadata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getDatabaseTree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databaseId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newDb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as_tibble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ownerRef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The roles as a table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roles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getDatabaseRoles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roles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Expand Administrative Permissions on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roles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unnest_longer</a:t>
            </a:r>
            <a:r>
              <a:rPr>
                <a:solidFill>
                  <a:srgbClr val="003B4F"/>
                </a:solidFill>
                <a:latin typeface="Courier"/>
              </a:rPr>
              <a:t>(permissions)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unnest_wider</a:t>
            </a:r>
            <a:r>
              <a:rPr>
                <a:solidFill>
                  <a:srgbClr val="003B4F"/>
                </a:solidFill>
                <a:latin typeface="Courier"/>
              </a:rPr>
              <a:t>(permissions)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label, operation)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List role grants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grant can be for a resource:</a:t>
            </a:r>
          </a:p>
          <a:p>
            <a:pPr lvl="0"/>
            <a:r>
              <a:t>Database,</a:t>
            </a:r>
          </a:p>
          <a:p>
            <a:pPr lvl="0"/>
            <a:r>
              <a:t>Folder, or</a:t>
            </a:r>
          </a:p>
          <a:p>
            <a:pPr lvl="0"/>
            <a:r>
              <a:t>Form.</a:t>
            </a:r>
          </a:p>
          <a:p>
            <a:pPr marL="0" lvl="0" indent="0">
              <a:buNone/>
            </a:pPr>
            <a:r>
              <a:t>The </a:t>
            </a:r>
            <a:r>
              <a:rPr>
                <a:latin typeface="Courier"/>
              </a:rPr>
              <a:t>resourceId</a:t>
            </a:r>
            <a:r>
              <a:t> in these default roles is the </a:t>
            </a:r>
            <a:r>
              <a:rPr>
                <a:latin typeface="Courier"/>
              </a:rPr>
              <a:t>databaseId</a:t>
            </a:r>
            <a:r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roles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label, grants)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unnest_longer</a:t>
            </a:r>
            <a:r>
              <a:rPr>
                <a:solidFill>
                  <a:srgbClr val="003B4F"/>
                </a:solidFill>
                <a:latin typeface="Courier"/>
              </a:rPr>
              <a:t>(grants)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unnest_wider</a:t>
            </a:r>
            <a:r>
              <a:rPr>
                <a:solidFill>
                  <a:srgbClr val="003B4F"/>
                </a:solidFill>
                <a:latin typeface="Courier"/>
              </a:rPr>
              <a:t>(grants)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Expand Grants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roles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label, grants)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unnest_longer</a:t>
            </a:r>
            <a:r>
              <a:rPr>
                <a:solidFill>
                  <a:srgbClr val="003B4F"/>
                </a:solidFill>
                <a:latin typeface="Courier"/>
              </a:rPr>
              <a:t>(grants)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unnest_wider</a:t>
            </a:r>
            <a:r>
              <a:rPr>
                <a:solidFill>
                  <a:srgbClr val="003B4F"/>
                </a:solidFill>
                <a:latin typeface="Courier"/>
              </a:rPr>
              <a:t>(grants)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unnest_longer</a:t>
            </a:r>
            <a:r>
              <a:rPr>
                <a:solidFill>
                  <a:srgbClr val="003B4F"/>
                </a:solidFill>
                <a:latin typeface="Courier"/>
              </a:rPr>
              <a:t>(operations)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tidyr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unnest_wider</a:t>
            </a:r>
            <a:r>
              <a:rPr>
                <a:solidFill>
                  <a:srgbClr val="003B4F"/>
                </a:solidFill>
                <a:latin typeface="Courier"/>
              </a:rPr>
              <a:t>(operations)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(id, label, resourceId, operation)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Retrieve a Single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readOnlyRole &lt;-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(x) x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"readonly"</a:t>
            </a:r>
            <a:r>
              <a:rPr>
                <a:solidFill>
                  <a:srgbClr val="003B4F"/>
                </a:solidFill>
                <a:latin typeface="Courier"/>
              </a:rPr>
              <a:t>, dbTree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roles)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(readOnlyRole)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 Users in Bulk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Default role and load user data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defaultRoleId = </a:t>
            </a:r>
            <a:r>
              <a:rPr>
                <a:solidFill>
                  <a:srgbClr val="20794D"/>
                </a:solidFill>
                <a:latin typeface="Courier"/>
              </a:rPr>
              <a:t>"readonly"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Default role for all new users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users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"Person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email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"dickinson+person"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"@washnote.com"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stringsAsFactors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Adding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seq_len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(users)))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addDatabaseUser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databaseId =</a:t>
            </a:r>
            <a:r>
              <a:rPr>
                <a:solidFill>
                  <a:srgbClr val="003B4F"/>
                </a:solidFill>
                <a:latin typeface="Courier"/>
              </a:rPr>
              <a:t> databaseId,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email =</a:t>
            </a:r>
            <a:r>
              <a:rPr>
                <a:solidFill>
                  <a:srgbClr val="003B4F"/>
                </a:solidFill>
                <a:latin typeface="Courier"/>
              </a:rPr>
              <a:t> users[i,</a:t>
            </a:r>
            <a:r>
              <a:rPr>
                <a:solidFill>
                  <a:srgbClr val="20794D"/>
                </a:solidFill>
                <a:latin typeface="Courier"/>
              </a:rPr>
              <a:t>"email"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users[i,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roleId =</a:t>
            </a:r>
            <a:r>
              <a:rPr>
                <a:solidFill>
                  <a:srgbClr val="003B4F"/>
                </a:solidFill>
                <a:latin typeface="Courier"/>
              </a:rPr>
              <a:t> defaultRoleId)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Inspect Role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dbUserRoles &lt;- </a:t>
            </a:r>
            <a:r>
              <a:rPr>
                <a:solidFill>
                  <a:srgbClr val="4758AB"/>
                </a:solidFill>
                <a:latin typeface="Courier"/>
              </a:rPr>
              <a:t>getDatabaseUsers</a:t>
            </a:r>
            <a:r>
              <a:rPr>
                <a:solidFill>
                  <a:srgbClr val="003B4F"/>
                </a:solidFill>
                <a:latin typeface="Courier"/>
              </a:rPr>
              <a:t>(dbTree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databaseId)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unnest_wider</a:t>
            </a:r>
            <a:r>
              <a:rPr>
                <a:solidFill>
                  <a:srgbClr val="003B4F"/>
                </a:solidFill>
                <a:latin typeface="Courier"/>
              </a:rPr>
              <a:t>(role, </a:t>
            </a:r>
            <a:r>
              <a:rPr>
                <a:solidFill>
                  <a:srgbClr val="657422"/>
                </a:solidFill>
                <a:latin typeface="Courier"/>
              </a:rPr>
              <a:t>names_sep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dbUserRoles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Role 1: Deny permission to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This is a resource level permission that we will apply to our survey form: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dataEntryFormId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surveySchema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id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noDeletePermissions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 =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resourcePermissions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>
                <a:solidFill>
                  <a:srgbClr val="657422"/>
                </a:solidFill>
                <a:latin typeface="Courier"/>
              </a:rPr>
              <a:t>view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add_record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edit_record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delete_record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5E5E5E"/>
                </a:solidFill>
                <a:latin typeface="Courier"/>
              </a:rPr>
              <a:t># this prevents deletion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export_records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optional =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>
                <a:solidFill>
                  <a:srgbClr val="AD0000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role 1: Create and update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943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dataEntryNoDeleteRole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id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entrynodelete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"Data entry without delete"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grants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>
                <a:solidFill>
                  <a:srgbClr val="4758AB"/>
                </a:solidFill>
                <a:latin typeface="Courier"/>
              </a:rPr>
              <a:t>grant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resourceId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dataEntryFormId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permissions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noDeletePermissions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 we created this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))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updateRole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dataEntryNoDeleteRole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role 2: Admin Without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These permissions affect the whole database, not just resources.</a:t>
            </a:r>
          </a:p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dbPermissionWithoutAutomation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databasePermissions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manage_automations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8F5902"/>
                </a:solidFill>
                <a:latin typeface="Courier"/>
              </a:rPr>
              <a:t>FA</a:t>
            </a:r>
            <a:r>
              <a:rPr lang="en-US" dirty="0" err="1">
                <a:solidFill>
                  <a:srgbClr val="8F5902"/>
                </a:solidFill>
                <a:latin typeface="Courier"/>
              </a:rPr>
              <a:t>L</a:t>
            </a:r>
            <a:r>
              <a:rPr dirty="0" err="1">
                <a:solidFill>
                  <a:srgbClr val="8F5902"/>
                </a:solidFill>
                <a:latin typeface="Courier"/>
              </a:rPr>
              <a:t>SE</a:t>
            </a:r>
            <a:r>
              <a:rPr dirty="0" err="1">
                <a:solidFill>
                  <a:srgbClr val="003B4F"/>
                </a:solidFill>
                <a:latin typeface="Courier"/>
              </a:rPr>
              <a:t>,</a:t>
            </a:r>
            <a:r>
              <a:rPr dirty="0" err="1">
                <a:solidFill>
                  <a:srgbClr val="657422"/>
                </a:solidFill>
                <a:latin typeface="Courier"/>
              </a:rPr>
              <a:t>manage_users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r>
              <a:rPr lang="en-US"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657422"/>
                </a:solidFill>
                <a:latin typeface="Courier"/>
              </a:rPr>
              <a:t>manage_roles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adminRoleNoAutomation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id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adminnoautomation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"Admin without automation"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permissions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dbPermissionWithoutAutomation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grants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dbAdminGrants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addRole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003B4F"/>
                </a:solidFill>
                <a:latin typeface="Courier"/>
              </a:rPr>
              <a:t>adminRoleNoAutomation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Update Role with Optional Form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optionalFormId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optionalForm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id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optionalFormGrant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grant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 err="1">
                <a:solidFill>
                  <a:srgbClr val="657422"/>
                </a:solidFill>
                <a:latin typeface="Courier"/>
              </a:rPr>
              <a:t>resourceId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optionalFormId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permissions </a:t>
            </a:r>
            <a:r>
              <a:rPr lang="en-US" dirty="0">
                <a:solidFill>
                  <a:srgbClr val="657422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resourcePermissions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view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add_record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edit_record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delete_record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657422"/>
                </a:solidFill>
                <a:latin typeface="Courier"/>
              </a:rPr>
              <a:t>export_records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FALSE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  </a:t>
            </a:r>
            <a:r>
              <a:rPr dirty="0">
                <a:solidFill>
                  <a:srgbClr val="657422"/>
                </a:solidFill>
                <a:latin typeface="Courier"/>
              </a:rPr>
              <a:t>optional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# this makes the grant optional)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optionalAccessRole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id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"optional"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"Optional access to feedback from only"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grants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optionalFormGrant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updateRole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003B4F"/>
                </a:solidFill>
                <a:latin typeface="Courier"/>
              </a:rPr>
              <a:t>optionalAccessRole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Create Partner and Reporting forms and roles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Partner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partnerForm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formSchema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657422"/>
                </a:solidFill>
                <a:latin typeface="Courier"/>
              </a:rPr>
              <a:t>databaseId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"Reporting Partners"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addFormField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textFieldSchema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code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"name"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"Partner name"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addForm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partnerForm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partnerTbl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tibble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name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c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"Partner A"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"Partner B"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20794D"/>
                </a:solidFill>
                <a:latin typeface="Courier"/>
              </a:rPr>
              <a:t>"Partner C"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importRecords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partnerForm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data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partnerTbl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Reporting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reportingForm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4758AB"/>
                </a:solidFill>
                <a:latin typeface="Courier"/>
              </a:rPr>
              <a:t>formSchema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657422"/>
                </a:solidFill>
                <a:latin typeface="Courier"/>
              </a:rPr>
              <a:t>databaseId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"Partner reports"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addFormField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referenceFieldSchema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referencedFormId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partnerForm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code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rp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"Partner"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4758AB"/>
                </a:solidFill>
                <a:latin typeface="Courier"/>
              </a:rPr>
              <a:t>addFormField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4758AB"/>
                </a:solidFill>
                <a:latin typeface="Courier"/>
              </a:rPr>
              <a:t>textFieldSchema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"Report"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required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addForm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reportingForm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Partner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partnerTbl &lt;- </a:t>
            </a:r>
            <a:r>
              <a:rPr>
                <a:solidFill>
                  <a:srgbClr val="4758AB"/>
                </a:solidFill>
                <a:latin typeface="Courier"/>
              </a:rPr>
              <a:t>getRecords</a:t>
            </a:r>
            <a:r>
              <a:rPr>
                <a:solidFill>
                  <a:srgbClr val="003B4F"/>
                </a:solidFill>
                <a:latin typeface="Courier"/>
              </a:rPr>
              <a:t>(partnerForm)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Generate reports and import records using the partner ID to link to partners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partnerReports &lt;-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"This is a report from "</a:t>
            </a:r>
            <a:r>
              <a:rPr>
                <a:solidFill>
                  <a:srgbClr val="003B4F"/>
                </a:solidFill>
                <a:latin typeface="Courier"/>
              </a:rPr>
              <a:t>, partnerTbl[[</a:t>
            </a:r>
            <a:r>
              <a:rPr>
                <a:solidFill>
                  <a:srgbClr val="20794D"/>
                </a:solidFill>
                <a:latin typeface="Courier"/>
              </a:rPr>
              <a:t>"Partner name"</a:t>
            </a:r>
            <a:r>
              <a:rPr>
                <a:solidFill>
                  <a:srgbClr val="003B4F"/>
                </a:solidFill>
                <a:latin typeface="Courier"/>
              </a:rPr>
              <a:t>]],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reportingTbl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Partner =</a:t>
            </a:r>
            <a:r>
              <a:rPr>
                <a:solidFill>
                  <a:srgbClr val="003B4F"/>
                </a:solidFill>
                <a:latin typeface="Courier"/>
              </a:rPr>
              <a:t> partnerTbl[[</a:t>
            </a:r>
            <a:r>
              <a:rPr>
                <a:solidFill>
                  <a:srgbClr val="20794D"/>
                </a:solidFill>
                <a:latin typeface="Courier"/>
              </a:rPr>
              <a:t>"_id"</a:t>
            </a:r>
            <a:r>
              <a:rPr>
                <a:solidFill>
                  <a:srgbClr val="003B4F"/>
                </a:solidFill>
                <a:latin typeface="Courier"/>
              </a:rPr>
              <a:t>]], </a:t>
            </a:r>
            <a:r>
              <a:rPr>
                <a:solidFill>
                  <a:srgbClr val="657422"/>
                </a:solidFill>
                <a:latin typeface="Courier"/>
              </a:rPr>
              <a:t>Report =</a:t>
            </a:r>
            <a:r>
              <a:rPr>
                <a:solidFill>
                  <a:srgbClr val="003B4F"/>
                </a:solidFill>
                <a:latin typeface="Courier"/>
              </a:rPr>
              <a:t> partnerReports)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importRecords</a:t>
            </a:r>
            <a:r>
              <a:rPr>
                <a:solidFill>
                  <a:srgbClr val="003B4F"/>
                </a:solidFill>
                <a:latin typeface="Courier"/>
              </a:rPr>
              <a:t>(reportingForm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reportingTbl)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parameter and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need a partner parameter so we know the user’s organization to create a grant that limits access to only reports from one’s own organization.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partnerParameter &lt;- </a:t>
            </a:r>
            <a:r>
              <a:rPr>
                <a:solidFill>
                  <a:srgbClr val="4758AB"/>
                </a:solidFill>
                <a:latin typeface="Courier"/>
              </a:rPr>
              <a:t>parameter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id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"partner"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"Partner"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range =</a:t>
            </a:r>
            <a:r>
              <a:rPr>
                <a:solidFill>
                  <a:srgbClr val="003B4F"/>
                </a:solidFill>
                <a:latin typeface="Courier"/>
              </a:rPr>
              <a:t> partnerForm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reportGrant &lt;- </a:t>
            </a:r>
            <a:r>
              <a:rPr>
                <a:solidFill>
                  <a:srgbClr val="4758AB"/>
                </a:solidFill>
                <a:latin typeface="Courier"/>
              </a:rPr>
              <a:t>grant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resourceId =</a:t>
            </a:r>
            <a:r>
              <a:rPr>
                <a:solidFill>
                  <a:srgbClr val="003B4F"/>
                </a:solidFill>
                <a:latin typeface="Courier"/>
              </a:rPr>
              <a:t> reportingForm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id, </a:t>
            </a:r>
            <a:r>
              <a:rPr>
                <a:solidFill>
                  <a:srgbClr val="657422"/>
                </a:solidFill>
                <a:latin typeface="Courier"/>
              </a:rPr>
              <a:t>permissions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resourcePermissions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view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sprintf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"%s == @user.partner"</a:t>
            </a:r>
            <a:r>
              <a:rPr>
                <a:solidFill>
                  <a:srgbClr val="003B4F"/>
                </a:solidFill>
                <a:latin typeface="Courier"/>
              </a:rPr>
              <a:t>, partnerForm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edit_record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sprintf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"%s == @user.partner"</a:t>
            </a:r>
            <a:r>
              <a:rPr>
                <a:solidFill>
                  <a:srgbClr val="003B4F"/>
                </a:solidFill>
                <a:latin typeface="Courier"/>
              </a:rPr>
              <a:t>, partnerForm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discover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export_records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changed in the last year?</a:t>
            </a:r>
          </a:p>
          <a:p>
            <a:pPr lvl="0"/>
            <a:r>
              <a:t>Form manipulation and data download</a:t>
            </a:r>
          </a:p>
          <a:p>
            <a:pPr lvl="0"/>
            <a:r>
              <a:t>Grant-based roles</a:t>
            </a:r>
          </a:p>
          <a:p>
            <a:pPr lvl="0"/>
            <a:r>
              <a:t>Bulk update/deactivate/delete users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Define Reporting Partner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reportingPartnerRole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>
                <a:solidFill>
                  <a:srgbClr val="4758AB"/>
                </a:solidFill>
                <a:latin typeface="Courier"/>
              </a:rPr>
              <a:t>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id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rp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label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"Reporting Partner"</a:t>
            </a:r>
            <a:r>
              <a:rPr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parameters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partnerParameter</a:t>
            </a:r>
            <a:r>
              <a:rPr dirty="0">
                <a:solidFill>
                  <a:srgbClr val="003B4F"/>
                </a:solidFill>
                <a:latin typeface="Courier"/>
              </a:rPr>
              <a:t>),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grants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lang="fr-FR" dirty="0" err="1">
                <a:solidFill>
                  <a:srgbClr val="003B4F"/>
                </a:solidFill>
                <a:latin typeface="Courier"/>
              </a:rPr>
              <a:t>reportGrant</a:t>
            </a:r>
            <a:r>
              <a:rPr lang="fr-FR" dirty="0">
                <a:solidFill>
                  <a:srgbClr val="003B4F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  </a:t>
            </a:r>
            <a:r>
              <a:rPr dirty="0">
                <a:solidFill>
                  <a:srgbClr val="4758AB"/>
                </a:solidFill>
                <a:latin typeface="Courier"/>
              </a:rPr>
              <a:t>grant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657422"/>
                </a:solidFill>
                <a:latin typeface="Courier"/>
              </a:rPr>
              <a:t>resourceId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>
                <a:solidFill>
                  <a:srgbClr val="657422"/>
                </a:solidFill>
                <a:latin typeface="Courier"/>
              </a:rPr>
              <a:t>permissions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4758AB"/>
                </a:solidFill>
                <a:latin typeface="Courier"/>
              </a:rPr>
              <a:t>resourcePermissions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view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8F5902"/>
                </a:solidFill>
                <a:latin typeface="Courier"/>
              </a:rPr>
              <a:t>TRUE</a:t>
            </a:r>
            <a:r>
              <a:rPr dirty="0">
                <a:solidFill>
                  <a:srgbClr val="003B4F"/>
                </a:solidFill>
                <a:latin typeface="Courier"/>
              </a:rPr>
              <a:t>))))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addRole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r>
              <a:rPr dirty="0" err="1">
                <a:solidFill>
                  <a:srgbClr val="003B4F"/>
                </a:solidFill>
                <a:latin typeface="Courier"/>
              </a:rPr>
              <a:t>reportingPartnerRole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Add Users with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0">
              <a:buNone/>
            </a:pPr>
            <a:r>
              <a:rPr dirty="0" err="1">
                <a:solidFill>
                  <a:srgbClr val="003B4F"/>
                </a:solidFill>
                <a:latin typeface="Courier"/>
              </a:rPr>
              <a:t>partnerAId</a:t>
            </a:r>
            <a:r>
              <a:rPr dirty="0">
                <a:solidFill>
                  <a:srgbClr val="003B4F"/>
                </a:solidFill>
                <a:latin typeface="Courier"/>
              </a:rPr>
              <a:t> &lt;-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partnerTbl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filter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`</a:t>
            </a:r>
            <a:r>
              <a:rPr dirty="0">
                <a:solidFill>
                  <a:srgbClr val="657422"/>
                </a:solidFill>
                <a:latin typeface="Courier"/>
              </a:rPr>
              <a:t>Partner name</a:t>
            </a:r>
            <a:r>
              <a:rPr dirty="0">
                <a:solidFill>
                  <a:srgbClr val="20794D"/>
                </a:solidFill>
                <a:latin typeface="Courier"/>
              </a:rPr>
              <a:t>`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"Partner A"</a:t>
            </a:r>
            <a:r>
              <a:rPr dirty="0">
                <a:solidFill>
                  <a:srgbClr val="003B4F"/>
                </a:solidFill>
                <a:latin typeface="Courier"/>
              </a:rPr>
              <a:t>) </a:t>
            </a:r>
            <a:r>
              <a:rPr dirty="0">
                <a:solidFill>
                  <a:srgbClr val="5E5E5E"/>
                </a:solidFill>
                <a:latin typeface="Courier"/>
              </a:rPr>
              <a:t>|&gt;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pull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20794D"/>
                </a:solidFill>
                <a:latin typeface="Courier"/>
              </a:rPr>
              <a:t>`</a:t>
            </a:r>
            <a:r>
              <a:rPr dirty="0">
                <a:solidFill>
                  <a:srgbClr val="657422"/>
                </a:solidFill>
                <a:latin typeface="Courier"/>
              </a:rPr>
              <a:t>_id</a:t>
            </a:r>
            <a:r>
              <a:rPr dirty="0">
                <a:solidFill>
                  <a:srgbClr val="20794D"/>
                </a:solidFill>
                <a:latin typeface="Courier"/>
              </a:rPr>
              <a:t>`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4758AB"/>
                </a:solidFill>
                <a:latin typeface="Courier"/>
              </a:rPr>
              <a:t>addDatabaseUser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657422"/>
                </a:solidFill>
                <a:latin typeface="Courier"/>
              </a:rPr>
              <a:t>databaseId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dbTree</a:t>
            </a:r>
            <a:r>
              <a:rPr dirty="0" err="1">
                <a:solidFill>
                  <a:srgbClr val="5E5E5E"/>
                </a:solidFill>
                <a:latin typeface="Courier"/>
              </a:rPr>
              <a:t>$</a:t>
            </a:r>
            <a:r>
              <a:rPr dirty="0" err="1">
                <a:solidFill>
                  <a:srgbClr val="003B4F"/>
                </a:solidFill>
                <a:latin typeface="Courier"/>
              </a:rPr>
              <a:t>databaseId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email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"user.a@example.com"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>
                <a:solidFill>
                  <a:srgbClr val="657422"/>
                </a:solidFill>
                <a:latin typeface="Courier"/>
              </a:rPr>
              <a:t>name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"User A"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657422"/>
                </a:solidFill>
                <a:latin typeface="Courier"/>
              </a:rPr>
              <a:t>roleId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 err="1">
                <a:solidFill>
                  <a:srgbClr val="20794D"/>
                </a:solidFill>
                <a:latin typeface="Courier"/>
              </a:rPr>
              <a:t>rp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, 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  </a:t>
            </a:r>
            <a:r>
              <a:rPr dirty="0" err="1">
                <a:solidFill>
                  <a:srgbClr val="657422"/>
                </a:solidFill>
                <a:latin typeface="Courier"/>
              </a:rPr>
              <a:t>roleParameters</a:t>
            </a:r>
            <a:r>
              <a:rPr dirty="0">
                <a:solidFill>
                  <a:srgbClr val="657422"/>
                </a:solidFill>
                <a:latin typeface="Courier"/>
              </a:rPr>
              <a:t>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4758AB"/>
                </a:solidFill>
                <a:latin typeface="Courier"/>
              </a:rPr>
              <a:t>list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>
                <a:solidFill>
                  <a:srgbClr val="657422"/>
                </a:solidFill>
                <a:latin typeface="Courier"/>
              </a:rPr>
              <a:t>partner 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partnerAId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Getting records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getRecords()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getRecords()</a:t>
            </a:r>
            <a:r>
              <a:t> is a user-friendly and tidyverse compatible replacement for </a:t>
            </a:r>
            <a:r>
              <a:rPr>
                <a:latin typeface="Courier"/>
              </a:rPr>
              <a:t>queryTable()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collect()</a:t>
            </a:r>
            <a:r>
              <a:t> to download to a data frame.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base pipe |&gt; is available from R4.1.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Otherwise use the maggitr pipe %&gt;%.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records_df &lt;-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getRecords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"ceam1x8kq6ikcujg"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ends_with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records_df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Columns as requested</a:t>
            </a:r>
          </a:p>
        </p:txBody>
      </p:sp>
      <p:pic>
        <p:nvPicPr>
          <p:cNvPr id="3" name="Picture 1" descr="images/image-114986172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39900"/>
            <a:ext cx="51054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Manipulate the data frame as usual after </a:t>
            </a:r>
            <a:r>
              <a:rPr>
                <a:latin typeface="Courier"/>
              </a:rPr>
              <a:t>collect()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records_df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Sub-sector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"Nutrition"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Organization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Admin 1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Admin 2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  <p:pic>
        <p:nvPicPr>
          <p:cNvPr id="3" name="Picture 1" descr="images/image-13158570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57400"/>
            <a:ext cx="51054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Filter large data sets </a:t>
            </a:r>
            <a:r>
              <a:rPr i="1"/>
              <a:t>before</a:t>
            </a:r>
            <a:r>
              <a:t> downloading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It is possible to use some filters and limit the records before they are downloaded (with </a:t>
            </a:r>
            <a:r>
              <a:rPr>
                <a:latin typeface="Courier"/>
              </a:rPr>
              <a:t>collect()</a:t>
            </a:r>
            <a:r>
              <a:t>).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Taking away collect() results in a reference to the server instead of a data frame. information is displayed about the query being prepared.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getRecords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"ceam1x8kq6ikcujg"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ends_with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Organization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Sector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"Nutrition"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images/image-3187176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05000"/>
            <a:ext cx="5105400" cy="99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Limitations before </a:t>
            </a:r>
            <a:r>
              <a:rPr>
                <a:latin typeface="Courier"/>
              </a:rPr>
              <a:t>collect()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Only </a:t>
            </a:r>
            <a:r>
              <a:rPr>
                <a:latin typeface="Courier"/>
              </a:rPr>
              <a:t>select()</a:t>
            </a:r>
            <a:r>
              <a:t>, </a:t>
            </a:r>
            <a:r>
              <a:rPr>
                <a:latin typeface="Courier"/>
              </a:rPr>
              <a:t>filter()</a:t>
            </a:r>
            <a:r>
              <a:t>, </a:t>
            </a:r>
            <a:r>
              <a:rPr>
                <a:latin typeface="Courier"/>
              </a:rPr>
              <a:t>arrange()</a:t>
            </a:r>
            <a:r>
              <a:t>, </a:t>
            </a:r>
            <a:r>
              <a:rPr>
                <a:latin typeface="Courier"/>
              </a:rPr>
              <a:t>slice_head()</a:t>
            </a:r>
            <a:r>
              <a:t>, and </a:t>
            </a:r>
            <a:r>
              <a:rPr>
                <a:latin typeface="Courier"/>
              </a:rPr>
              <a:t>slice_tail()</a:t>
            </a:r>
            <a:r>
              <a:t> can be used before fetching records.</a:t>
            </a:r>
          </a:p>
          <a:p>
            <a:pPr marL="0" lvl="0" indent="0">
              <a:buNone/>
            </a:pPr>
            <a:r>
              <a:t>You must use the verbs in order: 1. </a:t>
            </a:r>
            <a:r>
              <a:rPr>
                <a:latin typeface="Courier"/>
              </a:rPr>
              <a:t>arrange()</a:t>
            </a:r>
            <a:r>
              <a:t> (limited to a single column) and/or </a:t>
            </a:r>
            <a:r>
              <a:rPr>
                <a:latin typeface="Courier"/>
              </a:rPr>
              <a:t>dplyr::filter()</a:t>
            </a:r>
            <a:r>
              <a:t> in any combination. 2. </a:t>
            </a:r>
            <a:r>
              <a:rPr>
                <a:latin typeface="Courier"/>
              </a:rPr>
              <a:t>slice_head()</a:t>
            </a:r>
            <a:r>
              <a:t>, </a:t>
            </a:r>
            <a:r>
              <a:rPr>
                <a:latin typeface="Courier"/>
              </a:rPr>
              <a:t>slice_tail()</a:t>
            </a:r>
            <a:r>
              <a:t> or </a:t>
            </a:r>
            <a:r>
              <a:rPr>
                <a:latin typeface="Courier"/>
              </a:rPr>
              <a:t>adjustWindow(x, offSet = 0L, limit)</a:t>
            </a:r>
            <a:r>
              <a:t> in any combination 3. </a:t>
            </a:r>
            <a:r>
              <a:rPr b="1"/>
              <a:t>Always end with </a:t>
            </a:r>
            <a:r>
              <a:rPr b="1">
                <a:latin typeface="Courier"/>
              </a:rPr>
              <a:t>collect()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More columns/different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Columns from </a:t>
            </a:r>
            <a:r>
              <a:rPr>
                <a:latin typeface="Courier"/>
              </a:rPr>
              <a:t>getRecords()</a:t>
            </a:r>
            <a:r>
              <a:t> are as in the web UI by default with the addition of record id columns but can be modified with helper functions and the style argument:</a:t>
            </a:r>
          </a:p>
          <a:p>
            <a:pPr lvl="0"/>
            <a:r>
              <a:rPr>
                <a:latin typeface="Courier"/>
              </a:rPr>
              <a:t>getRecords(x, style = prettyColumnStyle())</a:t>
            </a:r>
            <a:r>
              <a:t> : the default style</a:t>
            </a:r>
          </a:p>
          <a:p>
            <a:pPr lvl="0"/>
            <a:r>
              <a:rPr>
                <a:latin typeface="Courier"/>
              </a:rPr>
              <a:t>minimalColumnStyle()</a:t>
            </a:r>
            <a:r>
              <a:t> : removes all ID columns not found in the web UI.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Adding reference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styles, it is possible to include more columns from referenced tables to include regional codes from </a:t>
            </a:r>
            <a:r>
              <a:rPr i="1"/>
              <a:t>Admin 1</a:t>
            </a:r>
            <a:r>
              <a:t> and </a:t>
            </a:r>
            <a:r>
              <a:rPr i="1"/>
              <a:t>Admin 2</a:t>
            </a:r>
            <a:r>
              <a:t>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getRecords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"ceam1x8kq6ikcujg"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style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prettyColumnStyle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allReferenceFields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ends_with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4758AB"/>
                </a:solidFill>
                <a:latin typeface="Courier"/>
              </a:rPr>
              <a:t>ends_with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Organization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Sector Name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"Nutrition"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slice_head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id="3" name="Picture 1" descr="images/image-10141071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46300"/>
            <a:ext cx="5105400" cy="49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of getRecords()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the record id or a form tree to </a:t>
            </a:r>
            <a:r>
              <a:rPr>
                <a:latin typeface="Courier"/>
              </a:rPr>
              <a:t>getRecords()</a:t>
            </a:r>
            <a:r>
              <a:t> and then </a:t>
            </a:r>
            <a:r>
              <a:rPr>
                <a:latin typeface="Courier"/>
              </a:rPr>
              <a:t>select()</a:t>
            </a:r>
            <a:r>
              <a:t> columns to select and rename them. Use column styles for fine control.</a:t>
            </a:r>
          </a:p>
          <a:p>
            <a:pPr lvl="0"/>
            <a:r>
              <a:t>Always end with </a:t>
            </a:r>
            <a:r>
              <a:rPr>
                <a:latin typeface="Courier"/>
              </a:rPr>
              <a:t>collect()</a:t>
            </a:r>
            <a:r>
              <a:t> to continue analysis on a data frame.</a:t>
            </a:r>
          </a:p>
          <a:p>
            <a:pPr lvl="0"/>
            <a:r>
              <a:t>If you are managing very large data sets and want to reduce download time, use </a:t>
            </a:r>
            <a:r>
              <a:rPr>
                <a:latin typeface="Courier"/>
              </a:rPr>
              <a:t>filter()</a:t>
            </a:r>
            <a:r>
              <a:t> before </a:t>
            </a:r>
            <a:r>
              <a:rPr>
                <a:latin typeface="Courier"/>
              </a:rPr>
              <a:t>collect()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changed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Grant-based role support has been added</a:t>
            </a:r>
          </a:p>
          <a:p>
            <a:pPr lvl="0"/>
            <a:r>
              <a:t>New tutorials:</a:t>
            </a:r>
          </a:p>
          <a:p>
            <a:pPr lvl="1"/>
            <a:r>
              <a:t>Working with grant-based roles</a:t>
            </a:r>
          </a:p>
          <a:p>
            <a:pPr lvl="1"/>
            <a:r>
              <a:t>Advanced user management: bulk add and delete users</a:t>
            </a:r>
          </a:p>
          <a:p>
            <a:pPr lvl="1"/>
            <a:r>
              <a:t>Advanced use-cases with roles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Manipulating an existing ActivityInfo forms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Manipulate existing elements and upload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fmSchema &lt;- </a:t>
            </a:r>
            <a:r>
              <a:rPr>
                <a:solidFill>
                  <a:srgbClr val="4758AB"/>
                </a:solidFill>
                <a:latin typeface="Courier"/>
              </a:rPr>
              <a:t>getFormSchema</a:t>
            </a:r>
            <a:r>
              <a:rPr>
                <a:solidFill>
                  <a:srgbClr val="003B4F"/>
                </a:solidFill>
                <a:latin typeface="Courier"/>
              </a:rPr>
              <a:t>(surveySchema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fmSchema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elements &lt;- fmSchema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elements[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fmSchema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deleteFormField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"age"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addForm</a:t>
            </a:r>
            <a:r>
              <a:rPr>
                <a:solidFill>
                  <a:srgbClr val="003B4F"/>
                </a:solidFill>
                <a:latin typeface="Courier"/>
              </a:rPr>
              <a:t>(fmSchema)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getRecords() to copy form fields to a new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getRecords</a:t>
            </a:r>
            <a:r>
              <a:rPr>
                <a:solidFill>
                  <a:srgbClr val="003B4F"/>
                </a:solidFill>
                <a:latin typeface="Courier"/>
              </a:rPr>
              <a:t>(surveyForm)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extractSchemaFromFields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databaseId, </a:t>
            </a:r>
            <a:r>
              <a:rPr>
                <a:solidFill>
                  <a:srgbClr val="20794D"/>
                </a:solidFill>
                <a:latin typeface="Courier"/>
              </a:rPr>
              <a:t>"Copied form"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useColumnNames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addForm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changed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getRecords()</a:t>
            </a:r>
            <a:r>
              <a:t> is more robust</a:t>
            </a:r>
          </a:p>
          <a:p>
            <a:pPr lvl="1"/>
            <a:r>
              <a:t>Column de-duplication</a:t>
            </a:r>
          </a:p>
          <a:p>
            <a:pPr lvl="1"/>
            <a:r>
              <a:t>Handles cyclic references and has a </a:t>
            </a:r>
            <a:r>
              <a:rPr>
                <a:latin typeface="Courier"/>
              </a:rPr>
              <a:t>maxDepth</a:t>
            </a:r>
            <a:r>
              <a:t> parameter</a:t>
            </a:r>
          </a:p>
          <a:p>
            <a:pPr lvl="0"/>
            <a:r>
              <a:t>New billing account functions to manage databases</a:t>
            </a:r>
          </a:p>
          <a:p>
            <a:pPr lvl="0"/>
            <a:r>
              <a:t>Improved credentials management: API tokens are now stored per ActivityInfo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 next in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Uploading attachments</a:t>
            </a:r>
          </a:p>
          <a:p>
            <a:pPr lvl="0"/>
            <a:r>
              <a:t>Support for ActivityInfo formulas in </a:t>
            </a:r>
            <a:r>
              <a:rPr>
                <a:latin typeface="Courier"/>
              </a:rPr>
              <a:t>filter()</a:t>
            </a:r>
            <a:r>
              <a:t> and </a:t>
            </a:r>
            <a:r>
              <a:rPr>
                <a:latin typeface="Courier"/>
              </a:rPr>
              <a:t>mutate()</a:t>
            </a:r>
            <a:r>
              <a:t> for prepared views on the server</a:t>
            </a:r>
          </a:p>
          <a:p>
            <a:pPr lvl="0"/>
            <a:r>
              <a:t>Column auto-completion and expansion into parent forms, sub-forms, reference forms, etc. </a:t>
            </a:r>
            <a:r>
              <a:rPr>
                <a:latin typeface="Courier"/>
              </a:rPr>
              <a:t>records %&gt;% mutate(child_name = records$child$childName)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Installation and authentication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Loading ActivityInfo and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(activityinfo)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 one can explicitly include specific tidyverse packages: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(purrr)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Working with grant-based roles tutorial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Microsoft Office PowerPoint</Application>
  <PresentationFormat>On-screen Show (16:9)</PresentationFormat>
  <Paragraphs>117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</vt:lpstr>
      <vt:lpstr>Office Theme</vt:lpstr>
      <vt:lpstr>Working with grant-based roles and advanced user management</vt:lpstr>
      <vt:lpstr>Introduction</vt:lpstr>
      <vt:lpstr>Agenda</vt:lpstr>
      <vt:lpstr>What changed (1)</vt:lpstr>
      <vt:lpstr>What changed (2)</vt:lpstr>
      <vt:lpstr>Up next in 2025</vt:lpstr>
      <vt:lpstr>Installation and authentication</vt:lpstr>
      <vt:lpstr>Loading ActivityInfo and tidyverse</vt:lpstr>
      <vt:lpstr>Working with grant-based roles tutorial</vt:lpstr>
      <vt:lpstr>Create a database</vt:lpstr>
      <vt:lpstr>Create a form fields</vt:lpstr>
      <vt:lpstr>Add the form to the database</vt:lpstr>
      <vt:lpstr>Create form with chaining |&gt;</vt:lpstr>
      <vt:lpstr>Fetch database tree and system roles</vt:lpstr>
      <vt:lpstr>Expand Administrative Permissions on the Database</vt:lpstr>
      <vt:lpstr>List role grants</vt:lpstr>
      <vt:lpstr>Expand Grants and Operations</vt:lpstr>
      <vt:lpstr>Retrieve a Single Role</vt:lpstr>
      <vt:lpstr>Add Users in Bulk</vt:lpstr>
      <vt:lpstr>Inspect Role Assignments</vt:lpstr>
      <vt:lpstr>Create Role 1: Deny permission to delete</vt:lpstr>
      <vt:lpstr>Create role 1: Create and update role</vt:lpstr>
      <vt:lpstr>Create role 2: Admin Without Automation</vt:lpstr>
      <vt:lpstr>Update Role with Optional Form Access</vt:lpstr>
      <vt:lpstr>Create Partner and Reporting forms and roles</vt:lpstr>
      <vt:lpstr>Partner Form</vt:lpstr>
      <vt:lpstr>Reporting Form</vt:lpstr>
      <vt:lpstr>Partner form</vt:lpstr>
      <vt:lpstr>Create a parameter and grant</vt:lpstr>
      <vt:lpstr>Define Reporting Partner Role</vt:lpstr>
      <vt:lpstr>Add Users with Roles</vt:lpstr>
      <vt:lpstr>Getting records</vt:lpstr>
      <vt:lpstr>getRecords()</vt:lpstr>
      <vt:lpstr>Manipulate the data frame as usual after collect()</vt:lpstr>
      <vt:lpstr>Filter large data sets before downloading</vt:lpstr>
      <vt:lpstr>Limitations before collect()</vt:lpstr>
      <vt:lpstr>More columns/different styles</vt:lpstr>
      <vt:lpstr>Adding reference columns</vt:lpstr>
      <vt:lpstr>Summary of getRecords()</vt:lpstr>
      <vt:lpstr>Manipulating an existing ActivityInfo forms</vt:lpstr>
      <vt:lpstr>Manipulate existing elements and upload form</vt:lpstr>
      <vt:lpstr>Using getRecords() to copy form fields to a new form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grant-based roles and advanced user management</dc:title>
  <dc:creator>Nicolas Dickinson, WASHNote</dc:creator>
  <cp:keywords/>
  <cp:lastModifiedBy>Nicolas Dickinson</cp:lastModifiedBy>
  <cp:revision>1</cp:revision>
  <dcterms:created xsi:type="dcterms:W3CDTF">2024-12-18T16:06:19Z</dcterms:created>
  <dcterms:modified xsi:type="dcterms:W3CDTF">2024-12-18T16:09:28Z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2024-12-17</vt:lpwstr>
  </property>
  <property fmtid="{D5CDD505-2E9C-101B-9397-08002B2CF9AE}" pid="6" name="editor">
    <vt:lpwstr>visual</vt:lpwstr>
  </property>
  <property fmtid="{D5CDD505-2E9C-101B-9397-08002B2CF9AE}" pid="7" name="execute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ActivityInfo R demo: what’s new since last year</vt:lpwstr>
  </property>
  <property fmtid="{D5CDD505-2E9C-101B-9397-08002B2CF9AE}" pid="13" name="toc-title">
    <vt:lpwstr>Table of contents</vt:lpwstr>
  </property>
</Properties>
</file>