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33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F0EC-64A5-FA9B-0A49-A7738399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C47CC-4E60-9CC4-11AF-D24C2B3E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34B4-F9ED-15CC-69CD-31A4DFB3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0D6C-B154-F9AC-BD99-EE322182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D542-4A3E-1A2F-F47D-631F148A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53CF-CEFC-0B1D-D09F-6F107D97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CFC11-23E6-40CA-9674-90F694E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4CC6-27FE-0ED3-1F8E-1F0586DD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FC11-1CDD-881B-FEAB-23E9A495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5314-BD07-1AA4-DD9B-0D078549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20449-312C-CB9A-DE5A-712F8E402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A4194-44AE-0633-457E-8A6F75F8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FFC2-7AAD-C2D1-9C9B-36037D68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9E19-F4C7-2D27-40B1-20BD50A5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3E44-7F85-C706-39FB-27009EDD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3072-F49D-841B-8375-39BD711C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C73C-3CF6-D330-97D3-3E354F45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7978-A925-DE43-4E3B-64054EB9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284A-9F15-2865-41DF-AF639C7A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8DD2-F15B-6522-8434-57BCC2E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3FC2-DBCD-3AB1-2EC5-9C3BB427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07D4-2E65-C9B6-803F-9580C50F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5C0C-C79F-D669-742B-FBC45D5E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C80D-98DD-9D1C-5378-758162B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B09B-E797-A2F2-1857-0DEFA3CD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98AA-EC1A-FCB6-FBDC-FEF1A2FE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2986-7377-C2AA-DD1D-72F9C3B9F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0D60-E8DA-8BB3-6168-C8569718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1856-C5F3-0B14-3EED-EBD6EF9E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A8854-4B70-44D6-C38A-E225269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23EF-71AE-68A2-AD4A-B3472B57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A0F-74BD-27E0-0526-038BE85F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3DBC-4334-D83F-B85D-B49B77B7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C4D6-AD26-43DD-B7A4-EF80A694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84664-C0C4-EDD8-7417-39B19A07A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A074-CFF7-C607-6DDD-00B3BF74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57E4F-90D0-65D5-022C-D96D58E2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3741E-79C6-21E6-3889-085DAA70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28B7-A41A-8E32-5514-1E06223B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86E4-8DF9-6259-8A6F-5E2B6C4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9854D-3434-A0E6-F73B-5EDEE85F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0D113-5D9C-A6AD-8145-C3E19025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6522-D6C5-43AE-8739-3F142C21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0ED09-E74E-2849-63EB-15861FB6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4A51B-7B7F-9294-4ADD-FC34CBB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088C0-64C3-51F2-DDAA-81DC482C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855E-B46C-04AD-D97C-F34CBA17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406F-46E9-8A2D-F5F1-20859675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BD8F5-2910-E8F4-13D4-0AB95405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395A-E839-9744-994F-A31D767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7422-4F45-4FBA-D42B-0E832E31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18AC-2838-8941-D82D-06BED4C6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CC25-FAD9-070A-91A0-CAE24962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34C96-8E31-A9B8-DDF0-D3DD784C2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4912C-29E9-17D0-7C8A-D8F381A5A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7B10F-267D-24C6-FBA5-25481FB6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D75A-DEEE-EB40-971E-73B7579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8E07-3D8B-6089-5B5C-9A2BDA5F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00E33-53DB-F9A2-22C3-2335ECF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D4D0-6A99-1DF0-3100-6244E5DA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DAB6-C5EE-3850-8649-B17F65865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FD3D-D735-F442-9417-CD5BDD6CC87A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1959-BC35-6033-6C16-2B7B1029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DCD9-3AC0-4C2B-A936-FD14AB79D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483E9-679F-6E4E-AB6C-4F5C7BA50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27CD6-E82F-48A6-775C-C84EA6A37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text on it&#10;&#10;AI-generated content may be incorrect.">
            <a:extLst>
              <a:ext uri="{FF2B5EF4-FFF2-40B4-BE49-F238E27FC236}">
                <a16:creationId xmlns:a16="http://schemas.microsoft.com/office/drawing/2014/main" id="{0B86EE24-844C-EE07-6B73-F614F37B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" y="11017"/>
            <a:ext cx="670569" cy="740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E66962-30EE-8661-4D1B-56FAE67FCC32}"/>
              </a:ext>
            </a:extLst>
          </p:cNvPr>
          <p:cNvSpPr/>
          <p:nvPr/>
        </p:nvSpPr>
        <p:spPr>
          <a:xfrm>
            <a:off x="0" y="0"/>
            <a:ext cx="3588327" cy="7511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0FA37-AEDD-C1C5-3DBF-782B71AC0599}"/>
              </a:ext>
            </a:extLst>
          </p:cNvPr>
          <p:cNvSpPr txBox="1"/>
          <p:nvPr/>
        </p:nvSpPr>
        <p:spPr>
          <a:xfrm>
            <a:off x="848382" y="19092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Project Charter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62F66-024D-8829-F1A2-0E834AB56867}"/>
              </a:ext>
            </a:extLst>
          </p:cNvPr>
          <p:cNvSpPr/>
          <p:nvPr/>
        </p:nvSpPr>
        <p:spPr>
          <a:xfrm>
            <a:off x="-5" y="762002"/>
            <a:ext cx="7976212" cy="518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AC94F-E6DD-57F4-B4FE-64797657D32A}"/>
              </a:ext>
            </a:extLst>
          </p:cNvPr>
          <p:cNvSpPr/>
          <p:nvPr/>
        </p:nvSpPr>
        <p:spPr>
          <a:xfrm>
            <a:off x="3588325" y="-13857"/>
            <a:ext cx="2798979" cy="7620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645D8-E6EA-94B5-2EBE-E726C98ADC44}"/>
              </a:ext>
            </a:extLst>
          </p:cNvPr>
          <p:cNvSpPr txBox="1"/>
          <p:nvPr/>
        </p:nvSpPr>
        <p:spPr>
          <a:xfrm>
            <a:off x="3577715" y="5236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</a:p>
          <a:p>
            <a:r>
              <a:rPr lang="en-US" dirty="0"/>
              <a:t> Name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E01A2-93C5-403B-A883-3CA8D98D8535}"/>
              </a:ext>
            </a:extLst>
          </p:cNvPr>
          <p:cNvSpPr/>
          <p:nvPr/>
        </p:nvSpPr>
        <p:spPr>
          <a:xfrm>
            <a:off x="6386940" y="-6"/>
            <a:ext cx="2798979" cy="7620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D803-C8E9-5D9F-D00F-9E8AC843F285}"/>
              </a:ext>
            </a:extLst>
          </p:cNvPr>
          <p:cNvSpPr txBox="1"/>
          <p:nvPr/>
        </p:nvSpPr>
        <p:spPr>
          <a:xfrm>
            <a:off x="6390186" y="52365"/>
            <a:ext cx="123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SBU Head: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18CB25-71B1-99F2-C59C-FACB86FF31C8}"/>
              </a:ext>
            </a:extLst>
          </p:cNvPr>
          <p:cNvSpPr/>
          <p:nvPr/>
        </p:nvSpPr>
        <p:spPr>
          <a:xfrm>
            <a:off x="9199410" y="-11"/>
            <a:ext cx="2985921" cy="7620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B695D-872C-302E-A6FB-C33EFC24A7C5}"/>
              </a:ext>
            </a:extLst>
          </p:cNvPr>
          <p:cNvSpPr txBox="1"/>
          <p:nvPr/>
        </p:nvSpPr>
        <p:spPr>
          <a:xfrm>
            <a:off x="9230371" y="52361"/>
            <a:ext cx="12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Number: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E16FD-750F-205D-8BEA-21AB794590E4}"/>
              </a:ext>
            </a:extLst>
          </p:cNvPr>
          <p:cNvSpPr txBox="1"/>
          <p:nvPr/>
        </p:nvSpPr>
        <p:spPr>
          <a:xfrm>
            <a:off x="10255606" y="66212"/>
            <a:ext cx="199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 be given by OD post all approvals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81ED6-F788-6558-18B5-D0BBB1C2C2B6}"/>
              </a:ext>
            </a:extLst>
          </p:cNvPr>
          <p:cNvSpPr txBox="1"/>
          <p:nvPr/>
        </p:nvSpPr>
        <p:spPr>
          <a:xfrm>
            <a:off x="-10606" y="855941"/>
            <a:ext cx="118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Project Title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56C0F-7B11-AFC1-EDBE-389777EDE623}"/>
              </a:ext>
            </a:extLst>
          </p:cNvPr>
          <p:cNvSpPr/>
          <p:nvPr/>
        </p:nvSpPr>
        <p:spPr>
          <a:xfrm>
            <a:off x="-9" y="1274626"/>
            <a:ext cx="7976212" cy="1413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¸ˇ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AE9BB-3058-434B-C686-9A7BBDB52037}"/>
              </a:ext>
            </a:extLst>
          </p:cNvPr>
          <p:cNvSpPr txBox="1"/>
          <p:nvPr/>
        </p:nvSpPr>
        <p:spPr>
          <a:xfrm>
            <a:off x="3246" y="1271582"/>
            <a:ext cx="7866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Project Purpose &amp; Need : </a:t>
            </a:r>
            <a:r>
              <a:rPr lang="en-US" sz="1400" dirty="0" err="1">
                <a:highlight>
                  <a:srgbClr val="FFFF00"/>
                </a:highlight>
              </a:rPr>
              <a:t>Summarise</a:t>
            </a:r>
            <a:r>
              <a:rPr lang="en-US" sz="1400" dirty="0">
                <a:highlight>
                  <a:srgbClr val="FFFF00"/>
                </a:highlight>
              </a:rPr>
              <a:t> in Brief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why this project is needed ? Who will benefit ( Team, SBU, Group, Client, World)? How much will be the benefit (Effort, Cost, Revenue) ?  Is there any business metric that will improve ? ( Ontime, CSAT, E-Engagement, Quality, Uptime , Complaints ). What will happen if this project is not done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BACE4-9B39-DFDA-35E6-4CE4F7BDB195}"/>
              </a:ext>
            </a:extLst>
          </p:cNvPr>
          <p:cNvSpPr txBox="1"/>
          <p:nvPr/>
        </p:nvSpPr>
        <p:spPr>
          <a:xfrm>
            <a:off x="3244" y="2698595"/>
            <a:ext cx="404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Current State / Process/ Map : </a:t>
            </a:r>
            <a:r>
              <a:rPr lang="en-US" sz="1400" dirty="0">
                <a:highlight>
                  <a:srgbClr val="FFFF00"/>
                </a:highlight>
              </a:rPr>
              <a:t>Draw or Describe the Current 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045DF4-D746-53AE-BDFF-5E9E683B2FE7}"/>
              </a:ext>
            </a:extLst>
          </p:cNvPr>
          <p:cNvSpPr/>
          <p:nvPr/>
        </p:nvSpPr>
        <p:spPr>
          <a:xfrm>
            <a:off x="-11" y="2687797"/>
            <a:ext cx="4042284" cy="4159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¸ˇ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2A3C72-05AB-C43E-4D42-83E98E78BC79}"/>
              </a:ext>
            </a:extLst>
          </p:cNvPr>
          <p:cNvSpPr/>
          <p:nvPr/>
        </p:nvSpPr>
        <p:spPr>
          <a:xfrm>
            <a:off x="4042273" y="2701647"/>
            <a:ext cx="3937944" cy="4159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¸ˇ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712B4-5A96-6C5F-A4C4-8B1B8F1C4CB4}"/>
              </a:ext>
            </a:extLst>
          </p:cNvPr>
          <p:cNvSpPr txBox="1"/>
          <p:nvPr/>
        </p:nvSpPr>
        <p:spPr>
          <a:xfrm>
            <a:off x="4007191" y="2698594"/>
            <a:ext cx="404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Future State / Process/ Map : </a:t>
            </a:r>
            <a:r>
              <a:rPr lang="en-US" sz="1400" dirty="0">
                <a:highlight>
                  <a:srgbClr val="FFFF00"/>
                </a:highlight>
              </a:rPr>
              <a:t>Draw or Describe the Future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BE73BE-1ADE-2CCE-4113-85A03F3A8202}"/>
              </a:ext>
            </a:extLst>
          </p:cNvPr>
          <p:cNvSpPr/>
          <p:nvPr/>
        </p:nvSpPr>
        <p:spPr>
          <a:xfrm>
            <a:off x="7994063" y="775851"/>
            <a:ext cx="4197937" cy="518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C2C58-4F81-1B1D-334C-EB0C90939C5D}"/>
              </a:ext>
            </a:extLst>
          </p:cNvPr>
          <p:cNvSpPr txBox="1"/>
          <p:nvPr/>
        </p:nvSpPr>
        <p:spPr>
          <a:xfrm>
            <a:off x="7969611" y="842083"/>
            <a:ext cx="1050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 Date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2856ED-5F3A-483F-13DA-90D7984E3316}"/>
              </a:ext>
            </a:extLst>
          </p:cNvPr>
          <p:cNvSpPr txBox="1"/>
          <p:nvPr/>
        </p:nvSpPr>
        <p:spPr>
          <a:xfrm>
            <a:off x="10006228" y="842080"/>
            <a:ext cx="978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 Date 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11DA7-98E6-E064-5630-90EAFF0B80CA}"/>
              </a:ext>
            </a:extLst>
          </p:cNvPr>
          <p:cNvSpPr/>
          <p:nvPr/>
        </p:nvSpPr>
        <p:spPr>
          <a:xfrm>
            <a:off x="7980207" y="1302324"/>
            <a:ext cx="4197937" cy="14101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A382C-D8C0-C762-7E2C-D855E5292DA6}"/>
              </a:ext>
            </a:extLst>
          </p:cNvPr>
          <p:cNvSpPr txBox="1"/>
          <p:nvPr/>
        </p:nvSpPr>
        <p:spPr>
          <a:xfrm>
            <a:off x="7966351" y="1308570"/>
            <a:ext cx="422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Mgmt</a:t>
            </a:r>
            <a:r>
              <a:rPr lang="en-US" sz="1400" dirty="0"/>
              <a:t> Support Required or Requests: </a:t>
            </a:r>
            <a:r>
              <a:rPr lang="en-US" sz="1400" dirty="0">
                <a:highlight>
                  <a:srgbClr val="FFFF00"/>
                </a:highlight>
              </a:rPr>
              <a:t>Describe if you need any support or budget for doing the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1AC28F-0FB2-90CC-AECE-3A5F9D84EC91}"/>
              </a:ext>
            </a:extLst>
          </p:cNvPr>
          <p:cNvSpPr/>
          <p:nvPr/>
        </p:nvSpPr>
        <p:spPr>
          <a:xfrm>
            <a:off x="7980202" y="2715494"/>
            <a:ext cx="4197937" cy="1039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AE33A-6E8E-03EF-85A2-F85BA6C8C6BD}"/>
              </a:ext>
            </a:extLst>
          </p:cNvPr>
          <p:cNvSpPr txBox="1"/>
          <p:nvPr/>
        </p:nvSpPr>
        <p:spPr>
          <a:xfrm>
            <a:off x="7994063" y="2712383"/>
            <a:ext cx="41840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Benefits / Impact / KPI improvement : </a:t>
            </a:r>
            <a:r>
              <a:rPr lang="en-US" sz="1400" dirty="0">
                <a:highlight>
                  <a:srgbClr val="FFFF00"/>
                </a:highlight>
              </a:rPr>
              <a:t>Describe who will benefit, which metric will improve. Put a measurable, verifiable number to the impact.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C8406-E87E-A083-712B-EAFB8E96E971}"/>
              </a:ext>
            </a:extLst>
          </p:cNvPr>
          <p:cNvSpPr txBox="1"/>
          <p:nvPr/>
        </p:nvSpPr>
        <p:spPr>
          <a:xfrm>
            <a:off x="7938642" y="3765325"/>
            <a:ext cx="4288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Approvals and Project Team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E635E9-93EE-5CC2-A2EC-87D7C637AC0D}"/>
              </a:ext>
            </a:extLst>
          </p:cNvPr>
          <p:cNvSpPr/>
          <p:nvPr/>
        </p:nvSpPr>
        <p:spPr>
          <a:xfrm>
            <a:off x="7966348" y="3754574"/>
            <a:ext cx="4197937" cy="3478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CA3FF2A-A56C-42BD-53ED-1575E55D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82710"/>
              </p:ext>
            </p:extLst>
          </p:nvPr>
        </p:nvGraphicFramePr>
        <p:xfrm>
          <a:off x="7990044" y="4113150"/>
          <a:ext cx="4174240" cy="268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11">
                  <a:extLst>
                    <a:ext uri="{9D8B030D-6E8A-4147-A177-3AD203B41FA5}">
                      <a16:colId xmlns:a16="http://schemas.microsoft.com/office/drawing/2014/main" val="3533339941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2319084403"/>
                    </a:ext>
                  </a:extLst>
                </a:gridCol>
                <a:gridCol w="979197">
                  <a:extLst>
                    <a:ext uri="{9D8B030D-6E8A-4147-A177-3AD203B41FA5}">
                      <a16:colId xmlns:a16="http://schemas.microsoft.com/office/drawing/2014/main" val="1244545832"/>
                    </a:ext>
                  </a:extLst>
                </a:gridCol>
                <a:gridCol w="1043560">
                  <a:extLst>
                    <a:ext uri="{9D8B030D-6E8A-4147-A177-3AD203B41FA5}">
                      <a16:colId xmlns:a16="http://schemas.microsoft.com/office/drawing/2014/main" val="2601806059"/>
                    </a:ext>
                  </a:extLst>
                </a:gridCol>
              </a:tblGrid>
              <a:tr h="373049">
                <a:tc>
                  <a:txBody>
                    <a:bodyPr/>
                    <a:lstStyle/>
                    <a:p>
                      <a:r>
                        <a:rPr lang="en-US" sz="11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26974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r>
                        <a:rPr lang="en-US" sz="1100" dirty="0"/>
                        <a:t>SBU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37110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r>
                        <a:rPr lang="en-US" sz="1100" dirty="0" err="1"/>
                        <a:t>Pjt</a:t>
                      </a:r>
                      <a:r>
                        <a:rPr lang="en-US" sz="1100" dirty="0"/>
                        <a:t>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23710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r>
                        <a:rPr lang="en-US" sz="1100" dirty="0"/>
                        <a:t>OD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79701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r>
                        <a:rPr lang="en-US" sz="1100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37336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r>
                        <a:rPr lang="en-US" sz="11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30023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r>
                        <a:rPr lang="en-US" sz="11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83478"/>
                  </a:ext>
                </a:extLst>
              </a:tr>
              <a:tr h="21317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9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201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Khosla</dc:creator>
  <cp:lastModifiedBy>Chetan Khosla</cp:lastModifiedBy>
  <cp:revision>5</cp:revision>
  <dcterms:created xsi:type="dcterms:W3CDTF">2025-03-05T07:37:19Z</dcterms:created>
  <dcterms:modified xsi:type="dcterms:W3CDTF">2025-03-07T10:15:53Z</dcterms:modified>
</cp:coreProperties>
</file>