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29"/>
  </p:notesMasterIdLst>
  <p:sldIdLst>
    <p:sldId id="256" r:id="rId4"/>
    <p:sldId id="275" r:id="rId5"/>
    <p:sldId id="257" r:id="rId6"/>
    <p:sldId id="258" r:id="rId7"/>
    <p:sldId id="276" r:id="rId8"/>
    <p:sldId id="271" r:id="rId9"/>
    <p:sldId id="272" r:id="rId10"/>
    <p:sldId id="282" r:id="rId11"/>
    <p:sldId id="287" r:id="rId12"/>
    <p:sldId id="283" r:id="rId13"/>
    <p:sldId id="277" r:id="rId14"/>
    <p:sldId id="284" r:id="rId15"/>
    <p:sldId id="285" r:id="rId16"/>
    <p:sldId id="286" r:id="rId17"/>
    <p:sldId id="273" r:id="rId18"/>
    <p:sldId id="279" r:id="rId19"/>
    <p:sldId id="280" r:id="rId20"/>
    <p:sldId id="281" r:id="rId21"/>
    <p:sldId id="264" r:id="rId22"/>
    <p:sldId id="265" r:id="rId23"/>
    <p:sldId id="267" r:id="rId24"/>
    <p:sldId id="266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9"/>
    <p:restoredTop sz="94673"/>
  </p:normalViewPr>
  <p:slideViewPr>
    <p:cSldViewPr snapToGrid="0" snapToObjects="1">
      <p:cViewPr varScale="1">
        <p:scale>
          <a:sx n="72" d="100"/>
          <a:sy n="72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scikit-learn.org/stable/modules/classes.html#module-sklearn.metric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://seattlearea.com/zip-code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Battle of Neighborhoods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77" y="3112590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/>
              <a:t>		Chicago, Illinois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99004" y="5981768"/>
            <a:ext cx="2464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</a:t>
            </a:r>
            <a:endParaRPr 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WASIM AKRAM</a:t>
            </a:r>
            <a:endParaRPr lang="en-I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1710" y="285750"/>
            <a:ext cx="8453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" tooltip="sklearn.metrics"/>
              </a:rPr>
              <a:t>sklearn.metrics</a:t>
            </a:r>
            <a:r>
              <a:rPr 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.silhouette_score</a:t>
            </a:r>
            <a:endParaRPr lang="en-US" sz="3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699" y="1471613"/>
            <a:ext cx="106156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Silhouette Coefficient is calculated using the mean intra-cluster distance (a) and the mean nearest-cluster distance (b) for each sample.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formula for the Silhouette Coefficient of a sample is </a:t>
            </a:r>
            <a:endParaRPr lang="en-US" sz="2800" dirty="0"/>
          </a:p>
          <a:p>
            <a:r>
              <a:rPr lang="en-US" sz="2800" dirty="0"/>
              <a:t>                          </a:t>
            </a:r>
            <a:r>
              <a:rPr lang="en-US" sz="2800" dirty="0">
                <a:solidFill>
                  <a:schemeClr val="accent1"/>
                </a:solidFill>
              </a:rPr>
              <a:t>(b - a) / max(a, b). 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The best value is 1 and the worst value is -1. Values near 0 indicate overlapping clusters. Negative values generally indicate that a sample has been assigned to the wrong cluster.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685" y="856549"/>
            <a:ext cx="7359098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75" y="2093471"/>
            <a:ext cx="8298821" cy="43585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5991" y="1590675"/>
            <a:ext cx="8210550" cy="4330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8315" y="252730"/>
            <a:ext cx="920178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Siluhouette Score and Cluster Visualizations</a:t>
            </a:r>
            <a:endParaRPr 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625" y="1595437"/>
            <a:ext cx="8286750" cy="44755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7285" y="290195"/>
            <a:ext cx="77825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Siluhouette Score and Cluster Visualizations</a:t>
            </a:r>
            <a:endParaRPr 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502" y="1566862"/>
            <a:ext cx="8515350" cy="48789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660871" y="411345"/>
            <a:ext cx="1950720" cy="9492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1</a:t>
            </a:r>
            <a:endParaRPr lang="en-US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6720863" y="416298"/>
            <a:ext cx="1950720" cy="949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2</a:t>
            </a:r>
            <a:endParaRPr lang="en-US" b="1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569741" y="2059855"/>
            <a:ext cx="1950720" cy="18328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Population Distribution Analysis	</a:t>
            </a:r>
            <a:endParaRPr lang="en-US" b="1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561462" y="2242684"/>
            <a:ext cx="1950720" cy="18328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Ratings Analysis</a:t>
            </a:r>
            <a:endParaRPr lang="en-US" b="1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7448029" y="2138417"/>
            <a:ext cx="1950720" cy="18328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Median House Price Analysis</a:t>
            </a:r>
            <a:endParaRPr lang="en-US" b="1" dirty="0"/>
          </a:p>
        </p:txBody>
      </p:sp>
      <p:pic>
        <p:nvPicPr>
          <p:cNvPr id="7" name="Graphic 6" descr="Head with Gea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38" y="4683035"/>
            <a:ext cx="914400" cy="914400"/>
          </a:xfrm>
          <a:prstGeom prst="rect">
            <a:avLst/>
          </a:prstGeom>
        </p:spPr>
      </p:pic>
      <p:pic>
        <p:nvPicPr>
          <p:cNvPr id="8" name="Graphic 7" descr="C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73" y="5695406"/>
            <a:ext cx="1227909" cy="10450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70490" y="6488668"/>
            <a:ext cx="273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Winning Neighborhood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" idx="2"/>
            <a:endCxn id="6" idx="0"/>
          </p:cNvCxnSpPr>
          <p:nvPr/>
        </p:nvCxnSpPr>
        <p:spPr>
          <a:xfrm>
            <a:off x="4636231" y="1360573"/>
            <a:ext cx="3787158" cy="77784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5" idx="0"/>
          </p:cNvCxnSpPr>
          <p:nvPr/>
        </p:nvCxnSpPr>
        <p:spPr>
          <a:xfrm>
            <a:off x="4636231" y="1360573"/>
            <a:ext cx="900591" cy="88211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0"/>
          </p:cNvCxnSpPr>
          <p:nvPr/>
        </p:nvCxnSpPr>
        <p:spPr>
          <a:xfrm flipH="1">
            <a:off x="2545101" y="1400239"/>
            <a:ext cx="2087882" cy="65961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9901646" y="4199935"/>
            <a:ext cx="1698172" cy="139750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 Analysis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7" idx="3"/>
          </p:cNvCxnSpPr>
          <p:nvPr/>
        </p:nvCxnSpPr>
        <p:spPr>
          <a:xfrm flipH="1">
            <a:off x="6109038" y="5140235"/>
            <a:ext cx="379260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</p:cNvCxnSpPr>
          <p:nvPr/>
        </p:nvCxnSpPr>
        <p:spPr>
          <a:xfrm flipH="1">
            <a:off x="2864093" y="1365526"/>
            <a:ext cx="4832130" cy="678677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</p:cNvCxnSpPr>
          <p:nvPr/>
        </p:nvCxnSpPr>
        <p:spPr>
          <a:xfrm flipH="1">
            <a:off x="5706081" y="1365526"/>
            <a:ext cx="1990142" cy="86150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2"/>
            <a:endCxn id="6" idx="0"/>
          </p:cNvCxnSpPr>
          <p:nvPr/>
        </p:nvCxnSpPr>
        <p:spPr>
          <a:xfrm>
            <a:off x="7696223" y="1365526"/>
            <a:ext cx="727166" cy="77289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Grou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23" y="3276409"/>
            <a:ext cx="914400" cy="914400"/>
          </a:xfrm>
          <a:prstGeom prst="rect">
            <a:avLst/>
          </a:prstGeom>
        </p:spPr>
      </p:pic>
      <p:pic>
        <p:nvPicPr>
          <p:cNvPr id="20" name="Graphic 19" descr="Childr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23" y="3426409"/>
            <a:ext cx="914400" cy="914400"/>
          </a:xfrm>
          <a:prstGeom prst="rect">
            <a:avLst/>
          </a:prstGeom>
        </p:spPr>
      </p:pic>
      <p:pic>
        <p:nvPicPr>
          <p:cNvPr id="21" name="Graphic 20" descr="Man and Wom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23" y="3576409"/>
            <a:ext cx="914400" cy="914400"/>
          </a:xfrm>
          <a:prstGeom prst="rect">
            <a:avLst/>
          </a:prstGeom>
        </p:spPr>
      </p:pic>
      <p:pic>
        <p:nvPicPr>
          <p:cNvPr id="22" name="Graphic 21" descr="Two M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23" y="3726409"/>
            <a:ext cx="914400" cy="914400"/>
          </a:xfrm>
          <a:prstGeom prst="rect">
            <a:avLst/>
          </a:prstGeom>
        </p:spPr>
      </p:pic>
      <p:pic>
        <p:nvPicPr>
          <p:cNvPr id="24" name="Graphic 23" descr="Hous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277" y="3343450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2864094" y="3892730"/>
            <a:ext cx="2330544" cy="1247505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</p:cNvCxnSpPr>
          <p:nvPr/>
        </p:nvCxnSpPr>
        <p:spPr>
          <a:xfrm flipH="1">
            <a:off x="6082963" y="3971292"/>
            <a:ext cx="2340426" cy="94034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</p:cNvCxnSpPr>
          <p:nvPr/>
        </p:nvCxnSpPr>
        <p:spPr>
          <a:xfrm>
            <a:off x="5536822" y="4075559"/>
            <a:ext cx="0" cy="58650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11591" y="5492474"/>
            <a:ext cx="1" cy="372749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8686" y="700920"/>
            <a:ext cx="249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Making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9138" y="300038"/>
            <a:ext cx="3675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POPULATION DISTRIBUTION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612" y="1276350"/>
            <a:ext cx="8486775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92805" y="314325"/>
            <a:ext cx="45065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SCHOOL RATINGS </a:t>
            </a:r>
            <a:endParaRPr lang="en-US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137" y="1579666"/>
            <a:ext cx="8467725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7770" y="207645"/>
            <a:ext cx="4227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sz="2800" b="1" dirty="0"/>
              <a:t>MEDIAN HOUSE PRICE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7029" y="1755644"/>
            <a:ext cx="8467725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between Neighborhoods - Chicago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10" y="1918010"/>
            <a:ext cx="10537902" cy="444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 </a:t>
            </a:r>
            <a:r>
              <a:rPr lang="en-US" sz="3000" dirty="0" err="1"/>
              <a:t>Armour</a:t>
            </a:r>
            <a:r>
              <a:rPr lang="en-US" sz="3000" dirty="0"/>
              <a:t> Square  and   Parkview</a:t>
            </a:r>
            <a:endParaRPr lang="en-US" sz="3000" dirty="0"/>
          </a:p>
          <a:p>
            <a:pPr marL="0" indent="0">
              <a:buNone/>
            </a:pPr>
            <a:r>
              <a:rPr lang="en-US" b="1" dirty="0"/>
              <a:t>Now lets compare 2 neighborhoods to choose one that best matches our requirements as given below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1. More Indian Population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Higher School Rating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Reasonable Housing Price in the Range of 300k to 500k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Comfortable Neighborhoods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recommend the best neighborhood to live, to buy a house, to rent an apartment or build a restaurant etc in Chicago, Illinois .</a:t>
            </a:r>
            <a:endParaRPr lang="en-US" dirty="0"/>
          </a:p>
          <a:p>
            <a:r>
              <a:rPr lang="en-US" dirty="0"/>
              <a:t>To understand the similarities and differences between the neighborhoods using Unsupervised K-Mean Clustering Algorithm.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60" y="15875"/>
            <a:ext cx="10250170" cy="91186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Neighborhood Venues</a:t>
            </a:r>
            <a:endParaRPr 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322" y="1095447"/>
            <a:ext cx="9224911" cy="55451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235" y="0"/>
            <a:ext cx="9237345" cy="810895"/>
          </a:xfrm>
        </p:spPr>
        <p:txBody>
          <a:bodyPr/>
          <a:lstStyle/>
          <a:p>
            <a:pPr algn="ctr"/>
            <a:r>
              <a:rPr lang="en-US" b="1" dirty="0"/>
              <a:t>		  Population distribution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312" y="2052918"/>
            <a:ext cx="6076977" cy="4482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105" y="2117673"/>
            <a:ext cx="3902518" cy="13113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			 </a:t>
            </a:r>
            <a:r>
              <a:rPr lang="en-US" b="1" dirty="0"/>
              <a:t> School ratings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827" y="1853247"/>
            <a:ext cx="7061304" cy="4552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853" y="1853248"/>
            <a:ext cx="4192277" cy="19092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25" y="0"/>
            <a:ext cx="9906000" cy="1005205"/>
          </a:xfrm>
        </p:spPr>
        <p:txBody>
          <a:bodyPr/>
          <a:lstStyle/>
          <a:p>
            <a:pPr algn="l"/>
            <a:r>
              <a:rPr lang="en-US" b="1" dirty="0"/>
              <a:t>		 Average housing price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58" y="1478570"/>
            <a:ext cx="6972144" cy="4924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082" y="1625808"/>
            <a:ext cx="4497049" cy="195684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55" y="56515"/>
            <a:ext cx="3336290" cy="897255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			  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1500" dirty="0"/>
              <a:t>This Analysis concludes that compared to Bellevue , 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Parkview has the higher number of population (including Indians)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Good school rating of 7 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Reasonable average housing price of approximately 330k 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also top 10 common venues shows </a:t>
            </a:r>
            <a:r>
              <a:rPr lang="en-US" sz="1700" dirty="0" err="1"/>
              <a:t>Parview</a:t>
            </a:r>
            <a:r>
              <a:rPr lang="en-US" sz="1700" dirty="0"/>
              <a:t> has got a good neighborhood with Gas station, Italian and American </a:t>
            </a:r>
            <a:r>
              <a:rPr lang="en-US" sz="1700" dirty="0" err="1"/>
              <a:t>Restautrant</a:t>
            </a:r>
            <a:r>
              <a:rPr lang="en-US" sz="1700" dirty="0"/>
              <a:t>, Train Station, Clothing Store , Park, Donut Shop and many more.</a:t>
            </a: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700" dirty="0"/>
              <a:t>Hence </a:t>
            </a:r>
            <a:r>
              <a:rPr lang="en-US" sz="1700" dirty="0" err="1"/>
              <a:t>Parview</a:t>
            </a:r>
            <a:r>
              <a:rPr lang="en-US" sz="1700" dirty="0"/>
              <a:t> wins over </a:t>
            </a:r>
            <a:r>
              <a:rPr lang="en-US" sz="1700" dirty="0" err="1"/>
              <a:t>Armour</a:t>
            </a:r>
            <a:r>
              <a:rPr lang="en-US" sz="1700" dirty="0"/>
              <a:t> Square!</a:t>
            </a:r>
            <a:br>
              <a:rPr lang="en-US" sz="1700" dirty="0"/>
            </a:br>
            <a:endParaRPr 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generated with high confidence"/>
          <p:cNvPicPr>
            <a:picLocks noChangeAspect="1"/>
          </p:cNvPicPr>
          <p:nvPr/>
        </p:nvPicPr>
        <p:blipFill rotWithShape="1">
          <a:blip r:embed="rId6">
            <a:alphaModFix amt="25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16876" r="9091" b="651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				</a:t>
            </a:r>
            <a:endParaRPr lang="en-US" sz="7200"/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Collecting the top trending venues in the using Foursquare API(Beautiful Soup, http request)</a:t>
            </a:r>
            <a:endParaRPr lang="en-US" dirty="0"/>
          </a:p>
          <a:p>
            <a:r>
              <a:rPr lang="en-US" dirty="0"/>
              <a:t>Forming neighborhood clusters based on venue categories using unsupervised k-mean clustering algorithm(sklearn)</a:t>
            </a:r>
            <a:endParaRPr lang="en-US" dirty="0"/>
          </a:p>
          <a:p>
            <a:r>
              <a:rPr lang="en-US" dirty="0"/>
              <a:t>Identifying and understanding the similarities and differences between two chosen neighborhoods to retrieve more insights and to conclude which neighborhood wins over other.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and Dependencies: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Pandas 		-	Library for Data Analysis</a:t>
            </a:r>
            <a:endParaRPr lang="en-US" dirty="0"/>
          </a:p>
          <a:p>
            <a:pPr lvl="0"/>
            <a:r>
              <a:rPr lang="en-US" dirty="0"/>
              <a:t>NumPy 		– 	Library to handle data in a vectorized manner</a:t>
            </a:r>
            <a:endParaRPr lang="en-US" dirty="0"/>
          </a:p>
          <a:p>
            <a:pPr lvl="0"/>
            <a:r>
              <a:rPr lang="en-US" dirty="0"/>
              <a:t>JSON 		– 	Library to handle JSON files</a:t>
            </a:r>
            <a:endParaRPr lang="en-US" dirty="0"/>
          </a:p>
          <a:p>
            <a:pPr lvl="0"/>
            <a:r>
              <a:rPr lang="en-US" dirty="0"/>
              <a:t>Geopy		– 	To retrieve Location Data </a:t>
            </a:r>
            <a:endParaRPr lang="en-US" dirty="0"/>
          </a:p>
          <a:p>
            <a:pPr lvl="0"/>
            <a:r>
              <a:rPr lang="en-US" dirty="0"/>
              <a:t>Requests	– 	Library to handle http requests</a:t>
            </a:r>
            <a:endParaRPr lang="en-US" dirty="0"/>
          </a:p>
          <a:p>
            <a:pPr lvl="0"/>
            <a:r>
              <a:rPr lang="en-US" dirty="0"/>
              <a:t>Matplotlib	– 	Python Plotting Module</a:t>
            </a:r>
            <a:endParaRPr lang="en-US" dirty="0"/>
          </a:p>
          <a:p>
            <a:pPr lvl="0"/>
            <a:r>
              <a:rPr lang="en-US" dirty="0"/>
              <a:t>Sklearn	 	– 	Python machine learning Library</a:t>
            </a:r>
            <a:endParaRPr lang="en-US" dirty="0"/>
          </a:p>
          <a:p>
            <a:pPr lvl="0"/>
            <a:r>
              <a:rPr lang="en-US" dirty="0"/>
              <a:t>Folium 		– 	Map rendering Library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and Data Wrangling</a:t>
            </a:r>
            <a:endParaRPr lang="en-US" dirty="0"/>
          </a:p>
          <a:p>
            <a:r>
              <a:rPr lang="en-US" dirty="0"/>
              <a:t>Top Trending Places  Extraction and Clustering</a:t>
            </a:r>
            <a:endParaRPr lang="en-US" dirty="0"/>
          </a:p>
          <a:p>
            <a:r>
              <a:rPr lang="en-US" dirty="0"/>
              <a:t>Decision Making based on the clustered neighborhoods, Population Distribution, School Ratings, Median House Price Analysis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7325" y="1628775"/>
            <a:ext cx="155257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307271" y="1235478"/>
            <a:ext cx="2743300" cy="21367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/>
              <a:t>Beautiful Soup</a:t>
            </a:r>
            <a:endParaRPr lang="en-US" sz="24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005050" y="1304741"/>
            <a:ext cx="3046289" cy="21367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92D050"/>
              </a:solidFill>
            </a:endParaRPr>
          </a:p>
          <a:p>
            <a:pPr algn="ctr"/>
            <a:r>
              <a:rPr lang="en-US" sz="2400" dirty="0"/>
              <a:t>Google Maps API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1378" y="1751803"/>
            <a:ext cx="2354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Neighborhood/Postal code</a:t>
            </a:r>
            <a:endParaRPr lang="en-US" dirty="0"/>
          </a:p>
          <a:p>
            <a:r>
              <a:rPr lang="en-US" sz="1200" b="1" u="sng" dirty="0">
                <a:solidFill>
                  <a:schemeClr val="bg1"/>
                </a:solidFill>
                <a:hlinkClick r:id="rId1"/>
              </a:rPr>
              <a:t>http://seattlearea.com/zip-codes/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9125" y="2304878"/>
            <a:ext cx="223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Collect Geographical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8975" y="4990943"/>
            <a:ext cx="2269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Folium Visualization for Chicago Neighborhood</a:t>
            </a:r>
            <a:endParaRPr lang="en-US" dirty="0"/>
          </a:p>
        </p:txBody>
      </p:sp>
      <p:pic>
        <p:nvPicPr>
          <p:cNvPr id="10" name="Graphic 9" descr="Mark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69" y="2725946"/>
            <a:ext cx="604142" cy="646331"/>
          </a:xfrm>
          <a:prstGeom prst="rect">
            <a:avLst/>
          </a:prstGeom>
        </p:spPr>
      </p:pic>
      <p:pic>
        <p:nvPicPr>
          <p:cNvPr id="11" name="Graphic 10" descr="Mark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12" y="2361838"/>
            <a:ext cx="575768" cy="646331"/>
          </a:xfrm>
          <a:prstGeom prst="rect">
            <a:avLst/>
          </a:prstGeom>
        </p:spPr>
      </p:pic>
      <p:pic>
        <p:nvPicPr>
          <p:cNvPr id="12" name="Graphic 11" descr="Mark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00" y="2379986"/>
            <a:ext cx="604142" cy="644178"/>
          </a:xfrm>
          <a:prstGeom prst="rect">
            <a:avLst/>
          </a:prstGeom>
        </p:spPr>
      </p:pic>
      <p:sp>
        <p:nvSpPr>
          <p:cNvPr id="14" name="Arrow: Right 13"/>
          <p:cNvSpPr/>
          <p:nvPr/>
        </p:nvSpPr>
        <p:spPr>
          <a:xfrm>
            <a:off x="3092948" y="2033884"/>
            <a:ext cx="822569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7105999" y="2116902"/>
            <a:ext cx="712784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5400000">
            <a:off x="9302256" y="3196767"/>
            <a:ext cx="683676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43561" y="200722"/>
            <a:ext cx="618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Scraping and Data Wrangling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8" y="3945368"/>
            <a:ext cx="2400300" cy="1733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443" y="1344136"/>
            <a:ext cx="3848100" cy="1704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391" y="3714542"/>
            <a:ext cx="4544079" cy="31434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35341" y="1256522"/>
            <a:ext cx="1772194" cy="2845526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Four Square API Calls to Collect Neighborhood Venue Category and LAT/LNG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772422" y="1824076"/>
            <a:ext cx="1349804" cy="188240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One Hot Encoding to Convert Labels into Numbers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761061" y="1784716"/>
            <a:ext cx="1724661" cy="196813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Venues Grouped by Neighborhood 289 Unique Venues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152597" y="2017937"/>
            <a:ext cx="2046513" cy="160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K-Means Clustering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0191749" y="1431235"/>
            <a:ext cx="1510393" cy="46415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26337" y="1674581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07683" y="3316204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26337" y="4820713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6774375" y="4456417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Silhouette Score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8198612" y="4456417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Elbow Method</a:t>
            </a:r>
            <a:endParaRPr lang="en-US" dirty="0"/>
          </a:p>
        </p:txBody>
      </p:sp>
      <p:sp>
        <p:nvSpPr>
          <p:cNvPr id="16" name="Arrow: Up 15"/>
          <p:cNvSpPr/>
          <p:nvPr/>
        </p:nvSpPr>
        <p:spPr>
          <a:xfrm rot="2882219">
            <a:off x="7483562" y="3777434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/>
          <p:cNvSpPr/>
          <p:nvPr/>
        </p:nvSpPr>
        <p:spPr>
          <a:xfrm rot="19035753">
            <a:off x="8390274" y="3777319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/>
          <p:cNvSpPr/>
          <p:nvPr/>
        </p:nvSpPr>
        <p:spPr>
          <a:xfrm rot="5400000">
            <a:off x="216304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/>
          <p:cNvSpPr/>
          <p:nvPr/>
        </p:nvSpPr>
        <p:spPr>
          <a:xfrm rot="5400000">
            <a:off x="4215714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/>
          <p:cNvSpPr/>
          <p:nvPr/>
        </p:nvSpPr>
        <p:spPr>
          <a:xfrm rot="5400000">
            <a:off x="655302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 rot="5400000">
            <a:off x="9437055" y="2563228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/>
          <p:cNvSpPr/>
          <p:nvPr/>
        </p:nvSpPr>
        <p:spPr>
          <a:xfrm rot="2882219">
            <a:off x="9433837" y="1797516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/>
          <p:cNvSpPr/>
          <p:nvPr/>
        </p:nvSpPr>
        <p:spPr>
          <a:xfrm rot="7480611">
            <a:off x="9387331" y="3249412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18335" y="60325"/>
            <a:ext cx="978344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Venues Extraction using Four Square API and Clustering</a:t>
            </a:r>
            <a:endParaRPr lang="en-US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5853" y="5373060"/>
            <a:ext cx="1510771" cy="1000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3735" y="281305"/>
            <a:ext cx="866330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Elbow Criterion 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Elbow method</a:t>
            </a:r>
            <a:r>
              <a:rPr lang="en-US" sz="2400" dirty="0"/>
              <a:t> is to run k-means clustering on a given dataset for a range of values of k and for each value of k and calculate sum of squared errors (SSE).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9181" y="3200400"/>
            <a:ext cx="7011993" cy="3243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955" y="1735111"/>
            <a:ext cx="9020175" cy="4991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5299" y="30245"/>
            <a:ext cx="5724939" cy="645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rPr>
              <a:t>Cluster Neighborhood</a:t>
            </a:r>
            <a:endParaRPr lang="en-US" sz="36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3660</Words>
  <Application>WPS Presentation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MingLiU-ExtB</vt:lpstr>
      <vt:lpstr>Microsoft YaHei UI</vt:lpstr>
      <vt:lpstr>Communications and Dialogues</vt:lpstr>
      <vt:lpstr>1_Communications and Dialogues</vt:lpstr>
      <vt:lpstr>	Battle of Neighborhoods  </vt:lpstr>
      <vt:lpstr>Problem Statement</vt:lpstr>
      <vt:lpstr>Objective</vt:lpstr>
      <vt:lpstr>Python packages and Dependencies: </vt:lpstr>
      <vt:lpstr>Work 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Comparison between Neighborhoods - Chicago</vt:lpstr>
      <vt:lpstr>		Neighborhood Venues</vt:lpstr>
      <vt:lpstr>		  Population distribution</vt:lpstr>
      <vt:lpstr>			  School ratings</vt:lpstr>
      <vt:lpstr>		 Average housing price</vt:lpstr>
      <vt:lpstr>			  Conclusion</vt:lpstr>
      <vt:lpstr>			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Microsoft Office User</dc:creator>
  <cp:lastModifiedBy>wasim</cp:lastModifiedBy>
  <cp:revision>31</cp:revision>
  <cp:lastPrinted>2018-12-22T15:44:00Z</cp:lastPrinted>
  <dcterms:created xsi:type="dcterms:W3CDTF">2018-08-30T01:59:00Z</dcterms:created>
  <dcterms:modified xsi:type="dcterms:W3CDTF">2020-07-12T17:43:06Z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