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13.svg" ContentType="image/svg+xml"/>
  <Override PartName="/ppt/media/image1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3" r:id="rId5"/>
    <p:sldId id="258" r:id="rId6"/>
    <p:sldId id="262" r:id="rId7"/>
    <p:sldId id="264" r:id="rId8"/>
    <p:sldId id="265" r:id="rId9"/>
    <p:sldId id="266" r:id="rId10"/>
    <p:sldId id="267" r:id="rId11"/>
    <p:sldId id="268" r:id="rId12"/>
    <p:sldId id="269" r:id="rId13"/>
    <p:sldId id="274" r:id="rId14"/>
    <p:sldId id="275" r:id="rId15"/>
    <p:sldId id="277" r:id="rId16"/>
    <p:sldId id="278" r:id="rId17"/>
    <p:sldId id="276" r:id="rId18"/>
    <p:sldId id="279" r:id="rId19"/>
    <p:sldId id="280" r:id="rId20"/>
    <p:sldId id="281" r:id="rId21"/>
    <p:sldId id="282" r:id="rId22"/>
    <p:sldId id="283" r:id="rId23"/>
    <p:sldId id="284" r:id="rId24"/>
    <p:sldId id="285" r:id="rId25"/>
    <p:sldId id="287" r:id="rId26"/>
    <p:sldId id="288" r:id="rId27"/>
    <p:sldId id="289" r:id="rId28"/>
    <p:sldId id="290" r:id="rId29"/>
    <p:sldId id="291" r:id="rId30"/>
    <p:sldId id="293" r:id="rId31"/>
    <p:sldId id="294" r:id="rId32"/>
    <p:sldId id="297" r:id="rId33"/>
    <p:sldId id="296" r:id="rId34"/>
    <p:sldId id="295" r:id="rId35"/>
    <p:sldId id="306" r:id="rId36"/>
    <p:sldId id="307" r:id="rId37"/>
    <p:sldId id="308" r:id="rId38"/>
    <p:sldId id="309" r:id="rId39"/>
    <p:sldId id="310" r:id="rId40"/>
    <p:sldId id="311" r:id="rId41"/>
    <p:sldId id="314" r:id="rId42"/>
    <p:sldId id="315" r:id="rId43"/>
    <p:sldId id="316" r:id="rId44"/>
    <p:sldId id="322" r:id="rId45"/>
    <p:sldId id="323" r:id="rId46"/>
    <p:sldId id="324" r:id="rId47"/>
    <p:sldId id="321" r:id="rId48"/>
    <p:sldId id="317" r:id="rId49"/>
    <p:sldId id="320" r:id="rId50"/>
    <p:sldId id="318" r:id="rId51"/>
    <p:sldId id="319" r:id="rId52"/>
    <p:sldId id="260" r:id="rId53"/>
    <p:sldId id="261" r:id="rId54"/>
  </p:sldIdLst>
  <p:sldSz cx="12192000" cy="6858000"/>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gs" Target="tags/tag2.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9.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标题 1"/>
          <p:cNvSpPr>
            <a:spLocks noGrp="1"/>
          </p:cNvSpPr>
          <p:nvPr>
            <p:ph type="ctrTitle"/>
          </p:nvPr>
        </p:nvSpPr>
        <p:spPr/>
        <p:txBody>
          <a:bodyPr/>
          <a:p>
            <a:r>
              <a:rPr lang="en-US" altLang="zh-CN" sz="9600" b="1" i="1" u="sng">
                <a:solidFill>
                  <a:srgbClr val="C00000"/>
                </a:solidFill>
              </a:rPr>
              <a:t>WARNING</a:t>
            </a:r>
            <a:endParaRPr lang="en-US" altLang="zh-CN" sz="9600" b="1" i="1" u="sng">
              <a:solidFill>
                <a:srgbClr val="C00000"/>
              </a:solidFill>
            </a:endParaRPr>
          </a:p>
        </p:txBody>
      </p:sp>
      <p:sp>
        <p:nvSpPr>
          <p:cNvPr id="3" name="副标题 2"/>
          <p:cNvSpPr>
            <a:spLocks noGrp="1"/>
          </p:cNvSpPr>
          <p:nvPr>
            <p:ph type="subTitle" idx="1"/>
          </p:nvPr>
        </p:nvSpPr>
        <p:spPr/>
        <p:txBody>
          <a:bodyPr>
            <a:normAutofit/>
          </a:bodyPr>
          <a:p>
            <a:r>
              <a:rPr lang="zh-CN" altLang="en-US">
                <a:solidFill>
                  <a:srgbClr val="C00000"/>
                </a:solidFill>
                <a:sym typeface="+mn-ea"/>
              </a:rPr>
              <a:t>Any unauthorized person accessing this document will be immediately executed by </a:t>
            </a:r>
            <a:r>
              <a:rPr lang="zh-CN" altLang="en-US" b="1" i="1">
                <a:solidFill>
                  <a:srgbClr val="C00000"/>
                </a:solidFill>
                <a:sym typeface="+mn-ea"/>
              </a:rPr>
              <a:t>BERRYMAN-LANGFORD</a:t>
            </a:r>
            <a:r>
              <a:rPr lang="zh-CN" altLang="en-US">
                <a:solidFill>
                  <a:srgbClr val="C00000"/>
                </a:solidFill>
                <a:sym typeface="+mn-ea"/>
              </a:rPr>
              <a:t> meme for catalyst erasure. Scrolling down the page without receiving the appropriate meme vaccine will immediately lead to cardiac arrest and death.</a:t>
            </a:r>
            <a:endParaRPr lang="zh-CN" altLang="en-US"/>
          </a:p>
        </p:txBody>
      </p:sp>
      <p:pic>
        <p:nvPicPr>
          <p:cNvPr id="7" name="图片 6" descr="OIP-C (2)"/>
          <p:cNvPicPr>
            <a:picLocks noChangeAspect="1"/>
          </p:cNvPicPr>
          <p:nvPr>
            <p:custDataLst>
              <p:tags r:id="rId1"/>
            </p:custDataLst>
          </p:nvPr>
        </p:nvPicPr>
        <p:blipFill>
          <a:blip r:embed="rId2"/>
          <a:stretch>
            <a:fillRect/>
          </a:stretch>
        </p:blipFill>
        <p:spPr>
          <a:xfrm>
            <a:off x="0" y="5707380"/>
            <a:ext cx="1320800" cy="11506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运营安保</a:t>
            </a:r>
            <a:endParaRPr lang="zh-CN" altLang="en-US" sz="7200" b="1">
              <a:solidFill>
                <a:schemeClr val="bg1"/>
              </a:solidFill>
            </a:endParaRPr>
          </a:p>
        </p:txBody>
      </p:sp>
      <p:sp>
        <p:nvSpPr>
          <p:cNvPr id="11" name="内容占位符 10"/>
          <p:cNvSpPr>
            <a:spLocks noGrp="1"/>
          </p:cNvSpPr>
          <p:nvPr>
            <p:ph idx="1"/>
          </p:nvPr>
        </p:nvSpPr>
        <p:spPr>
          <a:xfrm>
            <a:off x="838200" y="3527425"/>
            <a:ext cx="10515600" cy="696595"/>
          </a:xfrm>
        </p:spPr>
        <p:txBody>
          <a:bodyPr/>
          <a:p>
            <a:r>
              <a:rPr lang="zh-CN" altLang="en-US" sz="2000">
                <a:solidFill>
                  <a:schemeClr val="bg1"/>
                </a:solidFill>
              </a:rPr>
              <a:t>基金会以最</a:t>
            </a:r>
            <a:r>
              <a:rPr lang="zh-CN" altLang="en-US" sz="2000" b="1">
                <a:solidFill>
                  <a:srgbClr val="C00000"/>
                </a:solidFill>
              </a:rPr>
              <a:t>高度的机密性运作</a:t>
            </a:r>
            <a:r>
              <a:rPr lang="zh-CN" altLang="en-US" sz="2000">
                <a:solidFill>
                  <a:schemeClr val="bg1"/>
                </a:solidFill>
              </a:rPr>
              <a:t>。 所有基金会人员</a:t>
            </a:r>
            <a:r>
              <a:rPr lang="zh-CN" altLang="en-US" sz="2000" b="1">
                <a:solidFill>
                  <a:srgbClr val="C00000"/>
                </a:solidFill>
              </a:rPr>
              <a:t>必须遵守安保权限等级</a:t>
            </a:r>
            <a:r>
              <a:rPr lang="zh-CN" altLang="en-US" sz="2000">
                <a:solidFill>
                  <a:schemeClr val="bg1"/>
                </a:solidFill>
              </a:rPr>
              <a:t>以及</a:t>
            </a:r>
            <a:r>
              <a:rPr lang="zh-CN" altLang="en-US" sz="2000" b="1">
                <a:solidFill>
                  <a:schemeClr val="bg1"/>
                </a:solidFill>
              </a:rPr>
              <a:t>按</a:t>
            </a:r>
            <a:r>
              <a:rPr lang="zh-CN" altLang="en-US" sz="2000" b="1">
                <a:solidFill>
                  <a:srgbClr val="C00000"/>
                </a:solidFill>
              </a:rPr>
              <a:t>需知密</a:t>
            </a:r>
            <a:r>
              <a:rPr lang="zh-CN" altLang="en-US" sz="2000" b="1">
                <a:solidFill>
                  <a:schemeClr val="bg1"/>
                </a:solidFill>
              </a:rPr>
              <a:t>与</a:t>
            </a:r>
            <a:r>
              <a:rPr lang="zh-CN" altLang="en-US" sz="2000" b="1">
                <a:solidFill>
                  <a:srgbClr val="0070C0"/>
                </a:solidFill>
              </a:rPr>
              <a:t>信息</a:t>
            </a:r>
            <a:r>
              <a:rPr lang="zh-CN" altLang="en-US" sz="2000" b="1">
                <a:solidFill>
                  <a:schemeClr val="bg1"/>
                </a:solidFill>
              </a:rPr>
              <a:t>划分</a:t>
            </a:r>
            <a:r>
              <a:rPr lang="zh-CN" altLang="en-US" sz="2000">
                <a:solidFill>
                  <a:schemeClr val="bg1"/>
                </a:solidFill>
              </a:rPr>
              <a:t>。被发现</a:t>
            </a:r>
            <a:r>
              <a:rPr lang="zh-CN" altLang="en-US" sz="2000" b="1">
                <a:solidFill>
                  <a:srgbClr val="C00000"/>
                </a:solidFill>
              </a:rPr>
              <a:t>违反基金会安全协议</a:t>
            </a:r>
            <a:r>
              <a:rPr lang="zh-CN" altLang="en-US" sz="2000">
                <a:solidFill>
                  <a:schemeClr val="bg1"/>
                </a:solidFill>
              </a:rPr>
              <a:t>的人员</a:t>
            </a:r>
            <a:r>
              <a:rPr lang="zh-CN" altLang="en-US" sz="2000" b="1">
                <a:solidFill>
                  <a:srgbClr val="C00000"/>
                </a:solidFill>
              </a:rPr>
              <a:t>将被识别</a:t>
            </a:r>
            <a:r>
              <a:rPr lang="zh-CN" altLang="en-US" sz="2000">
                <a:solidFill>
                  <a:schemeClr val="bg1"/>
                </a:solidFill>
              </a:rPr>
              <a:t>，</a:t>
            </a:r>
            <a:r>
              <a:rPr lang="zh-CN" altLang="en-US" sz="2000" b="1">
                <a:solidFill>
                  <a:srgbClr val="C00000"/>
                </a:solidFill>
              </a:rPr>
              <a:t>拘留</a:t>
            </a:r>
            <a:r>
              <a:rPr lang="zh-CN" altLang="en-US" sz="2000">
                <a:solidFill>
                  <a:schemeClr val="bg1"/>
                </a:solidFill>
              </a:rPr>
              <a:t>，并受到</a:t>
            </a:r>
            <a:r>
              <a:rPr lang="zh-CN" altLang="en-US" sz="2000" b="1">
                <a:solidFill>
                  <a:srgbClr val="C00000"/>
                </a:solidFill>
              </a:rPr>
              <a:t>纪律处分</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敌对机构及相关组织</a:t>
            </a:r>
            <a:endParaRPr lang="zh-CN" altLang="en-US" sz="7200" b="1">
              <a:solidFill>
                <a:schemeClr val="bg1"/>
              </a:solidFill>
            </a:endParaRPr>
          </a:p>
        </p:txBody>
      </p:sp>
      <p:sp>
        <p:nvSpPr>
          <p:cNvPr id="11" name="内容占位符 10"/>
          <p:cNvSpPr>
            <a:spLocks noGrp="1"/>
          </p:cNvSpPr>
          <p:nvPr>
            <p:ph idx="1"/>
          </p:nvPr>
        </p:nvSpPr>
        <p:spPr>
          <a:xfrm>
            <a:off x="838200" y="3281045"/>
            <a:ext cx="10515600" cy="1377315"/>
          </a:xfrm>
        </p:spPr>
        <p:txBody>
          <a:bodyPr/>
          <a:p>
            <a:r>
              <a:rPr lang="zh-CN" altLang="en-US" sz="2000">
                <a:solidFill>
                  <a:schemeClr val="bg1"/>
                </a:solidFill>
              </a:rPr>
              <a:t>基金会并</a:t>
            </a:r>
            <a:r>
              <a:rPr lang="zh-CN" altLang="en-US" sz="2000" b="1">
                <a:solidFill>
                  <a:schemeClr val="bg1"/>
                </a:solidFill>
              </a:rPr>
              <a:t>不是唯一一个</a:t>
            </a:r>
            <a:r>
              <a:rPr lang="zh-CN" altLang="en-US" sz="2000">
                <a:solidFill>
                  <a:schemeClr val="bg1"/>
                </a:solidFill>
              </a:rPr>
              <a:t>拥有</a:t>
            </a:r>
            <a:r>
              <a:rPr lang="zh-CN" altLang="en-US" sz="2000" b="1">
                <a:solidFill>
                  <a:schemeClr val="bg1"/>
                </a:solidFill>
              </a:rPr>
              <a:t>交互</a:t>
            </a:r>
            <a:r>
              <a:rPr lang="zh-CN" altLang="en-US" sz="2000">
                <a:solidFill>
                  <a:schemeClr val="bg1"/>
                </a:solidFill>
              </a:rPr>
              <a:t>或</a:t>
            </a:r>
            <a:r>
              <a:rPr lang="zh-CN" altLang="en-US" sz="2000" b="1">
                <a:solidFill>
                  <a:schemeClr val="bg1"/>
                </a:solidFill>
              </a:rPr>
              <a:t>使用异常的知识及能力</a:t>
            </a:r>
            <a:r>
              <a:rPr lang="zh-CN" altLang="en-US" sz="2000">
                <a:solidFill>
                  <a:schemeClr val="bg1"/>
                </a:solidFill>
              </a:rPr>
              <a:t>的</a:t>
            </a:r>
            <a:r>
              <a:rPr lang="zh-CN" altLang="en-US" sz="2000" b="1">
                <a:solidFill>
                  <a:schemeClr val="bg1"/>
                </a:solidFill>
              </a:rPr>
              <a:t>组织</a:t>
            </a:r>
            <a:r>
              <a:rPr lang="zh-CN" altLang="en-US" sz="2000">
                <a:solidFill>
                  <a:schemeClr val="bg1"/>
                </a:solidFill>
              </a:rPr>
              <a:t>。尽管</a:t>
            </a:r>
            <a:r>
              <a:rPr lang="zh-CN" altLang="en-US" sz="2000" b="1">
                <a:solidFill>
                  <a:srgbClr val="0070C0"/>
                </a:solidFill>
              </a:rPr>
              <a:t>部分相关组织</a:t>
            </a:r>
            <a:r>
              <a:rPr lang="zh-CN" altLang="en-US" sz="2000">
                <a:solidFill>
                  <a:schemeClr val="bg1"/>
                </a:solidFill>
              </a:rPr>
              <a:t>拥有</a:t>
            </a:r>
            <a:r>
              <a:rPr lang="zh-CN" altLang="en-US" sz="2000" b="1">
                <a:solidFill>
                  <a:srgbClr val="0070C0"/>
                </a:solidFill>
              </a:rPr>
              <a:t>相似的目</a:t>
            </a:r>
            <a:r>
              <a:rPr lang="zh-CN" altLang="en-US" sz="2000">
                <a:solidFill>
                  <a:schemeClr val="bg1"/>
                </a:solidFill>
              </a:rPr>
              <a:t>的</a:t>
            </a:r>
            <a:r>
              <a:rPr lang="zh-CN" altLang="en-US" sz="2000" b="1">
                <a:solidFill>
                  <a:srgbClr val="0070C0"/>
                </a:solidFill>
              </a:rPr>
              <a:t>并可能与我们合作处理全球安全问题</a:t>
            </a:r>
            <a:r>
              <a:rPr lang="zh-CN" altLang="en-US" sz="2000">
                <a:solidFill>
                  <a:schemeClr val="bg1"/>
                </a:solidFill>
              </a:rPr>
              <a:t>，更多组织为</a:t>
            </a:r>
            <a:r>
              <a:rPr lang="zh-CN" altLang="en-US" sz="2000" b="1">
                <a:solidFill>
                  <a:srgbClr val="C00000"/>
                </a:solidFill>
              </a:rPr>
              <a:t>投机主义者</a:t>
            </a:r>
            <a:r>
              <a:rPr lang="zh-CN" altLang="en-US" sz="2000">
                <a:solidFill>
                  <a:schemeClr val="bg1"/>
                </a:solidFill>
              </a:rPr>
              <a:t>并以</a:t>
            </a:r>
            <a:r>
              <a:rPr lang="zh-CN" altLang="en-US" sz="2000" b="1">
                <a:solidFill>
                  <a:srgbClr val="C00000"/>
                </a:solidFill>
              </a:rPr>
              <a:t>利益为依归</a:t>
            </a:r>
            <a:r>
              <a:rPr lang="zh-CN" altLang="en-US" sz="2000">
                <a:solidFill>
                  <a:schemeClr val="bg1"/>
                </a:solidFill>
              </a:rPr>
              <a:t>，企图</a:t>
            </a:r>
            <a:r>
              <a:rPr lang="zh-CN" altLang="en-US" sz="2000" b="1">
                <a:solidFill>
                  <a:srgbClr val="C00000"/>
                </a:solidFill>
              </a:rPr>
              <a:t>适应</a:t>
            </a:r>
            <a:r>
              <a:rPr lang="zh-CN" altLang="en-US" sz="2000">
                <a:solidFill>
                  <a:schemeClr val="bg1"/>
                </a:solidFill>
              </a:rPr>
              <a:t>或</a:t>
            </a:r>
            <a:r>
              <a:rPr lang="zh-CN" altLang="en-US" sz="2000" b="1">
                <a:solidFill>
                  <a:srgbClr val="C00000"/>
                </a:solidFill>
              </a:rPr>
              <a:t>利用异常</a:t>
            </a:r>
            <a:r>
              <a:rPr lang="zh-CN" altLang="en-US" sz="2000">
                <a:solidFill>
                  <a:schemeClr val="bg1"/>
                </a:solidFill>
              </a:rPr>
              <a:t>以达到</a:t>
            </a:r>
            <a:r>
              <a:rPr lang="zh-CN" altLang="en-US" sz="2000" b="1">
                <a:solidFill>
                  <a:srgbClr val="C00000"/>
                </a:solidFill>
              </a:rPr>
              <a:t>自己</a:t>
            </a:r>
            <a:r>
              <a:rPr lang="zh-CN" altLang="en-US" sz="2000">
                <a:solidFill>
                  <a:schemeClr val="bg1"/>
                </a:solidFill>
              </a:rPr>
              <a:t>的</a:t>
            </a:r>
            <a:r>
              <a:rPr lang="zh-CN" altLang="en-US" sz="2000" b="1">
                <a:solidFill>
                  <a:srgbClr val="C00000"/>
                </a:solidFill>
              </a:rPr>
              <a:t>目的</a:t>
            </a:r>
            <a:r>
              <a:rPr lang="zh-CN" altLang="en-US" sz="2000">
                <a:solidFill>
                  <a:schemeClr val="bg1"/>
                </a:solidFill>
              </a:rPr>
              <a:t>。</a:t>
            </a:r>
            <a:r>
              <a:rPr lang="zh-CN" altLang="en-US" sz="2000" b="1">
                <a:solidFill>
                  <a:srgbClr val="C00000"/>
                </a:solidFill>
              </a:rPr>
              <a:t>基金会人员</a:t>
            </a:r>
            <a:r>
              <a:rPr lang="zh-CN" altLang="en-US" sz="2000">
                <a:solidFill>
                  <a:schemeClr val="bg1"/>
                </a:solidFill>
              </a:rPr>
              <a:t>被</a:t>
            </a:r>
            <a:r>
              <a:rPr lang="zh-CN" altLang="en-US" sz="2000" b="1">
                <a:solidFill>
                  <a:srgbClr val="C00000"/>
                </a:solidFill>
              </a:rPr>
              <a:t>指示随时带着怀疑对待</a:t>
            </a:r>
            <a:r>
              <a:rPr lang="zh-CN" altLang="en-US" sz="2000">
                <a:solidFill>
                  <a:schemeClr val="bg1"/>
                </a:solidFill>
              </a:rPr>
              <a:t>来自</a:t>
            </a:r>
            <a:r>
              <a:rPr lang="zh-CN" altLang="en-US" sz="2000" b="1">
                <a:solidFill>
                  <a:srgbClr val="C00000"/>
                </a:solidFill>
              </a:rPr>
              <a:t>这些组织</a:t>
            </a:r>
            <a:r>
              <a:rPr lang="zh-CN" altLang="en-US" sz="2000">
                <a:solidFill>
                  <a:schemeClr val="bg1"/>
                </a:solidFill>
              </a:rPr>
              <a:t>的</a:t>
            </a:r>
            <a:r>
              <a:rPr lang="zh-CN" altLang="en-US" sz="2000" b="1">
                <a:solidFill>
                  <a:srgbClr val="C00000"/>
                </a:solidFill>
              </a:rPr>
              <a:t>个体</a:t>
            </a:r>
            <a:r>
              <a:rPr lang="zh-CN" altLang="en-US" sz="2000">
                <a:solidFill>
                  <a:schemeClr val="bg1"/>
                </a:solidFill>
              </a:rPr>
              <a:t>，并在</a:t>
            </a:r>
            <a:r>
              <a:rPr lang="zh-CN" altLang="en-US" sz="2000" b="1">
                <a:solidFill>
                  <a:srgbClr val="C00000"/>
                </a:solidFill>
              </a:rPr>
              <a:t>未经基金会领导层明确同意</a:t>
            </a:r>
            <a:r>
              <a:rPr lang="zh-CN" altLang="en-US" sz="2000">
                <a:solidFill>
                  <a:schemeClr val="bg1"/>
                </a:solidFill>
              </a:rPr>
              <a:t>下与这些</a:t>
            </a:r>
            <a:r>
              <a:rPr lang="zh-CN" altLang="en-US" sz="2000" b="1">
                <a:solidFill>
                  <a:srgbClr val="C00000"/>
                </a:solidFill>
              </a:rPr>
              <a:t>组织合作将会被处决</a:t>
            </a:r>
            <a:r>
              <a:rPr lang="zh-CN" altLang="en-US" sz="2000">
                <a:solidFill>
                  <a:schemeClr val="bg1"/>
                </a:solidFill>
              </a:rPr>
              <a:t>或</a:t>
            </a:r>
            <a:r>
              <a:rPr lang="zh-CN" altLang="en-US" sz="2000" b="1">
                <a:solidFill>
                  <a:srgbClr val="C00000"/>
                </a:solidFill>
              </a:rPr>
              <a:t>其他纪律处分</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tx1"/>
                </a:solidFill>
              </a:rPr>
              <a:t>第二部分</a:t>
            </a:r>
            <a:endParaRPr lang="zh-CN" altLang="en-US" sz="7200" b="1">
              <a:solidFill>
                <a:schemeClr val="tx1"/>
              </a:solidFill>
            </a:endParaRPr>
          </a:p>
        </p:txBody>
      </p:sp>
      <p:sp>
        <p:nvSpPr>
          <p:cNvPr id="11" name="内容占位符 10"/>
          <p:cNvSpPr>
            <a:spLocks noGrp="1"/>
          </p:cNvSpPr>
          <p:nvPr>
            <p:ph idx="1"/>
          </p:nvPr>
        </p:nvSpPr>
        <p:spPr>
          <a:xfrm>
            <a:off x="838200" y="3175635"/>
            <a:ext cx="10515600" cy="1245235"/>
          </a:xfrm>
        </p:spPr>
        <p:txBody>
          <a:bodyPr/>
          <a:p>
            <a:r>
              <a:rPr lang="zh-CN" altLang="en-US" sz="2000" b="1">
                <a:solidFill>
                  <a:schemeClr val="tx1"/>
                </a:solidFill>
              </a:rPr>
              <a:t>基金会并不是</a:t>
            </a:r>
            <a:r>
              <a:rPr lang="zh-CN" altLang="en-US" sz="2000" b="1">
                <a:solidFill>
                  <a:schemeClr val="bg1"/>
                </a:solidFill>
              </a:rPr>
              <a:t>唯一对超自然与形而上事物感兴趣并投入研究的组织。还有许多</a:t>
            </a:r>
            <a:r>
              <a:rPr lang="zh-CN" altLang="en-US" sz="2000" b="1">
                <a:solidFill>
                  <a:schemeClr val="tx1"/>
                </a:solidFill>
              </a:rPr>
              <a:t>其它组织也持有、使用或者</a:t>
            </a:r>
            <a:r>
              <a:rPr lang="zh-CN" altLang="en-US" sz="2000" b="1">
                <a:solidFill>
                  <a:schemeClr val="bg1"/>
                </a:solidFill>
              </a:rPr>
              <a:t>试图创造SCP物品，要么为了自身利益，要么为了保护人类。</a:t>
            </a:r>
            <a:r>
              <a:rPr lang="zh-CN" altLang="en-US" sz="2000" b="1">
                <a:solidFill>
                  <a:schemeClr val="tx1"/>
                </a:solidFill>
              </a:rPr>
              <a:t>它们有的与基金会敌对，有的分裂自基金会，</a:t>
            </a:r>
            <a:r>
              <a:rPr lang="zh-CN" altLang="en-US" sz="2000" b="1">
                <a:solidFill>
                  <a:schemeClr val="bg1"/>
                </a:solidFill>
              </a:rPr>
              <a:t>还有的是基金会可以信任</a:t>
            </a:r>
            <a:r>
              <a:rPr lang="zh-CN" altLang="en-US" sz="2000" b="1">
                <a:solidFill>
                  <a:schemeClr val="tx1"/>
                </a:solidFill>
              </a:rPr>
              <a:t>的伙伴。总之，有必要撰写并分发一份简报，来说明基金会所知的</a:t>
            </a:r>
            <a:r>
              <a:rPr lang="zh-CN" altLang="en-US" sz="2000" b="1">
                <a:solidFill>
                  <a:schemeClr val="bg1"/>
                </a:solidFill>
              </a:rPr>
              <a:t>机构和对它们持有的</a:t>
            </a:r>
            <a:r>
              <a:rPr lang="zh-CN" altLang="en-US" sz="2000" b="1">
                <a:solidFill>
                  <a:schemeClr val="tx1"/>
                </a:solidFill>
              </a:rPr>
              <a:t>立场。</a:t>
            </a:r>
            <a:endParaRPr lang="zh-CN" altLang="en-US" sz="2000" b="1">
              <a:solidFill>
                <a:schemeClr val="tx1"/>
              </a:solidFill>
            </a:endParaRPr>
          </a:p>
        </p:txBody>
      </p:sp>
      <p:pic>
        <p:nvPicPr>
          <p:cNvPr id="7" name="图片 6" descr="OIP-C (2)"/>
          <p:cNvPicPr>
            <a:picLocks noChangeAspect="1"/>
          </p:cNvPicPr>
          <p:nvPr/>
        </p:nvPicPr>
        <p:blipFill>
          <a:blip r:embed="rId2"/>
          <a:stretch>
            <a:fillRect/>
          </a:stretch>
        </p:blipFill>
        <p:spPr>
          <a:xfrm>
            <a:off x="0" y="5707380"/>
            <a:ext cx="1320800" cy="1150620"/>
          </a:xfrm>
          <a:prstGeom prst="rect">
            <a:avLst/>
          </a:prstGeom>
        </p:spPr>
      </p:pic>
      <p:sp>
        <p:nvSpPr>
          <p:cNvPr id="2" name="文本框 1"/>
          <p:cNvSpPr txBox="1"/>
          <p:nvPr/>
        </p:nvSpPr>
        <p:spPr>
          <a:xfrm>
            <a:off x="1042670" y="1691005"/>
            <a:ext cx="4064000" cy="583565"/>
          </a:xfrm>
          <a:prstGeom prst="rect">
            <a:avLst/>
          </a:prstGeom>
          <a:noFill/>
        </p:spPr>
        <p:txBody>
          <a:bodyPr wrap="square" rtlCol="0">
            <a:spAutoFit/>
          </a:bodyPr>
          <a:p>
            <a:r>
              <a:rPr lang="zh-CN" altLang="en-US" sz="3200" b="1"/>
              <a:t>其他组织</a:t>
            </a:r>
            <a:endParaRPr lang="zh-CN" altLang="en-US" sz="3200" b="1"/>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30000"/>
                                  </p:iterate>
                                  <p:childTnLst>
                                    <p:set>
                                      <p:cBhvr>
                                        <p:cTn id="12" dur="500"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iterate type="lt">
                                    <p:tmPct val="30000"/>
                                  </p:iterate>
                                  <p:childTnLst>
                                    <p:set>
                                      <p:cBhvr>
                                        <p:cTn id="17" dur="250" fill="hold">
                                          <p:stCondLst>
                                            <p:cond delay="0"/>
                                          </p:stCondLst>
                                        </p:cTn>
                                        <p:tgtEl>
                                          <p:spTgt spid="11">
                                            <p:txEl>
                                              <p:pRg st="0" end="0"/>
                                            </p:txEl>
                                          </p:spTgt>
                                        </p:tgtEl>
                                        <p:attrNameLst>
                                          <p:attrName>style.visibility</p:attrName>
                                        </p:attrNameLst>
                                      </p:cBhvr>
                                      <p:to>
                                        <p:strVal val="visible"/>
                                      </p:to>
                                    </p:set>
                                    <p:animEffect transition="in" filter="fade">
                                      <p:cBhvr>
                                        <p:cTn id="18"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bldLvl="0" build="allAtOnce"/>
      <p:bldP spid="2" grpId="1"/>
      <p:bldP spid="11" grpId="0" bldLvl="0" build="allAtOnce"/>
      <p:bldP spid="11"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normAutofit fontScale="90000"/>
          </a:bodyPr>
          <a:p>
            <a:r>
              <a:rPr lang="en-US" altLang="zh-CN" sz="5335" b="1">
                <a:solidFill>
                  <a:schemeClr val="bg1"/>
                </a:solidFill>
                <a:latin typeface="Source Han Serif SC Heavy" panose="02020A00000000000000" charset="-122"/>
                <a:ea typeface="Source Han Serif SC Heavy" panose="02020A00000000000000" charset="-122"/>
              </a:rPr>
              <a:t>I</a:t>
            </a:r>
            <a:r>
              <a:rPr lang="zh-CN" altLang="en-US" sz="5335" b="1">
                <a:solidFill>
                  <a:schemeClr val="bg1"/>
                </a:solidFill>
              </a:rPr>
              <a:t>：</a:t>
            </a:r>
            <a:r>
              <a:rPr lang="en-US" altLang="zh-CN" sz="5335" b="1">
                <a:solidFill>
                  <a:schemeClr val="bg1"/>
                </a:solidFill>
              </a:rPr>
              <a:t>GOC全球超自然联盟</a:t>
            </a:r>
            <a:br>
              <a:rPr lang="en-US" altLang="zh-CN" sz="5335" b="1">
                <a:solidFill>
                  <a:schemeClr val="bg1"/>
                </a:solidFill>
              </a:rPr>
            </a:br>
            <a:r>
              <a:rPr lang="en-US" altLang="zh-CN" sz="5335" b="1">
                <a:solidFill>
                  <a:schemeClr val="bg1"/>
                </a:solidFill>
              </a:rPr>
              <a:t>（The Global Occult Coalition-GOC）</a:t>
            </a:r>
            <a:endParaRPr lang="en-US" altLang="zh-CN" sz="5335" b="1">
              <a:solidFill>
                <a:schemeClr val="bg1"/>
              </a:solidFill>
            </a:endParaRPr>
          </a:p>
        </p:txBody>
      </p:sp>
      <p:sp>
        <p:nvSpPr>
          <p:cNvPr id="11" name="内容占位符 10"/>
          <p:cNvSpPr>
            <a:spLocks noGrp="1"/>
          </p:cNvSpPr>
          <p:nvPr>
            <p:ph idx="1"/>
          </p:nvPr>
        </p:nvSpPr>
        <p:spPr>
          <a:xfrm>
            <a:off x="838200" y="2186940"/>
            <a:ext cx="10515600" cy="3007995"/>
          </a:xfrm>
        </p:spPr>
        <p:txBody>
          <a:bodyPr>
            <a:normAutofit/>
          </a:bodyPr>
          <a:p>
            <a:r>
              <a:rPr lang="zh-CN" altLang="en-US" sz="1800">
                <a:solidFill>
                  <a:schemeClr val="bg1"/>
                </a:solidFill>
                <a:sym typeface="+mn-ea"/>
              </a:rPr>
              <a:t>全球超自然联盟是一个由</a:t>
            </a:r>
            <a:r>
              <a:rPr lang="zh-CN" altLang="en-US" sz="1800" b="1">
                <a:solidFill>
                  <a:srgbClr val="0070C0"/>
                </a:solidFill>
                <a:sym typeface="+mn-ea"/>
              </a:rPr>
              <a:t>Kain Pathos Crow</a:t>
            </a:r>
            <a:r>
              <a:rPr lang="zh-CN" altLang="en-US" sz="1800">
                <a:solidFill>
                  <a:schemeClr val="bg1"/>
                </a:solidFill>
                <a:sym typeface="+mn-ea"/>
              </a:rPr>
              <a:t>在</a:t>
            </a:r>
            <a:r>
              <a:rPr lang="zh-CN" altLang="en-US" sz="1800" b="1">
                <a:solidFill>
                  <a:srgbClr val="0070C0"/>
                </a:solidFill>
                <a:sym typeface="+mn-ea"/>
              </a:rPr>
              <a:t>SCP基金会维基早期创造的一个相关组织</a:t>
            </a:r>
            <a:r>
              <a:rPr lang="zh-CN" altLang="en-US" sz="1800">
                <a:solidFill>
                  <a:schemeClr val="bg1"/>
                </a:solidFill>
                <a:sym typeface="+mn-ea"/>
              </a:rPr>
              <a:t>。受到一个</a:t>
            </a:r>
            <a:r>
              <a:rPr lang="zh-CN" altLang="en-US" sz="1800" b="1">
                <a:solidFill>
                  <a:srgbClr val="0070C0"/>
                </a:solidFill>
                <a:sym typeface="+mn-ea"/>
              </a:rPr>
              <a:t>关于苏联红军于1950年代弒神</a:t>
            </a:r>
            <a:r>
              <a:rPr lang="zh-CN" altLang="en-US" sz="1800">
                <a:solidFill>
                  <a:schemeClr val="bg1"/>
                </a:solidFill>
                <a:sym typeface="+mn-ea"/>
              </a:rPr>
              <a:t>的</a:t>
            </a:r>
            <a:r>
              <a:rPr lang="zh-CN" altLang="en-US" sz="1800" b="1">
                <a:solidFill>
                  <a:srgbClr val="0070C0"/>
                </a:solidFill>
                <a:sym typeface="+mn-ea"/>
              </a:rPr>
              <a:t>creepypasta所启发</a:t>
            </a:r>
            <a:r>
              <a:rPr lang="zh-CN" altLang="en-US" sz="1800">
                <a:solidFill>
                  <a:schemeClr val="bg1"/>
                </a:solidFill>
                <a:sym typeface="+mn-ea"/>
              </a:rPr>
              <a:t>，它设定了在超自然世界中的</a:t>
            </a:r>
            <a:r>
              <a:rPr lang="zh-CN" altLang="en-US" sz="1800" b="1">
                <a:solidFill>
                  <a:srgbClr val="0070C0"/>
                </a:solidFill>
                <a:sym typeface="+mn-ea"/>
              </a:rPr>
              <a:t>另外一个</a:t>
            </a:r>
            <a:r>
              <a:rPr lang="zh-CN" altLang="en-US" sz="1800">
                <a:solidFill>
                  <a:schemeClr val="bg1"/>
                </a:solidFill>
                <a:sym typeface="+mn-ea"/>
              </a:rPr>
              <a:t>，但</a:t>
            </a:r>
            <a:r>
              <a:rPr lang="zh-CN" altLang="en-US" sz="1800" b="1">
                <a:solidFill>
                  <a:srgbClr val="0070C0"/>
                </a:solidFill>
                <a:sym typeface="+mn-ea"/>
              </a:rPr>
              <a:t>同样强大的势力</a:t>
            </a:r>
            <a:r>
              <a:rPr lang="zh-CN" altLang="en-US" sz="1800">
                <a:solidFill>
                  <a:schemeClr val="bg1"/>
                </a:solidFill>
                <a:sym typeface="+mn-ea"/>
              </a:rPr>
              <a:t>的</a:t>
            </a:r>
            <a:r>
              <a:rPr lang="zh-CN" altLang="en-US" sz="1800" b="1">
                <a:solidFill>
                  <a:srgbClr val="0070C0"/>
                </a:solidFill>
                <a:sym typeface="+mn-ea"/>
              </a:rPr>
              <a:t>存在</a:t>
            </a:r>
            <a:r>
              <a:rPr lang="zh-CN" altLang="en-US" sz="1800">
                <a:solidFill>
                  <a:schemeClr val="bg1"/>
                </a:solidFill>
                <a:sym typeface="+mn-ea"/>
              </a:rPr>
              <a:t>。如果说</a:t>
            </a:r>
            <a:r>
              <a:rPr lang="zh-CN" altLang="en-US" sz="1800" b="1">
                <a:solidFill>
                  <a:srgbClr val="0070C0"/>
                </a:solidFill>
                <a:sym typeface="+mn-ea"/>
              </a:rPr>
              <a:t>SCP基金会致力于寻找</a:t>
            </a:r>
            <a:r>
              <a:rPr lang="zh-CN" altLang="en-US" sz="1800">
                <a:solidFill>
                  <a:schemeClr val="bg1"/>
                </a:solidFill>
                <a:sym typeface="+mn-ea"/>
              </a:rPr>
              <a:t>，</a:t>
            </a:r>
            <a:r>
              <a:rPr lang="zh-CN" altLang="en-US" sz="1800" b="1">
                <a:solidFill>
                  <a:srgbClr val="0070C0"/>
                </a:solidFill>
                <a:sym typeface="+mn-ea"/>
              </a:rPr>
              <a:t>捕获</a:t>
            </a:r>
            <a:r>
              <a:rPr lang="zh-CN" altLang="en-US" sz="1800">
                <a:solidFill>
                  <a:schemeClr val="bg1"/>
                </a:solidFill>
                <a:sym typeface="+mn-ea"/>
              </a:rPr>
              <a:t>以及</a:t>
            </a:r>
            <a:r>
              <a:rPr lang="zh-CN" altLang="en-US" sz="1800" b="1">
                <a:solidFill>
                  <a:srgbClr val="0070C0"/>
                </a:solidFill>
                <a:sym typeface="+mn-ea"/>
              </a:rPr>
              <a:t>收容超自然物体</a:t>
            </a:r>
            <a:r>
              <a:rPr lang="zh-CN" altLang="en-US" sz="1800">
                <a:solidFill>
                  <a:schemeClr val="bg1"/>
                </a:solidFill>
                <a:sym typeface="+mn-ea"/>
              </a:rPr>
              <a:t>，那么</a:t>
            </a:r>
            <a:r>
              <a:rPr lang="zh-CN" altLang="en-US" sz="1800" b="1">
                <a:solidFill>
                  <a:srgbClr val="0070C0"/>
                </a:solidFill>
                <a:sym typeface="+mn-ea"/>
              </a:rPr>
              <a:t>联盟</a:t>
            </a:r>
            <a:r>
              <a:rPr lang="zh-CN" altLang="en-US" sz="1800">
                <a:solidFill>
                  <a:schemeClr val="bg1"/>
                </a:solidFill>
                <a:sym typeface="+mn-ea"/>
              </a:rPr>
              <a:t>就是</a:t>
            </a:r>
            <a:r>
              <a:rPr lang="zh-CN" altLang="en-US" sz="1800" b="1">
                <a:solidFill>
                  <a:srgbClr val="0070C0"/>
                </a:solidFill>
                <a:sym typeface="+mn-ea"/>
              </a:rPr>
              <a:t>致力于一个更加不同，更加直接的方法</a:t>
            </a:r>
            <a:r>
              <a:rPr lang="zh-CN" altLang="en-US" sz="1800">
                <a:solidFill>
                  <a:schemeClr val="bg1"/>
                </a:solidFill>
                <a:sym typeface="+mn-ea"/>
              </a:rPr>
              <a:t>：</a:t>
            </a:r>
            <a:r>
              <a:rPr lang="zh-CN" altLang="en-US" sz="1800" b="1">
                <a:solidFill>
                  <a:srgbClr val="C00000"/>
                </a:solidFill>
                <a:sym typeface="+mn-ea"/>
              </a:rPr>
              <a:t>彻底毁灭所谓的超自然。</a:t>
            </a:r>
            <a:endParaRPr lang="zh-CN" altLang="en-US" sz="1800">
              <a:solidFill>
                <a:schemeClr val="bg1"/>
              </a:solidFill>
            </a:endParaRPr>
          </a:p>
          <a:p>
            <a:endParaRPr lang="zh-CN" altLang="en-US" sz="1800">
              <a:solidFill>
                <a:schemeClr val="bg1"/>
              </a:solidFill>
            </a:endParaRPr>
          </a:p>
          <a:p>
            <a:r>
              <a:rPr lang="zh-CN" altLang="en-US" sz="1800">
                <a:solidFill>
                  <a:schemeClr val="bg1"/>
                </a:solidFill>
                <a:sym typeface="+mn-ea"/>
              </a:rPr>
              <a:t>自那以后，这个</a:t>
            </a:r>
            <a:r>
              <a:rPr lang="zh-CN" altLang="en-US" sz="1800" b="1">
                <a:solidFill>
                  <a:schemeClr val="bg1"/>
                </a:solidFill>
                <a:sym typeface="+mn-ea"/>
              </a:rPr>
              <a:t>概念被细化直到成了现在这个样子</a:t>
            </a:r>
            <a:r>
              <a:rPr lang="zh-CN" altLang="en-US" sz="1800">
                <a:solidFill>
                  <a:schemeClr val="bg1"/>
                </a:solidFill>
                <a:sym typeface="+mn-ea"/>
              </a:rPr>
              <a:t>。全球超自然联盟现在</a:t>
            </a:r>
            <a:r>
              <a:rPr lang="zh-CN" altLang="en-US" sz="1800" b="1">
                <a:solidFill>
                  <a:srgbClr val="0070C0"/>
                </a:solidFill>
                <a:sym typeface="+mn-ea"/>
              </a:rPr>
              <a:t>是一个更为公开的</a:t>
            </a:r>
            <a:r>
              <a:rPr lang="zh-CN" altLang="en-US" sz="1800" b="1">
                <a:solidFill>
                  <a:srgbClr val="C00000"/>
                </a:solidFill>
                <a:sym typeface="+mn-ea"/>
              </a:rPr>
              <a:t>政治组织</a:t>
            </a:r>
            <a:r>
              <a:rPr lang="zh-CN" altLang="en-US" sz="1800">
                <a:solidFill>
                  <a:schemeClr val="bg1"/>
                </a:solidFill>
                <a:sym typeface="+mn-ea"/>
              </a:rPr>
              <a:t>，采取着</a:t>
            </a:r>
            <a:r>
              <a:rPr lang="zh-CN" altLang="en-US" sz="1800" b="1">
                <a:solidFill>
                  <a:srgbClr val="C00000"/>
                </a:solidFill>
                <a:sym typeface="+mn-ea"/>
              </a:rPr>
              <a:t>会影响世界格局</a:t>
            </a:r>
            <a:r>
              <a:rPr lang="zh-CN" altLang="en-US" sz="1800">
                <a:solidFill>
                  <a:schemeClr val="bg1"/>
                </a:solidFill>
                <a:sym typeface="+mn-ea"/>
              </a:rPr>
              <a:t>的</a:t>
            </a:r>
            <a:r>
              <a:rPr lang="zh-CN" altLang="en-US" sz="1800" b="1">
                <a:solidFill>
                  <a:srgbClr val="C00000"/>
                </a:solidFill>
                <a:sym typeface="+mn-ea"/>
              </a:rPr>
              <a:t>行动</a:t>
            </a:r>
            <a:r>
              <a:rPr lang="zh-CN" altLang="en-US" sz="1800">
                <a:solidFill>
                  <a:schemeClr val="bg1"/>
                </a:solidFill>
                <a:sym typeface="+mn-ea"/>
              </a:rPr>
              <a:t>。从另一方面看，它们</a:t>
            </a:r>
            <a:r>
              <a:rPr lang="zh-CN" altLang="en-US" sz="1800" b="1">
                <a:solidFill>
                  <a:srgbClr val="0070C0"/>
                </a:solidFill>
                <a:sym typeface="+mn-ea"/>
              </a:rPr>
              <a:t>毁灭超自然事物</a:t>
            </a:r>
            <a:r>
              <a:rPr lang="zh-CN" altLang="en-US" sz="1800">
                <a:solidFill>
                  <a:schemeClr val="bg1"/>
                </a:solidFill>
                <a:sym typeface="+mn-ea"/>
              </a:rPr>
              <a:t>的</a:t>
            </a:r>
            <a:r>
              <a:rPr lang="zh-CN" altLang="en-US" sz="1800" b="1">
                <a:solidFill>
                  <a:srgbClr val="0070C0"/>
                </a:solidFill>
                <a:sym typeface="+mn-ea"/>
              </a:rPr>
              <a:t>政策</a:t>
            </a:r>
            <a:r>
              <a:rPr lang="zh-CN" altLang="en-US" sz="1800">
                <a:solidFill>
                  <a:schemeClr val="bg1"/>
                </a:solidFill>
                <a:sym typeface="+mn-ea"/>
              </a:rPr>
              <a:t>与</a:t>
            </a:r>
            <a:r>
              <a:rPr lang="zh-CN" altLang="en-US" sz="1800" b="1">
                <a:solidFill>
                  <a:srgbClr val="0070C0"/>
                </a:solidFill>
                <a:sym typeface="+mn-ea"/>
              </a:rPr>
              <a:t>SCP基金会有所分别：</a:t>
            </a:r>
            <a:r>
              <a:rPr lang="zh-CN" altLang="en-US" sz="1800" b="1" i="1">
                <a:solidFill>
                  <a:srgbClr val="C00000"/>
                </a:solidFill>
                <a:sym typeface="+mn-ea"/>
              </a:rPr>
              <a:t>如果基金会是狱卒，然后联盟就是行刑官</a:t>
            </a:r>
            <a:r>
              <a:rPr lang="zh-CN" altLang="en-US" sz="1800">
                <a:solidFill>
                  <a:schemeClr val="bg1"/>
                </a:solidFill>
                <a:sym typeface="+mn-ea"/>
              </a:rPr>
              <a:t>。但是，就像任何的行刑官一样，他们</a:t>
            </a:r>
            <a:r>
              <a:rPr lang="zh-CN" altLang="en-US" sz="1800" b="1">
                <a:solidFill>
                  <a:srgbClr val="0070C0"/>
                </a:solidFill>
                <a:sym typeface="+mn-ea"/>
              </a:rPr>
              <a:t>不能擅自行动</a:t>
            </a:r>
            <a:r>
              <a:rPr lang="zh-CN" altLang="en-US" sz="1800">
                <a:solidFill>
                  <a:schemeClr val="bg1"/>
                </a:solidFill>
                <a:sym typeface="+mn-ea"/>
              </a:rPr>
              <a:t>，除非有了</a:t>
            </a:r>
            <a:r>
              <a:rPr lang="zh-CN" altLang="en-US" sz="1800" b="1">
                <a:solidFill>
                  <a:srgbClr val="0070C0"/>
                </a:solidFill>
                <a:sym typeface="+mn-ea"/>
              </a:rPr>
              <a:t>法官</a:t>
            </a:r>
            <a:r>
              <a:rPr lang="zh-CN" altLang="en-US" sz="1800">
                <a:solidFill>
                  <a:schemeClr val="bg1"/>
                </a:solidFill>
                <a:sym typeface="+mn-ea"/>
              </a:rPr>
              <a:t>和</a:t>
            </a:r>
            <a:r>
              <a:rPr lang="zh-CN" altLang="en-US" sz="1800" b="1">
                <a:solidFill>
                  <a:srgbClr val="0070C0"/>
                </a:solidFill>
                <a:sym typeface="+mn-ea"/>
              </a:rPr>
              <a:t>陪审团的允许</a:t>
            </a:r>
            <a:r>
              <a:rPr lang="zh-CN" altLang="en-US" sz="1800">
                <a:solidFill>
                  <a:schemeClr val="bg1"/>
                </a:solidFill>
                <a:sym typeface="+mn-ea"/>
              </a:rPr>
              <a:t>，也就是</a:t>
            </a:r>
            <a:r>
              <a:rPr lang="zh-CN" altLang="en-US" sz="1800" b="1" i="1">
                <a:solidFill>
                  <a:srgbClr val="0070C0"/>
                </a:solidFill>
                <a:sym typeface="+mn-ea"/>
              </a:rPr>
              <a:t>联合国的秘密108议会</a:t>
            </a:r>
            <a:r>
              <a:rPr lang="zh-CN" altLang="en-US" sz="1800">
                <a:solidFill>
                  <a:schemeClr val="bg1"/>
                </a:solidFill>
                <a:sym typeface="+mn-ea"/>
              </a:rPr>
              <a:t>。</a:t>
            </a:r>
            <a:endParaRPr lang="zh-CN" altLang="en-US" sz="1800">
              <a:solidFill>
                <a:schemeClr val="bg1"/>
              </a:solidFill>
            </a:endParaRPr>
          </a:p>
          <a:p>
            <a:endParaRPr lang="zh-CN" altLang="en-US" sz="1600">
              <a:solidFill>
                <a:schemeClr val="bg1"/>
              </a:solidFill>
            </a:endParaRPr>
          </a:p>
          <a:p>
            <a:endParaRPr lang="zh-CN" altLang="en-US" sz="16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30000"/>
                                  </p:iterate>
                                  <p:childTnLst>
                                    <p:set>
                                      <p:cBhvr>
                                        <p:cTn id="12" dur="250" fill="hold">
                                          <p:stCondLst>
                                            <p:cond delay="0"/>
                                          </p:stCondLst>
                                        </p:cTn>
                                        <p:tgtEl>
                                          <p:spTgt spid="11">
                                            <p:txEl>
                                              <p:pRg st="0" end="0"/>
                                            </p:txEl>
                                          </p:spTgt>
                                        </p:tgtEl>
                                        <p:attrNameLst>
                                          <p:attrName>style.visibility</p:attrName>
                                        </p:attrNameLst>
                                      </p:cBhvr>
                                      <p:to>
                                        <p:strVal val="visible"/>
                                      </p:to>
                                    </p:set>
                                    <p:animEffect transition="in" filter="fade">
                                      <p:cBhvr>
                                        <p:cTn id="13" dur="250"/>
                                        <p:tgtEl>
                                          <p:spTgt spid="11">
                                            <p:txEl>
                                              <p:pRg st="0" end="0"/>
                                            </p:txEl>
                                          </p:spTgt>
                                        </p:tgtEl>
                                      </p:cBhvr>
                                    </p:animEffect>
                                  </p:childTnLst>
                                </p:cTn>
                              </p:par>
                              <p:par>
                                <p:cTn id="14" presetID="10" presetClass="entr" presetSubtype="0" fill="hold" grpId="0" nodeType="withEffect">
                                  <p:stCondLst>
                                    <p:cond delay="0"/>
                                  </p:stCondLst>
                                  <p:iterate type="lt">
                                    <p:tmPct val="30000"/>
                                  </p:iterate>
                                  <p:childTnLst>
                                    <p:set>
                                      <p:cBhvr>
                                        <p:cTn id="15" dur="250" fill="hold">
                                          <p:stCondLst>
                                            <p:cond delay="0"/>
                                          </p:stCondLst>
                                        </p:cTn>
                                        <p:tgtEl>
                                          <p:spTgt spid="11">
                                            <p:txEl>
                                              <p:pRg st="1" end="1"/>
                                            </p:txEl>
                                          </p:spTgt>
                                        </p:tgtEl>
                                        <p:attrNameLst>
                                          <p:attrName>style.visibility</p:attrName>
                                        </p:attrNameLst>
                                      </p:cBhvr>
                                      <p:to>
                                        <p:strVal val="visible"/>
                                      </p:to>
                                    </p:set>
                                    <p:animEffect transition="in" filter="fade">
                                      <p:cBhvr>
                                        <p:cTn id="16" dur="250"/>
                                        <p:tgtEl>
                                          <p:spTgt spid="11">
                                            <p:txEl>
                                              <p:pRg st="1" end="1"/>
                                            </p:txEl>
                                          </p:spTgt>
                                        </p:tgtEl>
                                      </p:cBhvr>
                                    </p:animEffect>
                                  </p:childTnLst>
                                </p:cTn>
                              </p:par>
                              <p:par>
                                <p:cTn id="17" presetID="10" presetClass="entr" presetSubtype="0" fill="hold" grpId="0" nodeType="withEffect">
                                  <p:stCondLst>
                                    <p:cond delay="0"/>
                                  </p:stCondLst>
                                  <p:iterate type="lt">
                                    <p:tmPct val="30000"/>
                                  </p:iterate>
                                  <p:childTnLst>
                                    <p:set>
                                      <p:cBhvr>
                                        <p:cTn id="18" dur="250" fill="hold">
                                          <p:stCondLst>
                                            <p:cond delay="0"/>
                                          </p:stCondLst>
                                        </p:cTn>
                                        <p:tgtEl>
                                          <p:spTgt spid="11">
                                            <p:txEl>
                                              <p:pRg st="2" end="2"/>
                                            </p:txEl>
                                          </p:spTgt>
                                        </p:tgtEl>
                                        <p:attrNameLst>
                                          <p:attrName>style.visibility</p:attrName>
                                        </p:attrNameLst>
                                      </p:cBhvr>
                                      <p:to>
                                        <p:strVal val="visible"/>
                                      </p:to>
                                    </p:set>
                                    <p:animEffect transition="in" filter="fade">
                                      <p:cBhvr>
                                        <p:cTn id="19" dur="250"/>
                                        <p:tgtEl>
                                          <p:spTgt spid="11">
                                            <p:txEl>
                                              <p:pRg st="2" end="2"/>
                                            </p:txEl>
                                          </p:spTgt>
                                        </p:tgtEl>
                                      </p:cBhvr>
                                    </p:animEffect>
                                  </p:childTnLst>
                                </p:cTn>
                              </p:par>
                              <p:par>
                                <p:cTn id="20" presetID="10" presetClass="entr" presetSubtype="0" fill="hold" grpId="0" nodeType="withEffect">
                                  <p:stCondLst>
                                    <p:cond delay="0"/>
                                  </p:stCondLst>
                                  <p:iterate type="lt">
                                    <p:tmPct val="30000"/>
                                  </p:iterate>
                                  <p:childTnLst>
                                    <p:set>
                                      <p:cBhvr>
                                        <p:cTn id="21" dur="250" fill="hold">
                                          <p:stCondLst>
                                            <p:cond delay="0"/>
                                          </p:stCondLst>
                                        </p:cTn>
                                        <p:tgtEl>
                                          <p:spTgt spid="11">
                                            <p:txEl>
                                              <p:pRg st="3" end="3"/>
                                            </p:txEl>
                                          </p:spTgt>
                                        </p:tgtEl>
                                        <p:attrNameLst>
                                          <p:attrName>style.visibility</p:attrName>
                                        </p:attrNameLst>
                                      </p:cBhvr>
                                      <p:to>
                                        <p:strVal val="visible"/>
                                      </p:to>
                                    </p:set>
                                    <p:animEffect transition="in" filter="fade">
                                      <p:cBhvr>
                                        <p:cTn id="22" dur="250"/>
                                        <p:tgtEl>
                                          <p:spTgt spid="11">
                                            <p:txEl>
                                              <p:pRg st="3" end="3"/>
                                            </p:txEl>
                                          </p:spTgt>
                                        </p:tgtEl>
                                      </p:cBhvr>
                                    </p:animEffect>
                                  </p:childTnLst>
                                </p:cTn>
                              </p:par>
                              <p:par>
                                <p:cTn id="23" presetID="10" presetClass="entr" presetSubtype="0" fill="hold" grpId="0" nodeType="withEffect">
                                  <p:stCondLst>
                                    <p:cond delay="0"/>
                                  </p:stCondLst>
                                  <p:iterate type="lt">
                                    <p:tmPct val="30000"/>
                                  </p:iterate>
                                  <p:childTnLst>
                                    <p:set>
                                      <p:cBhvr>
                                        <p:cTn id="24" dur="250" fill="hold">
                                          <p:stCondLst>
                                            <p:cond delay="0"/>
                                          </p:stCondLst>
                                        </p:cTn>
                                        <p:tgtEl>
                                          <p:spTgt spid="11">
                                            <p:txEl>
                                              <p:pRg st="4" end="4"/>
                                            </p:txEl>
                                          </p:spTgt>
                                        </p:tgtEl>
                                        <p:attrNameLst>
                                          <p:attrName>style.visibility</p:attrName>
                                        </p:attrNameLst>
                                      </p:cBhvr>
                                      <p:to>
                                        <p:strVal val="visible"/>
                                      </p:to>
                                    </p:set>
                                    <p:animEffect transition="in" filter="fade">
                                      <p:cBhvr>
                                        <p:cTn id="25" dur="25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五重任务</a:t>
            </a:r>
            <a:endParaRPr lang="zh-CN" altLang="en-US" sz="7200" b="1">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526415" y="3441065"/>
            <a:ext cx="1928495" cy="1014730"/>
          </a:xfrm>
          <a:prstGeom prst="rect">
            <a:avLst/>
          </a:prstGeom>
          <a:noFill/>
        </p:spPr>
        <p:txBody>
          <a:bodyPr wrap="square" rtlCol="0">
            <a:spAutoFit/>
          </a:bodyPr>
          <a:p>
            <a:r>
              <a:rPr lang="zh-CN" altLang="en-US" sz="6000" b="1">
                <a:solidFill>
                  <a:schemeClr val="bg1"/>
                </a:solidFill>
              </a:rPr>
              <a:t>生存</a:t>
            </a:r>
            <a:endParaRPr lang="zh-CN" altLang="en-US" sz="6000" b="1">
              <a:solidFill>
                <a:schemeClr val="bg1"/>
              </a:solidFill>
            </a:endParaRPr>
          </a:p>
        </p:txBody>
      </p:sp>
      <p:sp>
        <p:nvSpPr>
          <p:cNvPr id="3" name="文本框 2"/>
          <p:cNvSpPr txBox="1"/>
          <p:nvPr/>
        </p:nvSpPr>
        <p:spPr>
          <a:xfrm>
            <a:off x="2910205" y="3441065"/>
            <a:ext cx="1866265" cy="1014730"/>
          </a:xfrm>
          <a:prstGeom prst="rect">
            <a:avLst/>
          </a:prstGeom>
          <a:noFill/>
        </p:spPr>
        <p:txBody>
          <a:bodyPr wrap="square" rtlCol="0">
            <a:spAutoFit/>
          </a:bodyPr>
          <a:p>
            <a:r>
              <a:rPr lang="zh-CN" altLang="en-US" sz="6000" b="1">
                <a:solidFill>
                  <a:schemeClr val="bg1"/>
                </a:solidFill>
              </a:rPr>
              <a:t>隐蔽</a:t>
            </a:r>
            <a:endParaRPr lang="zh-CN" altLang="en-US" sz="6000" b="1">
              <a:solidFill>
                <a:schemeClr val="bg1"/>
              </a:solidFill>
            </a:endParaRPr>
          </a:p>
        </p:txBody>
      </p:sp>
      <p:sp>
        <p:nvSpPr>
          <p:cNvPr id="6" name="文本框 5"/>
          <p:cNvSpPr txBox="1"/>
          <p:nvPr/>
        </p:nvSpPr>
        <p:spPr>
          <a:xfrm>
            <a:off x="5231765" y="3441065"/>
            <a:ext cx="1840230" cy="1014730"/>
          </a:xfrm>
          <a:prstGeom prst="rect">
            <a:avLst/>
          </a:prstGeom>
          <a:noFill/>
        </p:spPr>
        <p:txBody>
          <a:bodyPr wrap="square" rtlCol="0">
            <a:spAutoFit/>
          </a:bodyPr>
          <a:p>
            <a:r>
              <a:rPr lang="zh-CN" altLang="en-US" sz="6000" b="1">
                <a:solidFill>
                  <a:schemeClr val="bg1"/>
                </a:solidFill>
              </a:rPr>
              <a:t>保护</a:t>
            </a:r>
            <a:endParaRPr lang="zh-CN" altLang="en-US" sz="6000" b="1">
              <a:solidFill>
                <a:schemeClr val="bg1"/>
              </a:solidFill>
            </a:endParaRPr>
          </a:p>
        </p:txBody>
      </p:sp>
      <p:sp>
        <p:nvSpPr>
          <p:cNvPr id="8" name="文本框 7"/>
          <p:cNvSpPr txBox="1"/>
          <p:nvPr/>
        </p:nvSpPr>
        <p:spPr>
          <a:xfrm>
            <a:off x="7513320" y="3441065"/>
            <a:ext cx="1893570" cy="1014730"/>
          </a:xfrm>
          <a:prstGeom prst="rect">
            <a:avLst/>
          </a:prstGeom>
          <a:noFill/>
        </p:spPr>
        <p:txBody>
          <a:bodyPr wrap="square" rtlCol="0">
            <a:spAutoFit/>
          </a:bodyPr>
          <a:p>
            <a:r>
              <a:rPr lang="zh-CN" altLang="en-US" sz="6000" b="1">
                <a:solidFill>
                  <a:schemeClr val="bg1"/>
                </a:solidFill>
              </a:rPr>
              <a:t>毁灭</a:t>
            </a:r>
            <a:endParaRPr lang="zh-CN" altLang="en-US" sz="6000" b="1">
              <a:solidFill>
                <a:schemeClr val="bg1"/>
              </a:solidFill>
            </a:endParaRPr>
          </a:p>
        </p:txBody>
      </p:sp>
      <p:sp>
        <p:nvSpPr>
          <p:cNvPr id="9" name="文本框 8"/>
          <p:cNvSpPr txBox="1"/>
          <p:nvPr/>
        </p:nvSpPr>
        <p:spPr>
          <a:xfrm>
            <a:off x="9848215" y="3441065"/>
            <a:ext cx="1805305" cy="1014730"/>
          </a:xfrm>
          <a:prstGeom prst="rect">
            <a:avLst/>
          </a:prstGeom>
          <a:noFill/>
        </p:spPr>
        <p:txBody>
          <a:bodyPr wrap="square" rtlCol="0">
            <a:spAutoFit/>
          </a:bodyPr>
          <a:p>
            <a:r>
              <a:rPr lang="zh-CN" altLang="en-US" sz="6000" b="1">
                <a:solidFill>
                  <a:schemeClr val="bg1"/>
                </a:solidFill>
              </a:rPr>
              <a:t>教育</a:t>
            </a:r>
            <a:endParaRPr lang="zh-CN" altLang="en-US" sz="6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30000"/>
                                  </p:iterate>
                                  <p:childTnLst>
                                    <p:set>
                                      <p:cBhvr>
                                        <p:cTn id="12" dur="250" fill="hold">
                                          <p:stCondLst>
                                            <p:cond delay="0"/>
                                          </p:stCondLst>
                                        </p:cTn>
                                        <p:tgtEl>
                                          <p:spTgt spid="2">
                                            <p:txEl>
                                              <p:pRg st="0" end="0"/>
                                            </p:txEl>
                                          </p:spTgt>
                                        </p:tgtEl>
                                        <p:attrNameLst>
                                          <p:attrName>style.visibility</p:attrName>
                                        </p:attrNameLst>
                                      </p:cBhvr>
                                      <p:to>
                                        <p:strVal val="visible"/>
                                      </p:to>
                                    </p:set>
                                    <p:animEffect transition="in" filter="fade">
                                      <p:cBhvr>
                                        <p:cTn id="13" dur="25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iterate type="lt">
                                    <p:tmPct val="30000"/>
                                  </p:iterate>
                                  <p:childTnLst>
                                    <p:set>
                                      <p:cBhvr>
                                        <p:cTn id="17" dur="250" fill="hold">
                                          <p:stCondLst>
                                            <p:cond delay="0"/>
                                          </p:stCondLst>
                                        </p:cTn>
                                        <p:tgtEl>
                                          <p:spTgt spid="3">
                                            <p:txEl>
                                              <p:pRg st="0" end="0"/>
                                            </p:txEl>
                                          </p:spTgt>
                                        </p:tgtEl>
                                        <p:attrNameLst>
                                          <p:attrName>style.visibility</p:attrName>
                                        </p:attrNameLst>
                                      </p:cBhvr>
                                      <p:to>
                                        <p:strVal val="visible"/>
                                      </p:to>
                                    </p:set>
                                    <p:animEffect transition="in" filter="fade">
                                      <p:cBhvr>
                                        <p:cTn id="18" dur="25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iterate type="lt">
                                    <p:tmPct val="30000"/>
                                  </p:iterate>
                                  <p:childTnLst>
                                    <p:set>
                                      <p:cBhvr>
                                        <p:cTn id="22" dur="250" fill="hold">
                                          <p:stCondLst>
                                            <p:cond delay="0"/>
                                          </p:stCondLst>
                                        </p:cTn>
                                        <p:tgtEl>
                                          <p:spTgt spid="6">
                                            <p:txEl>
                                              <p:pRg st="0" end="0"/>
                                            </p:txEl>
                                          </p:spTgt>
                                        </p:tgtEl>
                                        <p:attrNameLst>
                                          <p:attrName>style.visibility</p:attrName>
                                        </p:attrNameLst>
                                      </p:cBhvr>
                                      <p:to>
                                        <p:strVal val="visible"/>
                                      </p:to>
                                    </p:set>
                                    <p:animEffect transition="in" filter="fade">
                                      <p:cBhvr>
                                        <p:cTn id="23" dur="25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iterate type="lt">
                                    <p:tmPct val="30000"/>
                                  </p:iterate>
                                  <p:childTnLst>
                                    <p:set>
                                      <p:cBhvr>
                                        <p:cTn id="27" dur="250" fill="hold">
                                          <p:stCondLst>
                                            <p:cond delay="0"/>
                                          </p:stCondLst>
                                        </p:cTn>
                                        <p:tgtEl>
                                          <p:spTgt spid="8">
                                            <p:txEl>
                                              <p:pRg st="0" end="0"/>
                                            </p:txEl>
                                          </p:spTgt>
                                        </p:tgtEl>
                                        <p:attrNameLst>
                                          <p:attrName>style.visibility</p:attrName>
                                        </p:attrNameLst>
                                      </p:cBhvr>
                                      <p:to>
                                        <p:strVal val="visible"/>
                                      </p:to>
                                    </p:set>
                                    <p:animEffect transition="in" filter="fade">
                                      <p:cBhvr>
                                        <p:cTn id="28" dur="25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lt">
                                    <p:tmPct val="30000"/>
                                  </p:iterate>
                                  <p:childTnLst>
                                    <p:set>
                                      <p:cBhvr>
                                        <p:cTn id="32" dur="250" fill="hold">
                                          <p:stCondLst>
                                            <p:cond delay="0"/>
                                          </p:stCondLst>
                                        </p:cTn>
                                        <p:tgtEl>
                                          <p:spTgt spid="9">
                                            <p:txEl>
                                              <p:pRg st="0" end="0"/>
                                            </p:txEl>
                                          </p:spTgt>
                                        </p:tgtEl>
                                        <p:attrNameLst>
                                          <p:attrName>style.visibility</p:attrName>
                                        </p:attrNameLst>
                                      </p:cBhvr>
                                      <p:to>
                                        <p:strVal val="visible"/>
                                      </p:to>
                                    </p:set>
                                    <p:animEffect transition="in" filter="fade">
                                      <p:cBhvr>
                                        <p:cTn id="33" dur="2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bldLvl="0" build="allAtOnce"/>
      <p:bldP spid="2" grpId="1"/>
      <p:bldP spid="3" grpId="0" bldLvl="0" build="allAtOnce"/>
      <p:bldP spid="3" grpId="1"/>
      <p:bldP spid="6" grpId="0" bldLvl="0" build="allAtOnce"/>
      <p:bldP spid="6" grpId="1"/>
      <p:bldP spid="8" grpId="0" bldLvl="0" build="allAtOnce"/>
      <p:bldP spid="8" grpId="1"/>
      <p:bldP spid="9" grpId="0" bldLvl="0" build="allAtOnce"/>
      <p:bldP spid="9"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生存（</a:t>
            </a:r>
            <a:r>
              <a:rPr lang="en-US" altLang="zh-CN" sz="7200" b="1">
                <a:solidFill>
                  <a:schemeClr val="bg1"/>
                </a:solidFill>
              </a:rPr>
              <a:t>S</a:t>
            </a:r>
            <a:r>
              <a:rPr lang="zh-CN" altLang="en-US" sz="7200" b="1">
                <a:solidFill>
                  <a:schemeClr val="bg1"/>
                </a:solidFill>
              </a:rPr>
              <a:t>urvival）</a:t>
            </a:r>
            <a:endParaRPr lang="zh-CN" altLang="en-US" sz="7200" b="1">
              <a:solidFill>
                <a:schemeClr val="bg1"/>
              </a:solidFill>
            </a:endParaRPr>
          </a:p>
        </p:txBody>
      </p:sp>
      <p:sp>
        <p:nvSpPr>
          <p:cNvPr id="11" name="内容占位符 10"/>
          <p:cNvSpPr>
            <a:spLocks noGrp="1"/>
          </p:cNvSpPr>
          <p:nvPr>
            <p:ph idx="1"/>
          </p:nvPr>
        </p:nvSpPr>
        <p:spPr>
          <a:xfrm>
            <a:off x="838200" y="3316605"/>
            <a:ext cx="10515600" cy="997585"/>
          </a:xfrm>
        </p:spPr>
        <p:txBody>
          <a:bodyPr/>
          <a:p>
            <a:r>
              <a:rPr lang="zh-CN" altLang="en-US" sz="2000">
                <a:solidFill>
                  <a:schemeClr val="bg1"/>
                </a:solidFill>
              </a:rPr>
              <a:t>全球超自然联盟应以</a:t>
            </a:r>
            <a:r>
              <a:rPr lang="zh-CN" altLang="en-US" sz="2000" b="1">
                <a:solidFill>
                  <a:srgbClr val="C00000"/>
                </a:solidFill>
              </a:rPr>
              <a:t>对抗所有有威胁</a:t>
            </a:r>
            <a:r>
              <a:rPr lang="zh-CN" altLang="en-US" sz="2000">
                <a:solidFill>
                  <a:schemeClr val="bg1"/>
                </a:solidFill>
              </a:rPr>
              <a:t>的</a:t>
            </a:r>
            <a:r>
              <a:rPr lang="zh-CN" altLang="en-US" sz="2000" b="1">
                <a:solidFill>
                  <a:srgbClr val="C00000"/>
                </a:solidFill>
              </a:rPr>
              <a:t>超自然，超科学，超世俗事物</a:t>
            </a:r>
            <a:r>
              <a:rPr lang="zh-CN" altLang="en-US" sz="2000">
                <a:solidFill>
                  <a:schemeClr val="bg1"/>
                </a:solidFill>
              </a:rPr>
              <a:t>，</a:t>
            </a:r>
            <a:r>
              <a:rPr lang="zh-CN" altLang="en-US" sz="2000" b="1">
                <a:solidFill>
                  <a:srgbClr val="0070C0"/>
                </a:solidFill>
              </a:rPr>
              <a:t>保证人类生存</a:t>
            </a:r>
            <a:r>
              <a:rPr lang="zh-CN" altLang="en-US" sz="2000">
                <a:solidFill>
                  <a:schemeClr val="bg1"/>
                </a:solidFill>
              </a:rPr>
              <a:t>作为</a:t>
            </a:r>
            <a:r>
              <a:rPr lang="zh-CN" altLang="en-US" sz="2000" b="1">
                <a:solidFill>
                  <a:srgbClr val="0070C0"/>
                </a:solidFill>
              </a:rPr>
              <a:t>第一要务</a:t>
            </a:r>
            <a:r>
              <a:rPr lang="zh-CN" altLang="en-US" sz="2000">
                <a:solidFill>
                  <a:schemeClr val="bg1"/>
                </a:solidFill>
              </a:rPr>
              <a:t>，</a:t>
            </a:r>
            <a:r>
              <a:rPr lang="zh-CN" altLang="en-US" sz="2000" b="1">
                <a:solidFill>
                  <a:srgbClr val="0070C0"/>
                </a:solidFill>
              </a:rPr>
              <a:t>高于一切</a:t>
            </a:r>
            <a:r>
              <a:rPr lang="zh-CN" altLang="en-US" sz="2000">
                <a:solidFill>
                  <a:schemeClr val="bg1"/>
                </a:solidFill>
              </a:rPr>
              <a:t>其他</a:t>
            </a:r>
            <a:r>
              <a:rPr lang="zh-CN" altLang="en-US" sz="2000" b="1">
                <a:solidFill>
                  <a:srgbClr val="0070C0"/>
                </a:solidFill>
              </a:rPr>
              <a:t>事务</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隐蔽（</a:t>
            </a:r>
            <a:r>
              <a:rPr lang="en-US" altLang="zh-CN" sz="7200" b="1">
                <a:solidFill>
                  <a:schemeClr val="bg1"/>
                </a:solidFill>
              </a:rPr>
              <a:t>C</a:t>
            </a:r>
            <a:r>
              <a:rPr lang="zh-CN" altLang="en-US" sz="7200" b="1">
                <a:solidFill>
                  <a:schemeClr val="bg1"/>
                </a:solidFill>
              </a:rPr>
              <a:t>onceal）</a:t>
            </a:r>
            <a:endParaRPr lang="zh-CN" altLang="en-US" sz="7200" b="1">
              <a:solidFill>
                <a:schemeClr val="bg1"/>
              </a:solidFill>
            </a:endParaRPr>
          </a:p>
        </p:txBody>
      </p:sp>
      <p:sp>
        <p:nvSpPr>
          <p:cNvPr id="11" name="内容占位符 10"/>
          <p:cNvSpPr>
            <a:spLocks noGrp="1"/>
          </p:cNvSpPr>
          <p:nvPr>
            <p:ph idx="1"/>
          </p:nvPr>
        </p:nvSpPr>
        <p:spPr>
          <a:xfrm>
            <a:off x="838200" y="3429000"/>
            <a:ext cx="10515600" cy="970280"/>
          </a:xfrm>
        </p:spPr>
        <p:txBody>
          <a:bodyPr/>
          <a:p>
            <a:r>
              <a:rPr lang="zh-CN" altLang="en-US" sz="2000">
                <a:solidFill>
                  <a:schemeClr val="bg1"/>
                </a:solidFill>
              </a:rPr>
              <a:t>已确定</a:t>
            </a:r>
            <a:r>
              <a:rPr lang="zh-CN" altLang="en-US" sz="2000" b="1">
                <a:solidFill>
                  <a:srgbClr val="C00000"/>
                </a:solidFill>
              </a:rPr>
              <a:t>有关这些前所未有的超威胁</a:t>
            </a:r>
            <a:r>
              <a:rPr lang="zh-CN" altLang="en-US" sz="2000">
                <a:solidFill>
                  <a:schemeClr val="bg1"/>
                </a:solidFill>
              </a:rPr>
              <a:t>的</a:t>
            </a:r>
            <a:r>
              <a:rPr lang="zh-CN" altLang="en-US" sz="2000" b="1">
                <a:solidFill>
                  <a:srgbClr val="C00000"/>
                </a:solidFill>
              </a:rPr>
              <a:t>知识会导致在人类群体中爆发大规模恐慌和伤亡</a:t>
            </a:r>
            <a:r>
              <a:rPr lang="zh-CN" altLang="en-US" sz="2000">
                <a:solidFill>
                  <a:schemeClr val="bg1"/>
                </a:solidFill>
              </a:rPr>
              <a:t>，超自然联盟应对</a:t>
            </a:r>
            <a:r>
              <a:rPr lang="zh-CN" altLang="en-US" sz="2000" b="1">
                <a:solidFill>
                  <a:srgbClr val="0070C0"/>
                </a:solidFill>
              </a:rPr>
              <a:t>公众隐瞒这些威胁</a:t>
            </a:r>
            <a:r>
              <a:rPr lang="zh-CN" altLang="en-US" sz="2000">
                <a:solidFill>
                  <a:schemeClr val="bg1"/>
                </a:solidFill>
              </a:rPr>
              <a:t>的存在。</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保护（</a:t>
            </a:r>
            <a:r>
              <a:rPr lang="en-US" altLang="zh-CN" sz="7200" b="1">
                <a:solidFill>
                  <a:schemeClr val="bg1"/>
                </a:solidFill>
              </a:rPr>
              <a:t>Protect</a:t>
            </a:r>
            <a:r>
              <a:rPr lang="zh-CN" altLang="en-US" sz="7200" b="1">
                <a:solidFill>
                  <a:schemeClr val="bg1"/>
                </a:solidFill>
              </a:rPr>
              <a:t>）</a:t>
            </a:r>
            <a:endParaRPr lang="zh-CN" altLang="en-US" sz="7200" b="1">
              <a:solidFill>
                <a:schemeClr val="bg1"/>
              </a:solidFill>
            </a:endParaRPr>
          </a:p>
        </p:txBody>
      </p:sp>
      <p:sp>
        <p:nvSpPr>
          <p:cNvPr id="11" name="内容占位符 10"/>
          <p:cNvSpPr>
            <a:spLocks noGrp="1"/>
          </p:cNvSpPr>
          <p:nvPr>
            <p:ph idx="1"/>
          </p:nvPr>
        </p:nvSpPr>
        <p:spPr>
          <a:xfrm>
            <a:off x="838200" y="3429000"/>
            <a:ext cx="10515600" cy="874395"/>
          </a:xfrm>
        </p:spPr>
        <p:txBody>
          <a:bodyPr/>
          <a:p>
            <a:r>
              <a:rPr lang="zh-CN" altLang="en-US" sz="2000">
                <a:solidFill>
                  <a:schemeClr val="bg1"/>
                </a:solidFill>
              </a:rPr>
              <a:t>尽管要执行第一任务</a:t>
            </a:r>
            <a:r>
              <a:rPr lang="zh-CN" altLang="en-US" sz="2000" b="1">
                <a:solidFill>
                  <a:srgbClr val="C00000"/>
                </a:solidFill>
              </a:rPr>
              <a:t>必然会有消耗，个别人类个体（包括GOC的行动员）</a:t>
            </a:r>
            <a:r>
              <a:rPr lang="zh-CN" altLang="en-US" sz="2000" b="1">
                <a:solidFill>
                  <a:srgbClr val="0070C0"/>
                </a:solidFill>
              </a:rPr>
              <a:t>应尽可能的得到保护</a:t>
            </a:r>
            <a:r>
              <a:rPr lang="zh-CN" altLang="en-US" sz="2000">
                <a:solidFill>
                  <a:schemeClr val="bg1"/>
                </a:solidFill>
              </a:rPr>
              <a:t>，并</a:t>
            </a:r>
            <a:r>
              <a:rPr lang="zh-CN" altLang="en-US" sz="2000" b="1">
                <a:solidFill>
                  <a:srgbClr val="0070C0"/>
                </a:solidFill>
              </a:rPr>
              <a:t>应尽可能</a:t>
            </a:r>
            <a:r>
              <a:rPr lang="zh-CN" altLang="en-US" sz="2000">
                <a:solidFill>
                  <a:schemeClr val="bg1"/>
                </a:solidFill>
              </a:rPr>
              <a:t>将</a:t>
            </a:r>
            <a:r>
              <a:rPr lang="zh-CN" altLang="en-US" sz="2000" b="1">
                <a:solidFill>
                  <a:srgbClr val="0070C0"/>
                </a:solidFill>
              </a:rPr>
              <a:t>损害控制在最小</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毁灭（</a:t>
            </a:r>
            <a:r>
              <a:rPr lang="en-US" altLang="zh-CN" sz="7200" b="1">
                <a:solidFill>
                  <a:schemeClr val="bg1"/>
                </a:solidFill>
              </a:rPr>
              <a:t>D</a:t>
            </a:r>
            <a:r>
              <a:rPr lang="zh-CN" altLang="en-US" sz="7200" b="1">
                <a:solidFill>
                  <a:schemeClr val="bg1"/>
                </a:solidFill>
              </a:rPr>
              <a:t>estruction）</a:t>
            </a:r>
            <a:endParaRPr lang="zh-CN" altLang="en-US" sz="7200" b="1">
              <a:solidFill>
                <a:schemeClr val="bg1"/>
              </a:solidFill>
            </a:endParaRPr>
          </a:p>
        </p:txBody>
      </p:sp>
      <p:sp>
        <p:nvSpPr>
          <p:cNvPr id="11" name="内容占位符 10"/>
          <p:cNvSpPr>
            <a:spLocks noGrp="1"/>
          </p:cNvSpPr>
          <p:nvPr>
            <p:ph idx="1"/>
          </p:nvPr>
        </p:nvSpPr>
        <p:spPr>
          <a:xfrm>
            <a:off x="838200" y="3429000"/>
            <a:ext cx="10515600" cy="927100"/>
          </a:xfrm>
        </p:spPr>
        <p:txBody>
          <a:bodyPr/>
          <a:p>
            <a:r>
              <a:rPr lang="zh-CN" altLang="en-US" sz="2000">
                <a:solidFill>
                  <a:schemeClr val="bg1"/>
                </a:solidFill>
              </a:rPr>
              <a:t>超威胁的</a:t>
            </a:r>
            <a:r>
              <a:rPr lang="zh-CN" altLang="en-US" sz="2000" b="1">
                <a:solidFill>
                  <a:srgbClr val="C00000"/>
                </a:solidFill>
              </a:rPr>
              <a:t>存在</a:t>
            </a:r>
            <a:r>
              <a:rPr lang="zh-CN" altLang="en-US" sz="2000">
                <a:solidFill>
                  <a:schemeClr val="bg1"/>
                </a:solidFill>
              </a:rPr>
              <a:t>是</a:t>
            </a:r>
            <a:r>
              <a:rPr lang="zh-CN" altLang="en-US" sz="2000" b="1">
                <a:solidFill>
                  <a:srgbClr val="C00000"/>
                </a:solidFill>
              </a:rPr>
              <a:t>对人类生存</a:t>
            </a:r>
            <a:r>
              <a:rPr lang="zh-CN" altLang="en-US" sz="2000">
                <a:solidFill>
                  <a:schemeClr val="bg1"/>
                </a:solidFill>
              </a:rPr>
              <a:t>的</a:t>
            </a:r>
            <a:r>
              <a:rPr lang="zh-CN" altLang="en-US" sz="2000" b="1">
                <a:solidFill>
                  <a:srgbClr val="C00000"/>
                </a:solidFill>
              </a:rPr>
              <a:t>诅咒</a:t>
            </a:r>
            <a:r>
              <a:rPr lang="zh-CN" altLang="en-US" sz="2000">
                <a:solidFill>
                  <a:schemeClr val="bg1"/>
                </a:solidFill>
              </a:rPr>
              <a:t>，</a:t>
            </a:r>
            <a:r>
              <a:rPr lang="zh-CN" altLang="en-US" sz="2000" b="1">
                <a:solidFill>
                  <a:srgbClr val="C00000"/>
                </a:solidFill>
              </a:rPr>
              <a:t>不应冒风险收容</a:t>
            </a:r>
            <a:r>
              <a:rPr lang="zh-CN" altLang="en-US" sz="2000">
                <a:solidFill>
                  <a:schemeClr val="bg1"/>
                </a:solidFill>
              </a:rPr>
              <a:t>和</a:t>
            </a:r>
            <a:r>
              <a:rPr lang="zh-CN" altLang="en-US" sz="2000" b="1">
                <a:solidFill>
                  <a:srgbClr val="C00000"/>
                </a:solidFill>
              </a:rPr>
              <a:t>储存这类威胁</a:t>
            </a:r>
            <a:r>
              <a:rPr lang="zh-CN" altLang="en-US" sz="2000">
                <a:solidFill>
                  <a:schemeClr val="bg1"/>
                </a:solidFill>
              </a:rPr>
              <a:t>。只要</a:t>
            </a:r>
            <a:r>
              <a:rPr lang="zh-CN" altLang="en-US" sz="2000" b="1">
                <a:solidFill>
                  <a:srgbClr val="C00000"/>
                </a:solidFill>
              </a:rPr>
              <a:t>有可能，这些威胁应</a:t>
            </a:r>
            <a:r>
              <a:rPr lang="zh-CN" altLang="en-US" sz="2000">
                <a:solidFill>
                  <a:schemeClr val="bg1"/>
                </a:solidFill>
              </a:rPr>
              <a:t>全部</a:t>
            </a:r>
            <a:r>
              <a:rPr lang="zh-CN" altLang="en-US" sz="2000" b="1">
                <a:solidFill>
                  <a:srgbClr val="C00000"/>
                </a:solidFill>
              </a:rPr>
              <a:t>摧毁</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教育（</a:t>
            </a:r>
            <a:r>
              <a:rPr lang="en-US" altLang="zh-CN" sz="7200" b="1">
                <a:solidFill>
                  <a:schemeClr val="bg1"/>
                </a:solidFill>
              </a:rPr>
              <a:t>Ed</a:t>
            </a:r>
            <a:r>
              <a:rPr lang="en-US" altLang="zh-CN" sz="7200" b="1">
                <a:solidFill>
                  <a:schemeClr val="bg1"/>
                </a:solidFill>
              </a:rPr>
              <a:t>ucation</a:t>
            </a:r>
            <a:r>
              <a:rPr lang="zh-CN" altLang="en-US" sz="7200" b="1">
                <a:solidFill>
                  <a:schemeClr val="bg1"/>
                </a:solidFill>
              </a:rPr>
              <a:t>）</a:t>
            </a:r>
            <a:endParaRPr lang="zh-CN" altLang="en-US" sz="7200" b="1">
              <a:solidFill>
                <a:schemeClr val="bg1"/>
              </a:solidFill>
            </a:endParaRPr>
          </a:p>
        </p:txBody>
      </p:sp>
      <p:sp>
        <p:nvSpPr>
          <p:cNvPr id="11" name="内容占位符 10"/>
          <p:cNvSpPr>
            <a:spLocks noGrp="1"/>
          </p:cNvSpPr>
          <p:nvPr>
            <p:ph idx="1"/>
          </p:nvPr>
        </p:nvSpPr>
        <p:spPr>
          <a:xfrm>
            <a:off x="838200" y="3429000"/>
            <a:ext cx="10515600" cy="706120"/>
          </a:xfrm>
        </p:spPr>
        <p:txBody>
          <a:bodyPr/>
          <a:p>
            <a:r>
              <a:rPr lang="zh-CN" altLang="en-US" sz="2000">
                <a:solidFill>
                  <a:schemeClr val="bg1"/>
                </a:solidFill>
              </a:rPr>
              <a:t>全球超自然联盟</a:t>
            </a:r>
            <a:r>
              <a:rPr lang="zh-CN" altLang="en-US" sz="2000" b="1">
                <a:solidFill>
                  <a:srgbClr val="0070C0"/>
                </a:solidFill>
              </a:rPr>
              <a:t>应尽一切努力收集有关超自然威胁</a:t>
            </a:r>
            <a:r>
              <a:rPr lang="zh-CN" altLang="en-US" sz="2000">
                <a:solidFill>
                  <a:schemeClr val="bg1"/>
                </a:solidFill>
              </a:rPr>
              <a:t>的</a:t>
            </a:r>
            <a:r>
              <a:rPr lang="zh-CN" altLang="en-US" sz="2000" b="1">
                <a:solidFill>
                  <a:srgbClr val="0070C0"/>
                </a:solidFill>
              </a:rPr>
              <a:t>基础知识</a:t>
            </a:r>
            <a:r>
              <a:rPr lang="zh-CN" altLang="en-US" sz="2000">
                <a:solidFill>
                  <a:schemeClr val="bg1"/>
                </a:solidFill>
              </a:rPr>
              <a:t>，但是</a:t>
            </a:r>
            <a:r>
              <a:rPr lang="zh-CN" altLang="en-US" sz="2000" b="1">
                <a:solidFill>
                  <a:srgbClr val="0070C0"/>
                </a:solidFill>
              </a:rPr>
              <a:t>不应妨碍到第四任务</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pic>
        <p:nvPicPr>
          <p:cNvPr id="8" name="图片 7" descr="R-C"/>
          <p:cNvPicPr>
            <a:picLocks noChangeAspect="1"/>
          </p:cNvPicPr>
          <p:nvPr/>
        </p:nvPicPr>
        <p:blipFill>
          <a:blip r:embed="rId2"/>
          <a:stretch>
            <a:fillRect/>
          </a:stretch>
        </p:blipFill>
        <p:spPr>
          <a:xfrm>
            <a:off x="-316865" y="0"/>
            <a:ext cx="4998720" cy="1795780"/>
          </a:xfrm>
          <a:prstGeom prst="rect">
            <a:avLst/>
          </a:prstGeom>
        </p:spPr>
      </p:pic>
      <p:sp>
        <p:nvSpPr>
          <p:cNvPr id="2" name="文本框 1"/>
          <p:cNvSpPr txBox="1"/>
          <p:nvPr/>
        </p:nvSpPr>
        <p:spPr>
          <a:xfrm>
            <a:off x="2032000" y="2863215"/>
            <a:ext cx="1759585" cy="922020"/>
          </a:xfrm>
          <a:prstGeom prst="rect">
            <a:avLst/>
          </a:prstGeom>
          <a:noFill/>
        </p:spPr>
        <p:txBody>
          <a:bodyPr wrap="square" rtlCol="0">
            <a:spAutoFit/>
          </a:bodyPr>
          <a:p>
            <a:r>
              <a:rPr lang="zh-CN" altLang="en-US" sz="5400" b="1">
                <a:solidFill>
                  <a:schemeClr val="bg1"/>
                </a:solidFill>
              </a:rPr>
              <a:t>控制</a:t>
            </a:r>
            <a:endParaRPr lang="zh-CN" altLang="en-US" sz="5400" b="1">
              <a:solidFill>
                <a:schemeClr val="bg1"/>
              </a:solidFill>
            </a:endParaRPr>
          </a:p>
        </p:txBody>
      </p:sp>
      <p:sp>
        <p:nvSpPr>
          <p:cNvPr id="3" name="文本框 2"/>
          <p:cNvSpPr txBox="1"/>
          <p:nvPr/>
        </p:nvSpPr>
        <p:spPr>
          <a:xfrm>
            <a:off x="5057140" y="2960370"/>
            <a:ext cx="2077720" cy="855980"/>
          </a:xfrm>
          <a:prstGeom prst="rect">
            <a:avLst/>
          </a:prstGeom>
          <a:noFill/>
        </p:spPr>
        <p:txBody>
          <a:bodyPr wrap="square" rtlCol="0">
            <a:noAutofit/>
          </a:bodyPr>
          <a:p>
            <a:r>
              <a:rPr lang="zh-CN" altLang="en-US" sz="5400" b="1">
                <a:solidFill>
                  <a:schemeClr val="bg1"/>
                </a:solidFill>
              </a:rPr>
              <a:t>收容</a:t>
            </a:r>
            <a:endParaRPr lang="zh-CN" altLang="en-US" sz="5400" b="1">
              <a:solidFill>
                <a:schemeClr val="bg1"/>
              </a:solidFill>
            </a:endParaRPr>
          </a:p>
        </p:txBody>
      </p:sp>
      <p:sp>
        <p:nvSpPr>
          <p:cNvPr id="4" name="文本框 3"/>
          <p:cNvSpPr txBox="1"/>
          <p:nvPr/>
        </p:nvSpPr>
        <p:spPr>
          <a:xfrm>
            <a:off x="8050530" y="2960370"/>
            <a:ext cx="1814195" cy="922020"/>
          </a:xfrm>
          <a:prstGeom prst="rect">
            <a:avLst/>
          </a:prstGeom>
          <a:noFill/>
        </p:spPr>
        <p:txBody>
          <a:bodyPr wrap="square" rtlCol="0">
            <a:spAutoFit/>
          </a:bodyPr>
          <a:p>
            <a:r>
              <a:rPr lang="zh-CN" altLang="en-US" sz="5400" b="1">
                <a:solidFill>
                  <a:schemeClr val="bg1"/>
                </a:solidFill>
              </a:rPr>
              <a:t>保护</a:t>
            </a:r>
            <a:endParaRPr lang="zh-CN" altLang="en-US" sz="5400" b="1">
              <a:solidFill>
                <a:schemeClr val="bg1"/>
              </a:solidFill>
            </a:endParaRPr>
          </a:p>
        </p:txBody>
      </p:sp>
      <p:sp>
        <p:nvSpPr>
          <p:cNvPr id="5" name="文本框 4"/>
          <p:cNvSpPr txBox="1"/>
          <p:nvPr/>
        </p:nvSpPr>
        <p:spPr>
          <a:xfrm>
            <a:off x="1704340" y="1941195"/>
            <a:ext cx="2236470" cy="922020"/>
          </a:xfrm>
          <a:prstGeom prst="rect">
            <a:avLst/>
          </a:prstGeom>
          <a:noFill/>
        </p:spPr>
        <p:txBody>
          <a:bodyPr wrap="square" rtlCol="0">
            <a:spAutoFit/>
          </a:bodyPr>
          <a:p>
            <a:r>
              <a:rPr lang="en-US" altLang="zh-CN" sz="5400" b="1">
                <a:solidFill>
                  <a:schemeClr val="bg1"/>
                </a:solidFill>
              </a:rPr>
              <a:t>Secure</a:t>
            </a:r>
            <a:endParaRPr lang="en-US" altLang="zh-CN" sz="5400" b="1">
              <a:solidFill>
                <a:schemeClr val="bg1"/>
              </a:solidFill>
            </a:endParaRPr>
          </a:p>
        </p:txBody>
      </p:sp>
      <p:sp>
        <p:nvSpPr>
          <p:cNvPr id="6" name="文本框 5"/>
          <p:cNvSpPr txBox="1"/>
          <p:nvPr/>
        </p:nvSpPr>
        <p:spPr>
          <a:xfrm>
            <a:off x="4681855" y="2038350"/>
            <a:ext cx="2500630" cy="922020"/>
          </a:xfrm>
          <a:prstGeom prst="rect">
            <a:avLst/>
          </a:prstGeom>
          <a:noFill/>
        </p:spPr>
        <p:txBody>
          <a:bodyPr wrap="square" rtlCol="0">
            <a:spAutoFit/>
          </a:bodyPr>
          <a:p>
            <a:r>
              <a:rPr lang="en-US" altLang="zh-CN" sz="5400" b="1">
                <a:solidFill>
                  <a:schemeClr val="bg1"/>
                </a:solidFill>
              </a:rPr>
              <a:t>Contain</a:t>
            </a:r>
            <a:endParaRPr lang="en-US" altLang="zh-CN" sz="5400" b="1">
              <a:solidFill>
                <a:schemeClr val="bg1"/>
              </a:solidFill>
            </a:endParaRPr>
          </a:p>
        </p:txBody>
      </p:sp>
      <p:sp>
        <p:nvSpPr>
          <p:cNvPr id="9" name="文本框 8"/>
          <p:cNvSpPr txBox="1"/>
          <p:nvPr/>
        </p:nvSpPr>
        <p:spPr>
          <a:xfrm>
            <a:off x="7905750" y="2038350"/>
            <a:ext cx="2379345" cy="922020"/>
          </a:xfrm>
          <a:prstGeom prst="rect">
            <a:avLst/>
          </a:prstGeom>
          <a:noFill/>
        </p:spPr>
        <p:txBody>
          <a:bodyPr wrap="square" rtlCol="0">
            <a:spAutoFit/>
          </a:bodyPr>
          <a:p>
            <a:r>
              <a:rPr lang="en-US" altLang="zh-CN" sz="5400" b="1">
                <a:solidFill>
                  <a:schemeClr val="bg1"/>
                </a:solidFill>
              </a:rPr>
              <a:t>Protect</a:t>
            </a:r>
            <a:endParaRPr lang="en-US" altLang="zh-CN" sz="5400" b="1">
              <a:solidFill>
                <a:schemeClr val="bg1"/>
              </a:solidFill>
            </a:endParaRPr>
          </a:p>
        </p:txBody>
      </p:sp>
      <p:sp>
        <p:nvSpPr>
          <p:cNvPr id="10" name="文本框 9"/>
          <p:cNvSpPr txBox="1"/>
          <p:nvPr/>
        </p:nvSpPr>
        <p:spPr>
          <a:xfrm>
            <a:off x="3152775" y="5029835"/>
            <a:ext cx="4752975" cy="988695"/>
          </a:xfrm>
          <a:prstGeom prst="rect">
            <a:avLst/>
          </a:prstGeom>
          <a:noFill/>
        </p:spPr>
        <p:txBody>
          <a:bodyPr wrap="square" rtlCol="0">
            <a:noAutofit/>
          </a:bodyPr>
          <a:p>
            <a:r>
              <a:rPr lang="zh-CN" altLang="en-US" sz="2400">
                <a:solidFill>
                  <a:schemeClr val="bg1"/>
                </a:solidFill>
              </a:rPr>
              <a:t>我们控制，我们收容，我们保护。</a:t>
            </a:r>
            <a:endParaRPr lang="zh-CN" altLang="en-US" sz="2400">
              <a:solidFill>
                <a:schemeClr val="bg1"/>
              </a:solidFill>
            </a:endParaRPr>
          </a:p>
          <a:p>
            <a:r>
              <a:rPr lang="zh-CN" altLang="en-US" sz="2400">
                <a:solidFill>
                  <a:schemeClr val="bg1"/>
                </a:solidFill>
              </a:rPr>
              <a:t>— </a:t>
            </a:r>
            <a:r>
              <a:rPr lang="zh-CN" altLang="en-US" sz="2400" i="1">
                <a:solidFill>
                  <a:schemeClr val="bg1"/>
                </a:solidFill>
                <a:latin typeface="Calibri" panose="020F0502020204030204" charset="0"/>
                <a:cs typeface="Calibri" panose="020F0502020204030204" charset="0"/>
              </a:rPr>
              <a:t>The Administrator</a:t>
            </a:r>
            <a:endParaRPr lang="zh-CN" altLang="en-US" sz="2400" i="1">
              <a:solidFill>
                <a:schemeClr val="bg1"/>
              </a:solidFill>
              <a:latin typeface="Calibri" panose="020F0502020204030204" charset="0"/>
              <a:cs typeface="Calibri" panose="020F0502020204030204" charset="0"/>
            </a:endParaRPr>
          </a:p>
        </p:txBody>
      </p:sp>
      <p:pic>
        <p:nvPicPr>
          <p:cNvPr id="11" name="图片 10" descr="SCP-Emblem"/>
          <p:cNvPicPr>
            <a:picLocks noChangeAspect="1"/>
          </p:cNvPicPr>
          <p:nvPr/>
        </p:nvPicPr>
        <p:blipFill>
          <a:blip r:embed="rId3"/>
          <a:stretch>
            <a:fillRect/>
          </a:stretch>
        </p:blipFill>
        <p:spPr>
          <a:xfrm>
            <a:off x="1395095" y="4784090"/>
            <a:ext cx="1575435" cy="1479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Tm="5000"/>
    </mc:Choice>
    <mc:Fallback>
      <p:transition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1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100"/>
                            </p:stCondLst>
                            <p:childTnLst>
                              <p:par>
                                <p:cTn id="15" presetID="2" presetClass="entr" presetSubtype="2" fill="hold" grpId="0" nodeType="afterEffect">
                                  <p:stCondLst>
                                    <p:cond delay="10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700"/>
                            </p:stCondLst>
                            <p:childTnLst>
                              <p:par>
                                <p:cTn id="20" presetID="2" presetClass="entr" presetSubtype="2" fill="hold" grpId="0" nodeType="afterEffect">
                                  <p:stCondLst>
                                    <p:cond delay="1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2300"/>
                            </p:stCondLst>
                            <p:childTnLst>
                              <p:par>
                                <p:cTn id="25" presetID="2" presetClass="entr" presetSubtype="2" fill="hold" grpId="0" nodeType="afterEffect">
                                  <p:stCondLst>
                                    <p:cond delay="10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par>
                          <p:cTn id="29" fill="hold">
                            <p:stCondLst>
                              <p:cond delay="2900"/>
                            </p:stCondLst>
                            <p:childTnLst>
                              <p:par>
                                <p:cTn id="30" presetID="2" presetClass="entr" presetSubtype="2" fill="hold" grpId="0" nodeType="afterEffect">
                                  <p:stCondLst>
                                    <p:cond delay="10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1+#ppt_w/2"/>
                                          </p:val>
                                        </p:tav>
                                        <p:tav tm="100000">
                                          <p:val>
                                            <p:strVal val="#ppt_x"/>
                                          </p:val>
                                        </p:tav>
                                      </p:tavLst>
                                    </p:anim>
                                    <p:anim calcmode="lin" valueType="num">
                                      <p:cBhvr additive="base">
                                        <p:cTn id="33" dur="500" fill="hold"/>
                                        <p:tgtEl>
                                          <p:spTgt spid="3"/>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2" presetClass="entr" presetSubtype="2" fill="hold" grpId="0" nodeType="afterEffect">
                                  <p:stCondLst>
                                    <p:cond delay="10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par>
                          <p:cTn id="39" fill="hold">
                            <p:stCondLst>
                              <p:cond delay="4100"/>
                            </p:stCondLst>
                            <p:childTnLst>
                              <p:par>
                                <p:cTn id="40" presetID="2" presetClass="entr" presetSubtype="2" fill="hold" nodeType="afterEffect">
                                  <p:stCondLst>
                                    <p:cond delay="0"/>
                                  </p:stCondLst>
                                  <p:childTnLst>
                                    <p:set>
                                      <p:cBhvr>
                                        <p:cTn id="41" dur="350" fill="hold">
                                          <p:stCondLst>
                                            <p:cond delay="0"/>
                                          </p:stCondLst>
                                        </p:cTn>
                                        <p:tgtEl>
                                          <p:spTgt spid="11"/>
                                        </p:tgtEl>
                                        <p:attrNameLst>
                                          <p:attrName>style.visibility</p:attrName>
                                        </p:attrNameLst>
                                      </p:cBhvr>
                                      <p:to>
                                        <p:strVal val="visible"/>
                                      </p:to>
                                    </p:set>
                                    <p:anim calcmode="lin" valueType="num">
                                      <p:cBhvr additive="base">
                                        <p:cTn id="42" dur="350" fill="hold"/>
                                        <p:tgtEl>
                                          <p:spTgt spid="11"/>
                                        </p:tgtEl>
                                        <p:attrNameLst>
                                          <p:attrName>ppt_x</p:attrName>
                                        </p:attrNameLst>
                                      </p:cBhvr>
                                      <p:tavLst>
                                        <p:tav tm="0">
                                          <p:val>
                                            <p:strVal val="1+#ppt_w/2"/>
                                          </p:val>
                                        </p:tav>
                                        <p:tav tm="100000">
                                          <p:val>
                                            <p:strVal val="#ppt_x"/>
                                          </p:val>
                                        </p:tav>
                                      </p:tavLst>
                                    </p:anim>
                                    <p:anim calcmode="lin" valueType="num">
                                      <p:cBhvr additive="base">
                                        <p:cTn id="43" dur="35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350" fill="hold">
                                          <p:stCondLst>
                                            <p:cond delay="0"/>
                                          </p:stCondLst>
                                        </p:cTn>
                                        <p:tgtEl>
                                          <p:spTgt spid="10"/>
                                        </p:tgtEl>
                                        <p:attrNameLst>
                                          <p:attrName>style.visibility</p:attrName>
                                        </p:attrNameLst>
                                      </p:cBhvr>
                                      <p:to>
                                        <p:strVal val="visible"/>
                                      </p:to>
                                    </p:set>
                                    <p:anim calcmode="lin" valueType="num">
                                      <p:cBhvr additive="base">
                                        <p:cTn id="46" dur="350" fill="hold"/>
                                        <p:tgtEl>
                                          <p:spTgt spid="10"/>
                                        </p:tgtEl>
                                        <p:attrNameLst>
                                          <p:attrName>ppt_x</p:attrName>
                                        </p:attrNameLst>
                                      </p:cBhvr>
                                      <p:tavLst>
                                        <p:tav tm="0">
                                          <p:val>
                                            <p:strVal val="1+#ppt_w/2"/>
                                          </p:val>
                                        </p:tav>
                                        <p:tav tm="100000">
                                          <p:val>
                                            <p:strVal val="#ppt_x"/>
                                          </p:val>
                                        </p:tav>
                                      </p:tavLst>
                                    </p:anim>
                                    <p:anim calcmode="lin" valueType="num">
                                      <p:cBhvr additive="base">
                                        <p:cTn id="47" dur="3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p:bldP spid="9" grpId="1"/>
      <p:bldP spid="2" grpId="0"/>
      <p:bldP spid="2" grpId="1"/>
      <p:bldP spid="3" grpId="0"/>
      <p:bldP spid="3" grpId="1"/>
      <p:bldP spid="4" grpId="0"/>
      <p:bldP spid="4" grpId="1"/>
      <p:bldP spid="10" grpId="0"/>
      <p:bldP spid="10" grpId="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GOC 宪章</a:t>
            </a:r>
            <a:endParaRPr lang="zh-CN" altLang="en-US" sz="7200" b="1">
              <a:solidFill>
                <a:schemeClr val="bg1"/>
              </a:solidFill>
            </a:endParaRPr>
          </a:p>
        </p:txBody>
      </p:sp>
      <p:sp>
        <p:nvSpPr>
          <p:cNvPr id="11" name="内容占位符 10"/>
          <p:cNvSpPr>
            <a:spLocks noGrp="1"/>
          </p:cNvSpPr>
          <p:nvPr>
            <p:ph idx="1"/>
          </p:nvPr>
        </p:nvSpPr>
        <p:spPr>
          <a:xfrm>
            <a:off x="838200" y="1966595"/>
            <a:ext cx="10515600" cy="3891915"/>
          </a:xfrm>
        </p:spPr>
        <p:txBody>
          <a:bodyPr>
            <a:normAutofit fontScale="80000"/>
          </a:bodyPr>
          <a:p>
            <a:r>
              <a:rPr lang="zh-CN" altLang="en-US" sz="2000" b="1">
                <a:solidFill>
                  <a:schemeClr val="bg1"/>
                </a:solidFill>
              </a:rPr>
              <a:t>决议</a:t>
            </a:r>
            <a:r>
              <a:rPr lang="zh-CN" altLang="en-US" sz="2000">
                <a:solidFill>
                  <a:schemeClr val="bg1"/>
                </a:solidFill>
              </a:rPr>
              <a:t>：在</a:t>
            </a:r>
            <a:r>
              <a:rPr lang="zh-CN" altLang="en-US" sz="2000" b="1">
                <a:solidFill>
                  <a:srgbClr val="0070C0"/>
                </a:solidFill>
                <a:cs typeface="+mn-lt"/>
              </a:rPr>
              <a:t>20</a:t>
            </a:r>
            <a:r>
              <a:rPr lang="zh-CN" altLang="en-US" sz="2000" b="1">
                <a:solidFill>
                  <a:srgbClr val="0070C0"/>
                </a:solidFill>
              </a:rPr>
              <a:t>世纪早期</a:t>
            </a:r>
            <a:r>
              <a:rPr lang="zh-CN" altLang="en-US" sz="2000">
                <a:solidFill>
                  <a:schemeClr val="bg1"/>
                </a:solidFill>
              </a:rPr>
              <a:t>，</a:t>
            </a:r>
            <a:r>
              <a:rPr lang="zh-CN" altLang="en-US" sz="2000" b="1">
                <a:solidFill>
                  <a:srgbClr val="0070C0"/>
                </a:solidFill>
              </a:rPr>
              <a:t>大量出现的超自然（paranormal）</a:t>
            </a:r>
            <a:r>
              <a:rPr lang="zh-CN" altLang="en-US" sz="2000">
                <a:solidFill>
                  <a:schemeClr val="bg1"/>
                </a:solidFill>
              </a:rPr>
              <a:t>，</a:t>
            </a:r>
            <a:r>
              <a:rPr lang="zh-CN" altLang="en-US" sz="2000" b="1">
                <a:solidFill>
                  <a:srgbClr val="0070C0"/>
                </a:solidFill>
              </a:rPr>
              <a:t>超科学（parascientific）</a:t>
            </a:r>
            <a:r>
              <a:rPr lang="zh-CN" altLang="en-US" sz="2000">
                <a:solidFill>
                  <a:schemeClr val="bg1"/>
                </a:solidFill>
              </a:rPr>
              <a:t>，</a:t>
            </a:r>
            <a:r>
              <a:rPr lang="zh-CN" altLang="en-US" sz="2000" b="1">
                <a:solidFill>
                  <a:srgbClr val="0070C0"/>
                </a:solidFill>
              </a:rPr>
              <a:t>和超世俗（paratemporal）</a:t>
            </a:r>
            <a:r>
              <a:rPr lang="zh-CN" altLang="en-US" sz="2000">
                <a:solidFill>
                  <a:schemeClr val="bg1"/>
                </a:solidFill>
              </a:rPr>
              <a:t>个体</a:t>
            </a:r>
            <a:r>
              <a:rPr lang="zh-CN" altLang="en-US" sz="2000" b="1">
                <a:solidFill>
                  <a:srgbClr val="C00000"/>
                </a:solidFill>
              </a:rPr>
              <a:t>对人类</a:t>
            </a:r>
            <a:r>
              <a:rPr lang="zh-CN" altLang="en-US" sz="2000">
                <a:solidFill>
                  <a:schemeClr val="bg1"/>
                </a:solidFill>
              </a:rPr>
              <a:t>的</a:t>
            </a:r>
            <a:r>
              <a:rPr lang="zh-CN" altLang="en-US" sz="2000" b="1">
                <a:solidFill>
                  <a:srgbClr val="C00000"/>
                </a:solidFill>
              </a:rPr>
              <a:t>生存构成了明显</a:t>
            </a:r>
            <a:r>
              <a:rPr lang="zh-CN" altLang="en-US" sz="2000">
                <a:solidFill>
                  <a:schemeClr val="bg1"/>
                </a:solidFill>
              </a:rPr>
              <a:t>而</a:t>
            </a:r>
            <a:r>
              <a:rPr lang="zh-CN" altLang="en-US" sz="2000" b="1">
                <a:solidFill>
                  <a:srgbClr val="C00000"/>
                </a:solidFill>
              </a:rPr>
              <a:t>现实的威胁</a:t>
            </a:r>
            <a:r>
              <a:rPr lang="zh-CN" altLang="en-US" sz="2000">
                <a:solidFill>
                  <a:schemeClr val="bg1"/>
                </a:solidFill>
              </a:rPr>
              <a:t>。</a:t>
            </a:r>
            <a:endParaRPr lang="zh-CN" altLang="en-US" sz="2000">
              <a:solidFill>
                <a:schemeClr val="bg1"/>
              </a:solidFill>
            </a:endParaRPr>
          </a:p>
          <a:p>
            <a:endParaRPr lang="zh-CN" altLang="en-US" sz="2000">
              <a:solidFill>
                <a:schemeClr val="bg1"/>
              </a:solidFill>
            </a:endParaRPr>
          </a:p>
          <a:p>
            <a:r>
              <a:rPr lang="zh-CN" altLang="en-US" sz="2000" b="1">
                <a:solidFill>
                  <a:schemeClr val="bg1"/>
                </a:solidFill>
              </a:rPr>
              <a:t>决议</a:t>
            </a:r>
            <a:r>
              <a:rPr lang="zh-CN" altLang="en-US" sz="2000">
                <a:solidFill>
                  <a:schemeClr val="bg1"/>
                </a:solidFill>
              </a:rPr>
              <a:t>：在</a:t>
            </a:r>
            <a:r>
              <a:rPr lang="zh-CN" altLang="en-US" sz="2000" b="1">
                <a:solidFill>
                  <a:srgbClr val="C00000"/>
                </a:solidFill>
              </a:rPr>
              <a:t>二次大战</a:t>
            </a:r>
            <a:r>
              <a:rPr lang="zh-CN" altLang="en-US" sz="2000">
                <a:solidFill>
                  <a:schemeClr val="bg1"/>
                </a:solidFill>
              </a:rPr>
              <a:t>的</a:t>
            </a:r>
            <a:r>
              <a:rPr lang="zh-CN" altLang="en-US" sz="2000" b="1">
                <a:solidFill>
                  <a:srgbClr val="C00000"/>
                </a:solidFill>
              </a:rPr>
              <a:t>结尾</a:t>
            </a:r>
            <a:r>
              <a:rPr lang="zh-CN" altLang="en-US" sz="2000">
                <a:solidFill>
                  <a:schemeClr val="bg1"/>
                </a:solidFill>
              </a:rPr>
              <a:t>，由于</a:t>
            </a:r>
            <a:r>
              <a:rPr lang="zh-CN" altLang="en-US" sz="2000" b="1">
                <a:solidFill>
                  <a:srgbClr val="C00000"/>
                </a:solidFill>
              </a:rPr>
              <a:t>民族主义</a:t>
            </a:r>
            <a:r>
              <a:rPr lang="zh-CN" altLang="en-US" sz="2000">
                <a:solidFill>
                  <a:schemeClr val="bg1"/>
                </a:solidFill>
              </a:rPr>
              <a:t>和</a:t>
            </a:r>
            <a:r>
              <a:rPr lang="zh-CN" altLang="en-US" sz="2000" b="1">
                <a:solidFill>
                  <a:srgbClr val="C00000"/>
                </a:solidFill>
              </a:rPr>
              <a:t>国际冲突</a:t>
            </a:r>
            <a:r>
              <a:rPr lang="zh-CN" altLang="en-US" sz="2000">
                <a:solidFill>
                  <a:schemeClr val="bg1"/>
                </a:solidFill>
              </a:rPr>
              <a:t>，</a:t>
            </a:r>
            <a:r>
              <a:rPr lang="zh-CN" altLang="en-US" sz="2000" b="1">
                <a:solidFill>
                  <a:srgbClr val="0070C0"/>
                </a:solidFill>
              </a:rPr>
              <a:t>不可能依靠任何一个单一国家来有效对应</a:t>
            </a:r>
            <a:r>
              <a:rPr lang="zh-CN" altLang="en-US" sz="2000">
                <a:solidFill>
                  <a:schemeClr val="bg1"/>
                </a:solidFill>
              </a:rPr>
              <a:t>这些</a:t>
            </a:r>
            <a:r>
              <a:rPr lang="zh-CN" altLang="en-US" sz="2000" b="1">
                <a:solidFill>
                  <a:srgbClr val="C00000"/>
                </a:solidFill>
              </a:rPr>
              <a:t>威胁</a:t>
            </a:r>
            <a:r>
              <a:rPr lang="zh-CN" altLang="en-US" sz="2000">
                <a:solidFill>
                  <a:schemeClr val="bg1"/>
                </a:solidFill>
              </a:rPr>
              <a:t>。</a:t>
            </a:r>
            <a:endParaRPr lang="zh-CN" altLang="en-US" sz="2000">
              <a:solidFill>
                <a:schemeClr val="bg1"/>
              </a:solidFill>
            </a:endParaRPr>
          </a:p>
          <a:p>
            <a:endParaRPr lang="zh-CN" altLang="en-US" sz="2000">
              <a:solidFill>
                <a:schemeClr val="bg1"/>
              </a:solidFill>
            </a:endParaRPr>
          </a:p>
          <a:p>
            <a:r>
              <a:rPr lang="zh-CN" altLang="en-US" sz="2000" b="1">
                <a:solidFill>
                  <a:schemeClr val="bg1"/>
                </a:solidFill>
              </a:rPr>
              <a:t>决议</a:t>
            </a:r>
            <a:r>
              <a:rPr lang="zh-CN" altLang="en-US" sz="2000">
                <a:solidFill>
                  <a:schemeClr val="bg1"/>
                </a:solidFill>
              </a:rPr>
              <a:t>：</a:t>
            </a:r>
            <a:r>
              <a:rPr lang="zh-CN" altLang="en-US" sz="2000" b="1">
                <a:solidFill>
                  <a:srgbClr val="0070C0"/>
                </a:solidFill>
              </a:rPr>
              <a:t>对应</a:t>
            </a:r>
            <a:r>
              <a:rPr lang="zh-CN" altLang="en-US" sz="2000">
                <a:solidFill>
                  <a:schemeClr val="bg1"/>
                </a:solidFill>
              </a:rPr>
              <a:t>这些</a:t>
            </a:r>
            <a:r>
              <a:rPr lang="zh-CN" altLang="en-US" sz="2000" b="1">
                <a:solidFill>
                  <a:srgbClr val="C00000"/>
                </a:solidFill>
              </a:rPr>
              <a:t>威胁</a:t>
            </a:r>
            <a:r>
              <a:rPr lang="zh-CN" altLang="en-US" sz="2000">
                <a:solidFill>
                  <a:schemeClr val="bg1"/>
                </a:solidFill>
              </a:rPr>
              <a:t>是</a:t>
            </a:r>
            <a:r>
              <a:rPr lang="zh-CN" altLang="en-US" sz="2000" b="1">
                <a:solidFill>
                  <a:srgbClr val="C00000"/>
                </a:solidFill>
              </a:rPr>
              <a:t>极度重要</a:t>
            </a:r>
            <a:r>
              <a:rPr lang="zh-CN" altLang="en-US" sz="2000">
                <a:solidFill>
                  <a:schemeClr val="bg1"/>
                </a:solidFill>
              </a:rPr>
              <a:t>和</a:t>
            </a:r>
            <a:r>
              <a:rPr lang="zh-CN" altLang="en-US" sz="2000" b="1">
                <a:solidFill>
                  <a:srgbClr val="0070C0"/>
                </a:solidFill>
              </a:rPr>
              <a:t>必须的</a:t>
            </a:r>
            <a:r>
              <a:rPr lang="zh-CN" altLang="en-US" sz="2000">
                <a:solidFill>
                  <a:schemeClr val="bg1"/>
                </a:solidFill>
              </a:rPr>
              <a:t>，</a:t>
            </a:r>
            <a:r>
              <a:rPr lang="zh-CN" altLang="en-US" sz="2000" b="1">
                <a:solidFill>
                  <a:srgbClr val="0070C0"/>
                </a:solidFill>
              </a:rPr>
              <a:t>必要的</a:t>
            </a:r>
            <a:r>
              <a:rPr lang="zh-CN" altLang="en-US" sz="2000">
                <a:solidFill>
                  <a:schemeClr val="bg1"/>
                </a:solidFill>
              </a:rPr>
              <a:t>，要</a:t>
            </a:r>
            <a:r>
              <a:rPr lang="zh-CN" altLang="en-US" sz="2000" b="1">
                <a:solidFill>
                  <a:srgbClr val="0070C0"/>
                </a:solidFill>
              </a:rPr>
              <a:t>高于任何国家</a:t>
            </a:r>
            <a:r>
              <a:rPr lang="zh-CN" altLang="en-US" sz="2000">
                <a:solidFill>
                  <a:schemeClr val="bg1"/>
                </a:solidFill>
              </a:rPr>
              <a:t>，</a:t>
            </a:r>
            <a:r>
              <a:rPr lang="zh-CN" altLang="en-US" sz="2000" b="1">
                <a:solidFill>
                  <a:srgbClr val="0070C0"/>
                </a:solidFill>
              </a:rPr>
              <a:t>地区</a:t>
            </a:r>
            <a:r>
              <a:rPr lang="zh-CN" altLang="en-US" sz="2000">
                <a:solidFill>
                  <a:schemeClr val="bg1"/>
                </a:solidFill>
              </a:rPr>
              <a:t>，</a:t>
            </a:r>
            <a:r>
              <a:rPr lang="zh-CN" altLang="en-US" sz="2000" b="1">
                <a:solidFill>
                  <a:srgbClr val="0070C0"/>
                </a:solidFill>
              </a:rPr>
              <a:t>文化</a:t>
            </a:r>
            <a:r>
              <a:rPr lang="zh-CN" altLang="en-US" sz="2000">
                <a:solidFill>
                  <a:schemeClr val="bg1"/>
                </a:solidFill>
              </a:rPr>
              <a:t>的</a:t>
            </a:r>
            <a:r>
              <a:rPr lang="zh-CN" altLang="en-US" sz="2000" b="1">
                <a:solidFill>
                  <a:srgbClr val="C00000"/>
                </a:solidFill>
              </a:rPr>
              <a:t>利己主义</a:t>
            </a:r>
            <a:r>
              <a:rPr lang="zh-CN" altLang="en-US" sz="2000">
                <a:solidFill>
                  <a:schemeClr val="bg1"/>
                </a:solidFill>
              </a:rPr>
              <a:t>。</a:t>
            </a:r>
            <a:endParaRPr lang="zh-CN" altLang="en-US" sz="2000">
              <a:solidFill>
                <a:schemeClr val="bg1"/>
              </a:solidFill>
            </a:endParaRPr>
          </a:p>
          <a:p>
            <a:endParaRPr lang="zh-CN" altLang="en-US" sz="2000">
              <a:solidFill>
                <a:schemeClr val="bg1"/>
              </a:solidFill>
            </a:endParaRPr>
          </a:p>
          <a:p>
            <a:r>
              <a:rPr lang="zh-CN" altLang="en-US" sz="2000" b="1">
                <a:solidFill>
                  <a:schemeClr val="bg1"/>
                </a:solidFill>
              </a:rPr>
              <a:t>因此</a:t>
            </a:r>
            <a:r>
              <a:rPr lang="zh-CN" altLang="en-US" sz="2000">
                <a:solidFill>
                  <a:schemeClr val="bg1"/>
                </a:solidFill>
              </a:rPr>
              <a:t>：</a:t>
            </a:r>
            <a:r>
              <a:rPr lang="zh-CN" altLang="en-US" sz="2000" b="1">
                <a:solidFill>
                  <a:srgbClr val="0070C0"/>
                </a:solidFill>
              </a:rPr>
              <a:t>我们</a:t>
            </a:r>
            <a:r>
              <a:rPr lang="zh-CN" altLang="en-US" sz="2000">
                <a:solidFill>
                  <a:schemeClr val="bg1"/>
                </a:solidFill>
              </a:rPr>
              <a:t>，</a:t>
            </a:r>
            <a:r>
              <a:rPr lang="zh-CN" altLang="en-US" sz="2000" b="1">
                <a:solidFill>
                  <a:srgbClr val="0070C0"/>
                </a:solidFill>
              </a:rPr>
              <a:t>署名者</a:t>
            </a:r>
            <a:r>
              <a:rPr lang="zh-CN" altLang="en-US" sz="2000">
                <a:solidFill>
                  <a:schemeClr val="bg1"/>
                </a:solidFill>
              </a:rPr>
              <a:t>，被</a:t>
            </a:r>
            <a:r>
              <a:rPr lang="zh-CN" altLang="en-US" sz="2000" b="1">
                <a:solidFill>
                  <a:srgbClr val="0070C0"/>
                </a:solidFill>
              </a:rPr>
              <a:t>授权组建一个国际组织来用于鉴别</a:t>
            </a:r>
            <a:r>
              <a:rPr lang="zh-CN" altLang="en-US" sz="2000">
                <a:solidFill>
                  <a:schemeClr val="bg1"/>
                </a:solidFill>
              </a:rPr>
              <a:t>，</a:t>
            </a:r>
            <a:r>
              <a:rPr lang="zh-CN" altLang="en-US" sz="2000" b="1">
                <a:solidFill>
                  <a:srgbClr val="0070C0"/>
                </a:solidFill>
              </a:rPr>
              <a:t>消灭</a:t>
            </a:r>
            <a:r>
              <a:rPr lang="zh-CN" altLang="en-US" sz="2000">
                <a:solidFill>
                  <a:schemeClr val="bg1"/>
                </a:solidFill>
              </a:rPr>
              <a:t>和</a:t>
            </a:r>
            <a:r>
              <a:rPr lang="zh-CN" altLang="en-US" sz="2000" b="1">
                <a:solidFill>
                  <a:srgbClr val="0070C0"/>
                </a:solidFill>
              </a:rPr>
              <a:t>收容这些</a:t>
            </a:r>
            <a:r>
              <a:rPr lang="zh-CN" altLang="en-US" sz="2000" b="1">
                <a:solidFill>
                  <a:srgbClr val="C00000"/>
                </a:solidFill>
              </a:rPr>
              <a:t>威胁</a:t>
            </a:r>
            <a:r>
              <a:rPr lang="zh-CN" altLang="en-US" sz="2000">
                <a:solidFill>
                  <a:schemeClr val="bg1"/>
                </a:solidFill>
              </a:rPr>
              <a:t>，</a:t>
            </a:r>
            <a:r>
              <a:rPr lang="zh-CN" altLang="en-US" sz="2000" b="1">
                <a:solidFill>
                  <a:srgbClr val="0070C0"/>
                </a:solidFill>
              </a:rPr>
              <a:t>该授权</a:t>
            </a:r>
            <a:r>
              <a:rPr lang="zh-CN" altLang="en-US" sz="2000">
                <a:solidFill>
                  <a:schemeClr val="bg1"/>
                </a:solidFill>
              </a:rPr>
              <a:t>在</a:t>
            </a:r>
            <a:r>
              <a:rPr lang="zh-CN" altLang="en-US" sz="2000" b="1">
                <a:solidFill>
                  <a:srgbClr val="0070C0"/>
                </a:solidFill>
              </a:rPr>
              <a:t>此类事务</a:t>
            </a:r>
            <a:r>
              <a:rPr lang="zh-CN" altLang="en-US" sz="2000">
                <a:solidFill>
                  <a:schemeClr val="bg1"/>
                </a:solidFill>
              </a:rPr>
              <a:t>中</a:t>
            </a:r>
            <a:r>
              <a:rPr lang="zh-CN" altLang="en-US" sz="2000" b="1">
                <a:solidFill>
                  <a:srgbClr val="0070C0"/>
                </a:solidFill>
              </a:rPr>
              <a:t>将有最高权限</a:t>
            </a:r>
            <a:r>
              <a:rPr lang="zh-CN" altLang="en-US" sz="2000">
                <a:solidFill>
                  <a:schemeClr val="bg1"/>
                </a:solidFill>
              </a:rPr>
              <a:t>，</a:t>
            </a:r>
            <a:r>
              <a:rPr lang="zh-CN" altLang="en-US" sz="2000" b="1">
                <a:solidFill>
                  <a:srgbClr val="0070C0"/>
                </a:solidFill>
              </a:rPr>
              <a:t>取代所有国家</a:t>
            </a:r>
            <a:r>
              <a:rPr lang="zh-CN" altLang="en-US" sz="2000">
                <a:solidFill>
                  <a:schemeClr val="bg1"/>
                </a:solidFill>
              </a:rPr>
              <a:t>，</a:t>
            </a:r>
            <a:r>
              <a:rPr lang="zh-CN" altLang="en-US" sz="2000" b="1">
                <a:solidFill>
                  <a:srgbClr val="0070C0"/>
                </a:solidFill>
              </a:rPr>
              <a:t>国际组织</a:t>
            </a:r>
            <a:r>
              <a:rPr lang="zh-CN" altLang="en-US" sz="2000">
                <a:solidFill>
                  <a:schemeClr val="bg1"/>
                </a:solidFill>
              </a:rPr>
              <a:t>和</a:t>
            </a:r>
            <a:r>
              <a:rPr lang="zh-CN" altLang="en-US" sz="2000" b="1">
                <a:solidFill>
                  <a:srgbClr val="0070C0"/>
                </a:solidFill>
              </a:rPr>
              <a:t>其他利益群体</a:t>
            </a:r>
            <a:r>
              <a:rPr lang="zh-CN" altLang="en-US" sz="2000">
                <a:solidFill>
                  <a:schemeClr val="bg1"/>
                </a:solidFill>
              </a:rPr>
              <a:t>。</a:t>
            </a:r>
            <a:endParaRPr lang="zh-CN" altLang="en-US" sz="2000">
              <a:solidFill>
                <a:schemeClr val="bg1"/>
              </a:solidFill>
            </a:endParaRPr>
          </a:p>
          <a:p>
            <a:endParaRPr lang="zh-CN" altLang="en-US" sz="2000">
              <a:solidFill>
                <a:schemeClr val="bg1"/>
              </a:solidFill>
            </a:endParaRPr>
          </a:p>
          <a:p>
            <a:r>
              <a:rPr lang="zh-CN" altLang="en-US" sz="2000" b="1">
                <a:solidFill>
                  <a:schemeClr val="bg1"/>
                </a:solidFill>
              </a:rPr>
              <a:t>进一步决议</a:t>
            </a:r>
            <a:r>
              <a:rPr lang="zh-CN" altLang="en-US" sz="2000">
                <a:solidFill>
                  <a:schemeClr val="bg1"/>
                </a:solidFill>
              </a:rPr>
              <a:t>：全球超自然联盟应该是</a:t>
            </a:r>
            <a:r>
              <a:rPr lang="zh-CN" altLang="en-US" sz="2000" b="1">
                <a:solidFill>
                  <a:srgbClr val="0070C0"/>
                </a:solidFill>
              </a:rPr>
              <a:t>联合国的独立宙斯盾</a:t>
            </a:r>
            <a:r>
              <a:rPr lang="zh-CN" altLang="en-US" sz="2000">
                <a:solidFill>
                  <a:schemeClr val="bg1"/>
                </a:solidFill>
              </a:rPr>
              <a:t>，因此该组织应被</a:t>
            </a:r>
            <a:r>
              <a:rPr lang="zh-CN" altLang="en-US" sz="2000" b="1">
                <a:solidFill>
                  <a:srgbClr val="0070C0"/>
                </a:solidFill>
              </a:rPr>
              <a:t>永久提供一切任何必要的资源</a:t>
            </a:r>
            <a:r>
              <a:rPr lang="zh-CN" altLang="en-US" sz="2000">
                <a:solidFill>
                  <a:schemeClr val="bg1"/>
                </a:solidFill>
              </a:rPr>
              <a:t>，且该</a:t>
            </a:r>
            <a:r>
              <a:rPr lang="zh-CN" altLang="en-US" sz="2000" b="1">
                <a:solidFill>
                  <a:srgbClr val="0070C0"/>
                </a:solidFill>
              </a:rPr>
              <a:t>组织有权使用一切任何必要的手段来维持和平（或者说和平是不可能实现的，应该是以确保人类生存）</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30000"/>
                                  </p:iterate>
                                  <p:childTnLst>
                                    <p:set>
                                      <p:cBhvr>
                                        <p:cTn id="12" dur="350" fill="hold">
                                          <p:stCondLst>
                                            <p:cond delay="0"/>
                                          </p:stCondLst>
                                        </p:cTn>
                                        <p:tgtEl>
                                          <p:spTgt spid="11">
                                            <p:txEl>
                                              <p:pRg st="0" end="0"/>
                                            </p:txEl>
                                          </p:spTgt>
                                        </p:tgtEl>
                                        <p:attrNameLst>
                                          <p:attrName>style.visibility</p:attrName>
                                        </p:attrNameLst>
                                      </p:cBhvr>
                                      <p:to>
                                        <p:strVal val="visible"/>
                                      </p:to>
                                    </p:set>
                                    <p:animEffect transition="in" filter="fade">
                                      <p:cBhvr>
                                        <p:cTn id="13" dur="350"/>
                                        <p:tgtEl>
                                          <p:spTgt spid="11">
                                            <p:txEl>
                                              <p:pRg st="0" end="0"/>
                                            </p:txEl>
                                          </p:spTgt>
                                        </p:tgtEl>
                                      </p:cBhvr>
                                    </p:animEffect>
                                  </p:childTnLst>
                                </p:cTn>
                              </p:par>
                              <p:par>
                                <p:cTn id="14" presetID="10" presetClass="entr" presetSubtype="0" fill="hold" grpId="0" nodeType="withEffect">
                                  <p:stCondLst>
                                    <p:cond delay="0"/>
                                  </p:stCondLst>
                                  <p:iterate type="lt">
                                    <p:tmPct val="30000"/>
                                  </p:iterate>
                                  <p:childTnLst>
                                    <p:set>
                                      <p:cBhvr>
                                        <p:cTn id="15" dur="350" fill="hold">
                                          <p:stCondLst>
                                            <p:cond delay="0"/>
                                          </p:stCondLst>
                                        </p:cTn>
                                        <p:tgtEl>
                                          <p:spTgt spid="11">
                                            <p:txEl>
                                              <p:pRg st="1" end="1"/>
                                            </p:txEl>
                                          </p:spTgt>
                                        </p:tgtEl>
                                        <p:attrNameLst>
                                          <p:attrName>style.visibility</p:attrName>
                                        </p:attrNameLst>
                                      </p:cBhvr>
                                      <p:to>
                                        <p:strVal val="visible"/>
                                      </p:to>
                                    </p:set>
                                    <p:animEffect transition="in" filter="fade">
                                      <p:cBhvr>
                                        <p:cTn id="16" dur="350"/>
                                        <p:tgtEl>
                                          <p:spTgt spid="11">
                                            <p:txEl>
                                              <p:pRg st="1" end="1"/>
                                            </p:txEl>
                                          </p:spTgt>
                                        </p:tgtEl>
                                      </p:cBhvr>
                                    </p:animEffect>
                                  </p:childTnLst>
                                </p:cTn>
                              </p:par>
                              <p:par>
                                <p:cTn id="17" presetID="10" presetClass="entr" presetSubtype="0" fill="hold" grpId="0" nodeType="withEffect">
                                  <p:stCondLst>
                                    <p:cond delay="0"/>
                                  </p:stCondLst>
                                  <p:iterate type="lt">
                                    <p:tmPct val="30000"/>
                                  </p:iterate>
                                  <p:childTnLst>
                                    <p:set>
                                      <p:cBhvr>
                                        <p:cTn id="18" dur="350" fill="hold">
                                          <p:stCondLst>
                                            <p:cond delay="0"/>
                                          </p:stCondLst>
                                        </p:cTn>
                                        <p:tgtEl>
                                          <p:spTgt spid="11">
                                            <p:txEl>
                                              <p:pRg st="2" end="2"/>
                                            </p:txEl>
                                          </p:spTgt>
                                        </p:tgtEl>
                                        <p:attrNameLst>
                                          <p:attrName>style.visibility</p:attrName>
                                        </p:attrNameLst>
                                      </p:cBhvr>
                                      <p:to>
                                        <p:strVal val="visible"/>
                                      </p:to>
                                    </p:set>
                                    <p:animEffect transition="in" filter="fade">
                                      <p:cBhvr>
                                        <p:cTn id="19" dur="350"/>
                                        <p:tgtEl>
                                          <p:spTgt spid="11">
                                            <p:txEl>
                                              <p:pRg st="2" end="2"/>
                                            </p:txEl>
                                          </p:spTgt>
                                        </p:tgtEl>
                                      </p:cBhvr>
                                    </p:animEffect>
                                  </p:childTnLst>
                                </p:cTn>
                              </p:par>
                              <p:par>
                                <p:cTn id="20" presetID="10" presetClass="entr" presetSubtype="0" fill="hold" grpId="0" nodeType="withEffect">
                                  <p:stCondLst>
                                    <p:cond delay="0"/>
                                  </p:stCondLst>
                                  <p:iterate type="lt">
                                    <p:tmPct val="30000"/>
                                  </p:iterate>
                                  <p:childTnLst>
                                    <p:set>
                                      <p:cBhvr>
                                        <p:cTn id="21" dur="350" fill="hold">
                                          <p:stCondLst>
                                            <p:cond delay="0"/>
                                          </p:stCondLst>
                                        </p:cTn>
                                        <p:tgtEl>
                                          <p:spTgt spid="11">
                                            <p:txEl>
                                              <p:pRg st="3" end="3"/>
                                            </p:txEl>
                                          </p:spTgt>
                                        </p:tgtEl>
                                        <p:attrNameLst>
                                          <p:attrName>style.visibility</p:attrName>
                                        </p:attrNameLst>
                                      </p:cBhvr>
                                      <p:to>
                                        <p:strVal val="visible"/>
                                      </p:to>
                                    </p:set>
                                    <p:animEffect transition="in" filter="fade">
                                      <p:cBhvr>
                                        <p:cTn id="22" dur="350"/>
                                        <p:tgtEl>
                                          <p:spTgt spid="11">
                                            <p:txEl>
                                              <p:pRg st="3" end="3"/>
                                            </p:txEl>
                                          </p:spTgt>
                                        </p:tgtEl>
                                      </p:cBhvr>
                                    </p:animEffect>
                                  </p:childTnLst>
                                </p:cTn>
                              </p:par>
                              <p:par>
                                <p:cTn id="23" presetID="10" presetClass="entr" presetSubtype="0" fill="hold" grpId="0" nodeType="withEffect">
                                  <p:stCondLst>
                                    <p:cond delay="0"/>
                                  </p:stCondLst>
                                  <p:iterate type="lt">
                                    <p:tmPct val="30000"/>
                                  </p:iterate>
                                  <p:childTnLst>
                                    <p:set>
                                      <p:cBhvr>
                                        <p:cTn id="24" dur="350" fill="hold">
                                          <p:stCondLst>
                                            <p:cond delay="0"/>
                                          </p:stCondLst>
                                        </p:cTn>
                                        <p:tgtEl>
                                          <p:spTgt spid="11">
                                            <p:txEl>
                                              <p:pRg st="4" end="4"/>
                                            </p:txEl>
                                          </p:spTgt>
                                        </p:tgtEl>
                                        <p:attrNameLst>
                                          <p:attrName>style.visibility</p:attrName>
                                        </p:attrNameLst>
                                      </p:cBhvr>
                                      <p:to>
                                        <p:strVal val="visible"/>
                                      </p:to>
                                    </p:set>
                                    <p:animEffect transition="in" filter="fade">
                                      <p:cBhvr>
                                        <p:cTn id="25" dur="350"/>
                                        <p:tgtEl>
                                          <p:spTgt spid="11">
                                            <p:txEl>
                                              <p:pRg st="4" end="4"/>
                                            </p:txEl>
                                          </p:spTgt>
                                        </p:tgtEl>
                                      </p:cBhvr>
                                    </p:animEffect>
                                  </p:childTnLst>
                                </p:cTn>
                              </p:par>
                              <p:par>
                                <p:cTn id="26" presetID="10" presetClass="entr" presetSubtype="0" fill="hold" grpId="0" nodeType="withEffect">
                                  <p:stCondLst>
                                    <p:cond delay="0"/>
                                  </p:stCondLst>
                                  <p:iterate type="lt">
                                    <p:tmPct val="30000"/>
                                  </p:iterate>
                                  <p:childTnLst>
                                    <p:set>
                                      <p:cBhvr>
                                        <p:cTn id="27" dur="350" fill="hold">
                                          <p:stCondLst>
                                            <p:cond delay="0"/>
                                          </p:stCondLst>
                                        </p:cTn>
                                        <p:tgtEl>
                                          <p:spTgt spid="11">
                                            <p:txEl>
                                              <p:pRg st="5" end="5"/>
                                            </p:txEl>
                                          </p:spTgt>
                                        </p:tgtEl>
                                        <p:attrNameLst>
                                          <p:attrName>style.visibility</p:attrName>
                                        </p:attrNameLst>
                                      </p:cBhvr>
                                      <p:to>
                                        <p:strVal val="visible"/>
                                      </p:to>
                                    </p:set>
                                    <p:animEffect transition="in" filter="fade">
                                      <p:cBhvr>
                                        <p:cTn id="28" dur="350"/>
                                        <p:tgtEl>
                                          <p:spTgt spid="11">
                                            <p:txEl>
                                              <p:pRg st="5" end="5"/>
                                            </p:txEl>
                                          </p:spTgt>
                                        </p:tgtEl>
                                      </p:cBhvr>
                                    </p:animEffect>
                                  </p:childTnLst>
                                </p:cTn>
                              </p:par>
                              <p:par>
                                <p:cTn id="29" presetID="10" presetClass="entr" presetSubtype="0" fill="hold" grpId="0" nodeType="withEffect">
                                  <p:stCondLst>
                                    <p:cond delay="0"/>
                                  </p:stCondLst>
                                  <p:iterate type="lt">
                                    <p:tmPct val="30000"/>
                                  </p:iterate>
                                  <p:childTnLst>
                                    <p:set>
                                      <p:cBhvr>
                                        <p:cTn id="30" dur="350" fill="hold">
                                          <p:stCondLst>
                                            <p:cond delay="0"/>
                                          </p:stCondLst>
                                        </p:cTn>
                                        <p:tgtEl>
                                          <p:spTgt spid="11">
                                            <p:txEl>
                                              <p:pRg st="6" end="6"/>
                                            </p:txEl>
                                          </p:spTgt>
                                        </p:tgtEl>
                                        <p:attrNameLst>
                                          <p:attrName>style.visibility</p:attrName>
                                        </p:attrNameLst>
                                      </p:cBhvr>
                                      <p:to>
                                        <p:strVal val="visible"/>
                                      </p:to>
                                    </p:set>
                                    <p:animEffect transition="in" filter="fade">
                                      <p:cBhvr>
                                        <p:cTn id="31" dur="350"/>
                                        <p:tgtEl>
                                          <p:spTgt spid="11">
                                            <p:txEl>
                                              <p:pRg st="6" end="6"/>
                                            </p:txEl>
                                          </p:spTgt>
                                        </p:tgtEl>
                                      </p:cBhvr>
                                    </p:animEffect>
                                  </p:childTnLst>
                                </p:cTn>
                              </p:par>
                              <p:par>
                                <p:cTn id="32" presetID="10" presetClass="entr" presetSubtype="0" fill="hold" grpId="0" nodeType="withEffect">
                                  <p:stCondLst>
                                    <p:cond delay="0"/>
                                  </p:stCondLst>
                                  <p:iterate type="lt">
                                    <p:tmPct val="30000"/>
                                  </p:iterate>
                                  <p:childTnLst>
                                    <p:set>
                                      <p:cBhvr>
                                        <p:cTn id="33" dur="350" fill="hold">
                                          <p:stCondLst>
                                            <p:cond delay="0"/>
                                          </p:stCondLst>
                                        </p:cTn>
                                        <p:tgtEl>
                                          <p:spTgt spid="11">
                                            <p:txEl>
                                              <p:pRg st="7" end="7"/>
                                            </p:txEl>
                                          </p:spTgt>
                                        </p:tgtEl>
                                        <p:attrNameLst>
                                          <p:attrName>style.visibility</p:attrName>
                                        </p:attrNameLst>
                                      </p:cBhvr>
                                      <p:to>
                                        <p:strVal val="visible"/>
                                      </p:to>
                                    </p:set>
                                    <p:animEffect transition="in" filter="fade">
                                      <p:cBhvr>
                                        <p:cTn id="34" dur="350"/>
                                        <p:tgtEl>
                                          <p:spTgt spid="11">
                                            <p:txEl>
                                              <p:pRg st="7" end="7"/>
                                            </p:txEl>
                                          </p:spTgt>
                                        </p:tgtEl>
                                      </p:cBhvr>
                                    </p:animEffect>
                                  </p:childTnLst>
                                </p:cTn>
                              </p:par>
                              <p:par>
                                <p:cTn id="35" presetID="10" presetClass="entr" presetSubtype="0" fill="hold" grpId="0" nodeType="withEffect">
                                  <p:stCondLst>
                                    <p:cond delay="0"/>
                                  </p:stCondLst>
                                  <p:iterate type="lt">
                                    <p:tmPct val="30000"/>
                                  </p:iterate>
                                  <p:childTnLst>
                                    <p:set>
                                      <p:cBhvr>
                                        <p:cTn id="36" dur="350" fill="hold">
                                          <p:stCondLst>
                                            <p:cond delay="0"/>
                                          </p:stCondLst>
                                        </p:cTn>
                                        <p:tgtEl>
                                          <p:spTgt spid="11">
                                            <p:txEl>
                                              <p:pRg st="8" end="8"/>
                                            </p:txEl>
                                          </p:spTgt>
                                        </p:tgtEl>
                                        <p:attrNameLst>
                                          <p:attrName>style.visibility</p:attrName>
                                        </p:attrNameLst>
                                      </p:cBhvr>
                                      <p:to>
                                        <p:strVal val="visible"/>
                                      </p:to>
                                    </p:set>
                                    <p:animEffect transition="in" filter="fade">
                                      <p:cBhvr>
                                        <p:cTn id="37" dur="35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normAutofit fontScale="90000"/>
          </a:bodyPr>
          <a:p>
            <a:r>
              <a:rPr lang="en-US" altLang="zh-CN" sz="5335" b="1">
                <a:solidFill>
                  <a:schemeClr val="bg1"/>
                </a:solidFill>
                <a:latin typeface="Source Han Serif SC Heavy" panose="02020A00000000000000" charset="-122"/>
                <a:ea typeface="Source Han Serif SC Heavy" panose="02020A00000000000000" charset="-122"/>
              </a:rPr>
              <a:t>II</a:t>
            </a:r>
            <a:r>
              <a:rPr lang="zh-CN" altLang="en-US" sz="5335" b="1">
                <a:solidFill>
                  <a:schemeClr val="bg1"/>
                </a:solidFill>
                <a:latin typeface="Source Han Serif SC Heavy" panose="02020A00000000000000" charset="-122"/>
                <a:ea typeface="Source Han Serif SC Heavy" panose="02020A00000000000000" charset="-122"/>
              </a:rPr>
              <a:t>：</a:t>
            </a:r>
            <a:r>
              <a:rPr lang="en-US" altLang="zh-CN" sz="5335" b="1">
                <a:solidFill>
                  <a:schemeClr val="bg1"/>
                </a:solidFill>
                <a:latin typeface="微软雅黑" panose="020B0503020204020204" charset="-122"/>
                <a:ea typeface="微软雅黑" panose="020B0503020204020204" charset="-122"/>
              </a:rPr>
              <a:t>混沌分裂者</a:t>
            </a:r>
            <a:br>
              <a:rPr lang="en-US" altLang="zh-CN" sz="5335" b="1">
                <a:solidFill>
                  <a:schemeClr val="bg1"/>
                </a:solidFill>
                <a:latin typeface="Source Han Serif SC Heavy" panose="02020A00000000000000" charset="-122"/>
                <a:ea typeface="Source Han Serif SC Heavy" panose="02020A00000000000000" charset="-122"/>
              </a:rPr>
            </a:br>
            <a:r>
              <a:rPr lang="en-US" altLang="zh-CN" sz="5335" b="1">
                <a:solidFill>
                  <a:schemeClr val="bg1"/>
                </a:solidFill>
                <a:ea typeface="Source Han Serif SC Heavy" panose="02020A00000000000000" charset="-122"/>
                <a:cs typeface="+mj-lt"/>
              </a:rPr>
              <a:t>(</a:t>
            </a:r>
            <a:r>
              <a:rPr lang="en-US" altLang="zh-CN" sz="5335" b="1">
                <a:solidFill>
                  <a:schemeClr val="bg1"/>
                </a:solidFill>
                <a:ea typeface="Source Han Serif SC Heavy" panose="02020A00000000000000" charset="-122"/>
                <a:cs typeface="+mj-lt"/>
              </a:rPr>
              <a:t>The Chaos Insurgency)</a:t>
            </a:r>
            <a:endParaRPr lang="zh-CN" altLang="en-US" sz="5335" b="1">
              <a:solidFill>
                <a:schemeClr val="bg1"/>
              </a:solidFill>
              <a:ea typeface="Source Han Serif SC Heavy" panose="02020A00000000000000" charset="-122"/>
              <a:cs typeface="+mj-lt"/>
            </a:endParaRPr>
          </a:p>
        </p:txBody>
      </p:sp>
      <p:sp>
        <p:nvSpPr>
          <p:cNvPr id="11" name="内容占位符 10"/>
          <p:cNvSpPr>
            <a:spLocks noGrp="1"/>
          </p:cNvSpPr>
          <p:nvPr>
            <p:ph idx="1"/>
          </p:nvPr>
        </p:nvSpPr>
        <p:spPr>
          <a:xfrm>
            <a:off x="838200" y="1966595"/>
            <a:ext cx="10515600" cy="988060"/>
          </a:xfrm>
        </p:spPr>
        <p:txBody>
          <a:bodyPr/>
          <a:p>
            <a:r>
              <a:rPr lang="zh-CN" altLang="en-US" sz="3600" b="1">
                <a:solidFill>
                  <a:schemeClr val="bg1"/>
                </a:solidFill>
              </a:rPr>
              <a:t>概况：</a:t>
            </a:r>
            <a:endParaRPr lang="zh-CN" altLang="en-US" sz="3600" b="1">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838200" y="2574925"/>
            <a:ext cx="10516235" cy="1001395"/>
          </a:xfrm>
          <a:prstGeom prst="rect">
            <a:avLst/>
          </a:prstGeom>
          <a:noFill/>
        </p:spPr>
        <p:txBody>
          <a:bodyPr wrap="square" rtlCol="0">
            <a:noAutofit/>
          </a:bodyPr>
          <a:p>
            <a:r>
              <a:rPr lang="zh-CN" altLang="en-US" b="1">
                <a:solidFill>
                  <a:srgbClr val="0070C0"/>
                </a:solidFill>
              </a:rPr>
              <a:t>1924年</a:t>
            </a:r>
            <a:r>
              <a:rPr lang="zh-CN" altLang="en-US">
                <a:solidFill>
                  <a:schemeClr val="bg1"/>
                </a:solidFill>
              </a:rPr>
              <a:t>，</a:t>
            </a:r>
            <a:r>
              <a:rPr lang="zh-CN" altLang="en-US" b="1">
                <a:solidFill>
                  <a:srgbClr val="0070C0"/>
                </a:solidFill>
              </a:rPr>
              <a:t>SCP基金会成立</a:t>
            </a:r>
            <a:r>
              <a:rPr lang="zh-CN" altLang="en-US">
                <a:solidFill>
                  <a:schemeClr val="bg1"/>
                </a:solidFill>
              </a:rPr>
              <a:t>了一个</a:t>
            </a:r>
            <a:r>
              <a:rPr lang="zh-CN" altLang="en-US" b="1">
                <a:solidFill>
                  <a:srgbClr val="0070C0"/>
                </a:solidFill>
              </a:rPr>
              <a:t>仅有O5知晓</a:t>
            </a:r>
            <a:r>
              <a:rPr lang="zh-CN" altLang="en-US">
                <a:solidFill>
                  <a:schemeClr val="bg1"/>
                </a:solidFill>
              </a:rPr>
              <a:t>、</a:t>
            </a:r>
            <a:r>
              <a:rPr lang="zh-CN" altLang="en-US" b="1">
                <a:solidFill>
                  <a:srgbClr val="0070C0"/>
                </a:solidFill>
              </a:rPr>
              <a:t>代号“分裂者”</a:t>
            </a:r>
            <a:r>
              <a:rPr lang="zh-CN" altLang="en-US">
                <a:solidFill>
                  <a:schemeClr val="bg1"/>
                </a:solidFill>
              </a:rPr>
              <a:t>的</a:t>
            </a:r>
            <a:r>
              <a:rPr lang="zh-CN" altLang="en-US" b="1">
                <a:solidFill>
                  <a:srgbClr val="0070C0"/>
                </a:solidFill>
              </a:rPr>
              <a:t>秘密工作组</a:t>
            </a:r>
            <a:r>
              <a:rPr lang="zh-CN" altLang="en-US">
                <a:solidFill>
                  <a:schemeClr val="bg1"/>
                </a:solidFill>
              </a:rPr>
              <a:t>，</a:t>
            </a:r>
            <a:r>
              <a:rPr lang="zh-CN" altLang="en-US" b="1">
                <a:solidFill>
                  <a:srgbClr val="0070C0"/>
                </a:solidFill>
              </a:rPr>
              <a:t>分裂者</a:t>
            </a:r>
            <a:r>
              <a:rPr lang="zh-CN" altLang="en-US">
                <a:solidFill>
                  <a:schemeClr val="bg1"/>
                </a:solidFill>
              </a:rPr>
              <a:t>的</a:t>
            </a:r>
            <a:r>
              <a:rPr lang="zh-CN" altLang="en-US" b="1">
                <a:solidFill>
                  <a:srgbClr val="0070C0"/>
                </a:solidFill>
              </a:rPr>
              <a:t>领导层</a:t>
            </a:r>
            <a:r>
              <a:rPr lang="zh-CN" altLang="en-US">
                <a:solidFill>
                  <a:schemeClr val="bg1"/>
                </a:solidFill>
              </a:rPr>
              <a:t>由</a:t>
            </a:r>
            <a:r>
              <a:rPr lang="zh-CN" altLang="en-US" b="1">
                <a:solidFill>
                  <a:srgbClr val="0070C0"/>
                </a:solidFill>
              </a:rPr>
              <a:t>机动特遣队Alpha-1“红右手”成员组成</a:t>
            </a:r>
            <a:r>
              <a:rPr lang="zh-CN" altLang="en-US">
                <a:solidFill>
                  <a:schemeClr val="bg1"/>
                </a:solidFill>
              </a:rPr>
              <a:t>，</a:t>
            </a:r>
            <a:r>
              <a:rPr lang="zh-CN" altLang="en-US" b="1">
                <a:solidFill>
                  <a:srgbClr val="0070C0"/>
                </a:solidFill>
              </a:rPr>
              <a:t>他们</a:t>
            </a:r>
            <a:r>
              <a:rPr lang="zh-CN" altLang="en-US">
                <a:solidFill>
                  <a:schemeClr val="bg1"/>
                </a:solidFill>
              </a:rPr>
              <a:t>以</a:t>
            </a:r>
            <a:r>
              <a:rPr lang="zh-CN" altLang="en-US" b="1">
                <a:solidFill>
                  <a:srgbClr val="0070C0"/>
                </a:solidFill>
              </a:rPr>
              <a:t>对O5议会</a:t>
            </a:r>
            <a:r>
              <a:rPr lang="zh-CN" altLang="en-US">
                <a:solidFill>
                  <a:schemeClr val="bg1"/>
                </a:solidFill>
              </a:rPr>
              <a:t>的</a:t>
            </a:r>
            <a:r>
              <a:rPr lang="zh-CN" altLang="en-US" b="1">
                <a:solidFill>
                  <a:srgbClr val="0070C0"/>
                </a:solidFill>
              </a:rPr>
              <a:t>绝对忠诚</a:t>
            </a:r>
            <a:r>
              <a:rPr lang="zh-CN" altLang="en-US">
                <a:solidFill>
                  <a:schemeClr val="bg1"/>
                </a:solidFill>
              </a:rPr>
              <a:t>和</a:t>
            </a:r>
            <a:r>
              <a:rPr lang="zh-CN" altLang="en-US" b="1">
                <a:solidFill>
                  <a:srgbClr val="0070C0"/>
                </a:solidFill>
              </a:rPr>
              <a:t>对自身起源</a:t>
            </a:r>
            <a:r>
              <a:rPr lang="zh-CN" altLang="en-US">
                <a:solidFill>
                  <a:schemeClr val="bg1"/>
                </a:solidFill>
              </a:rPr>
              <a:t>、</a:t>
            </a:r>
            <a:r>
              <a:rPr lang="zh-CN" altLang="en-US" b="1">
                <a:solidFill>
                  <a:srgbClr val="0070C0"/>
                </a:solidFill>
              </a:rPr>
              <a:t>身份</a:t>
            </a:r>
            <a:r>
              <a:rPr lang="zh-CN" altLang="en-US">
                <a:solidFill>
                  <a:schemeClr val="bg1"/>
                </a:solidFill>
              </a:rPr>
              <a:t>和</a:t>
            </a:r>
            <a:r>
              <a:rPr lang="zh-CN" altLang="en-US" b="1">
                <a:solidFill>
                  <a:srgbClr val="0070C0"/>
                </a:solidFill>
              </a:rPr>
              <a:t>行动完全保密著称</a:t>
            </a:r>
            <a:r>
              <a:rPr lang="zh-CN" altLang="en-US">
                <a:solidFill>
                  <a:schemeClr val="bg1"/>
                </a:solidFill>
              </a:rPr>
              <a:t>，</a:t>
            </a:r>
            <a:r>
              <a:rPr lang="zh-CN" altLang="en-US" b="1">
                <a:solidFill>
                  <a:srgbClr val="0070C0"/>
                </a:solidFill>
              </a:rPr>
              <a:t>分裂者</a:t>
            </a:r>
            <a:r>
              <a:rPr lang="zh-CN" altLang="en-US">
                <a:solidFill>
                  <a:schemeClr val="bg1"/>
                </a:solidFill>
              </a:rPr>
              <a:t>的</a:t>
            </a:r>
            <a:r>
              <a:rPr lang="zh-CN" altLang="en-US" b="1">
                <a:solidFill>
                  <a:srgbClr val="0070C0"/>
                </a:solidFill>
              </a:rPr>
              <a:t>领导层受到所有来自SCP基金会</a:t>
            </a:r>
            <a:r>
              <a:rPr lang="zh-CN" altLang="en-US">
                <a:solidFill>
                  <a:schemeClr val="bg1"/>
                </a:solidFill>
              </a:rPr>
              <a:t>的</a:t>
            </a:r>
            <a:r>
              <a:rPr lang="zh-CN" altLang="en-US" b="1">
                <a:solidFill>
                  <a:srgbClr val="0070C0"/>
                </a:solidFill>
              </a:rPr>
              <a:t>研究</a:t>
            </a:r>
            <a:r>
              <a:rPr lang="zh-CN" altLang="en-US">
                <a:solidFill>
                  <a:schemeClr val="bg1"/>
                </a:solidFill>
              </a:rPr>
              <a:t>、</a:t>
            </a:r>
            <a:r>
              <a:rPr lang="zh-CN" altLang="en-US" b="1">
                <a:solidFill>
                  <a:srgbClr val="0070C0"/>
                </a:solidFill>
              </a:rPr>
              <a:t>安保</a:t>
            </a:r>
            <a:r>
              <a:rPr lang="zh-CN" altLang="en-US">
                <a:solidFill>
                  <a:schemeClr val="bg1"/>
                </a:solidFill>
              </a:rPr>
              <a:t>、</a:t>
            </a:r>
            <a:r>
              <a:rPr lang="zh-CN" altLang="en-US" b="1">
                <a:solidFill>
                  <a:srgbClr val="0070C0"/>
                </a:solidFill>
              </a:rPr>
              <a:t>收容人员</a:t>
            </a:r>
            <a:r>
              <a:rPr lang="zh-CN" altLang="en-US">
                <a:solidFill>
                  <a:schemeClr val="bg1"/>
                </a:solidFill>
              </a:rPr>
              <a:t>的</a:t>
            </a:r>
            <a:r>
              <a:rPr lang="zh-CN" altLang="en-US" b="1">
                <a:solidFill>
                  <a:srgbClr val="0070C0"/>
                </a:solidFill>
              </a:rPr>
              <a:t>支持</a:t>
            </a:r>
            <a:r>
              <a:rPr lang="zh-CN" altLang="en-US">
                <a:solidFill>
                  <a:schemeClr val="bg1"/>
                </a:solidFill>
              </a:rPr>
              <a:t>。</a:t>
            </a:r>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sp>
        <p:nvSpPr>
          <p:cNvPr id="6" name="文本框 5"/>
          <p:cNvSpPr txBox="1"/>
          <p:nvPr/>
        </p:nvSpPr>
        <p:spPr>
          <a:xfrm>
            <a:off x="838200" y="3576320"/>
            <a:ext cx="7504430" cy="1442720"/>
          </a:xfrm>
          <a:prstGeom prst="rect">
            <a:avLst/>
          </a:prstGeom>
          <a:noFill/>
        </p:spPr>
        <p:txBody>
          <a:bodyPr wrap="square" rtlCol="0">
            <a:noAutofit/>
          </a:bodyPr>
          <a:p>
            <a:r>
              <a:rPr lang="zh-CN" altLang="en-US" b="1">
                <a:solidFill>
                  <a:srgbClr val="0070C0"/>
                </a:solidFill>
                <a:sym typeface="+mn-ea"/>
              </a:rPr>
              <a:t>对于基金会</a:t>
            </a:r>
            <a:r>
              <a:rPr lang="zh-CN" altLang="en-US">
                <a:solidFill>
                  <a:schemeClr val="bg1"/>
                </a:solidFill>
                <a:sym typeface="+mn-ea"/>
              </a:rPr>
              <a:t>和</a:t>
            </a:r>
            <a:r>
              <a:rPr lang="zh-CN" altLang="en-US" b="1">
                <a:solidFill>
                  <a:srgbClr val="0070C0"/>
                </a:solidFill>
                <a:sym typeface="+mn-ea"/>
              </a:rPr>
              <a:t>异常世界</a:t>
            </a:r>
            <a:r>
              <a:rPr lang="zh-CN" altLang="en-US">
                <a:solidFill>
                  <a:schemeClr val="bg1"/>
                </a:solidFill>
                <a:sym typeface="+mn-ea"/>
              </a:rPr>
              <a:t>的</a:t>
            </a:r>
            <a:r>
              <a:rPr lang="zh-CN" altLang="en-US" b="1">
                <a:solidFill>
                  <a:srgbClr val="0070C0"/>
                </a:solidFill>
                <a:sym typeface="+mn-ea"/>
              </a:rPr>
              <a:t>大部分组织来说</a:t>
            </a:r>
            <a:r>
              <a:rPr lang="zh-CN" altLang="en-US">
                <a:solidFill>
                  <a:schemeClr val="bg1"/>
                </a:solidFill>
                <a:sym typeface="+mn-ea"/>
              </a:rPr>
              <a:t>，</a:t>
            </a:r>
            <a:r>
              <a:rPr lang="zh-CN" altLang="en-US" b="1">
                <a:solidFill>
                  <a:srgbClr val="0070C0"/>
                </a:solidFill>
                <a:sym typeface="+mn-ea"/>
              </a:rPr>
              <a:t>分裂者是一个携带多名研究人员</a:t>
            </a:r>
            <a:r>
              <a:rPr lang="zh-CN" altLang="en-US">
                <a:solidFill>
                  <a:schemeClr val="bg1"/>
                </a:solidFill>
                <a:sym typeface="+mn-ea"/>
              </a:rPr>
              <a:t>和</a:t>
            </a:r>
            <a:r>
              <a:rPr lang="zh-CN" altLang="en-US" b="1">
                <a:solidFill>
                  <a:srgbClr val="0070C0"/>
                </a:solidFill>
                <a:sym typeface="+mn-ea"/>
              </a:rPr>
              <a:t>异常物品</a:t>
            </a:r>
            <a:r>
              <a:rPr lang="zh-CN" altLang="en-US" b="1">
                <a:solidFill>
                  <a:srgbClr val="C00000"/>
                </a:solidFill>
                <a:sym typeface="+mn-ea"/>
              </a:rPr>
              <a:t>擅离职守的叛乱小组</a:t>
            </a:r>
            <a:r>
              <a:rPr lang="zh-CN" altLang="en-US">
                <a:solidFill>
                  <a:schemeClr val="bg1"/>
                </a:solidFill>
                <a:sym typeface="+mn-ea"/>
              </a:rPr>
              <a:t>，实际上，正是</a:t>
            </a:r>
            <a:r>
              <a:rPr lang="zh-CN" altLang="en-US" b="1">
                <a:solidFill>
                  <a:srgbClr val="0070C0"/>
                </a:solidFill>
                <a:sym typeface="+mn-ea"/>
              </a:rPr>
              <a:t>O5议会创建了分裂者</a:t>
            </a:r>
            <a:r>
              <a:rPr lang="zh-CN" altLang="en-US">
                <a:solidFill>
                  <a:schemeClr val="bg1"/>
                </a:solidFill>
                <a:sym typeface="+mn-ea"/>
              </a:rPr>
              <a:t>，</a:t>
            </a:r>
            <a:r>
              <a:rPr lang="zh-CN" altLang="en-US" b="1">
                <a:solidFill>
                  <a:srgbClr val="0070C0"/>
                </a:solidFill>
                <a:sym typeface="+mn-ea"/>
              </a:rPr>
              <a:t>以完成有悖伦理道德的任务</a:t>
            </a:r>
            <a:r>
              <a:rPr lang="zh-CN" altLang="en-US">
                <a:solidFill>
                  <a:schemeClr val="bg1"/>
                </a:solidFill>
                <a:sym typeface="+mn-ea"/>
              </a:rPr>
              <a:t>，</a:t>
            </a:r>
            <a:r>
              <a:rPr lang="zh-CN" altLang="en-US" b="1">
                <a:solidFill>
                  <a:srgbClr val="0070C0"/>
                </a:solidFill>
                <a:sym typeface="+mn-ea"/>
              </a:rPr>
              <a:t>或是处理令人不快的政治问题，同时保持基金会</a:t>
            </a:r>
            <a:r>
              <a:rPr lang="zh-CN" altLang="en-US">
                <a:solidFill>
                  <a:schemeClr val="bg1"/>
                </a:solidFill>
                <a:sym typeface="+mn-ea"/>
              </a:rPr>
              <a:t>的</a:t>
            </a:r>
            <a:r>
              <a:rPr lang="zh-CN" altLang="en-US" b="1">
                <a:solidFill>
                  <a:srgbClr val="0070C0"/>
                </a:solidFill>
                <a:sym typeface="+mn-ea"/>
              </a:rPr>
              <a:t>公众声誉冰清玉洁</a:t>
            </a:r>
            <a:r>
              <a:rPr lang="zh-CN" altLang="en-US">
                <a:solidFill>
                  <a:schemeClr val="bg1"/>
                </a:solidFill>
                <a:sym typeface="+mn-ea"/>
              </a:rPr>
              <a:t>。约24年来，</a:t>
            </a:r>
            <a:r>
              <a:rPr lang="zh-CN" altLang="en-US" b="1">
                <a:solidFill>
                  <a:srgbClr val="0070C0"/>
                </a:solidFill>
                <a:sym typeface="+mn-ea"/>
              </a:rPr>
              <a:t>分裂者</a:t>
            </a:r>
            <a:r>
              <a:rPr lang="zh-CN" altLang="en-US">
                <a:solidFill>
                  <a:schemeClr val="bg1"/>
                </a:solidFill>
                <a:sym typeface="+mn-ea"/>
              </a:rPr>
              <a:t>在</a:t>
            </a:r>
            <a:r>
              <a:rPr lang="zh-CN" altLang="en-US" b="1">
                <a:solidFill>
                  <a:srgbClr val="0070C0"/>
                </a:solidFill>
                <a:sym typeface="+mn-ea"/>
              </a:rPr>
              <a:t>基金会叛乱者</a:t>
            </a:r>
            <a:r>
              <a:rPr lang="zh-CN" altLang="en-US">
                <a:solidFill>
                  <a:schemeClr val="bg1"/>
                </a:solidFill>
                <a:sym typeface="+mn-ea"/>
              </a:rPr>
              <a:t>的幌子</a:t>
            </a:r>
            <a:r>
              <a:rPr lang="zh-CN" altLang="en-US" b="1">
                <a:solidFill>
                  <a:srgbClr val="0070C0"/>
                </a:solidFill>
                <a:sym typeface="+mn-ea"/>
              </a:rPr>
              <a:t>下利用异常物品多次暗</a:t>
            </a:r>
            <a:r>
              <a:rPr lang="zh-CN" altLang="en-US">
                <a:solidFill>
                  <a:schemeClr val="bg1"/>
                </a:solidFill>
                <a:sym typeface="+mn-ea"/>
              </a:rPr>
              <a:t>中</a:t>
            </a:r>
            <a:r>
              <a:rPr lang="zh-CN" altLang="en-US" b="1">
                <a:solidFill>
                  <a:srgbClr val="0070C0"/>
                </a:solidFill>
                <a:sym typeface="+mn-ea"/>
              </a:rPr>
              <a:t>促进</a:t>
            </a:r>
            <a:r>
              <a:rPr lang="zh-CN" altLang="en-US">
                <a:solidFill>
                  <a:schemeClr val="bg1"/>
                </a:solidFill>
                <a:sym typeface="+mn-ea"/>
              </a:rPr>
              <a:t>了</a:t>
            </a:r>
            <a:r>
              <a:rPr lang="zh-CN" altLang="en-US" b="1">
                <a:solidFill>
                  <a:srgbClr val="0070C0"/>
                </a:solidFill>
                <a:sym typeface="+mn-ea"/>
              </a:rPr>
              <a:t>O5议会的目标</a:t>
            </a:r>
            <a:r>
              <a:rPr lang="zh-CN" altLang="en-US">
                <a:solidFill>
                  <a:schemeClr val="bg1"/>
                </a:solidFill>
                <a:sym typeface="+mn-ea"/>
              </a:rPr>
              <a:t>。</a:t>
            </a:r>
            <a:endParaRPr lang="zh-CN" altLang="en-US"/>
          </a:p>
        </p:txBody>
      </p:sp>
      <p:pic>
        <p:nvPicPr>
          <p:cNvPr id="8" name="图片 7" descr="Chaos"/>
          <p:cNvPicPr>
            <a:picLocks noChangeAspect="1"/>
          </p:cNvPicPr>
          <p:nvPr/>
        </p:nvPicPr>
        <p:blipFill>
          <a:blip r:embed="rId2"/>
          <a:stretch>
            <a:fillRect/>
          </a:stretch>
        </p:blipFill>
        <p:spPr>
          <a:xfrm>
            <a:off x="9079230" y="3790315"/>
            <a:ext cx="2126615" cy="21266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30000"/>
                                  </p:iterate>
                                  <p:childTnLst>
                                    <p:set>
                                      <p:cBhvr>
                                        <p:cTn id="16" dur="250" fill="hold">
                                          <p:stCondLst>
                                            <p:cond delay="0"/>
                                          </p:stCondLst>
                                        </p:cTn>
                                        <p:tgtEl>
                                          <p:spTgt spid="2">
                                            <p:txEl>
                                              <p:pRg st="0" end="0"/>
                                            </p:txEl>
                                          </p:spTgt>
                                        </p:tgtEl>
                                        <p:attrNameLst>
                                          <p:attrName>style.visibility</p:attrName>
                                        </p:attrNameLst>
                                      </p:cBhvr>
                                      <p:to>
                                        <p:strVal val="visible"/>
                                      </p:to>
                                    </p:set>
                                    <p:animEffect transition="in" filter="fade">
                                      <p:cBhvr>
                                        <p:cTn id="17" dur="25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30000"/>
                                  </p:iterate>
                                  <p:childTnLst>
                                    <p:set>
                                      <p:cBhvr>
                                        <p:cTn id="21" dur="250" fill="hold">
                                          <p:stCondLst>
                                            <p:cond delay="0"/>
                                          </p:stCondLst>
                                        </p:cTn>
                                        <p:tgtEl>
                                          <p:spTgt spid="6">
                                            <p:txEl>
                                              <p:pRg st="0" end="0"/>
                                            </p:txEl>
                                          </p:spTgt>
                                        </p:tgtEl>
                                        <p:attrNameLst>
                                          <p:attrName>style.visibility</p:attrName>
                                        </p:attrNameLst>
                                      </p:cBhvr>
                                      <p:to>
                                        <p:strVal val="visible"/>
                                      </p:to>
                                    </p:set>
                                    <p:animEffect transition="in" filter="fade">
                                      <p:cBhvr>
                                        <p:cTn id="22" dur="25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P spid="2" grpId="0" bldLvl="0" build="allAtOnce"/>
      <p:bldP spid="2" grpId="1"/>
      <p:bldP spid="6" grpId="0" bldLvl="0" build="allAtOnce"/>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叛逃</a:t>
            </a:r>
            <a:endParaRPr lang="zh-CN" altLang="en-US" sz="7200" b="1">
              <a:solidFill>
                <a:schemeClr val="bg1"/>
              </a:solidFill>
            </a:endParaRPr>
          </a:p>
        </p:txBody>
      </p:sp>
      <p:sp>
        <p:nvSpPr>
          <p:cNvPr id="11" name="内容占位符 10"/>
          <p:cNvSpPr>
            <a:spLocks noGrp="1"/>
          </p:cNvSpPr>
          <p:nvPr>
            <p:ph idx="1"/>
          </p:nvPr>
        </p:nvSpPr>
        <p:spPr>
          <a:xfrm>
            <a:off x="838200" y="2469515"/>
            <a:ext cx="10515600" cy="3653790"/>
          </a:xfrm>
        </p:spPr>
        <p:txBody>
          <a:bodyPr/>
          <a:p>
            <a:r>
              <a:rPr lang="zh-CN" altLang="en-US" sz="2000">
                <a:solidFill>
                  <a:schemeClr val="bg1"/>
                </a:solidFill>
              </a:rPr>
              <a:t>1948年，作为</a:t>
            </a:r>
            <a:r>
              <a:rPr lang="zh-CN" altLang="en-US" sz="2000" b="1">
                <a:solidFill>
                  <a:srgbClr val="0070C0"/>
                </a:solidFill>
              </a:rPr>
              <a:t>一个看似常规的分阶段行动的一部分</a:t>
            </a:r>
            <a:r>
              <a:rPr lang="zh-CN" altLang="en-US" sz="2000">
                <a:solidFill>
                  <a:schemeClr val="bg1"/>
                </a:solidFill>
              </a:rPr>
              <a:t>，</a:t>
            </a:r>
            <a:r>
              <a:rPr lang="zh-CN" altLang="en-US" sz="2000" b="1">
                <a:solidFill>
                  <a:srgbClr val="0070C0"/>
                </a:solidFill>
              </a:rPr>
              <a:t>分裂者从基金会的控制下取走几个SCP物品</a:t>
            </a:r>
            <a:r>
              <a:rPr lang="zh-CN" altLang="en-US" sz="2000">
                <a:solidFill>
                  <a:schemeClr val="bg1"/>
                </a:solidFill>
              </a:rPr>
              <a:t>，</a:t>
            </a:r>
            <a:r>
              <a:rPr lang="zh-CN" altLang="en-US" sz="2000" b="1">
                <a:solidFill>
                  <a:srgbClr val="0070C0"/>
                </a:solidFill>
              </a:rPr>
              <a:t>将数十名叛逃基金会的研究人员送往安全地点</a:t>
            </a:r>
            <a:r>
              <a:rPr lang="zh-CN" altLang="en-US" sz="2000">
                <a:solidFill>
                  <a:schemeClr val="bg1"/>
                </a:solidFill>
              </a:rPr>
              <a:t>，</a:t>
            </a:r>
            <a:r>
              <a:rPr lang="zh-CN" altLang="en-US" sz="2000" b="1">
                <a:solidFill>
                  <a:srgbClr val="C00000"/>
                </a:solidFill>
              </a:rPr>
              <a:t>同一天</a:t>
            </a:r>
            <a:r>
              <a:rPr lang="zh-CN" altLang="en-US" sz="2000">
                <a:solidFill>
                  <a:schemeClr val="bg1"/>
                </a:solidFill>
              </a:rPr>
              <a:t>又</a:t>
            </a:r>
            <a:r>
              <a:rPr lang="zh-CN" altLang="en-US" sz="2000" b="1">
                <a:solidFill>
                  <a:srgbClr val="C00000"/>
                </a:solidFill>
              </a:rPr>
              <a:t>发生了多起计划外</a:t>
            </a:r>
            <a:r>
              <a:rPr lang="zh-CN" altLang="en-US" sz="2000" b="1">
                <a:solidFill>
                  <a:schemeClr val="bg1"/>
                </a:solidFill>
              </a:rPr>
              <a:t>的</a:t>
            </a:r>
            <a:r>
              <a:rPr lang="zh-CN" altLang="en-US" sz="2000" b="1">
                <a:solidFill>
                  <a:srgbClr val="C00000"/>
                </a:solidFill>
              </a:rPr>
              <a:t>站点受袭事件</a:t>
            </a:r>
            <a:r>
              <a:rPr lang="zh-CN" altLang="en-US" sz="2000">
                <a:solidFill>
                  <a:schemeClr val="bg1"/>
                </a:solidFill>
              </a:rPr>
              <a:t>，</a:t>
            </a:r>
            <a:r>
              <a:rPr lang="zh-CN" altLang="en-US" sz="2000" b="1">
                <a:solidFill>
                  <a:srgbClr val="C00000"/>
                </a:solidFill>
              </a:rPr>
              <a:t>分裂者夺取了</a:t>
            </a:r>
            <a:r>
              <a:rPr lang="zh-CN" altLang="en-US" sz="2000" b="1">
                <a:solidFill>
                  <a:schemeClr val="bg1"/>
                </a:solidFill>
              </a:rPr>
              <a:t>具有</a:t>
            </a:r>
            <a:r>
              <a:rPr lang="zh-CN" altLang="en-US" sz="2000" b="1">
                <a:solidFill>
                  <a:srgbClr val="C00000"/>
                </a:solidFill>
              </a:rPr>
              <a:t>极大研究</a:t>
            </a:r>
            <a:r>
              <a:rPr lang="zh-CN" altLang="en-US" sz="2000" b="1">
                <a:solidFill>
                  <a:schemeClr val="bg1"/>
                </a:solidFill>
              </a:rPr>
              <a:t>及</a:t>
            </a:r>
            <a:r>
              <a:rPr lang="zh-CN" altLang="en-US" sz="2000" b="1">
                <a:solidFill>
                  <a:srgbClr val="C00000"/>
                </a:solidFill>
              </a:rPr>
              <a:t>军事价值</a:t>
            </a:r>
            <a:r>
              <a:rPr lang="zh-CN" altLang="en-US" sz="2000" b="1">
                <a:solidFill>
                  <a:schemeClr val="bg1"/>
                </a:solidFill>
              </a:rPr>
              <a:t>的</a:t>
            </a:r>
            <a:r>
              <a:rPr lang="zh-CN" altLang="en-US" sz="2000" b="1">
                <a:solidFill>
                  <a:srgbClr val="C00000"/>
                </a:solidFill>
              </a:rPr>
              <a:t>SCP物品</a:t>
            </a:r>
            <a:r>
              <a:rPr lang="zh-CN" altLang="en-US" sz="2000">
                <a:solidFill>
                  <a:schemeClr val="bg1"/>
                </a:solidFill>
              </a:rPr>
              <a:t>，并使</a:t>
            </a:r>
            <a:r>
              <a:rPr lang="zh-CN" altLang="en-US" sz="2000" b="1">
                <a:solidFill>
                  <a:srgbClr val="C00000"/>
                </a:solidFill>
              </a:rPr>
              <a:t>基金会人员遭受了严重伤亡</a:t>
            </a:r>
            <a:r>
              <a:rPr lang="zh-CN" altLang="en-US" sz="2000">
                <a:solidFill>
                  <a:schemeClr val="bg1"/>
                </a:solidFill>
              </a:rPr>
              <a:t>，</a:t>
            </a:r>
            <a:r>
              <a:rPr lang="zh-CN" altLang="en-US" sz="2000" b="1" i="1">
                <a:solidFill>
                  <a:schemeClr val="accent6">
                    <a:lumMod val="50000"/>
                  </a:schemeClr>
                </a:solidFill>
              </a:rPr>
              <a:t>基金会最大的谎言成为现实。他们隐秘的行动小组已经叛逃，基金会面临一个新组织的威胁，是时候为这个组织重新命名：混沌分裂者。</a:t>
            </a:r>
            <a:endParaRPr lang="zh-CN" altLang="en-US" sz="2000" b="1" i="1">
              <a:solidFill>
                <a:schemeClr val="accent6">
                  <a:lumMod val="50000"/>
                </a:schemeClr>
              </a:solidFill>
            </a:endParaRPr>
          </a:p>
          <a:p>
            <a:endParaRPr lang="zh-CN" altLang="en-US" sz="2000">
              <a:solidFill>
                <a:schemeClr val="bg1"/>
              </a:solidFill>
            </a:endParaRPr>
          </a:p>
          <a:p>
            <a:r>
              <a:rPr lang="zh-CN" altLang="en-US" sz="2000">
                <a:solidFill>
                  <a:schemeClr val="bg1"/>
                </a:solidFill>
              </a:rPr>
              <a:t>O5议会震惊了。</a:t>
            </a:r>
            <a:r>
              <a:rPr lang="zh-CN" altLang="en-US" sz="2000" b="1">
                <a:solidFill>
                  <a:srgbClr val="C00000"/>
                </a:solidFill>
              </a:rPr>
              <a:t>红右手</a:t>
            </a:r>
            <a:r>
              <a:rPr lang="zh-CN" altLang="en-US" sz="2000">
                <a:solidFill>
                  <a:schemeClr val="bg1"/>
                </a:solidFill>
              </a:rPr>
              <a:t>的</a:t>
            </a:r>
            <a:r>
              <a:rPr lang="zh-CN" altLang="en-US" sz="2000" b="1">
                <a:solidFill>
                  <a:srgbClr val="C00000"/>
                </a:solidFill>
              </a:rPr>
              <a:t>背叛</a:t>
            </a:r>
            <a:r>
              <a:rPr lang="zh-CN" altLang="en-US" sz="2000">
                <a:solidFill>
                  <a:schemeClr val="bg1"/>
                </a:solidFill>
              </a:rPr>
              <a:t>、</a:t>
            </a:r>
            <a:r>
              <a:rPr lang="zh-CN" altLang="en-US" sz="2000" b="1">
                <a:solidFill>
                  <a:srgbClr val="C00000"/>
                </a:solidFill>
              </a:rPr>
              <a:t>甚至</a:t>
            </a:r>
            <a:r>
              <a:rPr lang="zh-CN" altLang="en-US" sz="2000">
                <a:solidFill>
                  <a:schemeClr val="bg1"/>
                </a:solidFill>
              </a:rPr>
              <a:t>是</a:t>
            </a:r>
            <a:r>
              <a:rPr lang="zh-CN" altLang="en-US" sz="2000" b="1">
                <a:solidFill>
                  <a:srgbClr val="C00000"/>
                </a:solidFill>
              </a:rPr>
              <a:t>任何一丝不忠</a:t>
            </a:r>
            <a:r>
              <a:rPr lang="zh-CN" altLang="en-US" sz="2000">
                <a:solidFill>
                  <a:schemeClr val="bg1"/>
                </a:solidFill>
              </a:rPr>
              <a:t>的</a:t>
            </a:r>
            <a:r>
              <a:rPr lang="zh-CN" altLang="en-US" sz="2000" b="1">
                <a:solidFill>
                  <a:srgbClr val="C00000"/>
                </a:solidFill>
              </a:rPr>
              <a:t>暗示</a:t>
            </a:r>
            <a:r>
              <a:rPr lang="zh-CN" altLang="en-US" sz="2000">
                <a:solidFill>
                  <a:schemeClr val="bg1"/>
                </a:solidFill>
              </a:rPr>
              <a:t>都是</a:t>
            </a:r>
            <a:r>
              <a:rPr lang="zh-CN" altLang="en-US" sz="2000" b="1">
                <a:solidFill>
                  <a:srgbClr val="C00000"/>
                </a:solidFill>
              </a:rPr>
              <a:t>前所未有的</a:t>
            </a:r>
            <a:r>
              <a:rPr lang="zh-CN" altLang="en-US" sz="2000">
                <a:solidFill>
                  <a:schemeClr val="bg1"/>
                </a:solidFill>
              </a:rPr>
              <a:t>，</a:t>
            </a:r>
            <a:r>
              <a:rPr lang="zh-CN" altLang="en-US" sz="2000" b="1">
                <a:solidFill>
                  <a:srgbClr val="C00000"/>
                </a:solidFill>
              </a:rPr>
              <a:t>基金会仍不知道分裂者背叛</a:t>
            </a:r>
            <a:r>
              <a:rPr lang="zh-CN" altLang="en-US" sz="2000">
                <a:solidFill>
                  <a:schemeClr val="bg1"/>
                </a:solidFill>
              </a:rPr>
              <a:t>的</a:t>
            </a:r>
            <a:r>
              <a:rPr lang="zh-CN" altLang="en-US" sz="2000" b="1">
                <a:solidFill>
                  <a:srgbClr val="C00000"/>
                </a:solidFill>
              </a:rPr>
              <a:t>动机</a:t>
            </a:r>
            <a:r>
              <a:rPr lang="zh-CN" altLang="en-US" sz="2000">
                <a:solidFill>
                  <a:schemeClr val="bg1"/>
                </a:solidFill>
              </a:rPr>
              <a:t>，</a:t>
            </a:r>
            <a:r>
              <a:rPr lang="zh-CN" altLang="en-US" sz="2000" b="1">
                <a:solidFill>
                  <a:srgbClr val="C00000"/>
                </a:solidFill>
              </a:rPr>
              <a:t>所有试图找到</a:t>
            </a:r>
            <a:r>
              <a:rPr lang="zh-CN" altLang="en-US" sz="2000">
                <a:solidFill>
                  <a:schemeClr val="bg1"/>
                </a:solidFill>
              </a:rPr>
              <a:t>、</a:t>
            </a:r>
            <a:r>
              <a:rPr lang="zh-CN" altLang="en-US" sz="2000" b="1">
                <a:solidFill>
                  <a:srgbClr val="C00000"/>
                </a:solidFill>
              </a:rPr>
              <a:t>缉拿</a:t>
            </a:r>
            <a:r>
              <a:rPr lang="zh-CN" altLang="en-US" sz="2000">
                <a:solidFill>
                  <a:schemeClr val="bg1"/>
                </a:solidFill>
              </a:rPr>
              <a:t>或</a:t>
            </a:r>
            <a:r>
              <a:rPr lang="zh-CN" altLang="en-US" sz="2000" b="1">
                <a:solidFill>
                  <a:srgbClr val="C00000"/>
                </a:solidFill>
              </a:rPr>
              <a:t>暗杀叛乱分子</a:t>
            </a:r>
            <a:r>
              <a:rPr lang="zh-CN" altLang="en-US" sz="2000">
                <a:solidFill>
                  <a:schemeClr val="bg1"/>
                </a:solidFill>
              </a:rPr>
              <a:t>的</a:t>
            </a:r>
            <a:r>
              <a:rPr lang="zh-CN" altLang="en-US" sz="2000" b="1">
                <a:solidFill>
                  <a:srgbClr val="C00000"/>
                </a:solidFill>
              </a:rPr>
              <a:t>行动都失败了</a:t>
            </a:r>
            <a:r>
              <a:rPr lang="zh-CN" altLang="en-US" sz="2000">
                <a:solidFill>
                  <a:schemeClr val="bg1"/>
                </a:solidFill>
              </a:rPr>
              <a:t>。在</a:t>
            </a:r>
            <a:r>
              <a:rPr lang="zh-CN" altLang="en-US" sz="2000" b="1">
                <a:solidFill>
                  <a:srgbClr val="C00000"/>
                </a:solidFill>
              </a:rPr>
              <a:t>基金会</a:t>
            </a:r>
            <a:r>
              <a:rPr lang="zh-CN" altLang="en-US" sz="2000">
                <a:solidFill>
                  <a:schemeClr val="bg1"/>
                </a:solidFill>
              </a:rPr>
              <a:t>的</a:t>
            </a:r>
            <a:r>
              <a:rPr lang="zh-CN" altLang="en-US" sz="2000" b="1">
                <a:solidFill>
                  <a:srgbClr val="C00000"/>
                </a:solidFill>
              </a:rPr>
              <a:t>信息分级中</a:t>
            </a:r>
            <a:r>
              <a:rPr lang="zh-CN" altLang="en-US" sz="2000">
                <a:solidFill>
                  <a:schemeClr val="bg1"/>
                </a:solidFill>
              </a:rPr>
              <a:t>，</a:t>
            </a:r>
            <a:r>
              <a:rPr lang="zh-CN" altLang="en-US" sz="2000" b="1">
                <a:solidFill>
                  <a:srgbClr val="C00000"/>
                </a:solidFill>
              </a:rPr>
              <a:t>分裂者于1924年叛逃</a:t>
            </a:r>
            <a:r>
              <a:rPr lang="zh-CN" altLang="en-US" sz="2000">
                <a:solidFill>
                  <a:schemeClr val="bg1"/>
                </a:solidFill>
              </a:rPr>
              <a:t>，而</a:t>
            </a:r>
            <a:r>
              <a:rPr lang="zh-CN" altLang="en-US" sz="2000" b="1">
                <a:solidFill>
                  <a:srgbClr val="C00000"/>
                </a:solidFill>
              </a:rPr>
              <a:t>1948年</a:t>
            </a:r>
            <a:r>
              <a:rPr lang="zh-CN" altLang="en-US" sz="2000">
                <a:solidFill>
                  <a:schemeClr val="bg1"/>
                </a:solidFill>
              </a:rPr>
              <a:t>的</a:t>
            </a:r>
            <a:r>
              <a:rPr lang="zh-CN" altLang="en-US" sz="2000" b="1">
                <a:solidFill>
                  <a:srgbClr val="C00000"/>
                </a:solidFill>
              </a:rPr>
              <a:t>真正背叛则是分裂者组织</a:t>
            </a:r>
            <a:r>
              <a:rPr lang="zh-CN" altLang="en-US" sz="2000">
                <a:solidFill>
                  <a:schemeClr val="bg1"/>
                </a:solidFill>
              </a:rPr>
              <a:t>的</a:t>
            </a:r>
            <a:r>
              <a:rPr lang="zh-CN" altLang="en-US" sz="2000" b="1">
                <a:solidFill>
                  <a:srgbClr val="C00000"/>
                </a:solidFill>
              </a:rPr>
              <a:t>突袭</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par>
                                <p:cTn id="13" presetID="10" presetClass="entr" presetSubtype="0" fill="hold" grpId="0" nodeType="withEffect">
                                  <p:stCondLst>
                                    <p:cond delay="0"/>
                                  </p:stCondLst>
                                  <p:iterate type="lt">
                                    <p:tmPct val="30000"/>
                                  </p:iterate>
                                  <p:childTnLst>
                                    <p:set>
                                      <p:cBhvr>
                                        <p:cTn id="14" dur="250" fill="hold">
                                          <p:stCondLst>
                                            <p:cond delay="0"/>
                                          </p:stCondLst>
                                        </p:cTn>
                                        <p:tgtEl>
                                          <p:spTgt spid="11">
                                            <p:txEl>
                                              <p:pRg st="2" end="2"/>
                                            </p:txEl>
                                          </p:spTgt>
                                        </p:tgtEl>
                                        <p:attrNameLst>
                                          <p:attrName>style.visibility</p:attrName>
                                        </p:attrNameLst>
                                      </p:cBhvr>
                                      <p:to>
                                        <p:strVal val="visible"/>
                                      </p:to>
                                    </p:set>
                                    <p:animEffect transition="in" filter="fade">
                                      <p:cBhvr>
                                        <p:cTn id="15" dur="25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更多情况</a:t>
            </a:r>
            <a:r>
              <a:rPr lang="zh-CN" altLang="en-US" sz="7200" b="1">
                <a:solidFill>
                  <a:schemeClr val="bg1"/>
                </a:solidFill>
              </a:rPr>
              <a:t>概述</a:t>
            </a:r>
            <a:endParaRPr lang="zh-CN" altLang="en-US" sz="7200" b="1">
              <a:solidFill>
                <a:schemeClr val="bg1"/>
              </a:solidFill>
            </a:endParaRPr>
          </a:p>
        </p:txBody>
      </p:sp>
      <p:sp>
        <p:nvSpPr>
          <p:cNvPr id="11" name="内容占位符 10"/>
          <p:cNvSpPr>
            <a:spLocks noGrp="1"/>
          </p:cNvSpPr>
          <p:nvPr>
            <p:ph idx="1"/>
          </p:nvPr>
        </p:nvSpPr>
        <p:spPr>
          <a:xfrm>
            <a:off x="838200" y="2134235"/>
            <a:ext cx="10515600" cy="3917950"/>
          </a:xfrm>
        </p:spPr>
        <p:txBody>
          <a:bodyPr/>
          <a:p>
            <a:r>
              <a:rPr lang="zh-CN" altLang="en-US" sz="2000" b="1">
                <a:solidFill>
                  <a:srgbClr val="0070C0"/>
                </a:solidFill>
              </a:rPr>
              <a:t>现时</a:t>
            </a:r>
            <a:r>
              <a:rPr lang="zh-CN" altLang="en-US" sz="2000">
                <a:solidFill>
                  <a:schemeClr val="bg1"/>
                </a:solidFill>
              </a:rPr>
              <a:t>的</a:t>
            </a:r>
            <a:r>
              <a:rPr lang="zh-CN" altLang="en-US" sz="2000" b="1">
                <a:solidFill>
                  <a:srgbClr val="0070C0"/>
                </a:solidFill>
              </a:rPr>
              <a:t>混沌分裂者</a:t>
            </a:r>
            <a:r>
              <a:rPr lang="zh-CN" altLang="en-US" sz="2000">
                <a:solidFill>
                  <a:schemeClr val="bg1"/>
                </a:solidFill>
              </a:rPr>
              <a:t>与</a:t>
            </a:r>
            <a:r>
              <a:rPr lang="zh-CN" altLang="en-US" sz="2000" b="1">
                <a:solidFill>
                  <a:srgbClr val="0070C0"/>
                </a:solidFill>
              </a:rPr>
              <a:t>创建它的组织有一定相似之处</a:t>
            </a:r>
            <a:r>
              <a:rPr lang="zh-CN" altLang="en-US" sz="2000">
                <a:solidFill>
                  <a:schemeClr val="bg1"/>
                </a:solidFill>
              </a:rPr>
              <a:t>，</a:t>
            </a:r>
            <a:r>
              <a:rPr lang="zh-CN" altLang="en-US" sz="2000" b="1">
                <a:solidFill>
                  <a:srgbClr val="0070C0"/>
                </a:solidFill>
              </a:rPr>
              <a:t>混沌分裂者</a:t>
            </a:r>
            <a:r>
              <a:rPr lang="zh-CN" altLang="en-US" sz="2000">
                <a:solidFill>
                  <a:schemeClr val="bg1"/>
                </a:solidFill>
              </a:rPr>
              <a:t>的</a:t>
            </a:r>
            <a:r>
              <a:rPr lang="zh-CN" altLang="en-US" sz="2000" b="1">
                <a:solidFill>
                  <a:srgbClr val="0070C0"/>
                </a:solidFill>
              </a:rPr>
              <a:t>德尔塔司令部神秘莫测</a:t>
            </a:r>
            <a:r>
              <a:rPr lang="zh-CN" altLang="en-US" sz="2000">
                <a:solidFill>
                  <a:schemeClr val="bg1"/>
                </a:solidFill>
              </a:rPr>
              <a:t>，</a:t>
            </a:r>
            <a:r>
              <a:rPr lang="zh-CN" altLang="en-US" sz="2000" b="1">
                <a:solidFill>
                  <a:srgbClr val="0070C0"/>
                </a:solidFill>
              </a:rPr>
              <a:t>负责下达命令</a:t>
            </a:r>
            <a:r>
              <a:rPr lang="zh-CN" altLang="en-US" sz="2000">
                <a:solidFill>
                  <a:schemeClr val="bg1"/>
                </a:solidFill>
              </a:rPr>
              <a:t>，</a:t>
            </a:r>
            <a:r>
              <a:rPr lang="zh-CN" altLang="en-US" sz="2000" b="1">
                <a:solidFill>
                  <a:srgbClr val="0070C0"/>
                </a:solidFill>
              </a:rPr>
              <a:t>伽马级的研究人员</a:t>
            </a:r>
            <a:r>
              <a:rPr lang="zh-CN" altLang="en-US" sz="2000">
                <a:solidFill>
                  <a:schemeClr val="bg1"/>
                </a:solidFill>
              </a:rPr>
              <a:t>和</a:t>
            </a:r>
            <a:r>
              <a:rPr lang="zh-CN" altLang="en-US" sz="2000" b="1">
                <a:solidFill>
                  <a:srgbClr val="0070C0"/>
                </a:solidFill>
              </a:rPr>
              <a:t>军事指挥官对德尔塔司令部</a:t>
            </a:r>
            <a:r>
              <a:rPr lang="zh-CN" altLang="en-US" sz="2000">
                <a:solidFill>
                  <a:schemeClr val="bg1"/>
                </a:solidFill>
              </a:rPr>
              <a:t>的</a:t>
            </a:r>
            <a:r>
              <a:rPr lang="zh-CN" altLang="en-US" sz="2000" b="1">
                <a:solidFill>
                  <a:srgbClr val="0070C0"/>
                </a:solidFill>
              </a:rPr>
              <a:t>命令执行情况进行</a:t>
            </a:r>
            <a:r>
              <a:rPr lang="zh-CN" altLang="en-US" sz="2000" b="1">
                <a:solidFill>
                  <a:srgbClr val="C00000"/>
                </a:solidFill>
              </a:rPr>
              <a:t>监督</a:t>
            </a:r>
            <a:r>
              <a:rPr lang="zh-CN" altLang="en-US" sz="2000">
                <a:solidFill>
                  <a:schemeClr val="bg1"/>
                </a:solidFill>
              </a:rPr>
              <a:t>，而</a:t>
            </a:r>
            <a:r>
              <a:rPr lang="zh-CN" altLang="en-US" sz="2000" b="1">
                <a:solidFill>
                  <a:srgbClr val="0070C0"/>
                </a:solidFill>
              </a:rPr>
              <a:t>贝塔级人员</a:t>
            </a:r>
            <a:r>
              <a:rPr lang="zh-CN" altLang="en-US" sz="2000">
                <a:solidFill>
                  <a:schemeClr val="bg1"/>
                </a:solidFill>
              </a:rPr>
              <a:t>虽然</a:t>
            </a:r>
            <a:r>
              <a:rPr lang="zh-CN" altLang="en-US" sz="2000" b="1">
                <a:solidFill>
                  <a:srgbClr val="0070C0"/>
                </a:solidFill>
              </a:rPr>
              <a:t>没有达到伽马级别</a:t>
            </a:r>
            <a:r>
              <a:rPr lang="zh-CN" altLang="en-US" sz="2000">
                <a:solidFill>
                  <a:schemeClr val="bg1"/>
                </a:solidFill>
              </a:rPr>
              <a:t>的</a:t>
            </a:r>
            <a:r>
              <a:rPr lang="zh-CN" altLang="en-US" sz="2000" b="1">
                <a:solidFill>
                  <a:srgbClr val="0070C0"/>
                </a:solidFill>
              </a:rPr>
              <a:t>指令水平</a:t>
            </a:r>
            <a:r>
              <a:rPr lang="zh-CN" altLang="en-US" sz="2000">
                <a:solidFill>
                  <a:schemeClr val="bg1"/>
                </a:solidFill>
              </a:rPr>
              <a:t>，但</a:t>
            </a:r>
            <a:r>
              <a:rPr lang="zh-CN" altLang="en-US" sz="2000" b="1">
                <a:solidFill>
                  <a:srgbClr val="0070C0"/>
                </a:solidFill>
              </a:rPr>
              <a:t>却能够执行分裂者在该领域</a:t>
            </a:r>
            <a:r>
              <a:rPr lang="zh-CN" altLang="en-US" sz="2000">
                <a:solidFill>
                  <a:schemeClr val="bg1"/>
                </a:solidFill>
              </a:rPr>
              <a:t>的</a:t>
            </a:r>
            <a:r>
              <a:rPr lang="zh-CN" altLang="en-US" sz="2000" b="1">
                <a:solidFill>
                  <a:srgbClr val="0070C0"/>
                </a:solidFill>
              </a:rPr>
              <a:t>工作</a:t>
            </a:r>
            <a:r>
              <a:rPr lang="zh-CN" altLang="en-US" sz="2000">
                <a:solidFill>
                  <a:schemeClr val="bg1"/>
                </a:solidFill>
              </a:rPr>
              <a:t>。</a:t>
            </a:r>
            <a:r>
              <a:rPr lang="zh-CN" altLang="en-US" sz="2000" b="1">
                <a:solidFill>
                  <a:srgbClr val="C00000"/>
                </a:solidFill>
              </a:rPr>
              <a:t>阿尔法级人员</a:t>
            </a:r>
            <a:r>
              <a:rPr lang="zh-CN" altLang="en-US" sz="2000">
                <a:solidFill>
                  <a:schemeClr val="bg1"/>
                </a:solidFill>
              </a:rPr>
              <a:t>经</a:t>
            </a:r>
            <a:r>
              <a:rPr lang="zh-CN" altLang="en-US" sz="2000" b="1">
                <a:solidFill>
                  <a:srgbClr val="C00000"/>
                </a:solidFill>
              </a:rPr>
              <a:t>由招募而来</a:t>
            </a:r>
            <a:r>
              <a:rPr lang="zh-CN" altLang="en-US" sz="2000">
                <a:solidFill>
                  <a:schemeClr val="bg1"/>
                </a:solidFill>
              </a:rPr>
              <a:t>，</a:t>
            </a:r>
            <a:r>
              <a:rPr lang="zh-CN" altLang="en-US" sz="2000" b="1">
                <a:solidFill>
                  <a:srgbClr val="C00000"/>
                </a:solidFill>
              </a:rPr>
              <a:t>几乎没有任何异常知识</a:t>
            </a:r>
            <a:r>
              <a:rPr lang="zh-CN" altLang="en-US" sz="2000">
                <a:solidFill>
                  <a:schemeClr val="bg1"/>
                </a:solidFill>
              </a:rPr>
              <a:t>，</a:t>
            </a:r>
            <a:r>
              <a:rPr lang="zh-CN" altLang="en-US" sz="2000" b="1">
                <a:solidFill>
                  <a:srgbClr val="C00000"/>
                </a:solidFill>
              </a:rPr>
              <a:t>接受这份工作</a:t>
            </a:r>
            <a:r>
              <a:rPr lang="zh-CN" altLang="en-US" sz="2000">
                <a:solidFill>
                  <a:schemeClr val="bg1"/>
                </a:solidFill>
              </a:rPr>
              <a:t>只是</a:t>
            </a:r>
            <a:r>
              <a:rPr lang="zh-CN" altLang="en-US" sz="2000" b="1">
                <a:solidFill>
                  <a:srgbClr val="C00000"/>
                </a:solidFill>
              </a:rPr>
              <a:t>因为外界生活悲惨潦倒</a:t>
            </a:r>
            <a:r>
              <a:rPr lang="zh-CN" altLang="en-US" sz="2000">
                <a:solidFill>
                  <a:schemeClr val="bg1"/>
                </a:solidFill>
              </a:rPr>
              <a:t>。他们就像</a:t>
            </a:r>
            <a:r>
              <a:rPr lang="zh-CN" altLang="en-US" sz="2000" b="1">
                <a:solidFill>
                  <a:srgbClr val="C00000"/>
                </a:solidFill>
              </a:rPr>
              <a:t>是勤杂工</a:t>
            </a:r>
            <a:r>
              <a:rPr lang="zh-CN" altLang="en-US" sz="2000">
                <a:solidFill>
                  <a:schemeClr val="bg1"/>
                </a:solidFill>
              </a:rPr>
              <a:t>：</a:t>
            </a:r>
            <a:r>
              <a:rPr lang="zh-CN" altLang="en-US" sz="2000" b="1">
                <a:solidFill>
                  <a:srgbClr val="C00000"/>
                </a:solidFill>
              </a:rPr>
              <a:t>数量繁多且可消耗</a:t>
            </a:r>
            <a:r>
              <a:rPr lang="zh-CN" altLang="en-US" sz="2000">
                <a:solidFill>
                  <a:schemeClr val="bg1"/>
                </a:solidFill>
              </a:rPr>
              <a:t>。</a:t>
            </a:r>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分裂者分为</a:t>
            </a:r>
            <a:r>
              <a:rPr lang="zh-CN" altLang="en-US" sz="2000" b="1">
                <a:solidFill>
                  <a:srgbClr val="0070C0"/>
                </a:solidFill>
              </a:rPr>
              <a:t>两个部门</a:t>
            </a:r>
            <a:r>
              <a:rPr lang="zh-CN" altLang="en-US" sz="2000">
                <a:solidFill>
                  <a:schemeClr val="bg1"/>
                </a:solidFill>
              </a:rPr>
              <a:t>：</a:t>
            </a:r>
            <a:r>
              <a:rPr lang="zh-CN" altLang="en-US" sz="2000" b="1">
                <a:solidFill>
                  <a:srgbClr val="0070C0"/>
                </a:solidFill>
              </a:rPr>
              <a:t>军事</a:t>
            </a:r>
            <a:r>
              <a:rPr lang="zh-CN" altLang="en-US" sz="2000">
                <a:solidFill>
                  <a:schemeClr val="bg1"/>
                </a:solidFill>
              </a:rPr>
              <a:t>与</a:t>
            </a:r>
            <a:r>
              <a:rPr lang="zh-CN" altLang="en-US" sz="2000" b="1">
                <a:solidFill>
                  <a:srgbClr val="0070C0"/>
                </a:solidFill>
              </a:rPr>
              <a:t>研发</a:t>
            </a:r>
            <a:r>
              <a:rPr lang="zh-CN" altLang="en-US" sz="2000">
                <a:solidFill>
                  <a:schemeClr val="bg1"/>
                </a:solidFill>
              </a:rPr>
              <a:t>。</a:t>
            </a:r>
            <a:r>
              <a:rPr lang="zh-CN" altLang="en-US" sz="2000" b="1">
                <a:solidFill>
                  <a:srgbClr val="0070C0"/>
                </a:solidFill>
              </a:rPr>
              <a:t>这两个部门中</a:t>
            </a:r>
            <a:r>
              <a:rPr lang="zh-CN" altLang="en-US" sz="2000">
                <a:solidFill>
                  <a:schemeClr val="bg1"/>
                </a:solidFill>
              </a:rPr>
              <a:t>的</a:t>
            </a:r>
            <a:r>
              <a:rPr lang="zh-CN" altLang="en-US" sz="2000" b="1">
                <a:solidFill>
                  <a:srgbClr val="0070C0"/>
                </a:solidFill>
              </a:rPr>
              <a:t>各个单元独立工作</a:t>
            </a:r>
            <a:r>
              <a:rPr lang="zh-CN" altLang="en-US" sz="2000">
                <a:solidFill>
                  <a:schemeClr val="bg1"/>
                </a:solidFill>
              </a:rPr>
              <a:t>，</a:t>
            </a:r>
            <a:r>
              <a:rPr lang="zh-CN" altLang="en-US" sz="2000" b="1">
                <a:solidFill>
                  <a:srgbClr val="0070C0"/>
                </a:solidFill>
              </a:rPr>
              <a:t>不知道其他单元</a:t>
            </a:r>
            <a:r>
              <a:rPr lang="zh-CN" altLang="en-US" sz="2000">
                <a:solidFill>
                  <a:schemeClr val="bg1"/>
                </a:solidFill>
              </a:rPr>
              <a:t>的</a:t>
            </a:r>
            <a:r>
              <a:rPr lang="zh-CN" altLang="en-US" sz="2000" b="1">
                <a:solidFill>
                  <a:srgbClr val="0070C0"/>
                </a:solidFill>
              </a:rPr>
              <a:t>确切行动</a:t>
            </a:r>
            <a:r>
              <a:rPr lang="zh-CN" altLang="en-US" sz="2000">
                <a:solidFill>
                  <a:schemeClr val="bg1"/>
                </a:solidFill>
              </a:rPr>
              <a:t>和</a:t>
            </a:r>
            <a:r>
              <a:rPr lang="zh-CN" altLang="en-US" sz="2000" b="1">
                <a:solidFill>
                  <a:srgbClr val="0070C0"/>
                </a:solidFill>
              </a:rPr>
              <a:t>目标</a:t>
            </a:r>
            <a:r>
              <a:rPr lang="zh-CN" altLang="en-US" sz="2000">
                <a:solidFill>
                  <a:schemeClr val="bg1"/>
                </a:solidFill>
              </a:rPr>
              <a:t>。</a:t>
            </a:r>
            <a:r>
              <a:rPr lang="zh-CN" altLang="en-US" sz="2000" b="1">
                <a:solidFill>
                  <a:srgbClr val="0070C0"/>
                </a:solidFill>
              </a:rPr>
              <a:t>新招募人员听从上级</a:t>
            </a:r>
            <a:r>
              <a:rPr lang="zh-CN" altLang="en-US" sz="2000">
                <a:solidFill>
                  <a:schemeClr val="bg1"/>
                </a:solidFill>
              </a:rPr>
              <a:t>的</a:t>
            </a:r>
            <a:r>
              <a:rPr lang="zh-CN" altLang="en-US" sz="2000" b="1">
                <a:solidFill>
                  <a:srgbClr val="0070C0"/>
                </a:solidFill>
              </a:rPr>
              <a:t>指示</a:t>
            </a:r>
            <a:r>
              <a:rPr lang="zh-CN" altLang="en-US" sz="2000">
                <a:solidFill>
                  <a:schemeClr val="bg1"/>
                </a:solidFill>
              </a:rPr>
              <a:t>，</a:t>
            </a:r>
            <a:r>
              <a:rPr lang="zh-CN" altLang="en-US" sz="2000" b="1">
                <a:solidFill>
                  <a:srgbClr val="0070C0"/>
                </a:solidFill>
              </a:rPr>
              <a:t>并将毫无疑问</a:t>
            </a:r>
            <a:r>
              <a:rPr lang="zh-CN" altLang="en-US" sz="2000">
                <a:solidFill>
                  <a:schemeClr val="bg1"/>
                </a:solidFill>
              </a:rPr>
              <a:t>地</a:t>
            </a:r>
            <a:r>
              <a:rPr lang="zh-CN" altLang="en-US" sz="2000" b="1">
                <a:solidFill>
                  <a:srgbClr val="0070C0"/>
                </a:solidFill>
              </a:rPr>
              <a:t>追随他们</a:t>
            </a:r>
            <a:r>
              <a:rPr lang="zh-CN" altLang="en-US" sz="2000">
                <a:solidFill>
                  <a:schemeClr val="bg1"/>
                </a:solidFill>
              </a:rPr>
              <a:t>，殊不知</a:t>
            </a:r>
            <a:r>
              <a:rPr lang="zh-CN" altLang="en-US" sz="2000" b="1">
                <a:solidFill>
                  <a:srgbClr val="0070C0"/>
                </a:solidFill>
              </a:rPr>
              <a:t>他们</a:t>
            </a:r>
            <a:r>
              <a:rPr lang="zh-CN" altLang="en-US" sz="2000">
                <a:solidFill>
                  <a:schemeClr val="bg1"/>
                </a:solidFill>
              </a:rPr>
              <a:t>的</a:t>
            </a:r>
            <a:r>
              <a:rPr lang="zh-CN" altLang="en-US" sz="2000" b="1">
                <a:solidFill>
                  <a:srgbClr val="0070C0"/>
                </a:solidFill>
              </a:rPr>
              <a:t>每一步行动</a:t>
            </a:r>
            <a:r>
              <a:rPr lang="zh-CN" altLang="en-US" sz="2000">
                <a:solidFill>
                  <a:schemeClr val="bg1"/>
                </a:solidFill>
              </a:rPr>
              <a:t>都是</a:t>
            </a:r>
            <a:r>
              <a:rPr lang="zh-CN" altLang="en-US" sz="2000" b="1">
                <a:solidFill>
                  <a:srgbClr val="0070C0"/>
                </a:solidFill>
              </a:rPr>
              <a:t>德尔塔司令部筹谋</a:t>
            </a:r>
            <a:r>
              <a:rPr lang="zh-CN" altLang="en-US" sz="2000">
                <a:solidFill>
                  <a:schemeClr val="bg1"/>
                </a:solidFill>
              </a:rPr>
              <a:t>的</a:t>
            </a:r>
            <a:r>
              <a:rPr lang="zh-CN" altLang="en-US" sz="2000" b="1">
                <a:solidFill>
                  <a:srgbClr val="0070C0"/>
                </a:solidFill>
              </a:rPr>
              <a:t>大型计划</a:t>
            </a:r>
            <a:r>
              <a:rPr lang="zh-CN" altLang="en-US" sz="2000">
                <a:solidFill>
                  <a:schemeClr val="bg1"/>
                </a:solidFill>
              </a:rPr>
              <a:t>的</a:t>
            </a:r>
            <a:r>
              <a:rPr lang="zh-CN" altLang="en-US" sz="2000" b="1">
                <a:solidFill>
                  <a:srgbClr val="0070C0"/>
                </a:solidFill>
              </a:rPr>
              <a:t>一部分</a:t>
            </a:r>
            <a:r>
              <a:rPr lang="zh-CN" altLang="en-US" sz="2000">
                <a:solidFill>
                  <a:schemeClr val="bg1"/>
                </a:solidFill>
              </a:rPr>
              <a:t>。</a:t>
            </a:r>
            <a:r>
              <a:rPr lang="zh-CN" altLang="en-US" sz="2000" b="1">
                <a:solidFill>
                  <a:srgbClr val="0070C0"/>
                </a:solidFill>
              </a:rPr>
              <a:t>他们</a:t>
            </a:r>
            <a:r>
              <a:rPr lang="zh-CN" altLang="en-US" sz="2000">
                <a:solidFill>
                  <a:schemeClr val="bg1"/>
                </a:solidFill>
              </a:rPr>
              <a:t>被告知</a:t>
            </a:r>
            <a:r>
              <a:rPr lang="zh-CN" altLang="en-US" sz="2000" b="1">
                <a:solidFill>
                  <a:srgbClr val="0070C0"/>
                </a:solidFill>
              </a:rPr>
              <a:t>自己正对世界无政府</a:t>
            </a:r>
            <a:r>
              <a:rPr lang="zh-CN" altLang="en-US" sz="2000">
                <a:solidFill>
                  <a:schemeClr val="bg1"/>
                </a:solidFill>
              </a:rPr>
              <a:t>的</a:t>
            </a:r>
            <a:r>
              <a:rPr lang="zh-CN" altLang="en-US" sz="2000" b="1">
                <a:solidFill>
                  <a:srgbClr val="0070C0"/>
                </a:solidFill>
              </a:rPr>
              <a:t>状况进行大反抗</a:t>
            </a:r>
            <a:r>
              <a:rPr lang="zh-CN" altLang="en-US" sz="2000">
                <a:solidFill>
                  <a:schemeClr val="bg1"/>
                </a:solidFill>
              </a:rPr>
              <a:t>，其中“</a:t>
            </a:r>
            <a:r>
              <a:rPr lang="zh-CN" altLang="en-US" sz="2000" b="1">
                <a:solidFill>
                  <a:srgbClr val="C00000"/>
                </a:solidFill>
              </a:rPr>
              <a:t>共识现实</a:t>
            </a:r>
            <a:r>
              <a:rPr lang="zh-CN" altLang="en-US" sz="2000">
                <a:solidFill>
                  <a:schemeClr val="bg1"/>
                </a:solidFill>
              </a:rPr>
              <a:t>”</a:t>
            </a:r>
            <a:r>
              <a:rPr lang="zh-CN" altLang="en-US" sz="2000" b="1">
                <a:solidFill>
                  <a:srgbClr val="C00000"/>
                </a:solidFill>
              </a:rPr>
              <a:t>本身就是一场幻梦</a:t>
            </a:r>
            <a:r>
              <a:rPr lang="zh-CN" altLang="en-US" sz="2000">
                <a:solidFill>
                  <a:schemeClr val="bg1"/>
                </a:solidFill>
              </a:rPr>
              <a:t>，</a:t>
            </a:r>
            <a:r>
              <a:rPr lang="zh-CN" altLang="en-US" sz="2000" b="1" i="1">
                <a:solidFill>
                  <a:schemeClr val="accent6">
                    <a:lumMod val="50000"/>
                  </a:schemeClr>
                </a:solidFill>
              </a:rPr>
              <a:t>基金会所造就的历史上最伟大的谎言。他们被告知自己将利用异常建立一个乌托邦般的未来，人类将掌握一切，而不仅仅是海市蜃楼。</a:t>
            </a:r>
            <a:endParaRPr lang="zh-CN" altLang="en-US" sz="2000" b="1" i="1">
              <a:solidFill>
                <a:schemeClr val="accent6">
                  <a:lumMod val="50000"/>
                </a:schemeClr>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par>
                                <p:cTn id="13" presetID="10" presetClass="entr" presetSubtype="0" fill="hold" grpId="0" nodeType="withEffect">
                                  <p:stCondLst>
                                    <p:cond delay="0"/>
                                  </p:stCondLst>
                                  <p:iterate type="lt">
                                    <p:tmPct val="30000"/>
                                  </p:iterate>
                                  <p:childTnLst>
                                    <p:set>
                                      <p:cBhvr>
                                        <p:cTn id="14" dur="250" fill="hold">
                                          <p:stCondLst>
                                            <p:cond delay="0"/>
                                          </p:stCondLst>
                                        </p:cTn>
                                        <p:tgtEl>
                                          <p:spTgt spid="11">
                                            <p:txEl>
                                              <p:pRg st="2" end="2"/>
                                            </p:txEl>
                                          </p:spTgt>
                                        </p:tgtEl>
                                        <p:attrNameLst>
                                          <p:attrName>style.visibility</p:attrName>
                                        </p:attrNameLst>
                                      </p:cBhvr>
                                      <p:to>
                                        <p:strVal val="visible"/>
                                      </p:to>
                                    </p:set>
                                    <p:animEffect transition="in" filter="fade">
                                      <p:cBhvr>
                                        <p:cTn id="15" dur="25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noAutofit/>
          </a:bodyPr>
          <a:p>
            <a:r>
              <a:rPr lang="en-US" altLang="zh-CN" sz="4000" b="1">
                <a:solidFill>
                  <a:schemeClr val="bg1"/>
                </a:solidFill>
                <a:latin typeface="Source Han Serif SC Heavy" panose="02020A00000000000000" charset="-122"/>
                <a:ea typeface="Source Han Serif SC Heavy" panose="02020A00000000000000" charset="-122"/>
              </a:rPr>
              <a:t>III</a:t>
            </a:r>
            <a:r>
              <a:rPr lang="zh-CN" altLang="en-US" sz="4000" b="1">
                <a:solidFill>
                  <a:schemeClr val="bg1"/>
                </a:solidFill>
              </a:rPr>
              <a:t>：</a:t>
            </a:r>
            <a:r>
              <a:rPr lang="en-US" altLang="zh-CN" sz="4000" b="1">
                <a:solidFill>
                  <a:schemeClr val="bg1"/>
                </a:solidFill>
              </a:rPr>
              <a:t>UIU联邦调查局所属特异事故处（Unusual Incidents Unit，Federal Bureau of Investigation）</a:t>
            </a:r>
            <a:endParaRPr lang="en-US" altLang="zh-CN" sz="4000" b="1">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838200" y="1870710"/>
            <a:ext cx="1195705" cy="645160"/>
          </a:xfrm>
          <a:prstGeom prst="rect">
            <a:avLst/>
          </a:prstGeom>
          <a:noFill/>
        </p:spPr>
        <p:txBody>
          <a:bodyPr wrap="square" rtlCol="0">
            <a:spAutoFit/>
          </a:bodyPr>
          <a:p>
            <a:r>
              <a:rPr lang="zh-CN" altLang="en-US" sz="3600" b="1">
                <a:solidFill>
                  <a:schemeClr val="bg1"/>
                </a:solidFill>
              </a:rPr>
              <a:t>概述：</a:t>
            </a:r>
            <a:endParaRPr lang="zh-CN" altLang="en-US" sz="3600" b="1">
              <a:solidFill>
                <a:schemeClr val="bg1"/>
              </a:solidFill>
            </a:endParaRPr>
          </a:p>
        </p:txBody>
      </p:sp>
      <p:sp>
        <p:nvSpPr>
          <p:cNvPr id="3" name="文本框 2"/>
          <p:cNvSpPr txBox="1"/>
          <p:nvPr/>
        </p:nvSpPr>
        <p:spPr>
          <a:xfrm>
            <a:off x="838200" y="2710180"/>
            <a:ext cx="10514965" cy="1700530"/>
          </a:xfrm>
          <a:prstGeom prst="rect">
            <a:avLst/>
          </a:prstGeom>
          <a:noFill/>
        </p:spPr>
        <p:txBody>
          <a:bodyPr wrap="square" rtlCol="0">
            <a:noAutofit/>
          </a:bodyPr>
          <a:p>
            <a:r>
              <a:rPr lang="zh-CN" altLang="en-US" b="1">
                <a:solidFill>
                  <a:srgbClr val="0070C0"/>
                </a:solidFill>
              </a:rPr>
              <a:t>特异事故处（UIU）成立于冷战之初</a:t>
            </a:r>
            <a:r>
              <a:rPr lang="zh-CN" altLang="en-US">
                <a:solidFill>
                  <a:schemeClr val="bg1"/>
                </a:solidFill>
              </a:rPr>
              <a:t>，当时</a:t>
            </a:r>
            <a:r>
              <a:rPr lang="zh-CN" altLang="en-US" b="1">
                <a:solidFill>
                  <a:srgbClr val="0070C0"/>
                </a:solidFill>
              </a:rPr>
              <a:t>美国政府</a:t>
            </a:r>
            <a:r>
              <a:rPr lang="zh-CN" altLang="en-US">
                <a:solidFill>
                  <a:schemeClr val="bg1"/>
                </a:solidFill>
              </a:rPr>
              <a:t>中的</a:t>
            </a:r>
            <a:r>
              <a:rPr lang="zh-CN" altLang="en-US" b="1">
                <a:solidFill>
                  <a:srgbClr val="0070C0"/>
                </a:solidFill>
              </a:rPr>
              <a:t>许多势力</a:t>
            </a:r>
            <a:r>
              <a:rPr lang="zh-CN" altLang="en-US">
                <a:solidFill>
                  <a:schemeClr val="bg1"/>
                </a:solidFill>
              </a:rPr>
              <a:t>都</a:t>
            </a:r>
            <a:r>
              <a:rPr lang="zh-CN" altLang="en-US" b="1">
                <a:solidFill>
                  <a:srgbClr val="0070C0"/>
                </a:solidFill>
              </a:rPr>
              <a:t>希望</a:t>
            </a:r>
            <a:r>
              <a:rPr lang="zh-CN" altLang="en-US">
                <a:solidFill>
                  <a:schemeClr val="bg1"/>
                </a:solidFill>
              </a:rPr>
              <a:t>能</a:t>
            </a:r>
            <a:r>
              <a:rPr lang="zh-CN" altLang="en-US" b="1">
                <a:solidFill>
                  <a:srgbClr val="0070C0"/>
                </a:solidFill>
              </a:rPr>
              <a:t>使用异常</a:t>
            </a:r>
            <a:r>
              <a:rPr lang="zh-CN" altLang="en-US">
                <a:solidFill>
                  <a:schemeClr val="bg1"/>
                </a:solidFill>
              </a:rPr>
              <a:t>的</a:t>
            </a:r>
            <a:r>
              <a:rPr lang="zh-CN" altLang="en-US" b="1">
                <a:solidFill>
                  <a:srgbClr val="0070C0"/>
                </a:solidFill>
              </a:rPr>
              <a:t>力量同时也阻止共产主义</a:t>
            </a:r>
            <a:r>
              <a:rPr lang="zh-CN" altLang="en-US">
                <a:solidFill>
                  <a:schemeClr val="bg1"/>
                </a:solidFill>
              </a:rPr>
              <a:t>者</a:t>
            </a:r>
            <a:r>
              <a:rPr lang="zh-CN" altLang="en-US" b="1">
                <a:solidFill>
                  <a:srgbClr val="0070C0"/>
                </a:solidFill>
              </a:rPr>
              <a:t>采取同样</a:t>
            </a:r>
            <a:r>
              <a:rPr lang="zh-CN" altLang="en-US">
                <a:solidFill>
                  <a:schemeClr val="bg1"/>
                </a:solidFill>
              </a:rPr>
              <a:t>的</a:t>
            </a:r>
            <a:r>
              <a:rPr lang="zh-CN" altLang="en-US" b="1">
                <a:solidFill>
                  <a:srgbClr val="0070C0"/>
                </a:solidFill>
              </a:rPr>
              <a:t>行动</a:t>
            </a:r>
            <a:r>
              <a:rPr lang="zh-CN" altLang="en-US">
                <a:solidFill>
                  <a:schemeClr val="bg1"/>
                </a:solidFill>
              </a:rPr>
              <a:t>。故而</a:t>
            </a:r>
            <a:r>
              <a:rPr lang="zh-CN" altLang="en-US" b="1">
                <a:solidFill>
                  <a:srgbClr val="0070C0"/>
                </a:solidFill>
              </a:rPr>
              <a:t>在联邦调查局局长J·埃德加·胡佛</a:t>
            </a:r>
            <a:r>
              <a:rPr lang="zh-CN" altLang="en-US">
                <a:solidFill>
                  <a:schemeClr val="bg1"/>
                </a:solidFill>
              </a:rPr>
              <a:t>的</a:t>
            </a:r>
            <a:r>
              <a:rPr lang="zh-CN" altLang="en-US" b="1">
                <a:solidFill>
                  <a:srgbClr val="0070C0"/>
                </a:solidFill>
              </a:rPr>
              <a:t>领导下</a:t>
            </a:r>
            <a:r>
              <a:rPr lang="zh-CN" altLang="en-US">
                <a:solidFill>
                  <a:schemeClr val="bg1"/>
                </a:solidFill>
              </a:rPr>
              <a:t>，</a:t>
            </a:r>
            <a:r>
              <a:rPr lang="zh-CN" altLang="en-US" b="1">
                <a:solidFill>
                  <a:srgbClr val="0070C0"/>
                </a:solidFill>
              </a:rPr>
              <a:t>一个快速反应超常事件及犯罪</a:t>
            </a:r>
            <a:r>
              <a:rPr lang="zh-CN" altLang="en-US">
                <a:solidFill>
                  <a:schemeClr val="bg1"/>
                </a:solidFill>
              </a:rPr>
              <a:t>的</a:t>
            </a:r>
            <a:r>
              <a:rPr lang="zh-CN" altLang="en-US" b="1">
                <a:solidFill>
                  <a:srgbClr val="0070C0"/>
                </a:solidFill>
              </a:rPr>
              <a:t>特殊FBI部门就此建立</a:t>
            </a:r>
            <a:r>
              <a:rPr lang="zh-CN" altLang="en-US">
                <a:solidFill>
                  <a:schemeClr val="bg1"/>
                </a:solidFill>
              </a:rPr>
              <a:t>。</a:t>
            </a:r>
            <a:endParaRPr lang="zh-CN" altLang="en-US">
              <a:solidFill>
                <a:schemeClr val="bg1"/>
              </a:solidFill>
            </a:endParaRPr>
          </a:p>
          <a:p>
            <a:endParaRPr lang="zh-CN" altLang="en-US">
              <a:solidFill>
                <a:schemeClr val="bg1"/>
              </a:solidFill>
            </a:endParaRPr>
          </a:p>
          <a:p>
            <a:r>
              <a:rPr lang="zh-CN" altLang="en-US">
                <a:solidFill>
                  <a:schemeClr val="bg1"/>
                </a:solidFill>
              </a:rPr>
              <a:t>虽然</a:t>
            </a:r>
            <a:r>
              <a:rPr lang="zh-CN" altLang="en-US" b="1">
                <a:solidFill>
                  <a:srgbClr val="0070C0"/>
                </a:solidFill>
              </a:rPr>
              <a:t>最初美国政府投入了大量资金</a:t>
            </a:r>
            <a:r>
              <a:rPr lang="zh-CN" altLang="en-US">
                <a:solidFill>
                  <a:schemeClr val="bg1"/>
                </a:solidFill>
              </a:rPr>
              <a:t>和</a:t>
            </a:r>
            <a:r>
              <a:rPr lang="zh-CN" altLang="en-US" b="1">
                <a:solidFill>
                  <a:srgbClr val="0070C0"/>
                </a:solidFill>
              </a:rPr>
              <a:t>资源</a:t>
            </a:r>
            <a:r>
              <a:rPr lang="zh-CN" altLang="en-US">
                <a:solidFill>
                  <a:schemeClr val="bg1"/>
                </a:solidFill>
              </a:rPr>
              <a:t>，但</a:t>
            </a:r>
            <a:r>
              <a:rPr lang="zh-CN" altLang="en-US" b="1">
                <a:solidFill>
                  <a:srgbClr val="0070C0"/>
                </a:solidFill>
              </a:rPr>
              <a:t>在冷战结束</a:t>
            </a:r>
            <a:r>
              <a:rPr lang="zh-CN" altLang="en-US">
                <a:solidFill>
                  <a:schemeClr val="bg1"/>
                </a:solidFill>
              </a:rPr>
              <a:t>以及</a:t>
            </a:r>
            <a:r>
              <a:rPr lang="zh-CN" altLang="en-US" b="1">
                <a:solidFill>
                  <a:srgbClr val="0070C0"/>
                </a:solidFill>
              </a:rPr>
              <a:t>敌对组织（如GRU-P）解散后UIU已衰落多年。</a:t>
            </a:r>
            <a:endParaRPr lang="zh-CN" altLang="en-US" b="1">
              <a:solidFill>
                <a:srgbClr val="0070C0"/>
              </a:solidFill>
            </a:endParaRPr>
          </a:p>
          <a:p>
            <a:endParaRPr lang="zh-CN" altLang="en-US">
              <a:solidFill>
                <a:schemeClr val="bg1"/>
              </a:solidFill>
            </a:endParaRPr>
          </a:p>
          <a:p>
            <a:endParaRPr lang="zh-CN" altLang="en-US">
              <a:solidFill>
                <a:schemeClr val="bg1"/>
              </a:solidFill>
            </a:endParaRPr>
          </a:p>
        </p:txBody>
      </p:sp>
      <p:sp>
        <p:nvSpPr>
          <p:cNvPr id="6" name="文本框 5"/>
          <p:cNvSpPr txBox="1"/>
          <p:nvPr/>
        </p:nvSpPr>
        <p:spPr>
          <a:xfrm>
            <a:off x="1320800" y="4410710"/>
            <a:ext cx="7953375" cy="1718945"/>
          </a:xfrm>
          <a:prstGeom prst="rect">
            <a:avLst/>
          </a:prstGeom>
          <a:noFill/>
        </p:spPr>
        <p:txBody>
          <a:bodyPr wrap="square" rtlCol="0">
            <a:noAutofit/>
          </a:bodyPr>
          <a:p>
            <a:r>
              <a:rPr lang="zh-CN" altLang="en-US" b="1">
                <a:solidFill>
                  <a:schemeClr val="bg1"/>
                </a:solidFill>
                <a:sym typeface="+mn-ea"/>
              </a:rPr>
              <a:t>尽管</a:t>
            </a:r>
            <a:r>
              <a:rPr lang="zh-CN" altLang="en-US">
                <a:solidFill>
                  <a:schemeClr val="bg1"/>
                </a:solidFill>
                <a:sym typeface="+mn-ea"/>
              </a:rPr>
              <a:t>常</a:t>
            </a:r>
            <a:r>
              <a:rPr lang="zh-CN" altLang="en-US" b="1">
                <a:solidFill>
                  <a:schemeClr val="bg1"/>
                </a:solidFill>
                <a:sym typeface="+mn-ea"/>
              </a:rPr>
              <a:t>被更大</a:t>
            </a:r>
            <a:r>
              <a:rPr lang="zh-CN" altLang="en-US">
                <a:solidFill>
                  <a:schemeClr val="bg1"/>
                </a:solidFill>
                <a:sym typeface="+mn-ea"/>
              </a:rPr>
              <a:t>的</a:t>
            </a:r>
            <a:r>
              <a:rPr lang="zh-CN" altLang="en-US" b="1">
                <a:solidFill>
                  <a:schemeClr val="bg1"/>
                </a:solidFill>
                <a:sym typeface="+mn-ea"/>
              </a:rPr>
              <a:t>异常组织轻蔑</a:t>
            </a:r>
            <a:r>
              <a:rPr lang="zh-CN" altLang="en-US">
                <a:solidFill>
                  <a:schemeClr val="bg1"/>
                </a:solidFill>
                <a:sym typeface="+mn-ea"/>
              </a:rPr>
              <a:t>地</a:t>
            </a:r>
            <a:r>
              <a:rPr lang="zh-CN" altLang="en-US" b="1">
                <a:solidFill>
                  <a:schemeClr val="bg1"/>
                </a:solidFill>
                <a:sym typeface="+mn-ea"/>
              </a:rPr>
              <a:t>戏称为“X档案”</a:t>
            </a:r>
            <a:r>
              <a:rPr lang="zh-CN" altLang="en-US">
                <a:solidFill>
                  <a:schemeClr val="bg1"/>
                </a:solidFill>
                <a:sym typeface="+mn-ea"/>
              </a:rPr>
              <a:t>或</a:t>
            </a:r>
            <a:r>
              <a:rPr lang="zh-CN" altLang="en-US" b="1">
                <a:solidFill>
                  <a:schemeClr val="bg1"/>
                </a:solidFill>
                <a:sym typeface="+mn-ea"/>
              </a:rPr>
              <a:t>“特废事故处”</a:t>
            </a:r>
            <a:r>
              <a:rPr lang="zh-CN" altLang="en-US">
                <a:solidFill>
                  <a:schemeClr val="bg1"/>
                </a:solidFill>
                <a:sym typeface="+mn-ea"/>
              </a:rPr>
              <a:t>，这个机构</a:t>
            </a:r>
            <a:r>
              <a:rPr lang="zh-CN" altLang="en-US" b="1">
                <a:solidFill>
                  <a:srgbClr val="0070C0"/>
                </a:solidFill>
                <a:sym typeface="+mn-ea"/>
              </a:rPr>
              <a:t>一般都具有好意</a:t>
            </a:r>
            <a:r>
              <a:rPr lang="zh-CN" altLang="en-US">
                <a:solidFill>
                  <a:schemeClr val="bg1"/>
                </a:solidFill>
                <a:sym typeface="+mn-ea"/>
              </a:rPr>
              <a:t>，然而</a:t>
            </a:r>
            <a:r>
              <a:rPr lang="zh-CN" altLang="en-US" b="1">
                <a:solidFill>
                  <a:srgbClr val="0070C0"/>
                </a:solidFill>
                <a:sym typeface="+mn-ea"/>
              </a:rPr>
              <a:t>由于财政资源短缺</a:t>
            </a:r>
            <a:r>
              <a:rPr lang="zh-CN" altLang="en-US">
                <a:solidFill>
                  <a:schemeClr val="bg1"/>
                </a:solidFill>
                <a:sym typeface="+mn-ea"/>
              </a:rPr>
              <a:t>、</a:t>
            </a:r>
            <a:r>
              <a:rPr lang="zh-CN" altLang="en-US" b="1">
                <a:solidFill>
                  <a:srgbClr val="0070C0"/>
                </a:solidFill>
                <a:sym typeface="+mn-ea"/>
              </a:rPr>
              <a:t>人力资源不足</a:t>
            </a:r>
            <a:r>
              <a:rPr lang="zh-CN" altLang="en-US">
                <a:solidFill>
                  <a:schemeClr val="bg1"/>
                </a:solidFill>
                <a:sym typeface="+mn-ea"/>
              </a:rPr>
              <a:t>以及</a:t>
            </a:r>
            <a:r>
              <a:rPr lang="zh-CN" altLang="en-US" b="1">
                <a:solidFill>
                  <a:srgbClr val="0070C0"/>
                </a:solidFill>
                <a:sym typeface="+mn-ea"/>
              </a:rPr>
              <a:t>美国政府的官僚阻碍</a:t>
            </a:r>
            <a:r>
              <a:rPr lang="zh-CN" altLang="en-US">
                <a:solidFill>
                  <a:schemeClr val="bg1"/>
                </a:solidFill>
                <a:sym typeface="+mn-ea"/>
              </a:rPr>
              <a:t>，</a:t>
            </a:r>
            <a:r>
              <a:rPr lang="zh-CN" altLang="en-US" b="1">
                <a:solidFill>
                  <a:srgbClr val="0070C0"/>
                </a:solidFill>
                <a:sym typeface="+mn-ea"/>
              </a:rPr>
              <a:t>使得它经常被认为毫无作用</a:t>
            </a:r>
            <a:r>
              <a:rPr lang="zh-CN" altLang="en-US">
                <a:solidFill>
                  <a:schemeClr val="bg1"/>
                </a:solidFill>
                <a:sym typeface="+mn-ea"/>
              </a:rPr>
              <a:t>。基金会和全球超自然联盟在</a:t>
            </a:r>
            <a:r>
              <a:rPr lang="zh-CN" altLang="en-US" b="1">
                <a:solidFill>
                  <a:srgbClr val="0070C0"/>
                </a:solidFill>
                <a:sym typeface="+mn-ea"/>
              </a:rPr>
              <a:t>美国政府的势力</a:t>
            </a:r>
            <a:r>
              <a:rPr lang="zh-CN" altLang="en-US">
                <a:solidFill>
                  <a:schemeClr val="bg1"/>
                </a:solidFill>
                <a:sym typeface="+mn-ea"/>
              </a:rPr>
              <a:t>已</a:t>
            </a:r>
            <a:r>
              <a:rPr lang="zh-CN" altLang="en-US" b="1">
                <a:solidFill>
                  <a:srgbClr val="0070C0"/>
                </a:solidFill>
                <a:sym typeface="+mn-ea"/>
              </a:rPr>
              <a:t>使UIU</a:t>
            </a:r>
            <a:r>
              <a:rPr lang="zh-CN" altLang="en-US">
                <a:solidFill>
                  <a:schemeClr val="bg1"/>
                </a:solidFill>
                <a:sym typeface="+mn-ea"/>
              </a:rPr>
              <a:t>和</a:t>
            </a:r>
            <a:r>
              <a:rPr lang="zh-CN" altLang="en-US" b="1">
                <a:solidFill>
                  <a:srgbClr val="0070C0"/>
                </a:solidFill>
                <a:sym typeface="+mn-ea"/>
              </a:rPr>
              <a:t>其它美国政府机构停止处理异常活动</a:t>
            </a:r>
            <a:r>
              <a:rPr lang="zh-CN" altLang="en-US">
                <a:solidFill>
                  <a:schemeClr val="bg1"/>
                </a:solidFill>
                <a:sym typeface="+mn-ea"/>
              </a:rPr>
              <a:t>，</a:t>
            </a:r>
            <a:r>
              <a:rPr lang="zh-CN" altLang="en-US" b="1">
                <a:solidFill>
                  <a:schemeClr val="bg1"/>
                </a:solidFill>
                <a:sym typeface="+mn-ea"/>
              </a:rPr>
              <a:t>像美国空军第616中队（“罗斯威尔复仇者”）和美国海军三栖特种部队Bravo Papa Romeo Delta都已彻底裁撤。</a:t>
            </a:r>
            <a:endParaRPr lang="zh-CN" altLang="en-US" b="1">
              <a:solidFill>
                <a:schemeClr val="bg1"/>
              </a:solidFill>
            </a:endParaRPr>
          </a:p>
        </p:txBody>
      </p:sp>
      <p:pic>
        <p:nvPicPr>
          <p:cNvPr id="8" name="图片 7" descr="logo-color"/>
          <p:cNvPicPr>
            <a:picLocks noChangeAspect="1"/>
          </p:cNvPicPr>
          <p:nvPr/>
        </p:nvPicPr>
        <p:blipFill>
          <a:blip r:embed="rId2"/>
          <a:stretch>
            <a:fillRect/>
          </a:stretch>
        </p:blipFill>
        <p:spPr>
          <a:xfrm>
            <a:off x="9273540" y="4231640"/>
            <a:ext cx="2079625" cy="18980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30000"/>
                                  </p:iterate>
                                  <p:childTnLst>
                                    <p:set>
                                      <p:cBhvr>
                                        <p:cTn id="12" dur="250" fill="hold">
                                          <p:stCondLst>
                                            <p:cond delay="0"/>
                                          </p:stCondLst>
                                        </p:cTn>
                                        <p:tgtEl>
                                          <p:spTgt spid="2">
                                            <p:txEl>
                                              <p:pRg st="0" end="0"/>
                                            </p:txEl>
                                          </p:spTgt>
                                        </p:tgtEl>
                                        <p:attrNameLst>
                                          <p:attrName>style.visibility</p:attrName>
                                        </p:attrNameLst>
                                      </p:cBhvr>
                                      <p:to>
                                        <p:strVal val="visible"/>
                                      </p:to>
                                    </p:set>
                                    <p:animEffect transition="in" filter="fade">
                                      <p:cBhvr>
                                        <p:cTn id="13" dur="25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iterate type="lt">
                                    <p:tmPct val="30000"/>
                                  </p:iterate>
                                  <p:childTnLst>
                                    <p:set>
                                      <p:cBhvr>
                                        <p:cTn id="17" dur="250" fill="hold">
                                          <p:stCondLst>
                                            <p:cond delay="0"/>
                                          </p:stCondLst>
                                        </p:cTn>
                                        <p:tgtEl>
                                          <p:spTgt spid="3">
                                            <p:txEl>
                                              <p:pRg st="0" end="0"/>
                                            </p:txEl>
                                          </p:spTgt>
                                        </p:tgtEl>
                                        <p:attrNameLst>
                                          <p:attrName>style.visibility</p:attrName>
                                        </p:attrNameLst>
                                      </p:cBhvr>
                                      <p:to>
                                        <p:strVal val="visible"/>
                                      </p:to>
                                    </p:set>
                                    <p:animEffect transition="in" filter="fade">
                                      <p:cBhvr>
                                        <p:cTn id="18" dur="250"/>
                                        <p:tgtEl>
                                          <p:spTgt spid="3">
                                            <p:txEl>
                                              <p:pRg st="0" end="0"/>
                                            </p:txEl>
                                          </p:spTgt>
                                        </p:tgtEl>
                                      </p:cBhvr>
                                    </p:animEffect>
                                  </p:childTnLst>
                                </p:cTn>
                              </p:par>
                              <p:par>
                                <p:cTn id="19" presetID="10" presetClass="entr" presetSubtype="0" fill="hold" grpId="0" nodeType="withEffect">
                                  <p:stCondLst>
                                    <p:cond delay="0"/>
                                  </p:stCondLst>
                                  <p:iterate type="lt">
                                    <p:tmPct val="30000"/>
                                  </p:iterate>
                                  <p:childTnLst>
                                    <p:set>
                                      <p:cBhvr>
                                        <p:cTn id="20" dur="250" fill="hold">
                                          <p:stCondLst>
                                            <p:cond delay="0"/>
                                          </p:stCondLst>
                                        </p:cTn>
                                        <p:tgtEl>
                                          <p:spTgt spid="3">
                                            <p:txEl>
                                              <p:pRg st="1" end="1"/>
                                            </p:txEl>
                                          </p:spTgt>
                                        </p:tgtEl>
                                        <p:attrNameLst>
                                          <p:attrName>style.visibility</p:attrName>
                                        </p:attrNameLst>
                                      </p:cBhvr>
                                      <p:to>
                                        <p:strVal val="visible"/>
                                      </p:to>
                                    </p:set>
                                    <p:animEffect transition="in" filter="fade">
                                      <p:cBhvr>
                                        <p:cTn id="21" dur="250"/>
                                        <p:tgtEl>
                                          <p:spTgt spid="3">
                                            <p:txEl>
                                              <p:pRg st="1" end="1"/>
                                            </p:txEl>
                                          </p:spTgt>
                                        </p:tgtEl>
                                      </p:cBhvr>
                                    </p:animEffect>
                                  </p:childTnLst>
                                </p:cTn>
                              </p:par>
                              <p:par>
                                <p:cTn id="22" presetID="10" presetClass="entr" presetSubtype="0" fill="hold" grpId="0" nodeType="withEffect">
                                  <p:stCondLst>
                                    <p:cond delay="0"/>
                                  </p:stCondLst>
                                  <p:iterate type="lt">
                                    <p:tmPct val="30000"/>
                                  </p:iterate>
                                  <p:childTnLst>
                                    <p:set>
                                      <p:cBhvr>
                                        <p:cTn id="23" dur="250"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childTnLst>
                                </p:cTn>
                              </p:par>
                              <p:par>
                                <p:cTn id="25" presetID="10" presetClass="entr" presetSubtype="0" fill="hold" grpId="0" nodeType="withEffect">
                                  <p:stCondLst>
                                    <p:cond delay="0"/>
                                  </p:stCondLst>
                                  <p:iterate type="lt">
                                    <p:tmPct val="30000"/>
                                  </p:iterate>
                                  <p:childTnLst>
                                    <p:set>
                                      <p:cBhvr>
                                        <p:cTn id="26" dur="250" fill="hold">
                                          <p:stCondLst>
                                            <p:cond delay="0"/>
                                          </p:stCondLst>
                                        </p:cTn>
                                        <p:tgtEl>
                                          <p:spTgt spid="3">
                                            <p:txEl>
                                              <p:pRg st="3" end="3"/>
                                            </p:txEl>
                                          </p:spTgt>
                                        </p:tgtEl>
                                        <p:attrNameLst>
                                          <p:attrName>style.visibility</p:attrName>
                                        </p:attrNameLst>
                                      </p:cBhvr>
                                      <p:to>
                                        <p:strVal val="visible"/>
                                      </p:to>
                                    </p:set>
                                    <p:animEffect transition="in" filter="fade">
                                      <p:cBhvr>
                                        <p:cTn id="27" dur="250"/>
                                        <p:tgtEl>
                                          <p:spTgt spid="3">
                                            <p:txEl>
                                              <p:pRg st="3" end="3"/>
                                            </p:txEl>
                                          </p:spTgt>
                                        </p:tgtEl>
                                      </p:cBhvr>
                                    </p:animEffect>
                                  </p:childTnLst>
                                </p:cTn>
                              </p:par>
                              <p:par>
                                <p:cTn id="28" presetID="10" presetClass="entr" presetSubtype="0" fill="hold" grpId="0" nodeType="withEffect">
                                  <p:stCondLst>
                                    <p:cond delay="0"/>
                                  </p:stCondLst>
                                  <p:iterate type="lt">
                                    <p:tmPct val="30000"/>
                                  </p:iterate>
                                  <p:childTnLst>
                                    <p:set>
                                      <p:cBhvr>
                                        <p:cTn id="29" dur="250" fill="hold">
                                          <p:stCondLst>
                                            <p:cond delay="0"/>
                                          </p:stCondLst>
                                        </p:cTn>
                                        <p:tgtEl>
                                          <p:spTgt spid="3">
                                            <p:txEl>
                                              <p:pRg st="4" end="4"/>
                                            </p:txEl>
                                          </p:spTgt>
                                        </p:tgtEl>
                                        <p:attrNameLst>
                                          <p:attrName>style.visibility</p:attrName>
                                        </p:attrNameLst>
                                      </p:cBhvr>
                                      <p:to>
                                        <p:strVal val="visible"/>
                                      </p:to>
                                    </p:set>
                                    <p:animEffect transition="in" filter="fade">
                                      <p:cBhvr>
                                        <p:cTn id="30" dur="25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iterate type="lt">
                                    <p:tmPct val="30000"/>
                                  </p:iterate>
                                  <p:childTnLst>
                                    <p:set>
                                      <p:cBhvr>
                                        <p:cTn id="34" dur="250" fill="hold">
                                          <p:stCondLst>
                                            <p:cond delay="0"/>
                                          </p:stCondLst>
                                        </p:cTn>
                                        <p:tgtEl>
                                          <p:spTgt spid="6">
                                            <p:txEl>
                                              <p:pRg st="0" end="0"/>
                                            </p:txEl>
                                          </p:spTgt>
                                        </p:tgtEl>
                                        <p:attrNameLst>
                                          <p:attrName>style.visibility</p:attrName>
                                        </p:attrNameLst>
                                      </p:cBhvr>
                                      <p:to>
                                        <p:strVal val="visible"/>
                                      </p:to>
                                    </p:set>
                                    <p:animEffect transition="in" filter="fade">
                                      <p:cBhvr>
                                        <p:cTn id="35" dur="250"/>
                                        <p:tgtEl>
                                          <p:spTgt spid="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righ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bldLvl="0" build="allAtOnce"/>
      <p:bldP spid="2" grpId="1"/>
      <p:bldP spid="3" grpId="0" bldLvl="0" build="allAtOnce"/>
      <p:bldP spid="3" grpId="1"/>
      <p:bldP spid="6" grpId="0" bldLvl="0" build="allAtOnce"/>
      <p:bldP spid="6" grpId="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更多情况</a:t>
            </a:r>
            <a:r>
              <a:rPr lang="zh-CN" altLang="en-US" sz="7200" b="1">
                <a:solidFill>
                  <a:schemeClr val="bg1"/>
                </a:solidFill>
              </a:rPr>
              <a:t>概述</a:t>
            </a:r>
            <a:endParaRPr lang="zh-CN" altLang="en-US" sz="7200" b="1">
              <a:solidFill>
                <a:schemeClr val="bg1"/>
              </a:solidFill>
            </a:endParaRPr>
          </a:p>
        </p:txBody>
      </p:sp>
      <p:sp>
        <p:nvSpPr>
          <p:cNvPr id="11" name="内容占位符 10"/>
          <p:cNvSpPr>
            <a:spLocks noGrp="1"/>
          </p:cNvSpPr>
          <p:nvPr>
            <p:ph idx="1"/>
          </p:nvPr>
        </p:nvSpPr>
        <p:spPr>
          <a:xfrm>
            <a:off x="838200" y="2125980"/>
            <a:ext cx="10515600" cy="3653790"/>
          </a:xfrm>
        </p:spPr>
        <p:txBody>
          <a:bodyPr>
            <a:normAutofit lnSpcReduction="10000"/>
          </a:bodyPr>
          <a:p>
            <a:r>
              <a:rPr lang="zh-CN" altLang="en-US" sz="2000">
                <a:solidFill>
                  <a:schemeClr val="bg1"/>
                </a:solidFill>
              </a:rPr>
              <a:t>加入</a:t>
            </a:r>
            <a:r>
              <a:rPr lang="zh-CN" altLang="en-US" sz="2000" b="1">
                <a:solidFill>
                  <a:srgbClr val="0070C0"/>
                </a:solidFill>
              </a:rPr>
              <a:t>特异事故处</a:t>
            </a:r>
            <a:r>
              <a:rPr lang="zh-CN" altLang="en-US" sz="2000">
                <a:solidFill>
                  <a:schemeClr val="bg1"/>
                </a:solidFill>
              </a:rPr>
              <a:t>的</a:t>
            </a:r>
            <a:r>
              <a:rPr lang="zh-CN" altLang="en-US" sz="2000" b="1">
                <a:solidFill>
                  <a:srgbClr val="0070C0"/>
                </a:solidFill>
              </a:rPr>
              <a:t>特殊特工</a:t>
            </a:r>
            <a:r>
              <a:rPr lang="zh-CN" altLang="en-US" sz="2000">
                <a:solidFill>
                  <a:schemeClr val="bg1"/>
                </a:solidFill>
              </a:rPr>
              <a:t>和</a:t>
            </a:r>
            <a:r>
              <a:rPr lang="zh-CN" altLang="en-US" sz="2000" b="1">
                <a:solidFill>
                  <a:srgbClr val="0070C0"/>
                </a:solidFill>
              </a:rPr>
              <a:t>FBI特工通常拥有心理学</a:t>
            </a:r>
            <a:r>
              <a:rPr lang="zh-CN" altLang="en-US" sz="2000">
                <a:solidFill>
                  <a:schemeClr val="bg1"/>
                </a:solidFill>
              </a:rPr>
              <a:t>、</a:t>
            </a:r>
            <a:r>
              <a:rPr lang="zh-CN" altLang="en-US" sz="2000" b="1">
                <a:solidFill>
                  <a:srgbClr val="0070C0"/>
                </a:solidFill>
              </a:rPr>
              <a:t>STEM领域1</a:t>
            </a:r>
            <a:r>
              <a:rPr lang="zh-CN" altLang="en-US" sz="2000">
                <a:solidFill>
                  <a:schemeClr val="bg1"/>
                </a:solidFill>
              </a:rPr>
              <a:t>和</a:t>
            </a:r>
            <a:r>
              <a:rPr lang="zh-CN" altLang="en-US" sz="2000" b="1">
                <a:solidFill>
                  <a:srgbClr val="0070C0"/>
                </a:solidFill>
              </a:rPr>
              <a:t>艺术研究</a:t>
            </a:r>
            <a:r>
              <a:rPr lang="zh-CN" altLang="en-US" sz="2000">
                <a:solidFill>
                  <a:schemeClr val="bg1"/>
                </a:solidFill>
              </a:rPr>
              <a:t>的</a:t>
            </a:r>
            <a:r>
              <a:rPr lang="zh-CN" altLang="en-US" sz="2000" b="1">
                <a:solidFill>
                  <a:srgbClr val="0070C0"/>
                </a:solidFill>
              </a:rPr>
              <a:t>背景</a:t>
            </a:r>
            <a:r>
              <a:rPr lang="zh-CN" altLang="en-US" sz="2000">
                <a:solidFill>
                  <a:schemeClr val="bg1"/>
                </a:solidFill>
              </a:rPr>
              <a:t>。作为</a:t>
            </a:r>
            <a:r>
              <a:rPr lang="zh-CN" altLang="en-US" sz="2000" b="1">
                <a:solidFill>
                  <a:srgbClr val="0070C0"/>
                </a:solidFill>
              </a:rPr>
              <a:t>爱国者法案</a:t>
            </a:r>
            <a:r>
              <a:rPr lang="zh-CN" altLang="en-US" sz="2000">
                <a:solidFill>
                  <a:schemeClr val="bg1"/>
                </a:solidFill>
              </a:rPr>
              <a:t>的</a:t>
            </a:r>
            <a:r>
              <a:rPr lang="zh-CN" altLang="en-US" sz="2000" b="1">
                <a:solidFill>
                  <a:srgbClr val="0070C0"/>
                </a:solidFill>
              </a:rPr>
              <a:t>一部分</a:t>
            </a:r>
            <a:r>
              <a:rPr lang="zh-CN" altLang="en-US" sz="2000">
                <a:solidFill>
                  <a:schemeClr val="bg1"/>
                </a:solidFill>
              </a:rPr>
              <a:t>，</a:t>
            </a:r>
            <a:r>
              <a:rPr lang="zh-CN" altLang="en-US" sz="2000" b="1">
                <a:solidFill>
                  <a:srgbClr val="0070C0"/>
                </a:solidFill>
              </a:rPr>
              <a:t>该单位特工</a:t>
            </a:r>
            <a:r>
              <a:rPr lang="zh-CN" altLang="en-US" sz="2000">
                <a:solidFill>
                  <a:schemeClr val="bg1"/>
                </a:solidFill>
              </a:rPr>
              <a:t>被</a:t>
            </a:r>
            <a:r>
              <a:rPr lang="zh-CN" altLang="en-US" sz="2000" b="1">
                <a:solidFill>
                  <a:srgbClr val="0070C0"/>
                </a:solidFill>
              </a:rPr>
              <a:t>要求成为受管制的</a:t>
            </a:r>
            <a:r>
              <a:rPr lang="zh-CN" altLang="en-US" sz="2000">
                <a:solidFill>
                  <a:schemeClr val="bg1"/>
                </a:solidFill>
              </a:rPr>
              <a:t> </a:t>
            </a:r>
            <a:r>
              <a:rPr lang="zh-CN" altLang="en-US" sz="2000" b="1">
                <a:solidFill>
                  <a:srgbClr val="C00000"/>
                </a:solidFill>
              </a:rPr>
              <a:t>个人化模因静默特工</a:t>
            </a:r>
            <a:endParaRPr lang="zh-CN" altLang="en-US" sz="2000" b="1">
              <a:solidFill>
                <a:srgbClr val="C00000"/>
              </a:solidFill>
            </a:endParaRPr>
          </a:p>
          <a:p>
            <a:r>
              <a:rPr lang="zh-CN" altLang="en-US" sz="2000" b="1" i="1">
                <a:solidFill>
                  <a:srgbClr val="C00000"/>
                </a:solidFill>
              </a:rPr>
              <a:t>Personalized Memetic Silencing Agents</a:t>
            </a:r>
            <a:endParaRPr lang="zh-CN" altLang="en-US" sz="2000" b="1" i="1">
              <a:solidFill>
                <a:srgbClr val="C00000"/>
              </a:solidFill>
            </a:endParaRPr>
          </a:p>
          <a:p>
            <a:r>
              <a:rPr lang="zh-CN" altLang="en-US" sz="2000">
                <a:solidFill>
                  <a:schemeClr val="bg1"/>
                </a:solidFill>
              </a:rPr>
              <a:t> </a:t>
            </a:r>
            <a:r>
              <a:rPr lang="zh-CN" altLang="en-US" sz="2000" b="1">
                <a:solidFill>
                  <a:srgbClr val="C00000"/>
                </a:solidFill>
              </a:rPr>
              <a:t>（PMSA，以UIU特工的话来说就是“封口令”），以避免泄密。</a:t>
            </a:r>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已知</a:t>
            </a:r>
            <a:r>
              <a:rPr lang="zh-CN" altLang="en-US" sz="2000" b="1">
                <a:solidFill>
                  <a:srgbClr val="0070C0"/>
                </a:solidFill>
              </a:rPr>
              <a:t>特异事故处过去曾与各种异常组织对抗</a:t>
            </a:r>
            <a:r>
              <a:rPr lang="zh-CN" altLang="en-US" sz="2000">
                <a:solidFill>
                  <a:schemeClr val="bg1"/>
                </a:solidFill>
              </a:rPr>
              <a:t>和</a:t>
            </a:r>
            <a:r>
              <a:rPr lang="zh-CN" altLang="en-US" sz="2000" b="1">
                <a:solidFill>
                  <a:srgbClr val="0070C0"/>
                </a:solidFill>
              </a:rPr>
              <a:t>并肩作战</a:t>
            </a:r>
            <a:r>
              <a:rPr lang="zh-CN" altLang="en-US" sz="2000">
                <a:solidFill>
                  <a:schemeClr val="bg1"/>
                </a:solidFill>
              </a:rPr>
              <a:t>，</a:t>
            </a:r>
            <a:r>
              <a:rPr lang="zh-CN" altLang="en-US" sz="2000" b="1">
                <a:solidFill>
                  <a:srgbClr val="C00000"/>
                </a:solidFill>
              </a:rPr>
              <a:t>包括</a:t>
            </a:r>
            <a:r>
              <a:rPr lang="zh-CN" altLang="en-US" sz="2000">
                <a:solidFill>
                  <a:schemeClr val="bg1"/>
                </a:solidFill>
              </a:rPr>
              <a:t>于</a:t>
            </a:r>
            <a:r>
              <a:rPr lang="zh-CN" altLang="en-US" sz="2000" b="1">
                <a:solidFill>
                  <a:srgbClr val="C00000"/>
                </a:solidFill>
              </a:rPr>
              <a:t>1950年代和1960年代参与在基金会监督下</a:t>
            </a:r>
            <a:r>
              <a:rPr lang="zh-CN" altLang="en-US" sz="2000">
                <a:solidFill>
                  <a:schemeClr val="bg1"/>
                </a:solidFill>
              </a:rPr>
              <a:t>的</a:t>
            </a:r>
            <a:r>
              <a:rPr lang="zh-CN" altLang="en-US" sz="2000" b="1">
                <a:solidFill>
                  <a:srgbClr val="C00000"/>
                </a:solidFill>
              </a:rPr>
              <a:t>数个作战</a:t>
            </a:r>
            <a:r>
              <a:rPr lang="zh-CN" altLang="en-US" sz="2000">
                <a:solidFill>
                  <a:schemeClr val="bg1"/>
                </a:solidFill>
              </a:rPr>
              <a:t>，以</a:t>
            </a:r>
            <a:r>
              <a:rPr lang="zh-CN" altLang="en-US" sz="2000" b="1">
                <a:solidFill>
                  <a:srgbClr val="C00000"/>
                </a:solidFill>
              </a:rPr>
              <a:t>及1976年</a:t>
            </a:r>
            <a:r>
              <a:rPr lang="zh-CN" altLang="en-US" sz="2000">
                <a:solidFill>
                  <a:schemeClr val="bg1"/>
                </a:solidFill>
              </a:rPr>
              <a:t>在</a:t>
            </a:r>
            <a:r>
              <a:rPr lang="zh-CN" altLang="en-US" sz="2000" b="1">
                <a:solidFill>
                  <a:srgbClr val="C00000"/>
                </a:solidFill>
              </a:rPr>
              <a:t>阿富汗发生的</a:t>
            </a:r>
            <a:r>
              <a:rPr lang="zh-CN" altLang="en-US" sz="2000">
                <a:solidFill>
                  <a:schemeClr val="bg1"/>
                </a:solidFill>
              </a:rPr>
              <a:t>“</a:t>
            </a:r>
            <a:r>
              <a:rPr lang="zh-CN" altLang="en-US" sz="2000" b="1">
                <a:solidFill>
                  <a:srgbClr val="C00000"/>
                </a:solidFill>
              </a:rPr>
              <a:t>黑曼巴蛇</a:t>
            </a:r>
            <a:r>
              <a:rPr lang="zh-CN" altLang="en-US" sz="2000">
                <a:solidFill>
                  <a:schemeClr val="bg1"/>
                </a:solidFill>
              </a:rPr>
              <a:t>”</a:t>
            </a:r>
            <a:r>
              <a:rPr lang="zh-CN" altLang="en-US" sz="2000" b="1">
                <a:solidFill>
                  <a:srgbClr val="C00000"/>
                </a:solidFill>
              </a:rPr>
              <a:t>事故</a:t>
            </a:r>
            <a:r>
              <a:rPr lang="zh-CN" altLang="en-US" sz="2000">
                <a:solidFill>
                  <a:schemeClr val="bg1"/>
                </a:solidFill>
              </a:rPr>
              <a:t>，这是</a:t>
            </a:r>
            <a:r>
              <a:rPr lang="zh-CN" altLang="en-US" sz="2000" b="1">
                <a:solidFill>
                  <a:srgbClr val="C00000"/>
                </a:solidFill>
              </a:rPr>
              <a:t>UIU特工和GRU-P成员之间声名狼藉</a:t>
            </a:r>
            <a:r>
              <a:rPr lang="zh-CN" altLang="en-US" sz="2000">
                <a:solidFill>
                  <a:schemeClr val="bg1"/>
                </a:solidFill>
              </a:rPr>
              <a:t>的</a:t>
            </a:r>
            <a:r>
              <a:rPr lang="zh-CN" altLang="en-US" sz="2000" b="1">
                <a:solidFill>
                  <a:srgbClr val="C00000"/>
                </a:solidFill>
              </a:rPr>
              <a:t>小规模冲突</a:t>
            </a:r>
            <a:r>
              <a:rPr lang="zh-CN" altLang="en-US" sz="2000">
                <a:solidFill>
                  <a:schemeClr val="bg1"/>
                </a:solidFill>
              </a:rPr>
              <a:t>。</a:t>
            </a:r>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目前，</a:t>
            </a:r>
            <a:r>
              <a:rPr lang="zh-CN" altLang="en-US" sz="2000" b="1">
                <a:solidFill>
                  <a:srgbClr val="0070C0"/>
                </a:solidFill>
              </a:rPr>
              <a:t>UIU</a:t>
            </a:r>
            <a:r>
              <a:rPr lang="zh-CN" altLang="en-US" sz="2000">
                <a:solidFill>
                  <a:schemeClr val="bg1"/>
                </a:solidFill>
              </a:rPr>
              <a:t>的</a:t>
            </a:r>
            <a:r>
              <a:rPr lang="zh-CN" altLang="en-US" sz="2000" b="1">
                <a:solidFill>
                  <a:srgbClr val="0070C0"/>
                </a:solidFill>
              </a:rPr>
              <a:t>一个部门监督</a:t>
            </a:r>
            <a:r>
              <a:rPr lang="zh-CN" altLang="en-US" sz="2000">
                <a:solidFill>
                  <a:schemeClr val="bg1"/>
                </a:solidFill>
              </a:rPr>
              <a:t>着</a:t>
            </a:r>
            <a:r>
              <a:rPr lang="zh-CN" altLang="en-US" sz="2000" b="1">
                <a:solidFill>
                  <a:srgbClr val="0070C0"/>
                </a:solidFill>
              </a:rPr>
              <a:t>三波特兰异常自治州</a:t>
            </a:r>
            <a:r>
              <a:rPr lang="zh-CN" altLang="en-US" sz="2000">
                <a:solidFill>
                  <a:schemeClr val="bg1"/>
                </a:solidFill>
              </a:rPr>
              <a:t>。</a:t>
            </a:r>
            <a:r>
              <a:rPr lang="zh-CN" altLang="en-US" sz="2000" b="1">
                <a:solidFill>
                  <a:srgbClr val="0070C0"/>
                </a:solidFill>
              </a:rPr>
              <a:t>UIU资金</a:t>
            </a:r>
            <a:r>
              <a:rPr lang="zh-CN" altLang="en-US" sz="2000">
                <a:solidFill>
                  <a:schemeClr val="bg1"/>
                </a:solidFill>
              </a:rPr>
              <a:t>和</a:t>
            </a:r>
            <a:r>
              <a:rPr lang="zh-CN" altLang="en-US" sz="2000" b="1">
                <a:solidFill>
                  <a:srgbClr val="0070C0"/>
                </a:solidFill>
              </a:rPr>
              <a:t>人手不足</a:t>
            </a:r>
            <a:r>
              <a:rPr lang="zh-CN" altLang="en-US" sz="2000">
                <a:solidFill>
                  <a:schemeClr val="bg1"/>
                </a:solidFill>
              </a:rPr>
              <a:t>的</a:t>
            </a:r>
            <a:r>
              <a:rPr lang="zh-CN" altLang="en-US" sz="2000" b="1">
                <a:solidFill>
                  <a:srgbClr val="0070C0"/>
                </a:solidFill>
              </a:rPr>
              <a:t>一个例子</a:t>
            </a:r>
            <a:r>
              <a:rPr lang="zh-CN" altLang="en-US" sz="2000">
                <a:solidFill>
                  <a:schemeClr val="bg1"/>
                </a:solidFill>
              </a:rPr>
              <a:t>可</a:t>
            </a:r>
            <a:r>
              <a:rPr lang="zh-CN" altLang="en-US" sz="2000" b="1">
                <a:solidFill>
                  <a:srgbClr val="0070C0"/>
                </a:solidFill>
              </a:rPr>
              <a:t>参见</a:t>
            </a:r>
            <a:r>
              <a:rPr lang="zh-CN" altLang="en-US" sz="2000">
                <a:solidFill>
                  <a:schemeClr val="bg1"/>
                </a:solidFill>
              </a:rPr>
              <a:t>它</a:t>
            </a:r>
            <a:r>
              <a:rPr lang="zh-CN" altLang="en-US" sz="2000" b="1">
                <a:solidFill>
                  <a:srgbClr val="0070C0"/>
                </a:solidFill>
              </a:rPr>
              <a:t>在美国中西部唯一留下的部门</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30000"/>
                                  </p:iterate>
                                  <p:childTnLst>
                                    <p:set>
                                      <p:cBhvr>
                                        <p:cTn id="12" dur="250" fill="hold">
                                          <p:stCondLst>
                                            <p:cond delay="0"/>
                                          </p:stCondLst>
                                        </p:cTn>
                                        <p:tgtEl>
                                          <p:spTgt spid="11">
                                            <p:txEl>
                                              <p:pRg st="0" end="0"/>
                                            </p:txEl>
                                          </p:spTgt>
                                        </p:tgtEl>
                                        <p:attrNameLst>
                                          <p:attrName>style.visibility</p:attrName>
                                        </p:attrNameLst>
                                      </p:cBhvr>
                                      <p:to>
                                        <p:strVal val="visible"/>
                                      </p:to>
                                    </p:set>
                                    <p:animEffect transition="in" filter="fade">
                                      <p:cBhvr>
                                        <p:cTn id="13" dur="250"/>
                                        <p:tgtEl>
                                          <p:spTgt spid="11">
                                            <p:txEl>
                                              <p:pRg st="0" end="0"/>
                                            </p:txEl>
                                          </p:spTgt>
                                        </p:tgtEl>
                                      </p:cBhvr>
                                    </p:animEffect>
                                  </p:childTnLst>
                                </p:cTn>
                              </p:par>
                              <p:par>
                                <p:cTn id="14" presetID="10" presetClass="entr" presetSubtype="0" fill="hold" grpId="0" nodeType="withEffect">
                                  <p:stCondLst>
                                    <p:cond delay="0"/>
                                  </p:stCondLst>
                                  <p:iterate type="lt">
                                    <p:tmPct val="30000"/>
                                  </p:iterate>
                                  <p:childTnLst>
                                    <p:set>
                                      <p:cBhvr>
                                        <p:cTn id="15" dur="250" fill="hold">
                                          <p:stCondLst>
                                            <p:cond delay="0"/>
                                          </p:stCondLst>
                                        </p:cTn>
                                        <p:tgtEl>
                                          <p:spTgt spid="11">
                                            <p:txEl>
                                              <p:pRg st="1" end="1"/>
                                            </p:txEl>
                                          </p:spTgt>
                                        </p:tgtEl>
                                        <p:attrNameLst>
                                          <p:attrName>style.visibility</p:attrName>
                                        </p:attrNameLst>
                                      </p:cBhvr>
                                      <p:to>
                                        <p:strVal val="visible"/>
                                      </p:to>
                                    </p:set>
                                    <p:animEffect transition="in" filter="fade">
                                      <p:cBhvr>
                                        <p:cTn id="16" dur="250"/>
                                        <p:tgtEl>
                                          <p:spTgt spid="11">
                                            <p:txEl>
                                              <p:pRg st="1" end="1"/>
                                            </p:txEl>
                                          </p:spTgt>
                                        </p:tgtEl>
                                      </p:cBhvr>
                                    </p:animEffect>
                                  </p:childTnLst>
                                </p:cTn>
                              </p:par>
                              <p:par>
                                <p:cTn id="17" presetID="10" presetClass="entr" presetSubtype="0" fill="hold" grpId="0" nodeType="withEffect">
                                  <p:stCondLst>
                                    <p:cond delay="0"/>
                                  </p:stCondLst>
                                  <p:iterate type="lt">
                                    <p:tmPct val="30000"/>
                                  </p:iterate>
                                  <p:childTnLst>
                                    <p:set>
                                      <p:cBhvr>
                                        <p:cTn id="18" dur="250" fill="hold">
                                          <p:stCondLst>
                                            <p:cond delay="0"/>
                                          </p:stCondLst>
                                        </p:cTn>
                                        <p:tgtEl>
                                          <p:spTgt spid="11">
                                            <p:txEl>
                                              <p:pRg st="2" end="2"/>
                                            </p:txEl>
                                          </p:spTgt>
                                        </p:tgtEl>
                                        <p:attrNameLst>
                                          <p:attrName>style.visibility</p:attrName>
                                        </p:attrNameLst>
                                      </p:cBhvr>
                                      <p:to>
                                        <p:strVal val="visible"/>
                                      </p:to>
                                    </p:set>
                                    <p:animEffect transition="in" filter="fade">
                                      <p:cBhvr>
                                        <p:cTn id="19" dur="250"/>
                                        <p:tgtEl>
                                          <p:spTgt spid="11">
                                            <p:txEl>
                                              <p:pRg st="2" end="2"/>
                                            </p:txEl>
                                          </p:spTgt>
                                        </p:tgtEl>
                                      </p:cBhvr>
                                    </p:animEffect>
                                  </p:childTnLst>
                                </p:cTn>
                              </p:par>
                              <p:par>
                                <p:cTn id="20" presetID="10" presetClass="entr" presetSubtype="0" fill="hold" grpId="0" nodeType="withEffect">
                                  <p:stCondLst>
                                    <p:cond delay="0"/>
                                  </p:stCondLst>
                                  <p:iterate type="lt">
                                    <p:tmPct val="30000"/>
                                  </p:iterate>
                                  <p:childTnLst>
                                    <p:set>
                                      <p:cBhvr>
                                        <p:cTn id="21" dur="250" fill="hold">
                                          <p:stCondLst>
                                            <p:cond delay="0"/>
                                          </p:stCondLst>
                                        </p:cTn>
                                        <p:tgtEl>
                                          <p:spTgt spid="11">
                                            <p:txEl>
                                              <p:pRg st="3" end="3"/>
                                            </p:txEl>
                                          </p:spTgt>
                                        </p:tgtEl>
                                        <p:attrNameLst>
                                          <p:attrName>style.visibility</p:attrName>
                                        </p:attrNameLst>
                                      </p:cBhvr>
                                      <p:to>
                                        <p:strVal val="visible"/>
                                      </p:to>
                                    </p:set>
                                    <p:animEffect transition="in" filter="fade">
                                      <p:cBhvr>
                                        <p:cTn id="22" dur="250"/>
                                        <p:tgtEl>
                                          <p:spTgt spid="11">
                                            <p:txEl>
                                              <p:pRg st="3" end="3"/>
                                            </p:txEl>
                                          </p:spTgt>
                                        </p:tgtEl>
                                      </p:cBhvr>
                                    </p:animEffect>
                                  </p:childTnLst>
                                </p:cTn>
                              </p:par>
                              <p:par>
                                <p:cTn id="23" presetID="10" presetClass="entr" presetSubtype="0" fill="hold" grpId="0" nodeType="withEffect">
                                  <p:stCondLst>
                                    <p:cond delay="0"/>
                                  </p:stCondLst>
                                  <p:iterate type="lt">
                                    <p:tmPct val="30000"/>
                                  </p:iterate>
                                  <p:childTnLst>
                                    <p:set>
                                      <p:cBhvr>
                                        <p:cTn id="24" dur="250" fill="hold">
                                          <p:stCondLst>
                                            <p:cond delay="0"/>
                                          </p:stCondLst>
                                        </p:cTn>
                                        <p:tgtEl>
                                          <p:spTgt spid="11">
                                            <p:txEl>
                                              <p:pRg st="4" end="4"/>
                                            </p:txEl>
                                          </p:spTgt>
                                        </p:tgtEl>
                                        <p:attrNameLst>
                                          <p:attrName>style.visibility</p:attrName>
                                        </p:attrNameLst>
                                      </p:cBhvr>
                                      <p:to>
                                        <p:strVal val="visible"/>
                                      </p:to>
                                    </p:set>
                                    <p:animEffect transition="in" filter="fade">
                                      <p:cBhvr>
                                        <p:cTn id="25" dur="250"/>
                                        <p:tgtEl>
                                          <p:spTgt spid="11">
                                            <p:txEl>
                                              <p:pRg st="4" end="4"/>
                                            </p:txEl>
                                          </p:spTgt>
                                        </p:tgtEl>
                                      </p:cBhvr>
                                    </p:animEffect>
                                  </p:childTnLst>
                                </p:cTn>
                              </p:par>
                              <p:par>
                                <p:cTn id="26" presetID="10" presetClass="entr" presetSubtype="0" fill="hold" grpId="0" nodeType="withEffect">
                                  <p:stCondLst>
                                    <p:cond delay="0"/>
                                  </p:stCondLst>
                                  <p:iterate type="lt">
                                    <p:tmPct val="30000"/>
                                  </p:iterate>
                                  <p:childTnLst>
                                    <p:set>
                                      <p:cBhvr>
                                        <p:cTn id="27" dur="250" fill="hold">
                                          <p:stCondLst>
                                            <p:cond delay="0"/>
                                          </p:stCondLst>
                                        </p:cTn>
                                        <p:tgtEl>
                                          <p:spTgt spid="11">
                                            <p:txEl>
                                              <p:pRg st="5" end="5"/>
                                            </p:txEl>
                                          </p:spTgt>
                                        </p:tgtEl>
                                        <p:attrNameLst>
                                          <p:attrName>style.visibility</p:attrName>
                                        </p:attrNameLst>
                                      </p:cBhvr>
                                      <p:to>
                                        <p:strVal val="visible"/>
                                      </p:to>
                                    </p:set>
                                    <p:animEffect transition="in" filter="fade">
                                      <p:cBhvr>
                                        <p:cTn id="28" dur="250"/>
                                        <p:tgtEl>
                                          <p:spTgt spid="11">
                                            <p:txEl>
                                              <p:pRg st="5" end="5"/>
                                            </p:txEl>
                                          </p:spTgt>
                                        </p:tgtEl>
                                      </p:cBhvr>
                                    </p:animEffect>
                                  </p:childTnLst>
                                </p:cTn>
                              </p:par>
                              <p:par>
                                <p:cTn id="29" presetID="10" presetClass="entr" presetSubtype="0" fill="hold" grpId="0" nodeType="withEffect">
                                  <p:stCondLst>
                                    <p:cond delay="0"/>
                                  </p:stCondLst>
                                  <p:iterate type="lt">
                                    <p:tmPct val="30000"/>
                                  </p:iterate>
                                  <p:childTnLst>
                                    <p:set>
                                      <p:cBhvr>
                                        <p:cTn id="30" dur="250" fill="hold">
                                          <p:stCondLst>
                                            <p:cond delay="0"/>
                                          </p:stCondLst>
                                        </p:cTn>
                                        <p:tgtEl>
                                          <p:spTgt spid="11">
                                            <p:txEl>
                                              <p:pRg st="6" end="6"/>
                                            </p:txEl>
                                          </p:spTgt>
                                        </p:tgtEl>
                                        <p:attrNameLst>
                                          <p:attrName>style.visibility</p:attrName>
                                        </p:attrNameLst>
                                      </p:cBhvr>
                                      <p:to>
                                        <p:strVal val="visible"/>
                                      </p:to>
                                    </p:set>
                                    <p:animEffect transition="in" filter="fade">
                                      <p:cBhvr>
                                        <p:cTn id="31" dur="25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en-US" altLang="zh-CN" sz="7200" b="1">
                <a:solidFill>
                  <a:schemeClr val="bg1"/>
                </a:solidFill>
              </a:rPr>
              <a:t>UIU</a:t>
            </a:r>
            <a:r>
              <a:rPr lang="zh-CN" altLang="en-US" sz="7200" b="1">
                <a:solidFill>
                  <a:schemeClr val="bg1"/>
                </a:solidFill>
              </a:rPr>
              <a:t>入</a:t>
            </a:r>
            <a:r>
              <a:rPr lang="zh-CN" altLang="en-US" sz="7200" b="1">
                <a:solidFill>
                  <a:schemeClr val="bg1"/>
                </a:solidFill>
              </a:rPr>
              <a:t>批文件</a:t>
            </a:r>
            <a:endParaRPr lang="zh-CN" altLang="en-US" sz="7200" b="1">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pic>
        <p:nvPicPr>
          <p:cNvPr id="2" name="图片 1" descr="Memo"/>
          <p:cNvPicPr>
            <a:picLocks noChangeAspect="1"/>
          </p:cNvPicPr>
          <p:nvPr/>
        </p:nvPicPr>
        <p:blipFill>
          <a:blip r:embed="rId2"/>
          <a:stretch>
            <a:fillRect/>
          </a:stretch>
        </p:blipFill>
        <p:spPr>
          <a:xfrm>
            <a:off x="4163695" y="1746250"/>
            <a:ext cx="3864610" cy="4997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normAutofit fontScale="90000"/>
          </a:bodyPr>
          <a:p>
            <a:r>
              <a:rPr lang="en-US" altLang="zh-CN" sz="5335" b="1">
                <a:solidFill>
                  <a:schemeClr val="bg1"/>
                </a:solidFill>
                <a:latin typeface="Source Han Serif SC Heavy" panose="02020A00000000000000" charset="-122"/>
                <a:ea typeface="Source Han Serif SC Heavy" panose="02020A00000000000000" charset="-122"/>
              </a:rPr>
              <a:t>IV</a:t>
            </a:r>
            <a:r>
              <a:rPr lang="zh-CN" altLang="en-US" sz="5335" b="1">
                <a:solidFill>
                  <a:schemeClr val="bg1"/>
                </a:solidFill>
              </a:rPr>
              <a:t>：蛇之手</a:t>
            </a:r>
            <a:br>
              <a:rPr lang="zh-CN" altLang="en-US" sz="5335" b="1">
                <a:solidFill>
                  <a:schemeClr val="bg1"/>
                </a:solidFill>
              </a:rPr>
            </a:br>
            <a:r>
              <a:rPr lang="zh-CN" altLang="en-US" sz="5335" b="1">
                <a:solidFill>
                  <a:schemeClr val="bg1"/>
                </a:solidFill>
              </a:rPr>
              <a:t>（The Serpent's Hand）</a:t>
            </a:r>
            <a:endParaRPr lang="zh-CN" altLang="en-US" sz="5335" b="1">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838200" y="1691005"/>
            <a:ext cx="1443355" cy="645160"/>
          </a:xfrm>
          <a:prstGeom prst="rect">
            <a:avLst/>
          </a:prstGeom>
          <a:noFill/>
        </p:spPr>
        <p:txBody>
          <a:bodyPr wrap="square" rtlCol="0">
            <a:spAutoFit/>
          </a:bodyPr>
          <a:p>
            <a:r>
              <a:rPr lang="zh-CN" altLang="en-US" sz="3600" b="1">
                <a:solidFill>
                  <a:schemeClr val="bg1"/>
                </a:solidFill>
              </a:rPr>
              <a:t>概况：</a:t>
            </a:r>
            <a:endParaRPr lang="zh-CN" altLang="en-US" sz="3600" b="1">
              <a:solidFill>
                <a:schemeClr val="bg1"/>
              </a:solidFill>
            </a:endParaRPr>
          </a:p>
        </p:txBody>
      </p:sp>
      <p:sp>
        <p:nvSpPr>
          <p:cNvPr id="3" name="文本框 2"/>
          <p:cNvSpPr txBox="1"/>
          <p:nvPr/>
        </p:nvSpPr>
        <p:spPr>
          <a:xfrm>
            <a:off x="838200" y="2771140"/>
            <a:ext cx="10516235" cy="2644775"/>
          </a:xfrm>
          <a:prstGeom prst="rect">
            <a:avLst/>
          </a:prstGeom>
          <a:noFill/>
        </p:spPr>
        <p:txBody>
          <a:bodyPr wrap="square" rtlCol="0">
            <a:noAutofit/>
          </a:bodyPr>
          <a:p>
            <a:r>
              <a:rPr lang="zh-CN" altLang="en-US" b="1">
                <a:solidFill>
                  <a:srgbClr val="0070C0"/>
                </a:solidFill>
              </a:rPr>
              <a:t>蛇之手</a:t>
            </a:r>
            <a:r>
              <a:rPr lang="zh-CN" altLang="en-US">
                <a:solidFill>
                  <a:schemeClr val="bg1"/>
                </a:solidFill>
              </a:rPr>
              <a:t>是一个</a:t>
            </a:r>
            <a:r>
              <a:rPr lang="zh-CN" altLang="en-US" b="1">
                <a:solidFill>
                  <a:srgbClr val="0070C0"/>
                </a:solidFill>
              </a:rPr>
              <a:t>小型</a:t>
            </a:r>
            <a:r>
              <a:rPr lang="zh-CN" altLang="en-US">
                <a:solidFill>
                  <a:schemeClr val="bg1"/>
                </a:solidFill>
              </a:rPr>
              <a:t>但</a:t>
            </a:r>
            <a:r>
              <a:rPr lang="zh-CN" altLang="en-US" b="1">
                <a:solidFill>
                  <a:srgbClr val="0070C0"/>
                </a:solidFill>
              </a:rPr>
              <a:t>十分棘手</a:t>
            </a:r>
            <a:r>
              <a:rPr lang="zh-CN" altLang="en-US">
                <a:solidFill>
                  <a:schemeClr val="bg1"/>
                </a:solidFill>
              </a:rPr>
              <a:t>的</a:t>
            </a:r>
            <a:r>
              <a:rPr lang="zh-CN" altLang="en-US" b="1">
                <a:solidFill>
                  <a:srgbClr val="0070C0"/>
                </a:solidFill>
              </a:rPr>
              <a:t>组织</a:t>
            </a:r>
            <a:r>
              <a:rPr lang="zh-CN" altLang="en-US">
                <a:solidFill>
                  <a:schemeClr val="bg1"/>
                </a:solidFill>
              </a:rPr>
              <a:t>，</a:t>
            </a:r>
            <a:r>
              <a:rPr lang="zh-CN" altLang="en-US" b="1">
                <a:solidFill>
                  <a:srgbClr val="C00000"/>
                </a:solidFill>
              </a:rPr>
              <a:t>且</a:t>
            </a:r>
            <a:r>
              <a:rPr lang="zh-CN" altLang="en-US">
                <a:solidFill>
                  <a:schemeClr val="bg1"/>
                </a:solidFill>
              </a:rPr>
              <a:t>应</a:t>
            </a:r>
            <a:r>
              <a:rPr lang="zh-CN" altLang="en-US" b="1">
                <a:solidFill>
                  <a:srgbClr val="C00000"/>
                </a:solidFill>
              </a:rPr>
              <a:t>对数起安保突破负责</a:t>
            </a:r>
            <a:r>
              <a:rPr lang="zh-CN" altLang="en-US">
                <a:solidFill>
                  <a:schemeClr val="bg1"/>
                </a:solidFill>
              </a:rPr>
              <a:t>。</a:t>
            </a:r>
            <a:r>
              <a:rPr lang="zh-CN" altLang="en-US" b="1">
                <a:solidFill>
                  <a:srgbClr val="0070C0"/>
                </a:solidFill>
              </a:rPr>
              <a:t>目前至少已经接触过三个不同</a:t>
            </a:r>
            <a:r>
              <a:rPr lang="zh-CN" altLang="en-US">
                <a:solidFill>
                  <a:schemeClr val="bg1"/>
                </a:solidFill>
              </a:rPr>
              <a:t>的</a:t>
            </a:r>
            <a:r>
              <a:rPr lang="zh-CN" altLang="en-US" b="1">
                <a:solidFill>
                  <a:srgbClr val="0070C0"/>
                </a:solidFill>
              </a:rPr>
              <a:t>个体</a:t>
            </a:r>
            <a:r>
              <a:rPr lang="zh-CN" altLang="en-US">
                <a:solidFill>
                  <a:schemeClr val="bg1"/>
                </a:solidFill>
              </a:rPr>
              <a:t>，</a:t>
            </a:r>
            <a:r>
              <a:rPr lang="zh-CN" altLang="en-US" b="1">
                <a:solidFill>
                  <a:srgbClr val="0070C0"/>
                </a:solidFill>
              </a:rPr>
              <a:t>所有这些人都使用可能</a:t>
            </a:r>
            <a:r>
              <a:rPr lang="zh-CN" altLang="en-US">
                <a:solidFill>
                  <a:schemeClr val="bg1"/>
                </a:solidFill>
              </a:rPr>
              <a:t>的</a:t>
            </a:r>
            <a:r>
              <a:rPr lang="zh-CN" altLang="en-US" b="1">
                <a:solidFill>
                  <a:srgbClr val="0070C0"/>
                </a:solidFill>
              </a:rPr>
              <a:t>或者已证实的异常物品来达到渗透目的（包括从基金会中偷窃的SCP-268，之后它在对混沌分裂者设施的一次袭击中被回收）</a:t>
            </a:r>
            <a:r>
              <a:rPr lang="zh-CN" altLang="en-US">
                <a:solidFill>
                  <a:schemeClr val="bg1"/>
                </a:solidFill>
              </a:rPr>
              <a:t>。</a:t>
            </a:r>
            <a:r>
              <a:rPr lang="zh-CN" altLang="en-US" b="1">
                <a:solidFill>
                  <a:srgbClr val="0070C0"/>
                </a:solidFill>
              </a:rPr>
              <a:t>该组织</a:t>
            </a:r>
            <a:r>
              <a:rPr lang="zh-CN" altLang="en-US">
                <a:solidFill>
                  <a:schemeClr val="bg1"/>
                </a:solidFill>
              </a:rPr>
              <a:t>的</a:t>
            </a:r>
            <a:r>
              <a:rPr lang="zh-CN" altLang="en-US" b="1">
                <a:solidFill>
                  <a:srgbClr val="0070C0"/>
                </a:solidFill>
              </a:rPr>
              <a:t>人员总数</a:t>
            </a:r>
            <a:r>
              <a:rPr lang="zh-CN" altLang="en-US">
                <a:solidFill>
                  <a:schemeClr val="bg1"/>
                </a:solidFill>
              </a:rPr>
              <a:t>、</a:t>
            </a:r>
            <a:r>
              <a:rPr lang="zh-CN" altLang="en-US" b="1">
                <a:solidFill>
                  <a:srgbClr val="0070C0"/>
                </a:solidFill>
              </a:rPr>
              <a:t>科技水平</a:t>
            </a:r>
            <a:r>
              <a:rPr lang="zh-CN" altLang="en-US">
                <a:solidFill>
                  <a:schemeClr val="bg1"/>
                </a:solidFill>
              </a:rPr>
              <a:t>、</a:t>
            </a:r>
            <a:r>
              <a:rPr lang="zh-CN" altLang="en-US" b="1">
                <a:solidFill>
                  <a:srgbClr val="0070C0"/>
                </a:solidFill>
              </a:rPr>
              <a:t>持有SCP数目以及总体威胁等级全部不明</a:t>
            </a:r>
            <a:r>
              <a:rPr lang="zh-CN" altLang="en-US">
                <a:solidFill>
                  <a:schemeClr val="bg1"/>
                </a:solidFill>
              </a:rPr>
              <a:t>。尽管如此，</a:t>
            </a:r>
            <a:r>
              <a:rPr lang="zh-CN" altLang="en-US" b="1">
                <a:solidFill>
                  <a:srgbClr val="0070C0"/>
                </a:solidFill>
              </a:rPr>
              <a:t>可以肯定</a:t>
            </a:r>
            <a:r>
              <a:rPr lang="zh-CN" altLang="en-US">
                <a:solidFill>
                  <a:schemeClr val="bg1"/>
                </a:solidFill>
              </a:rPr>
              <a:t>的</a:t>
            </a:r>
            <a:r>
              <a:rPr lang="zh-CN" altLang="en-US" b="1">
                <a:solidFill>
                  <a:srgbClr val="0070C0"/>
                </a:solidFill>
              </a:rPr>
              <a:t>是他们具有高度</a:t>
            </a:r>
            <a:r>
              <a:rPr lang="zh-CN" altLang="en-US">
                <a:solidFill>
                  <a:schemeClr val="bg1"/>
                </a:solidFill>
              </a:rPr>
              <a:t>的</a:t>
            </a:r>
            <a:r>
              <a:rPr lang="zh-CN" altLang="en-US" b="1">
                <a:solidFill>
                  <a:srgbClr val="0070C0"/>
                </a:solidFill>
              </a:rPr>
              <a:t>协调性</a:t>
            </a:r>
            <a:r>
              <a:rPr lang="zh-CN" altLang="en-US">
                <a:solidFill>
                  <a:schemeClr val="bg1"/>
                </a:solidFill>
              </a:rPr>
              <a:t>并</a:t>
            </a:r>
            <a:r>
              <a:rPr lang="zh-CN" altLang="en-US" b="1">
                <a:solidFill>
                  <a:srgbClr val="C00000"/>
                </a:solidFill>
              </a:rPr>
              <a:t>相当危险</a:t>
            </a:r>
            <a:r>
              <a:rPr lang="zh-CN" altLang="en-US">
                <a:solidFill>
                  <a:schemeClr val="bg1"/>
                </a:solidFill>
              </a:rPr>
              <a:t>。已知他们的首领</a:t>
            </a:r>
            <a:r>
              <a:rPr lang="zh-CN" altLang="en-US" b="1">
                <a:solidFill>
                  <a:srgbClr val="0070C0"/>
                </a:solidFill>
              </a:rPr>
              <a:t>之一名为</a:t>
            </a:r>
            <a:r>
              <a:rPr lang="zh-CN" altLang="en-US">
                <a:solidFill>
                  <a:schemeClr val="bg1"/>
                </a:solidFill>
              </a:rPr>
              <a:t>“</a:t>
            </a:r>
            <a:r>
              <a:rPr lang="zh-CN" altLang="en-US" b="1">
                <a:solidFill>
                  <a:srgbClr val="0070C0"/>
                </a:solidFill>
              </a:rPr>
              <a:t>L.S.</a:t>
            </a:r>
            <a:r>
              <a:rPr lang="zh-CN" altLang="en-US">
                <a:solidFill>
                  <a:schemeClr val="bg1"/>
                </a:solidFill>
              </a:rPr>
              <a:t>”，</a:t>
            </a:r>
            <a:r>
              <a:rPr lang="zh-CN" altLang="en-US" b="1">
                <a:solidFill>
                  <a:srgbClr val="C00000"/>
                </a:solidFill>
              </a:rPr>
              <a:t>此人应对两起基金会站点</a:t>
            </a:r>
            <a:r>
              <a:rPr lang="zh-CN" altLang="en-US">
                <a:solidFill>
                  <a:schemeClr val="bg1"/>
                </a:solidFill>
              </a:rPr>
              <a:t>的</a:t>
            </a:r>
            <a:r>
              <a:rPr lang="zh-CN" altLang="en-US" b="1">
                <a:solidFill>
                  <a:srgbClr val="C00000"/>
                </a:solidFill>
              </a:rPr>
              <a:t>安保突破负责</a:t>
            </a:r>
            <a:r>
              <a:rPr lang="zh-CN" altLang="en-US">
                <a:solidFill>
                  <a:schemeClr val="bg1"/>
                </a:solidFill>
              </a:rPr>
              <a:t>。</a:t>
            </a:r>
            <a:endParaRPr lang="zh-CN" altLang="en-US">
              <a:solidFill>
                <a:schemeClr val="bg1"/>
              </a:solidFill>
            </a:endParaRPr>
          </a:p>
          <a:p>
            <a:endParaRPr lang="zh-CN" altLang="en-US">
              <a:solidFill>
                <a:schemeClr val="bg1"/>
              </a:solidFill>
            </a:endParaRPr>
          </a:p>
          <a:p>
            <a:r>
              <a:rPr lang="zh-CN" altLang="en-US" b="1">
                <a:solidFill>
                  <a:srgbClr val="C00000"/>
                </a:solidFill>
              </a:rPr>
              <a:t>基金会</a:t>
            </a:r>
            <a:r>
              <a:rPr lang="zh-CN" altLang="en-US">
                <a:solidFill>
                  <a:schemeClr val="bg1"/>
                </a:solidFill>
              </a:rPr>
              <a:t>目前</a:t>
            </a:r>
            <a:r>
              <a:rPr lang="zh-CN" altLang="en-US" b="1">
                <a:solidFill>
                  <a:srgbClr val="C00000"/>
                </a:solidFill>
              </a:rPr>
              <a:t>关于蛇之手</a:t>
            </a:r>
            <a:r>
              <a:rPr lang="zh-CN" altLang="en-US">
                <a:solidFill>
                  <a:schemeClr val="bg1"/>
                </a:solidFill>
              </a:rPr>
              <a:t>的</a:t>
            </a:r>
            <a:r>
              <a:rPr lang="zh-CN" altLang="en-US" b="1">
                <a:solidFill>
                  <a:srgbClr val="C00000"/>
                </a:solidFill>
              </a:rPr>
              <a:t>资料非常少</a:t>
            </a:r>
            <a:r>
              <a:rPr lang="zh-CN" altLang="en-US">
                <a:solidFill>
                  <a:schemeClr val="bg1"/>
                </a:solidFill>
              </a:rPr>
              <a:t>，</a:t>
            </a:r>
            <a:r>
              <a:rPr lang="zh-CN" altLang="en-US" b="1">
                <a:solidFill>
                  <a:srgbClr val="C00000"/>
                </a:solidFill>
              </a:rPr>
              <a:t>而且几乎所有关于蛇之手的信息都来自于GOC</a:t>
            </a:r>
            <a:r>
              <a:rPr lang="zh-CN" altLang="en-US">
                <a:solidFill>
                  <a:schemeClr val="bg1"/>
                </a:solidFill>
              </a:rPr>
              <a:t>的情报。该</a:t>
            </a:r>
            <a:r>
              <a:rPr lang="zh-CN" altLang="en-US" b="1">
                <a:solidFill>
                  <a:srgbClr val="C00000"/>
                </a:solidFill>
              </a:rPr>
              <a:t>组织似乎醉心于信奉超常物品</a:t>
            </a:r>
            <a:r>
              <a:rPr lang="zh-CN" altLang="en-US">
                <a:solidFill>
                  <a:schemeClr val="bg1"/>
                </a:solidFill>
              </a:rPr>
              <a:t>的</a:t>
            </a:r>
            <a:r>
              <a:rPr lang="zh-CN" altLang="en-US" b="1">
                <a:solidFill>
                  <a:srgbClr val="C00000"/>
                </a:solidFill>
              </a:rPr>
              <a:t>使用</a:t>
            </a:r>
            <a:r>
              <a:rPr lang="zh-CN" altLang="en-US">
                <a:solidFill>
                  <a:schemeClr val="bg1"/>
                </a:solidFill>
              </a:rPr>
              <a:t>与</a:t>
            </a:r>
            <a:r>
              <a:rPr lang="zh-CN" altLang="en-US" b="1">
                <a:solidFill>
                  <a:srgbClr val="C00000"/>
                </a:solidFill>
              </a:rPr>
              <a:t>存在</a:t>
            </a:r>
            <a:r>
              <a:rPr lang="zh-CN" altLang="en-US">
                <a:solidFill>
                  <a:schemeClr val="bg1"/>
                </a:solidFill>
              </a:rPr>
              <a:t>，</a:t>
            </a:r>
            <a:r>
              <a:rPr lang="zh-CN" altLang="en-US" b="1">
                <a:solidFill>
                  <a:srgbClr val="C00000"/>
                </a:solidFill>
              </a:rPr>
              <a:t>特别是人形</a:t>
            </a:r>
            <a:r>
              <a:rPr lang="zh-CN" altLang="en-US">
                <a:solidFill>
                  <a:schemeClr val="bg1"/>
                </a:solidFill>
              </a:rPr>
              <a:t>和</a:t>
            </a:r>
            <a:r>
              <a:rPr lang="zh-CN" altLang="en-US" b="1">
                <a:solidFill>
                  <a:srgbClr val="C00000"/>
                </a:solidFill>
              </a:rPr>
              <a:t>能感知</a:t>
            </a:r>
            <a:r>
              <a:rPr lang="zh-CN" altLang="en-US">
                <a:solidFill>
                  <a:schemeClr val="bg1"/>
                </a:solidFill>
              </a:rPr>
              <a:t>的</a:t>
            </a:r>
            <a:r>
              <a:rPr lang="zh-CN" altLang="en-US" b="1">
                <a:solidFill>
                  <a:srgbClr val="C00000"/>
                </a:solidFill>
              </a:rPr>
              <a:t>SCP</a:t>
            </a:r>
            <a:r>
              <a:rPr lang="zh-CN" altLang="en-US">
                <a:solidFill>
                  <a:schemeClr val="bg1"/>
                </a:solidFill>
              </a:rPr>
              <a:t>。</a:t>
            </a:r>
            <a:r>
              <a:rPr lang="zh-CN" altLang="en-US" b="1">
                <a:solidFill>
                  <a:srgbClr val="0070C0"/>
                </a:solidFill>
              </a:rPr>
              <a:t>蛇之手高调批判收容</a:t>
            </a:r>
            <a:r>
              <a:rPr lang="zh-CN" altLang="en-US">
                <a:solidFill>
                  <a:schemeClr val="bg1"/>
                </a:solidFill>
              </a:rPr>
              <a:t>和</a:t>
            </a:r>
            <a:r>
              <a:rPr lang="zh-CN" altLang="en-US" b="1">
                <a:solidFill>
                  <a:srgbClr val="0070C0"/>
                </a:solidFill>
              </a:rPr>
              <a:t>摧毁这些SCP</a:t>
            </a:r>
            <a:r>
              <a:rPr lang="zh-CN" altLang="en-US">
                <a:solidFill>
                  <a:schemeClr val="bg1"/>
                </a:solidFill>
              </a:rPr>
              <a:t>，</a:t>
            </a:r>
            <a:r>
              <a:rPr lang="zh-CN" altLang="en-US" b="1">
                <a:solidFill>
                  <a:srgbClr val="0070C0"/>
                </a:solidFill>
              </a:rPr>
              <a:t>尤其</a:t>
            </a:r>
            <a:r>
              <a:rPr lang="zh-CN" altLang="en-US">
                <a:solidFill>
                  <a:schemeClr val="bg1"/>
                </a:solidFill>
              </a:rPr>
              <a:t>是</a:t>
            </a:r>
            <a:r>
              <a:rPr lang="zh-CN" altLang="en-US" b="1">
                <a:solidFill>
                  <a:srgbClr val="0070C0"/>
                </a:solidFill>
              </a:rPr>
              <a:t>纯粹为人</a:t>
            </a:r>
            <a:r>
              <a:rPr lang="zh-CN" altLang="en-US">
                <a:solidFill>
                  <a:schemeClr val="bg1"/>
                </a:solidFill>
              </a:rPr>
              <a:t>的</a:t>
            </a:r>
            <a:r>
              <a:rPr lang="zh-CN" altLang="en-US" b="1">
                <a:solidFill>
                  <a:srgbClr val="0070C0"/>
                </a:solidFill>
              </a:rPr>
              <a:t>和不具破坏力</a:t>
            </a:r>
            <a:r>
              <a:rPr lang="zh-CN" altLang="en-US">
                <a:solidFill>
                  <a:schemeClr val="bg1"/>
                </a:solidFill>
              </a:rPr>
              <a:t>的</a:t>
            </a:r>
            <a:r>
              <a:rPr lang="zh-CN" altLang="en-US" b="1">
                <a:solidFill>
                  <a:srgbClr val="0070C0"/>
                </a:solidFill>
              </a:rPr>
              <a:t>SCP</a:t>
            </a:r>
            <a:r>
              <a:rPr lang="zh-CN" altLang="en-US">
                <a:solidFill>
                  <a:schemeClr val="bg1"/>
                </a:solidFill>
              </a:rPr>
              <a:t>。</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30000"/>
                                  </p:iterate>
                                  <p:childTnLst>
                                    <p:set>
                                      <p:cBhvr>
                                        <p:cTn id="12" dur="250" fill="hold">
                                          <p:stCondLst>
                                            <p:cond delay="0"/>
                                          </p:stCondLst>
                                        </p:cTn>
                                        <p:tgtEl>
                                          <p:spTgt spid="2">
                                            <p:txEl>
                                              <p:pRg st="0" end="0"/>
                                            </p:txEl>
                                          </p:spTgt>
                                        </p:tgtEl>
                                        <p:attrNameLst>
                                          <p:attrName>style.visibility</p:attrName>
                                        </p:attrNameLst>
                                      </p:cBhvr>
                                      <p:to>
                                        <p:strVal val="visible"/>
                                      </p:to>
                                    </p:set>
                                    <p:animEffect transition="in" filter="fade">
                                      <p:cBhvr>
                                        <p:cTn id="13" dur="25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iterate type="lt">
                                    <p:tmPct val="30000"/>
                                  </p:iterate>
                                  <p:childTnLst>
                                    <p:set>
                                      <p:cBhvr>
                                        <p:cTn id="17" dur="250" fill="hold">
                                          <p:stCondLst>
                                            <p:cond delay="0"/>
                                          </p:stCondLst>
                                        </p:cTn>
                                        <p:tgtEl>
                                          <p:spTgt spid="3">
                                            <p:txEl>
                                              <p:pRg st="0" end="0"/>
                                            </p:txEl>
                                          </p:spTgt>
                                        </p:tgtEl>
                                        <p:attrNameLst>
                                          <p:attrName>style.visibility</p:attrName>
                                        </p:attrNameLst>
                                      </p:cBhvr>
                                      <p:to>
                                        <p:strVal val="visible"/>
                                      </p:to>
                                    </p:set>
                                    <p:animEffect transition="in" filter="fade">
                                      <p:cBhvr>
                                        <p:cTn id="18" dur="250"/>
                                        <p:tgtEl>
                                          <p:spTgt spid="3">
                                            <p:txEl>
                                              <p:pRg st="0" end="0"/>
                                            </p:txEl>
                                          </p:spTgt>
                                        </p:tgtEl>
                                      </p:cBhvr>
                                    </p:animEffect>
                                  </p:childTnLst>
                                </p:cTn>
                              </p:par>
                              <p:par>
                                <p:cTn id="19" presetID="10" presetClass="entr" presetSubtype="0" fill="hold" grpId="0" nodeType="withEffect">
                                  <p:stCondLst>
                                    <p:cond delay="0"/>
                                  </p:stCondLst>
                                  <p:iterate type="lt">
                                    <p:tmPct val="30000"/>
                                  </p:iterate>
                                  <p:childTnLst>
                                    <p:set>
                                      <p:cBhvr>
                                        <p:cTn id="20" dur="250" fill="hold">
                                          <p:stCondLst>
                                            <p:cond delay="0"/>
                                          </p:stCondLst>
                                        </p:cTn>
                                        <p:tgtEl>
                                          <p:spTgt spid="3">
                                            <p:txEl>
                                              <p:pRg st="1" end="1"/>
                                            </p:txEl>
                                          </p:spTgt>
                                        </p:tgtEl>
                                        <p:attrNameLst>
                                          <p:attrName>style.visibility</p:attrName>
                                        </p:attrNameLst>
                                      </p:cBhvr>
                                      <p:to>
                                        <p:strVal val="visible"/>
                                      </p:to>
                                    </p:set>
                                    <p:animEffect transition="in" filter="fade">
                                      <p:cBhvr>
                                        <p:cTn id="21" dur="250"/>
                                        <p:tgtEl>
                                          <p:spTgt spid="3">
                                            <p:txEl>
                                              <p:pRg st="1" end="1"/>
                                            </p:txEl>
                                          </p:spTgt>
                                        </p:tgtEl>
                                      </p:cBhvr>
                                    </p:animEffect>
                                  </p:childTnLst>
                                </p:cTn>
                              </p:par>
                              <p:par>
                                <p:cTn id="22" presetID="10" presetClass="entr" presetSubtype="0" fill="hold" grpId="0" nodeType="withEffect">
                                  <p:stCondLst>
                                    <p:cond delay="0"/>
                                  </p:stCondLst>
                                  <p:iterate type="lt">
                                    <p:tmPct val="30000"/>
                                  </p:iterate>
                                  <p:childTnLst>
                                    <p:set>
                                      <p:cBhvr>
                                        <p:cTn id="23" dur="250"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bldLvl="0" build="allAtOnce"/>
      <p:bldP spid="2" grpId="1"/>
      <p:bldP spid="3" grpId="0" bldLvl="0" build="allAtOnce"/>
      <p:bldP spid="3" grpId="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更多情况</a:t>
            </a:r>
            <a:r>
              <a:rPr lang="zh-CN" altLang="en-US" sz="7200" b="1">
                <a:solidFill>
                  <a:schemeClr val="bg1"/>
                </a:solidFill>
              </a:rPr>
              <a:t>概述</a:t>
            </a:r>
            <a:endParaRPr lang="zh-CN" altLang="en-US" sz="7200" b="1">
              <a:solidFill>
                <a:schemeClr val="bg1"/>
              </a:solidFill>
            </a:endParaRPr>
          </a:p>
        </p:txBody>
      </p:sp>
      <p:sp>
        <p:nvSpPr>
          <p:cNvPr id="11" name="内容占位符 10"/>
          <p:cNvSpPr>
            <a:spLocks noGrp="1"/>
          </p:cNvSpPr>
          <p:nvPr>
            <p:ph idx="1"/>
          </p:nvPr>
        </p:nvSpPr>
        <p:spPr>
          <a:xfrm>
            <a:off x="838200" y="2595880"/>
            <a:ext cx="10515600" cy="2206625"/>
          </a:xfrm>
        </p:spPr>
        <p:txBody>
          <a:bodyPr/>
          <a:p>
            <a:r>
              <a:rPr lang="zh-CN" altLang="en-US" sz="2000" b="1">
                <a:solidFill>
                  <a:srgbClr val="0070C0"/>
                </a:solidFill>
              </a:rPr>
              <a:t>该组织和混沌分裂者以及ORIA的关系都不</a:t>
            </a:r>
            <a:r>
              <a:rPr lang="zh-CN" altLang="en-US" sz="2000">
                <a:solidFill>
                  <a:schemeClr val="bg1"/>
                </a:solidFill>
              </a:rPr>
              <a:t>太</a:t>
            </a:r>
            <a:r>
              <a:rPr lang="zh-CN" altLang="en-US" sz="2000" b="1">
                <a:solidFill>
                  <a:srgbClr val="0070C0"/>
                </a:solidFill>
              </a:rPr>
              <a:t>友好</a:t>
            </a:r>
            <a:r>
              <a:rPr lang="zh-CN" altLang="en-US" sz="2000">
                <a:solidFill>
                  <a:schemeClr val="bg1"/>
                </a:solidFill>
              </a:rPr>
              <a:t>，和</a:t>
            </a:r>
            <a:r>
              <a:rPr lang="zh-CN" altLang="en-US" sz="2000" b="1">
                <a:solidFill>
                  <a:srgbClr val="C00000"/>
                </a:solidFill>
              </a:rPr>
              <a:t>GOC更是极度敌对</a:t>
            </a:r>
            <a:r>
              <a:rPr lang="zh-CN" altLang="en-US" sz="2000">
                <a:solidFill>
                  <a:schemeClr val="bg1"/>
                </a:solidFill>
              </a:rPr>
              <a:t>。</a:t>
            </a:r>
            <a:r>
              <a:rPr lang="zh-CN" altLang="en-US" sz="2000" b="1">
                <a:solidFill>
                  <a:srgbClr val="0070C0"/>
                </a:solidFill>
              </a:rPr>
              <a:t>唯一一份蛇之手成员无故行暴</a:t>
            </a:r>
            <a:r>
              <a:rPr lang="zh-CN" altLang="en-US" sz="2000">
                <a:solidFill>
                  <a:schemeClr val="bg1"/>
                </a:solidFill>
              </a:rPr>
              <a:t>的</a:t>
            </a:r>
            <a:r>
              <a:rPr lang="zh-CN" altLang="en-US" sz="2000" b="1">
                <a:solidFill>
                  <a:srgbClr val="0070C0"/>
                </a:solidFill>
              </a:rPr>
              <a:t>记录案例便发生在对抗GOC特工时</a:t>
            </a:r>
            <a:r>
              <a:rPr lang="zh-CN" altLang="en-US" sz="2000">
                <a:solidFill>
                  <a:schemeClr val="bg1"/>
                </a:solidFill>
              </a:rPr>
              <a:t>。</a:t>
            </a:r>
            <a:endParaRPr lang="zh-CN" altLang="en-US" sz="2000">
              <a:solidFill>
                <a:schemeClr val="bg1"/>
              </a:solidFill>
            </a:endParaRPr>
          </a:p>
          <a:p>
            <a:endParaRPr lang="zh-CN" altLang="en-US" sz="2000">
              <a:solidFill>
                <a:schemeClr val="bg1"/>
              </a:solidFill>
            </a:endParaRPr>
          </a:p>
          <a:p>
            <a:r>
              <a:rPr lang="zh-CN" altLang="en-US" sz="2000" b="1">
                <a:solidFill>
                  <a:srgbClr val="0070C0"/>
                </a:solidFill>
              </a:rPr>
              <a:t>蛇之手主要根据地似乎位于一个称作</a:t>
            </a:r>
            <a:r>
              <a:rPr lang="zh-CN" altLang="en-US" sz="2000" b="1" i="1">
                <a:solidFill>
                  <a:srgbClr val="0070C0"/>
                </a:solidFill>
              </a:rPr>
              <a:t>被放逐者之图书馆</a:t>
            </a:r>
            <a:r>
              <a:rPr lang="zh-CN" altLang="en-US" sz="2000">
                <a:solidFill>
                  <a:schemeClr val="bg1"/>
                </a:solidFill>
              </a:rPr>
              <a:t>的</a:t>
            </a:r>
            <a:r>
              <a:rPr lang="zh-CN" altLang="en-US" sz="2000" b="1">
                <a:solidFill>
                  <a:srgbClr val="0070C0"/>
                </a:solidFill>
              </a:rPr>
              <a:t>异常地点</a:t>
            </a:r>
            <a:r>
              <a:rPr lang="zh-CN" altLang="en-US" sz="2000">
                <a:solidFill>
                  <a:schemeClr val="bg1"/>
                </a:solidFill>
              </a:rPr>
              <a:t>，</a:t>
            </a:r>
            <a:r>
              <a:rPr lang="zh-CN" altLang="en-US" sz="2000" b="1">
                <a:solidFill>
                  <a:srgbClr val="0070C0"/>
                </a:solidFill>
              </a:rPr>
              <a:t>该建筑通过位于世界各地的传送门进入</a:t>
            </a:r>
            <a:r>
              <a:rPr lang="zh-CN" altLang="en-US" sz="2000">
                <a:solidFill>
                  <a:schemeClr val="bg1"/>
                </a:solidFill>
              </a:rPr>
              <a:t>。即使</a:t>
            </a:r>
            <a:r>
              <a:rPr lang="zh-CN" altLang="en-US" sz="2000" b="1">
                <a:solidFill>
                  <a:srgbClr val="C00000"/>
                </a:solidFill>
              </a:rPr>
              <a:t>能够找到入口</a:t>
            </a:r>
            <a:r>
              <a:rPr lang="zh-CN" altLang="en-US" sz="2000">
                <a:solidFill>
                  <a:schemeClr val="bg1"/>
                </a:solidFill>
              </a:rPr>
              <a:t>，</a:t>
            </a:r>
            <a:r>
              <a:rPr lang="zh-CN" altLang="en-US" sz="2000" b="1">
                <a:solidFill>
                  <a:srgbClr val="C00000"/>
                </a:solidFill>
              </a:rPr>
              <a:t>对图书馆</a:t>
            </a:r>
            <a:r>
              <a:rPr lang="zh-CN" altLang="en-US" sz="2000">
                <a:solidFill>
                  <a:schemeClr val="bg1"/>
                </a:solidFill>
              </a:rPr>
              <a:t>的</a:t>
            </a:r>
            <a:r>
              <a:rPr lang="zh-CN" altLang="en-US" sz="2000" b="1">
                <a:solidFill>
                  <a:srgbClr val="C00000"/>
                </a:solidFill>
              </a:rPr>
              <a:t>直接袭击目前也已被证明不可行</a:t>
            </a:r>
            <a:r>
              <a:rPr lang="zh-CN" altLang="en-US" sz="2000">
                <a:solidFill>
                  <a:schemeClr val="bg1"/>
                </a:solidFill>
              </a:rPr>
              <a:t>。但是，</a:t>
            </a:r>
            <a:r>
              <a:rPr lang="zh-CN" altLang="en-US" sz="2000" b="1">
                <a:solidFill>
                  <a:srgbClr val="0070C0"/>
                </a:solidFill>
              </a:rPr>
              <a:t>初步情报表明蛇之手对该地点缺乏理解</a:t>
            </a:r>
            <a:r>
              <a:rPr lang="zh-CN" altLang="en-US" sz="2000">
                <a:solidFill>
                  <a:schemeClr val="bg1"/>
                </a:solidFill>
              </a:rPr>
              <a:t>或</a:t>
            </a:r>
            <a:r>
              <a:rPr lang="zh-CN" altLang="en-US" sz="2000" b="1">
                <a:solidFill>
                  <a:srgbClr val="0070C0"/>
                </a:solidFill>
              </a:rPr>
              <a:t>控制能力</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par>
                                <p:cTn id="13" presetID="10" presetClass="entr" presetSubtype="0" fill="hold" grpId="0" nodeType="withEffect">
                                  <p:stCondLst>
                                    <p:cond delay="0"/>
                                  </p:stCondLst>
                                  <p:iterate type="lt">
                                    <p:tmPct val="30000"/>
                                  </p:iterate>
                                  <p:childTnLst>
                                    <p:set>
                                      <p:cBhvr>
                                        <p:cTn id="14" dur="250" fill="hold">
                                          <p:stCondLst>
                                            <p:cond delay="0"/>
                                          </p:stCondLst>
                                        </p:cTn>
                                        <p:tgtEl>
                                          <p:spTgt spid="11">
                                            <p:txEl>
                                              <p:pRg st="2" end="2"/>
                                            </p:txEl>
                                          </p:spTgt>
                                        </p:tgtEl>
                                        <p:attrNameLst>
                                          <p:attrName>style.visibility</p:attrName>
                                        </p:attrNameLst>
                                      </p:cBhvr>
                                      <p:to>
                                        <p:strVal val="visible"/>
                                      </p:to>
                                    </p:set>
                                    <p:animEffect transition="in" filter="fade">
                                      <p:cBhvr>
                                        <p:cTn id="15" dur="25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normAutofit fontScale="90000"/>
          </a:bodyPr>
          <a:p>
            <a:r>
              <a:rPr lang="en-US" altLang="zh-CN" sz="5335" b="1">
                <a:solidFill>
                  <a:schemeClr val="bg1"/>
                </a:solidFill>
                <a:latin typeface="Source Han Serif SC Heavy" panose="02020A00000000000000" charset="-122"/>
                <a:ea typeface="Source Han Serif SC Heavy" panose="02020A00000000000000" charset="-122"/>
              </a:rPr>
              <a:t>V</a:t>
            </a:r>
            <a:r>
              <a:rPr lang="zh-CN" altLang="en-US" sz="5335" b="1">
                <a:solidFill>
                  <a:schemeClr val="bg1"/>
                </a:solidFill>
              </a:rPr>
              <a:t>：欲肉教派</a:t>
            </a:r>
            <a:br>
              <a:rPr lang="zh-CN" altLang="en-US" sz="5335" b="1">
                <a:solidFill>
                  <a:schemeClr val="bg1"/>
                </a:solidFill>
              </a:rPr>
            </a:br>
            <a:r>
              <a:rPr lang="zh-CN" altLang="en-US" sz="5335" b="1">
                <a:solidFill>
                  <a:schemeClr val="bg1"/>
                </a:solidFill>
              </a:rPr>
              <a:t>（Sarkic Cults）</a:t>
            </a:r>
            <a:endParaRPr lang="zh-CN" altLang="en-US" sz="5335" b="1">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838200" y="1846580"/>
            <a:ext cx="1504315" cy="645160"/>
          </a:xfrm>
          <a:prstGeom prst="rect">
            <a:avLst/>
          </a:prstGeom>
          <a:noFill/>
        </p:spPr>
        <p:txBody>
          <a:bodyPr wrap="square" rtlCol="0">
            <a:spAutoFit/>
          </a:bodyPr>
          <a:p>
            <a:r>
              <a:rPr lang="zh-CN" altLang="en-US" sz="3600" b="1">
                <a:solidFill>
                  <a:schemeClr val="bg1"/>
                </a:solidFill>
              </a:rPr>
              <a:t>概况：</a:t>
            </a:r>
            <a:endParaRPr lang="zh-CN" altLang="en-US" sz="3600" b="1">
              <a:solidFill>
                <a:schemeClr val="bg1"/>
              </a:solidFill>
            </a:endParaRPr>
          </a:p>
        </p:txBody>
      </p:sp>
      <p:sp>
        <p:nvSpPr>
          <p:cNvPr id="3" name="文本框 2"/>
          <p:cNvSpPr txBox="1"/>
          <p:nvPr/>
        </p:nvSpPr>
        <p:spPr>
          <a:xfrm>
            <a:off x="838200" y="3252470"/>
            <a:ext cx="10514965" cy="1767205"/>
          </a:xfrm>
          <a:prstGeom prst="rect">
            <a:avLst/>
          </a:prstGeom>
          <a:noFill/>
        </p:spPr>
        <p:txBody>
          <a:bodyPr wrap="square" rtlCol="0">
            <a:noAutofit/>
          </a:bodyPr>
          <a:p>
            <a:r>
              <a:rPr lang="zh-CN" altLang="en-US" b="1">
                <a:solidFill>
                  <a:srgbClr val="0070C0"/>
                </a:solidFill>
              </a:rPr>
              <a:t>欲肉教是一个宗教/哲学体系</a:t>
            </a:r>
            <a:r>
              <a:rPr lang="zh-CN" altLang="en-US">
                <a:solidFill>
                  <a:schemeClr val="bg1"/>
                </a:solidFill>
              </a:rPr>
              <a:t>，其中</a:t>
            </a:r>
            <a:r>
              <a:rPr lang="zh-CN" altLang="en-US" b="1">
                <a:solidFill>
                  <a:srgbClr val="0070C0"/>
                </a:solidFill>
              </a:rPr>
              <a:t>涵盖了多种传统</a:t>
            </a:r>
            <a:r>
              <a:rPr lang="zh-CN" altLang="en-US">
                <a:solidFill>
                  <a:schemeClr val="bg1"/>
                </a:solidFill>
              </a:rPr>
              <a:t>、</a:t>
            </a:r>
            <a:r>
              <a:rPr lang="zh-CN" altLang="en-US" b="1">
                <a:solidFill>
                  <a:srgbClr val="0070C0"/>
                </a:solidFill>
              </a:rPr>
              <a:t>信仰</a:t>
            </a:r>
            <a:r>
              <a:rPr lang="zh-CN" altLang="en-US">
                <a:solidFill>
                  <a:schemeClr val="bg1"/>
                </a:solidFill>
              </a:rPr>
              <a:t>和</a:t>
            </a:r>
            <a:r>
              <a:rPr lang="zh-CN" altLang="en-US" b="1">
                <a:solidFill>
                  <a:srgbClr val="0070C0"/>
                </a:solidFill>
              </a:rPr>
              <a:t>精神修行</a:t>
            </a:r>
            <a:r>
              <a:rPr lang="zh-CN" altLang="en-US">
                <a:solidFill>
                  <a:schemeClr val="bg1"/>
                </a:solidFill>
              </a:rPr>
              <a:t>，</a:t>
            </a:r>
            <a:r>
              <a:rPr lang="zh-CN" altLang="en-US" b="1">
                <a:solidFill>
                  <a:srgbClr val="0070C0"/>
                </a:solidFill>
              </a:rPr>
              <a:t>内容主要来自该组织</a:t>
            </a:r>
            <a:r>
              <a:rPr lang="zh-CN" altLang="en-US">
                <a:solidFill>
                  <a:schemeClr val="bg1"/>
                </a:solidFill>
              </a:rPr>
              <a:t>的</a:t>
            </a:r>
            <a:r>
              <a:rPr lang="zh-CN" altLang="en-US" b="1">
                <a:solidFill>
                  <a:srgbClr val="0070C0"/>
                </a:solidFill>
              </a:rPr>
              <a:t>神化创始人</a:t>
            </a:r>
            <a:r>
              <a:rPr lang="zh-CN" altLang="en-US">
                <a:solidFill>
                  <a:schemeClr val="bg1"/>
                </a:solidFill>
              </a:rPr>
              <a:t>“</a:t>
            </a:r>
            <a:r>
              <a:rPr lang="zh-CN" altLang="en-US" b="1">
                <a:solidFill>
                  <a:srgbClr val="0070C0"/>
                </a:solidFill>
              </a:rPr>
              <a:t>大术士亚恩</a:t>
            </a:r>
            <a:r>
              <a:rPr lang="zh-CN" altLang="en-US">
                <a:solidFill>
                  <a:schemeClr val="bg1"/>
                </a:solidFill>
              </a:rPr>
              <a:t>”的</a:t>
            </a:r>
            <a:r>
              <a:rPr lang="zh-CN" altLang="en-US" b="1">
                <a:solidFill>
                  <a:srgbClr val="0070C0"/>
                </a:solidFill>
              </a:rPr>
              <a:t>教导</a:t>
            </a:r>
            <a:r>
              <a:rPr lang="zh-CN" altLang="en-US">
                <a:solidFill>
                  <a:schemeClr val="bg1"/>
                </a:solidFill>
              </a:rPr>
              <a:t>。其</a:t>
            </a:r>
            <a:r>
              <a:rPr lang="zh-CN" altLang="en-US" b="1">
                <a:solidFill>
                  <a:schemeClr val="accent6">
                    <a:lumMod val="50000"/>
                  </a:schemeClr>
                </a:solidFill>
              </a:rPr>
              <a:t>教徒实行仪式性食人</a:t>
            </a:r>
            <a:r>
              <a:rPr lang="zh-CN" altLang="en-US">
                <a:solidFill>
                  <a:schemeClr val="bg1"/>
                </a:solidFill>
              </a:rPr>
              <a:t>、</a:t>
            </a:r>
            <a:r>
              <a:rPr lang="zh-CN" altLang="en-US" b="1">
                <a:solidFill>
                  <a:schemeClr val="accent6">
                    <a:lumMod val="50000"/>
                  </a:schemeClr>
                </a:solidFill>
              </a:rPr>
              <a:t>人祭</a:t>
            </a:r>
            <a:r>
              <a:rPr lang="zh-CN" altLang="en-US">
                <a:solidFill>
                  <a:schemeClr val="bg1"/>
                </a:solidFill>
              </a:rPr>
              <a:t>、</a:t>
            </a:r>
            <a:r>
              <a:rPr lang="zh-CN" altLang="en-US" b="1">
                <a:solidFill>
                  <a:schemeClr val="accent6">
                    <a:lumMod val="50000"/>
                  </a:schemeClr>
                </a:solidFill>
              </a:rPr>
              <a:t>肉体强化</a:t>
            </a:r>
            <a:r>
              <a:rPr lang="zh-CN" altLang="en-US">
                <a:solidFill>
                  <a:schemeClr val="bg1"/>
                </a:solidFill>
              </a:rPr>
              <a:t>、</a:t>
            </a:r>
            <a:r>
              <a:rPr lang="zh-CN" altLang="en-US" b="1">
                <a:solidFill>
                  <a:schemeClr val="accent6">
                    <a:lumMod val="50000"/>
                  </a:schemeClr>
                </a:solidFill>
              </a:rPr>
              <a:t>奇术</a:t>
            </a:r>
            <a:r>
              <a:rPr lang="zh-CN" altLang="en-US">
                <a:solidFill>
                  <a:schemeClr val="bg1"/>
                </a:solidFill>
              </a:rPr>
              <a:t>、</a:t>
            </a:r>
            <a:r>
              <a:rPr lang="zh-CN" altLang="en-US" b="1">
                <a:solidFill>
                  <a:schemeClr val="accent6">
                    <a:lumMod val="50000"/>
                  </a:schemeClr>
                </a:solidFill>
              </a:rPr>
              <a:t>以及维度操控</a:t>
            </a:r>
            <a:r>
              <a:rPr lang="zh-CN" altLang="en-US">
                <a:solidFill>
                  <a:schemeClr val="bg1"/>
                </a:solidFill>
              </a:rPr>
              <a:t>等</a:t>
            </a:r>
            <a:r>
              <a:rPr lang="zh-CN" altLang="en-US" b="1">
                <a:solidFill>
                  <a:schemeClr val="accent6">
                    <a:lumMod val="50000"/>
                  </a:schemeClr>
                </a:solidFill>
              </a:rPr>
              <a:t>活动</a:t>
            </a:r>
            <a:r>
              <a:rPr lang="zh-CN" altLang="en-US">
                <a:solidFill>
                  <a:schemeClr val="bg1"/>
                </a:solidFill>
              </a:rPr>
              <a:t>。</a:t>
            </a:r>
            <a:r>
              <a:rPr lang="zh-CN" altLang="en-US" b="1">
                <a:solidFill>
                  <a:srgbClr val="0070C0"/>
                </a:solidFill>
              </a:rPr>
              <a:t>组织高度保密</a:t>
            </a:r>
            <a:r>
              <a:rPr lang="zh-CN" altLang="en-US">
                <a:solidFill>
                  <a:schemeClr val="bg1"/>
                </a:solidFill>
              </a:rPr>
              <a:t>，</a:t>
            </a:r>
            <a:r>
              <a:rPr lang="zh-CN" altLang="en-US" b="1">
                <a:solidFill>
                  <a:srgbClr val="0070C0"/>
                </a:solidFill>
              </a:rPr>
              <a:t>公众似乎对其存在没有直接认识</a:t>
            </a:r>
            <a:r>
              <a:rPr lang="zh-CN" altLang="en-US">
                <a:solidFill>
                  <a:schemeClr val="bg1"/>
                </a:solidFill>
              </a:rPr>
              <a:t>。</a:t>
            </a:r>
            <a:r>
              <a:rPr lang="zh-CN" altLang="en-US" b="1">
                <a:solidFill>
                  <a:srgbClr val="0070C0"/>
                </a:solidFill>
              </a:rPr>
              <a:t>唯一例外</a:t>
            </a:r>
            <a:r>
              <a:rPr lang="zh-CN" altLang="en-US">
                <a:solidFill>
                  <a:schemeClr val="bg1"/>
                </a:solidFill>
              </a:rPr>
              <a:t>的是</a:t>
            </a:r>
            <a:r>
              <a:rPr lang="zh-CN" altLang="en-US" b="1">
                <a:solidFill>
                  <a:srgbClr val="0070C0"/>
                </a:solidFill>
              </a:rPr>
              <a:t>破碎之神教会</a:t>
            </a:r>
            <a:r>
              <a:rPr lang="zh-CN" altLang="en-US">
                <a:solidFill>
                  <a:schemeClr val="bg1"/>
                </a:solidFill>
              </a:rPr>
              <a:t>，</a:t>
            </a:r>
            <a:r>
              <a:rPr lang="zh-CN" altLang="en-US" b="1">
                <a:solidFill>
                  <a:srgbClr val="0070C0"/>
                </a:solidFill>
              </a:rPr>
              <a:t>他们</a:t>
            </a:r>
            <a:r>
              <a:rPr lang="zh-CN" altLang="en-US">
                <a:solidFill>
                  <a:schemeClr val="bg1"/>
                </a:solidFill>
              </a:rPr>
              <a:t>在</a:t>
            </a:r>
            <a:r>
              <a:rPr lang="zh-CN" altLang="en-US" b="1">
                <a:solidFill>
                  <a:srgbClr val="0070C0"/>
                </a:solidFill>
              </a:rPr>
              <a:t>启示录中对该组织有所提及</a:t>
            </a:r>
            <a:r>
              <a:rPr lang="zh-CN" altLang="en-US">
                <a:solidFill>
                  <a:schemeClr val="bg1"/>
                </a:solidFill>
              </a:rPr>
              <a:t>。</a:t>
            </a:r>
            <a:r>
              <a:rPr lang="zh-CN" altLang="en-US" b="1">
                <a:solidFill>
                  <a:srgbClr val="C00000"/>
                </a:solidFill>
              </a:rPr>
              <a:t>生物操控使</a:t>
            </a:r>
            <a:r>
              <a:rPr lang="zh-CN" altLang="en-US">
                <a:solidFill>
                  <a:schemeClr val="bg1"/>
                </a:solidFill>
              </a:rPr>
              <a:t>得</a:t>
            </a:r>
            <a:r>
              <a:rPr lang="zh-CN" altLang="en-US" b="1">
                <a:solidFill>
                  <a:srgbClr val="C00000"/>
                </a:solidFill>
              </a:rPr>
              <a:t>欲肉教徒变为异常存在</a:t>
            </a:r>
            <a:r>
              <a:rPr lang="zh-CN" altLang="en-US">
                <a:solidFill>
                  <a:schemeClr val="bg1"/>
                </a:solidFill>
              </a:rPr>
              <a:t>，</a:t>
            </a:r>
            <a:r>
              <a:rPr lang="zh-CN" altLang="en-US" b="1">
                <a:solidFill>
                  <a:schemeClr val="accent6">
                    <a:lumMod val="50000"/>
                  </a:schemeClr>
                </a:solidFill>
              </a:rPr>
              <a:t>超出</a:t>
            </a:r>
            <a:r>
              <a:rPr lang="zh-CN" altLang="en-US">
                <a:solidFill>
                  <a:schemeClr val="bg1"/>
                </a:solidFill>
              </a:rPr>
              <a:t>了</a:t>
            </a:r>
            <a:r>
              <a:rPr lang="zh-CN" altLang="en-US" b="1">
                <a:solidFill>
                  <a:schemeClr val="accent6">
                    <a:lumMod val="50000"/>
                  </a:schemeClr>
                </a:solidFill>
              </a:rPr>
              <a:t>基线人类</a:t>
            </a:r>
            <a:r>
              <a:rPr lang="zh-CN" altLang="en-US">
                <a:solidFill>
                  <a:schemeClr val="bg1"/>
                </a:solidFill>
              </a:rPr>
              <a:t>的</a:t>
            </a:r>
            <a:r>
              <a:rPr lang="zh-CN" altLang="en-US" b="1">
                <a:solidFill>
                  <a:schemeClr val="accent6">
                    <a:lumMod val="50000"/>
                  </a:schemeClr>
                </a:solidFill>
              </a:rPr>
              <a:t>物理限制</a:t>
            </a:r>
            <a:r>
              <a:rPr lang="zh-CN" altLang="en-US">
                <a:solidFill>
                  <a:schemeClr val="bg1"/>
                </a:solidFill>
              </a:rPr>
              <a:t>。</a:t>
            </a:r>
            <a:r>
              <a:rPr lang="zh-CN" altLang="en-US" b="1">
                <a:solidFill>
                  <a:schemeClr val="accent6">
                    <a:lumMod val="50000"/>
                  </a:schemeClr>
                </a:solidFill>
              </a:rPr>
              <a:t>疾病被他们所崇敬</a:t>
            </a:r>
            <a:r>
              <a:rPr lang="zh-CN" altLang="en-US">
                <a:solidFill>
                  <a:schemeClr val="bg1"/>
                </a:solidFill>
              </a:rPr>
              <a:t>，</a:t>
            </a:r>
            <a:r>
              <a:rPr lang="zh-CN" altLang="en-US" b="1">
                <a:solidFill>
                  <a:schemeClr val="accent6">
                    <a:lumMod val="50000"/>
                  </a:schemeClr>
                </a:solidFill>
              </a:rPr>
              <a:t>欲肉圣地上曾发现供奉有肿大淋巴结和肿胀肿瘤</a:t>
            </a:r>
            <a:r>
              <a:rPr lang="zh-CN" altLang="en-US">
                <a:solidFill>
                  <a:schemeClr val="bg1"/>
                </a:solidFill>
              </a:rPr>
              <a:t>。</a:t>
            </a:r>
            <a:r>
              <a:rPr lang="zh-CN" altLang="en-US" b="1">
                <a:solidFill>
                  <a:schemeClr val="accent6">
                    <a:lumMod val="50000"/>
                  </a:schemeClr>
                </a:solidFill>
              </a:rPr>
              <a:t>欲肉教派视传染为奉献</a:t>
            </a:r>
            <a:r>
              <a:rPr lang="zh-CN" altLang="en-US">
                <a:solidFill>
                  <a:schemeClr val="bg1"/>
                </a:solidFill>
              </a:rPr>
              <a:t>，将</a:t>
            </a:r>
            <a:r>
              <a:rPr lang="zh-CN" altLang="en-US" b="1">
                <a:solidFill>
                  <a:schemeClr val="accent6">
                    <a:lumMod val="50000"/>
                  </a:schemeClr>
                </a:solidFill>
              </a:rPr>
              <a:t>其看作一种</a:t>
            </a:r>
            <a:r>
              <a:rPr lang="zh-CN" altLang="en-US">
                <a:solidFill>
                  <a:schemeClr val="bg1"/>
                </a:solidFill>
              </a:rPr>
              <a:t>“</a:t>
            </a:r>
            <a:r>
              <a:rPr lang="zh-CN" altLang="en-US" b="1">
                <a:solidFill>
                  <a:schemeClr val="accent6">
                    <a:lumMod val="50000"/>
                  </a:schemeClr>
                </a:solidFill>
              </a:rPr>
              <a:t>剔除弱者</a:t>
            </a:r>
            <a:r>
              <a:rPr lang="zh-CN" altLang="en-US">
                <a:solidFill>
                  <a:schemeClr val="bg1"/>
                </a:solidFill>
              </a:rPr>
              <a:t>”、</a:t>
            </a:r>
            <a:r>
              <a:rPr lang="zh-CN" altLang="en-US" b="1">
                <a:solidFill>
                  <a:schemeClr val="accent6">
                    <a:lumMod val="50000"/>
                  </a:schemeClr>
                </a:solidFill>
              </a:rPr>
              <a:t>净化群众</a:t>
            </a:r>
            <a:r>
              <a:rPr lang="zh-CN" altLang="en-US">
                <a:solidFill>
                  <a:schemeClr val="bg1"/>
                </a:solidFill>
              </a:rPr>
              <a:t>的</a:t>
            </a:r>
            <a:r>
              <a:rPr lang="zh-CN" altLang="en-US" b="1">
                <a:solidFill>
                  <a:schemeClr val="accent6">
                    <a:lumMod val="50000"/>
                  </a:schemeClr>
                </a:solidFill>
              </a:rPr>
              <a:t>手段</a:t>
            </a:r>
            <a:r>
              <a:rPr lang="zh-CN" altLang="en-US">
                <a:solidFill>
                  <a:schemeClr val="bg1"/>
                </a:solidFill>
              </a:rPr>
              <a:t>，</a:t>
            </a:r>
            <a:r>
              <a:rPr lang="zh-CN" altLang="en-US" b="1">
                <a:solidFill>
                  <a:schemeClr val="accent6">
                    <a:lumMod val="50000"/>
                  </a:schemeClr>
                </a:solidFill>
              </a:rPr>
              <a:t>因此积极探索</a:t>
            </a:r>
            <a:r>
              <a:rPr lang="zh-CN" altLang="en-US">
                <a:solidFill>
                  <a:schemeClr val="bg1"/>
                </a:solidFill>
              </a:rPr>
              <a:t>来</a:t>
            </a:r>
            <a:r>
              <a:rPr lang="zh-CN" altLang="en-US" b="1">
                <a:solidFill>
                  <a:schemeClr val="accent6">
                    <a:lumMod val="50000"/>
                  </a:schemeClr>
                </a:solidFill>
              </a:rPr>
              <a:t>确保它们</a:t>
            </a:r>
            <a:r>
              <a:rPr lang="zh-CN" altLang="en-US">
                <a:solidFill>
                  <a:schemeClr val="bg1"/>
                </a:solidFill>
              </a:rPr>
              <a:t>的</a:t>
            </a:r>
            <a:r>
              <a:rPr lang="zh-CN" altLang="en-US" b="1">
                <a:solidFill>
                  <a:schemeClr val="accent6">
                    <a:lumMod val="50000"/>
                  </a:schemeClr>
                </a:solidFill>
              </a:rPr>
              <a:t>扩张</a:t>
            </a:r>
            <a:r>
              <a:rPr lang="zh-CN" altLang="en-US">
                <a:solidFill>
                  <a:schemeClr val="bg1"/>
                </a:solidFill>
              </a:rPr>
              <a:t>。</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30000"/>
                                  </p:iterate>
                                  <p:childTnLst>
                                    <p:set>
                                      <p:cBhvr>
                                        <p:cTn id="12" dur="250" fill="hold">
                                          <p:stCondLst>
                                            <p:cond delay="0"/>
                                          </p:stCondLst>
                                        </p:cTn>
                                        <p:tgtEl>
                                          <p:spTgt spid="2">
                                            <p:txEl>
                                              <p:pRg st="0" end="0"/>
                                            </p:txEl>
                                          </p:spTgt>
                                        </p:tgtEl>
                                        <p:attrNameLst>
                                          <p:attrName>style.visibility</p:attrName>
                                        </p:attrNameLst>
                                      </p:cBhvr>
                                      <p:to>
                                        <p:strVal val="visible"/>
                                      </p:to>
                                    </p:set>
                                    <p:animEffect transition="in" filter="fade">
                                      <p:cBhvr>
                                        <p:cTn id="13" dur="25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iterate type="lt">
                                    <p:tmPct val="30000"/>
                                  </p:iterate>
                                  <p:childTnLst>
                                    <p:set>
                                      <p:cBhvr>
                                        <p:cTn id="17" dur="250" fill="hold">
                                          <p:stCondLst>
                                            <p:cond delay="0"/>
                                          </p:stCondLst>
                                        </p:cTn>
                                        <p:tgtEl>
                                          <p:spTgt spid="3">
                                            <p:txEl>
                                              <p:pRg st="0" end="0"/>
                                            </p:txEl>
                                          </p:spTgt>
                                        </p:tgtEl>
                                        <p:attrNameLst>
                                          <p:attrName>style.visibility</p:attrName>
                                        </p:attrNameLst>
                                      </p:cBhvr>
                                      <p:to>
                                        <p:strVal val="visible"/>
                                      </p:to>
                                    </p:set>
                                    <p:animEffect transition="in" filter="fade">
                                      <p:cBhvr>
                                        <p:cTn id="18" dur="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bldLvl="0" build="allAtOnce"/>
      <p:bldP spid="2" grpId="1"/>
      <p:bldP spid="3" grpId="0" bldLvl="0" build="allAtOnce"/>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latin typeface="Microsoft YaHei UI" panose="020B0503020204020204" charset="-122"/>
                <a:ea typeface="Microsoft YaHei UI" panose="020B0503020204020204" charset="-122"/>
              </a:rPr>
              <a:t>第一部分</a:t>
            </a:r>
            <a:endParaRPr lang="zh-CN" altLang="en-US" sz="7200" b="1">
              <a:solidFill>
                <a:schemeClr val="bg1"/>
              </a:solidFill>
              <a:latin typeface="Microsoft YaHei UI" panose="020B0503020204020204" charset="-122"/>
              <a:ea typeface="Microsoft YaHei UI" panose="020B0503020204020204" charset="-122"/>
            </a:endParaRPr>
          </a:p>
        </p:txBody>
      </p:sp>
      <p:sp>
        <p:nvSpPr>
          <p:cNvPr id="11" name="内容占位符 10"/>
          <p:cNvSpPr>
            <a:spLocks noGrp="1"/>
          </p:cNvSpPr>
          <p:nvPr>
            <p:ph idx="1"/>
          </p:nvPr>
        </p:nvSpPr>
        <p:spPr>
          <a:xfrm>
            <a:off x="838200" y="1833245"/>
            <a:ext cx="2501265" cy="414655"/>
          </a:xfrm>
        </p:spPr>
        <p:txBody>
          <a:bodyPr>
            <a:noAutofit/>
          </a:bodyPr>
          <a:p>
            <a:r>
              <a:rPr lang="zh-CN" altLang="en-US">
                <a:solidFill>
                  <a:schemeClr val="bg1"/>
                </a:solidFill>
                <a:latin typeface="+mn-ea"/>
              </a:rPr>
              <a:t>关于基金会</a:t>
            </a:r>
            <a:endParaRPr lang="zh-CN" altLang="en-US">
              <a:solidFill>
                <a:schemeClr val="bg1"/>
              </a:solidFill>
              <a:latin typeface="+mn-ea"/>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pic>
        <p:nvPicPr>
          <p:cNvPr id="9" name="图片 8" descr="SCP logo 2"/>
          <p:cNvPicPr>
            <a:picLocks noChangeAspect="1"/>
          </p:cNvPicPr>
          <p:nvPr/>
        </p:nvPicPr>
        <p:blipFill>
          <a:blip r:embed="rId2"/>
          <a:stretch>
            <a:fillRect/>
          </a:stretch>
        </p:blipFill>
        <p:spPr>
          <a:xfrm>
            <a:off x="2086610" y="2756535"/>
            <a:ext cx="7800975" cy="30575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30000"/>
                                  </p:iterate>
                                  <p:childTnLst>
                                    <p:set>
                                      <p:cBhvr>
                                        <p:cTn id="12" dur="500"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更多情况</a:t>
            </a:r>
            <a:r>
              <a:rPr lang="zh-CN" altLang="en-US" sz="7200" b="1">
                <a:solidFill>
                  <a:schemeClr val="bg1"/>
                </a:solidFill>
              </a:rPr>
              <a:t>概述</a:t>
            </a:r>
            <a:endParaRPr lang="zh-CN" altLang="en-US" sz="7200" b="1">
              <a:solidFill>
                <a:schemeClr val="bg1"/>
              </a:solidFill>
            </a:endParaRPr>
          </a:p>
        </p:txBody>
      </p:sp>
      <p:sp>
        <p:nvSpPr>
          <p:cNvPr id="11" name="内容占位符 10"/>
          <p:cNvSpPr>
            <a:spLocks noGrp="1"/>
          </p:cNvSpPr>
          <p:nvPr>
            <p:ph idx="1"/>
          </p:nvPr>
        </p:nvSpPr>
        <p:spPr>
          <a:xfrm>
            <a:off x="838200" y="2390775"/>
            <a:ext cx="10515600" cy="3009900"/>
          </a:xfrm>
        </p:spPr>
        <p:txBody>
          <a:bodyPr/>
          <a:p>
            <a:r>
              <a:rPr lang="zh-CN" altLang="en-US" sz="2000" b="1">
                <a:solidFill>
                  <a:srgbClr val="0070C0"/>
                </a:solidFill>
              </a:rPr>
              <a:t>基金会将已知</a:t>
            </a:r>
            <a:r>
              <a:rPr lang="zh-CN" altLang="en-US" sz="2000">
                <a:solidFill>
                  <a:schemeClr val="bg1"/>
                </a:solidFill>
              </a:rPr>
              <a:t>的</a:t>
            </a:r>
            <a:r>
              <a:rPr lang="zh-CN" altLang="en-US" sz="2000" b="1">
                <a:solidFill>
                  <a:srgbClr val="0070C0"/>
                </a:solidFill>
              </a:rPr>
              <a:t>欲肉教派分成两个不同派系</a:t>
            </a:r>
            <a:r>
              <a:rPr lang="zh-CN" altLang="en-US" sz="2000">
                <a:solidFill>
                  <a:schemeClr val="bg1"/>
                </a:solidFill>
              </a:rPr>
              <a:t>：</a:t>
            </a:r>
            <a:r>
              <a:rPr lang="zh-CN" altLang="en-US" sz="2000" b="1">
                <a:solidFill>
                  <a:srgbClr val="0070C0"/>
                </a:solidFill>
              </a:rPr>
              <a:t>原欲肉（Proto-Sarkic）</a:t>
            </a:r>
            <a:r>
              <a:rPr lang="zh-CN" altLang="en-US" sz="2000">
                <a:solidFill>
                  <a:schemeClr val="bg1"/>
                </a:solidFill>
              </a:rPr>
              <a:t>和</a:t>
            </a:r>
            <a:r>
              <a:rPr lang="zh-CN" altLang="en-US" sz="2000" b="1">
                <a:solidFill>
                  <a:srgbClr val="0070C0"/>
                </a:solidFill>
              </a:rPr>
              <a:t>新欲肉（Neo-Sarkic）</a:t>
            </a:r>
            <a:r>
              <a:rPr lang="zh-CN" altLang="en-US" sz="2000">
                <a:solidFill>
                  <a:schemeClr val="bg1"/>
                </a:solidFill>
              </a:rPr>
              <a:t>。</a:t>
            </a:r>
            <a:r>
              <a:rPr lang="zh-CN" altLang="en-US" sz="2000" b="1">
                <a:solidFill>
                  <a:srgbClr val="0070C0"/>
                </a:solidFill>
              </a:rPr>
              <a:t>原欲肉教派可在整个欧亚大陆最偏远地区</a:t>
            </a:r>
            <a:r>
              <a:rPr lang="zh-CN" altLang="en-US" sz="2000">
                <a:solidFill>
                  <a:schemeClr val="bg1"/>
                </a:solidFill>
              </a:rPr>
              <a:t>的</a:t>
            </a:r>
            <a:r>
              <a:rPr lang="zh-CN" altLang="en-US" sz="2000" b="1">
                <a:solidFill>
                  <a:srgbClr val="0070C0"/>
                </a:solidFill>
              </a:rPr>
              <a:t>封闭社群内找到</a:t>
            </a:r>
            <a:r>
              <a:rPr lang="zh-CN" altLang="en-US" sz="2000">
                <a:solidFill>
                  <a:schemeClr val="bg1"/>
                </a:solidFill>
              </a:rPr>
              <a:t>，</a:t>
            </a:r>
            <a:r>
              <a:rPr lang="zh-CN" altLang="en-US" sz="2000" b="1">
                <a:solidFill>
                  <a:srgbClr val="0070C0"/>
                </a:solidFill>
              </a:rPr>
              <a:t>其追随者普遍贫穷（如果自给自足）且</a:t>
            </a:r>
            <a:r>
              <a:rPr lang="zh-CN" altLang="en-US" sz="2000" b="1">
                <a:solidFill>
                  <a:srgbClr val="C00000"/>
                </a:solidFill>
              </a:rPr>
              <a:t>敌视外人</a:t>
            </a:r>
            <a:r>
              <a:rPr lang="zh-CN" altLang="en-US" sz="2000">
                <a:solidFill>
                  <a:schemeClr val="bg1"/>
                </a:solidFill>
              </a:rPr>
              <a:t>。这些</a:t>
            </a:r>
            <a:r>
              <a:rPr lang="zh-CN" altLang="en-US" sz="2000" b="1">
                <a:solidFill>
                  <a:srgbClr val="C00000"/>
                </a:solidFill>
              </a:rPr>
              <a:t>团体避绝现代性</a:t>
            </a:r>
            <a:r>
              <a:rPr lang="zh-CN" altLang="en-US" sz="2000">
                <a:solidFill>
                  <a:schemeClr val="bg1"/>
                </a:solidFill>
              </a:rPr>
              <a:t>，</a:t>
            </a:r>
            <a:r>
              <a:rPr lang="zh-CN" altLang="en-US" sz="2000" b="1">
                <a:solidFill>
                  <a:srgbClr val="C00000"/>
                </a:solidFill>
              </a:rPr>
              <a:t>显示出严重</a:t>
            </a:r>
            <a:r>
              <a:rPr lang="zh-CN" altLang="en-US" sz="2000">
                <a:solidFill>
                  <a:schemeClr val="bg1"/>
                </a:solidFill>
              </a:rPr>
              <a:t>的</a:t>
            </a:r>
            <a:r>
              <a:rPr lang="zh-CN" altLang="en-US" sz="2000" b="1">
                <a:solidFill>
                  <a:srgbClr val="C00000"/>
                </a:solidFill>
              </a:rPr>
              <a:t>科技恐惧</a:t>
            </a:r>
            <a:r>
              <a:rPr lang="zh-CN" altLang="en-US" sz="2000">
                <a:solidFill>
                  <a:schemeClr val="bg1"/>
                </a:solidFill>
              </a:rPr>
              <a:t>，并</a:t>
            </a:r>
            <a:r>
              <a:rPr lang="zh-CN" altLang="en-US" sz="2000" b="1">
                <a:solidFill>
                  <a:srgbClr val="C00000"/>
                </a:solidFill>
              </a:rPr>
              <a:t>被迷信和禁忌所约束</a:t>
            </a:r>
            <a:r>
              <a:rPr lang="zh-CN" altLang="en-US" sz="2000">
                <a:solidFill>
                  <a:schemeClr val="bg1"/>
                </a:solidFill>
              </a:rPr>
              <a:t>。相比之下，</a:t>
            </a:r>
            <a:r>
              <a:rPr lang="zh-CN" altLang="en-US" sz="2000" b="1">
                <a:solidFill>
                  <a:srgbClr val="0070C0"/>
                </a:solidFill>
              </a:rPr>
              <a:t>新欲肉教派则是世界性的</a:t>
            </a:r>
            <a:r>
              <a:rPr lang="zh-CN" altLang="en-US" sz="2000">
                <a:solidFill>
                  <a:schemeClr val="bg1"/>
                </a:solidFill>
              </a:rPr>
              <a:t>，</a:t>
            </a:r>
            <a:r>
              <a:rPr lang="zh-CN" altLang="en-US" sz="2000" b="1">
                <a:solidFill>
                  <a:srgbClr val="0070C0"/>
                </a:solidFill>
              </a:rPr>
              <a:t>公开包容现代性并</a:t>
            </a:r>
            <a:r>
              <a:rPr lang="zh-CN" altLang="en-US" sz="2000">
                <a:solidFill>
                  <a:schemeClr val="bg1"/>
                </a:solidFill>
              </a:rPr>
              <a:t>对</a:t>
            </a:r>
            <a:r>
              <a:rPr lang="zh-CN" altLang="en-US" sz="2000" b="1">
                <a:solidFill>
                  <a:srgbClr val="0070C0"/>
                </a:solidFill>
              </a:rPr>
              <a:t>科技没有明显的不安</a:t>
            </a:r>
            <a:r>
              <a:rPr lang="zh-CN" altLang="en-US" sz="2000">
                <a:solidFill>
                  <a:schemeClr val="bg1"/>
                </a:solidFill>
              </a:rPr>
              <a:t>；</a:t>
            </a:r>
            <a:r>
              <a:rPr lang="zh-CN" altLang="en-US" sz="2000" b="1">
                <a:solidFill>
                  <a:srgbClr val="0070C0"/>
                </a:solidFill>
              </a:rPr>
              <a:t>他们群体</a:t>
            </a:r>
            <a:r>
              <a:rPr lang="zh-CN" altLang="en-US" sz="2000">
                <a:solidFill>
                  <a:schemeClr val="bg1"/>
                </a:solidFill>
              </a:rPr>
              <a:t>的</a:t>
            </a:r>
            <a:r>
              <a:rPr lang="zh-CN" altLang="en-US" sz="2000" b="1">
                <a:solidFill>
                  <a:srgbClr val="0070C0"/>
                </a:solidFill>
              </a:rPr>
              <a:t>生活与他们文化</a:t>
            </a:r>
            <a:r>
              <a:rPr lang="zh-CN" altLang="en-US" sz="2000">
                <a:solidFill>
                  <a:schemeClr val="bg1"/>
                </a:solidFill>
              </a:rPr>
              <a:t>和</a:t>
            </a:r>
            <a:r>
              <a:rPr lang="zh-CN" altLang="en-US" sz="2000" b="1">
                <a:solidFill>
                  <a:srgbClr val="0070C0"/>
                </a:solidFill>
              </a:rPr>
              <a:t>社会地位中的其他人几</a:t>
            </a:r>
            <a:r>
              <a:rPr lang="zh-CN" altLang="en-US" sz="2000">
                <a:solidFill>
                  <a:schemeClr val="bg1"/>
                </a:solidFill>
              </a:rPr>
              <a:t>乎</a:t>
            </a:r>
            <a:r>
              <a:rPr lang="zh-CN" altLang="en-US" sz="2000" b="1">
                <a:solidFill>
                  <a:srgbClr val="0070C0"/>
                </a:solidFill>
              </a:rPr>
              <a:t>毫无分别</a:t>
            </a:r>
            <a:r>
              <a:rPr lang="zh-CN" altLang="en-US" sz="2000">
                <a:solidFill>
                  <a:schemeClr val="bg1"/>
                </a:solidFill>
              </a:rPr>
              <a:t>。</a:t>
            </a:r>
            <a:r>
              <a:rPr lang="zh-CN" altLang="en-US" sz="2000" b="1">
                <a:solidFill>
                  <a:srgbClr val="0070C0"/>
                </a:solidFill>
              </a:rPr>
              <a:t>信徒主要来自富裕家庭</a:t>
            </a:r>
            <a:r>
              <a:rPr lang="zh-CN" altLang="en-US" sz="2000">
                <a:solidFill>
                  <a:schemeClr val="bg1"/>
                </a:solidFill>
              </a:rPr>
              <a:t>，</a:t>
            </a:r>
            <a:r>
              <a:rPr lang="zh-CN" altLang="en-US" sz="2000" b="1">
                <a:solidFill>
                  <a:srgbClr val="0070C0"/>
                </a:solidFill>
              </a:rPr>
              <a:t>有着丰富</a:t>
            </a:r>
            <a:r>
              <a:rPr lang="zh-CN" altLang="en-US" sz="2000">
                <a:solidFill>
                  <a:schemeClr val="bg1"/>
                </a:solidFill>
              </a:rPr>
              <a:t>的</a:t>
            </a:r>
            <a:r>
              <a:rPr lang="zh-CN" altLang="en-US" sz="2000" b="1">
                <a:solidFill>
                  <a:srgbClr val="0070C0"/>
                </a:solidFill>
              </a:rPr>
              <a:t>历史</a:t>
            </a:r>
            <a:r>
              <a:rPr lang="zh-CN" altLang="en-US" sz="2000">
                <a:solidFill>
                  <a:schemeClr val="bg1"/>
                </a:solidFill>
              </a:rPr>
              <a:t>和</a:t>
            </a:r>
            <a:r>
              <a:rPr lang="zh-CN" altLang="en-US" sz="2000" b="1">
                <a:solidFill>
                  <a:srgbClr val="0070C0"/>
                </a:solidFill>
              </a:rPr>
              <a:t>丑闻</a:t>
            </a:r>
            <a:r>
              <a:rPr lang="zh-CN" altLang="en-US" sz="2000">
                <a:solidFill>
                  <a:schemeClr val="bg1"/>
                </a:solidFill>
              </a:rPr>
              <a:t>。</a:t>
            </a:r>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最后，</a:t>
            </a:r>
            <a:r>
              <a:rPr lang="zh-CN" altLang="en-US" sz="2000" b="1">
                <a:solidFill>
                  <a:srgbClr val="0070C0"/>
                </a:solidFill>
              </a:rPr>
              <a:t>确信基金会对欲肉主义及其追随者</a:t>
            </a:r>
            <a:r>
              <a:rPr lang="zh-CN" altLang="en-US" sz="2000">
                <a:solidFill>
                  <a:schemeClr val="bg1"/>
                </a:solidFill>
              </a:rPr>
              <a:t>的</a:t>
            </a:r>
            <a:r>
              <a:rPr lang="zh-CN" altLang="en-US" sz="2000" b="1">
                <a:solidFill>
                  <a:srgbClr val="0070C0"/>
                </a:solidFill>
              </a:rPr>
              <a:t>意图仅有极少了解</a:t>
            </a:r>
            <a:r>
              <a:rPr lang="zh-CN" altLang="en-US" sz="2000">
                <a:solidFill>
                  <a:schemeClr val="bg1"/>
                </a:solidFill>
              </a:rPr>
              <a:t>。</a:t>
            </a:r>
            <a:r>
              <a:rPr lang="zh-CN" altLang="en-US" sz="2000" b="1">
                <a:solidFill>
                  <a:srgbClr val="C00000"/>
                </a:solidFill>
              </a:rPr>
              <a:t>根据现有资料</a:t>
            </a:r>
            <a:r>
              <a:rPr lang="zh-CN" altLang="en-US" sz="2000">
                <a:solidFill>
                  <a:schemeClr val="bg1"/>
                </a:solidFill>
              </a:rPr>
              <a:t>，</a:t>
            </a:r>
            <a:r>
              <a:rPr lang="zh-CN" altLang="en-US" sz="2000" b="1">
                <a:solidFill>
                  <a:srgbClr val="C00000"/>
                </a:solidFill>
              </a:rPr>
              <a:t>推测欲肉教派的目标将造成一次</a:t>
            </a:r>
            <a:r>
              <a:rPr lang="zh-CN" altLang="en-US" sz="2000" b="1">
                <a:solidFill>
                  <a:schemeClr val="accent6">
                    <a:lumMod val="50000"/>
                  </a:schemeClr>
                </a:solidFill>
              </a:rPr>
              <a:t>SK级支配地位转变</a:t>
            </a:r>
            <a:r>
              <a:rPr lang="zh-CN" altLang="en-US" sz="2000">
                <a:solidFill>
                  <a:schemeClr val="bg1"/>
                </a:solidFill>
              </a:rPr>
              <a:t>，</a:t>
            </a:r>
            <a:r>
              <a:rPr lang="zh-CN" altLang="en-US" sz="2000" b="1">
                <a:solidFill>
                  <a:srgbClr val="C00000"/>
                </a:solidFill>
              </a:rPr>
              <a:t>甚至有发生</a:t>
            </a:r>
            <a:r>
              <a:rPr lang="zh-CN" altLang="en-US" sz="2000" b="1">
                <a:solidFill>
                  <a:schemeClr val="accent6">
                    <a:lumMod val="50000"/>
                  </a:schemeClr>
                </a:solidFill>
              </a:rPr>
              <a:t>XK级世界末日情景</a:t>
            </a:r>
            <a:r>
              <a:rPr lang="zh-CN" altLang="en-US" sz="2000">
                <a:solidFill>
                  <a:schemeClr val="bg1"/>
                </a:solidFill>
              </a:rPr>
              <a:t>的可能。</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par>
                                <p:cTn id="13" presetID="10" presetClass="entr" presetSubtype="0" fill="hold" grpId="0" nodeType="withEffect">
                                  <p:stCondLst>
                                    <p:cond delay="0"/>
                                  </p:stCondLst>
                                  <p:iterate type="lt">
                                    <p:tmPct val="30000"/>
                                  </p:iterate>
                                  <p:childTnLst>
                                    <p:set>
                                      <p:cBhvr>
                                        <p:cTn id="14" dur="250" fill="hold">
                                          <p:stCondLst>
                                            <p:cond delay="0"/>
                                          </p:stCondLst>
                                        </p:cTn>
                                        <p:tgtEl>
                                          <p:spTgt spid="11">
                                            <p:txEl>
                                              <p:pRg st="2" end="2"/>
                                            </p:txEl>
                                          </p:spTgt>
                                        </p:tgtEl>
                                        <p:attrNameLst>
                                          <p:attrName>style.visibility</p:attrName>
                                        </p:attrNameLst>
                                      </p:cBhvr>
                                      <p:to>
                                        <p:strVal val="visible"/>
                                      </p:to>
                                    </p:set>
                                    <p:animEffect transition="in" filter="fade">
                                      <p:cBhvr>
                                        <p:cTn id="15" dur="25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lumMod val="50000"/>
                  </a:schemeClr>
                </a:solidFill>
              </a:rPr>
              <a:t>第三部分</a:t>
            </a:r>
            <a:endParaRPr lang="zh-CN" altLang="en-US" sz="7200" b="1">
              <a:solidFill>
                <a:schemeClr val="bg1">
                  <a:lumMod val="50000"/>
                </a:schemeClr>
              </a:solidFill>
            </a:endParaRPr>
          </a:p>
        </p:txBody>
      </p:sp>
      <p:pic>
        <p:nvPicPr>
          <p:cNvPr id="7" name="图片 6" descr="OIP-C (2)"/>
          <p:cNvPicPr>
            <a:picLocks noChangeAspect="1"/>
          </p:cNvPicPr>
          <p:nvPr/>
        </p:nvPicPr>
        <p:blipFill>
          <a:blip r:embed="rId2"/>
          <a:stretch>
            <a:fillRect/>
          </a:stretch>
        </p:blipFill>
        <p:spPr>
          <a:xfrm>
            <a:off x="0" y="5707380"/>
            <a:ext cx="1320800" cy="1150620"/>
          </a:xfrm>
          <a:prstGeom prst="rect">
            <a:avLst/>
          </a:prstGeom>
        </p:spPr>
      </p:pic>
      <p:sp>
        <p:nvSpPr>
          <p:cNvPr id="2" name="文本框 1"/>
          <p:cNvSpPr txBox="1"/>
          <p:nvPr/>
        </p:nvSpPr>
        <p:spPr>
          <a:xfrm>
            <a:off x="838200" y="1605915"/>
            <a:ext cx="2157730" cy="645160"/>
          </a:xfrm>
          <a:prstGeom prst="rect">
            <a:avLst/>
          </a:prstGeom>
          <a:noFill/>
        </p:spPr>
        <p:txBody>
          <a:bodyPr wrap="square" rtlCol="0">
            <a:spAutoFit/>
          </a:bodyPr>
          <a:p>
            <a:r>
              <a:rPr lang="zh-CN" altLang="en-US" sz="3600" b="1">
                <a:solidFill>
                  <a:schemeClr val="bg1">
                    <a:lumMod val="50000"/>
                  </a:schemeClr>
                </a:solidFill>
              </a:rPr>
              <a:t>项目等级</a:t>
            </a:r>
            <a:endParaRPr lang="zh-CN" altLang="en-US" sz="3600" b="1">
              <a:solidFill>
                <a:schemeClr val="bg1">
                  <a:lumMod val="50000"/>
                </a:schemeClr>
              </a:solidFill>
            </a:endParaRPr>
          </a:p>
        </p:txBody>
      </p:sp>
      <p:sp>
        <p:nvSpPr>
          <p:cNvPr id="3" name="文本框 2"/>
          <p:cNvSpPr txBox="1"/>
          <p:nvPr/>
        </p:nvSpPr>
        <p:spPr>
          <a:xfrm>
            <a:off x="1024890" y="3211830"/>
            <a:ext cx="10328910" cy="1198880"/>
          </a:xfrm>
          <a:prstGeom prst="rect">
            <a:avLst/>
          </a:prstGeom>
          <a:noFill/>
        </p:spPr>
        <p:txBody>
          <a:bodyPr wrap="square" rtlCol="0">
            <a:spAutoFit/>
          </a:bodyPr>
          <a:p>
            <a:r>
              <a:rPr lang="zh-CN" altLang="en-US" b="1">
                <a:solidFill>
                  <a:schemeClr val="bg1">
                    <a:lumMod val="50000"/>
                  </a:schemeClr>
                </a:solidFill>
              </a:rPr>
              <a:t>所有需要特殊收容措施的异常项目、实体及现象都会被指定一个项目等级。项目等级是标准SCP样版的一部分，提供作项目收容难度的大略指标。在宇宙中，项目等级以就确定收容需要、研究侧重、预算及其他方面作出考虑。一个SCP的项目等级会受多种因素影响，但以其收容难度和意图为最重要的因素。</a:t>
            </a:r>
            <a:endParaRPr lang="zh-CN" altLang="en-US" b="1">
              <a:solidFill>
                <a:schemeClr val="bg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30000"/>
                                  </p:iterate>
                                  <p:childTnLst>
                                    <p:set>
                                      <p:cBhvr>
                                        <p:cTn id="18" dur="250" fill="hold">
                                          <p:stCondLst>
                                            <p:cond delay="0"/>
                                          </p:stCondLst>
                                        </p:cTn>
                                        <p:tgtEl>
                                          <p:spTgt spid="3">
                                            <p:txEl>
                                              <p:pRg st="0" end="0"/>
                                            </p:txEl>
                                          </p:spTgt>
                                        </p:tgtEl>
                                        <p:attrNameLst>
                                          <p:attrName>style.visibility</p:attrName>
                                        </p:attrNameLst>
                                      </p:cBhvr>
                                      <p:to>
                                        <p:strVal val="visible"/>
                                      </p:to>
                                    </p:set>
                                    <p:animEffect transition="in" filter="fade">
                                      <p:cBhvr>
                                        <p:cTn id="19" dur="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P spid="3" grpId="0" bldLvl="0" build="allAtOnce"/>
      <p:bldP spid="3" grpId="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主要等级</a:t>
            </a:r>
            <a:endParaRPr lang="zh-CN" altLang="en-US" sz="7200" b="1">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2312035" y="1808480"/>
            <a:ext cx="5811520" cy="4808220"/>
          </a:xfrm>
          <a:prstGeom prst="rect">
            <a:avLst/>
          </a:prstGeom>
          <a:noFill/>
        </p:spPr>
        <p:txBody>
          <a:bodyPr wrap="square" rtlCol="0">
            <a:noAutofit/>
          </a:bodyPr>
          <a:p>
            <a:r>
              <a:rPr lang="zh-CN" altLang="en-US" sz="4000">
                <a:solidFill>
                  <a:srgbClr val="00B050"/>
                </a:solidFill>
              </a:rPr>
              <a:t>Safe</a:t>
            </a:r>
            <a:endParaRPr lang="zh-CN" altLang="en-US" sz="4000">
              <a:solidFill>
                <a:schemeClr val="bg1"/>
              </a:solidFill>
            </a:endParaRPr>
          </a:p>
          <a:p>
            <a:r>
              <a:rPr lang="zh-CN" altLang="en-US" sz="4000">
                <a:solidFill>
                  <a:srgbClr val="FFC000"/>
                </a:solidFill>
              </a:rPr>
              <a:t>Euclid</a:t>
            </a:r>
            <a:endParaRPr lang="zh-CN" altLang="en-US" sz="4000">
              <a:solidFill>
                <a:srgbClr val="FFC000"/>
              </a:solidFill>
            </a:endParaRPr>
          </a:p>
          <a:p>
            <a:r>
              <a:rPr lang="zh-CN" altLang="en-US" sz="4000">
                <a:solidFill>
                  <a:srgbClr val="C00000"/>
                </a:solidFill>
              </a:rPr>
              <a:t>Keter</a:t>
            </a:r>
            <a:endParaRPr lang="zh-CN" altLang="en-US" sz="4000">
              <a:solidFill>
                <a:schemeClr val="bg1"/>
              </a:solidFill>
            </a:endParaRPr>
          </a:p>
          <a:p>
            <a:r>
              <a:rPr lang="zh-CN" altLang="en-US" sz="4000">
                <a:solidFill>
                  <a:schemeClr val="accent2">
                    <a:lumMod val="75000"/>
                  </a:schemeClr>
                </a:solidFill>
              </a:rPr>
              <a:t>Thaumiel</a:t>
            </a:r>
            <a:endParaRPr lang="zh-CN" altLang="en-US" sz="4000">
              <a:solidFill>
                <a:schemeClr val="bg1"/>
              </a:solidFill>
            </a:endParaRPr>
          </a:p>
          <a:p>
            <a:r>
              <a:rPr lang="zh-CN" altLang="en-US" sz="4000">
                <a:solidFill>
                  <a:srgbClr val="0070C0"/>
                </a:solidFill>
              </a:rPr>
              <a:t>无效化（Neutralized）</a:t>
            </a:r>
            <a:endParaRPr lang="zh-CN" altLang="en-US" sz="4000">
              <a:solidFill>
                <a:srgbClr val="0070C0"/>
              </a:solidFill>
            </a:endParaRPr>
          </a:p>
          <a:p>
            <a:r>
              <a:rPr lang="zh-CN" altLang="en-US" sz="4000">
                <a:solidFill>
                  <a:srgbClr val="002060"/>
                </a:solidFill>
              </a:rPr>
              <a:t>被废除（Decommissioned）</a:t>
            </a:r>
            <a:endParaRPr lang="zh-CN" altLang="en-US" sz="4000">
              <a:solidFill>
                <a:schemeClr val="bg1"/>
              </a:solidFill>
            </a:endParaRPr>
          </a:p>
          <a:p>
            <a:r>
              <a:rPr lang="zh-CN" altLang="en-US" sz="4000">
                <a:solidFill>
                  <a:schemeClr val="accent5">
                    <a:lumMod val="75000"/>
                  </a:schemeClr>
                </a:solidFill>
              </a:rPr>
              <a:t>Apollyon</a:t>
            </a:r>
            <a:endParaRPr lang="zh-CN" altLang="en-US" sz="4000">
              <a:solidFill>
                <a:schemeClr val="bg1"/>
              </a:solidFill>
            </a:endParaRPr>
          </a:p>
          <a:p>
            <a:r>
              <a:rPr lang="zh-CN" altLang="en-US" sz="4000">
                <a:solidFill>
                  <a:schemeClr val="accent4">
                    <a:lumMod val="50000"/>
                  </a:schemeClr>
                </a:solidFill>
              </a:rPr>
              <a:t>Archon</a:t>
            </a:r>
            <a:endParaRPr lang="zh-CN" altLang="en-US" sz="4000">
              <a:solidFill>
                <a:schemeClr val="accent4">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 calcmode="lin" valueType="num">
                                      <p:cBhvr additive="base">
                                        <p:cTn id="43" dur="500" fill="hold"/>
                                        <p:tgtEl>
                                          <p:spTgt spid="2">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 calcmode="lin" valueType="num">
                                      <p:cBhvr additive="base">
                                        <p:cTn id="49" dur="500" fill="hold"/>
                                        <p:tgtEl>
                                          <p:spTgt spid="2">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
                                            <p:txEl>
                                              <p:pRg st="7" end="7"/>
                                            </p:txEl>
                                          </p:spTgt>
                                        </p:tgtEl>
                                        <p:attrNameLst>
                                          <p:attrName>style.visibility</p:attrName>
                                        </p:attrNameLst>
                                      </p:cBhvr>
                                      <p:to>
                                        <p:strVal val="visible"/>
                                      </p:to>
                                    </p:set>
                                    <p:anim calcmode="lin" valueType="num">
                                      <p:cBhvr additive="base">
                                        <p:cTn id="55" dur="500" fill="hold"/>
                                        <p:tgtEl>
                                          <p:spTgt spid="2">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build="p"/>
      <p:bldP spid="2" grpId="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en-US" altLang="zh-CN" sz="7200" b="1">
                <a:solidFill>
                  <a:srgbClr val="00B050"/>
                </a:solidFill>
              </a:rPr>
              <a:t>Safe</a:t>
            </a:r>
            <a:endParaRPr lang="en-US" altLang="zh-CN" sz="7200" b="1">
              <a:solidFill>
                <a:srgbClr val="00B050"/>
              </a:solidFill>
            </a:endParaRPr>
          </a:p>
        </p:txBody>
      </p:sp>
      <p:sp>
        <p:nvSpPr>
          <p:cNvPr id="11" name="内容占位符 10"/>
          <p:cNvSpPr>
            <a:spLocks noGrp="1"/>
          </p:cNvSpPr>
          <p:nvPr>
            <p:ph idx="1"/>
          </p:nvPr>
        </p:nvSpPr>
        <p:spPr>
          <a:xfrm>
            <a:off x="838200" y="3042920"/>
            <a:ext cx="10515600" cy="1103630"/>
          </a:xfrm>
        </p:spPr>
        <p:txBody>
          <a:bodyPr/>
          <a:p>
            <a:r>
              <a:rPr lang="zh-CN" altLang="en-US" sz="2000" b="1">
                <a:solidFill>
                  <a:srgbClr val="00B050"/>
                </a:solidFill>
              </a:rPr>
              <a:t>Safe</a:t>
            </a:r>
            <a:r>
              <a:rPr lang="zh-CN" altLang="en-US" sz="2000">
                <a:solidFill>
                  <a:schemeClr val="bg1"/>
                </a:solidFill>
              </a:rPr>
              <a:t>级SCP为</a:t>
            </a:r>
            <a:r>
              <a:rPr lang="zh-CN" altLang="en-US" sz="2000" b="1">
                <a:solidFill>
                  <a:srgbClr val="0070C0"/>
                </a:solidFill>
              </a:rPr>
              <a:t>容易</a:t>
            </a:r>
            <a:r>
              <a:rPr lang="zh-CN" altLang="en-US" sz="2000">
                <a:solidFill>
                  <a:schemeClr val="bg1"/>
                </a:solidFill>
              </a:rPr>
              <a:t>和</a:t>
            </a:r>
            <a:r>
              <a:rPr lang="zh-CN" altLang="en-US" sz="2000" b="1">
                <a:solidFill>
                  <a:srgbClr val="0070C0"/>
                </a:solidFill>
              </a:rPr>
              <a:t>安全地</a:t>
            </a:r>
            <a:r>
              <a:rPr lang="zh-CN" altLang="en-US" sz="2000">
                <a:solidFill>
                  <a:schemeClr val="bg1"/>
                </a:solidFill>
              </a:rPr>
              <a:t>被</a:t>
            </a:r>
            <a:r>
              <a:rPr lang="zh-CN" altLang="en-US" sz="2000" b="1">
                <a:solidFill>
                  <a:srgbClr val="0070C0"/>
                </a:solidFill>
              </a:rPr>
              <a:t>收容</a:t>
            </a:r>
            <a:r>
              <a:rPr lang="zh-CN" altLang="en-US" sz="2000">
                <a:solidFill>
                  <a:schemeClr val="bg1"/>
                </a:solidFill>
              </a:rPr>
              <a:t>的</a:t>
            </a:r>
            <a:r>
              <a:rPr lang="zh-CN" altLang="en-US" sz="2000" b="1">
                <a:solidFill>
                  <a:srgbClr val="0070C0"/>
                </a:solidFill>
              </a:rPr>
              <a:t>异常</a:t>
            </a:r>
            <a:r>
              <a:rPr lang="zh-CN" altLang="en-US" sz="2000">
                <a:solidFill>
                  <a:schemeClr val="bg1"/>
                </a:solidFill>
              </a:rPr>
              <a:t>。这通常是因为</a:t>
            </a:r>
            <a:r>
              <a:rPr lang="zh-CN" altLang="en-US" sz="2000" b="1">
                <a:solidFill>
                  <a:srgbClr val="0070C0"/>
                </a:solidFill>
              </a:rPr>
              <a:t>基金会已对该SCP进行足够多</a:t>
            </a:r>
            <a:r>
              <a:rPr lang="zh-CN" altLang="en-US" sz="2000">
                <a:solidFill>
                  <a:schemeClr val="bg1"/>
                </a:solidFill>
              </a:rPr>
              <a:t>的</a:t>
            </a:r>
            <a:r>
              <a:rPr lang="zh-CN" altLang="en-US" sz="2000" b="1">
                <a:solidFill>
                  <a:srgbClr val="0070C0"/>
                </a:solidFill>
              </a:rPr>
              <a:t>研究使得不需大量资源来收容</a:t>
            </a:r>
            <a:r>
              <a:rPr lang="zh-CN" altLang="en-US" sz="2000">
                <a:solidFill>
                  <a:schemeClr val="bg1"/>
                </a:solidFill>
              </a:rPr>
              <a:t>，或是</a:t>
            </a:r>
            <a:r>
              <a:rPr lang="zh-CN" altLang="en-US" sz="2000" b="1">
                <a:solidFill>
                  <a:srgbClr val="0070C0"/>
                </a:solidFill>
              </a:rPr>
              <a:t>该异常需要特定</a:t>
            </a:r>
            <a:r>
              <a:rPr lang="zh-CN" altLang="en-US" sz="2000">
                <a:solidFill>
                  <a:schemeClr val="bg1"/>
                </a:solidFill>
              </a:rPr>
              <a:t>和</a:t>
            </a:r>
            <a:r>
              <a:rPr lang="zh-CN" altLang="en-US" sz="2000" b="1">
                <a:solidFill>
                  <a:srgbClr val="0070C0"/>
                </a:solidFill>
              </a:rPr>
              <a:t>蓄意</a:t>
            </a:r>
            <a:r>
              <a:rPr lang="zh-CN" altLang="en-US" sz="2000">
                <a:solidFill>
                  <a:schemeClr val="bg1"/>
                </a:solidFill>
              </a:rPr>
              <a:t>的</a:t>
            </a:r>
            <a:r>
              <a:rPr lang="zh-CN" altLang="en-US" sz="2000" b="1">
                <a:solidFill>
                  <a:srgbClr val="0070C0"/>
                </a:solidFill>
              </a:rPr>
              <a:t>激活</a:t>
            </a:r>
            <a:r>
              <a:rPr lang="zh-CN" altLang="en-US" sz="2000">
                <a:solidFill>
                  <a:schemeClr val="bg1"/>
                </a:solidFill>
              </a:rPr>
              <a:t>或</a:t>
            </a:r>
            <a:r>
              <a:rPr lang="zh-CN" altLang="en-US" sz="2000" b="1">
                <a:solidFill>
                  <a:srgbClr val="0070C0"/>
                </a:solidFill>
              </a:rPr>
              <a:t>触发方式</a:t>
            </a:r>
            <a:r>
              <a:rPr lang="zh-CN" altLang="en-US" sz="2000">
                <a:solidFill>
                  <a:schemeClr val="bg1"/>
                </a:solidFill>
              </a:rPr>
              <a:t>。然而，分级为</a:t>
            </a:r>
            <a:r>
              <a:rPr lang="zh-CN" altLang="en-US" sz="2000" b="1">
                <a:solidFill>
                  <a:srgbClr val="00B050"/>
                </a:solidFill>
              </a:rPr>
              <a:t>Safe</a:t>
            </a:r>
            <a:r>
              <a:rPr lang="zh-CN" altLang="en-US" sz="2000">
                <a:solidFill>
                  <a:schemeClr val="bg1"/>
                </a:solidFill>
              </a:rPr>
              <a:t>的SCP</a:t>
            </a:r>
            <a:r>
              <a:rPr lang="zh-CN" altLang="en-US" sz="2000" b="1">
                <a:solidFill>
                  <a:srgbClr val="0070C0"/>
                </a:solidFill>
              </a:rPr>
              <a:t>并不代表操</a:t>
            </a:r>
            <a:r>
              <a:rPr lang="zh-CN" altLang="en-US" sz="2000">
                <a:solidFill>
                  <a:schemeClr val="bg1"/>
                </a:solidFill>
              </a:rPr>
              <a:t>作或</a:t>
            </a:r>
            <a:r>
              <a:rPr lang="zh-CN" altLang="en-US" sz="2000" b="1">
                <a:solidFill>
                  <a:srgbClr val="0070C0"/>
                </a:solidFill>
              </a:rPr>
              <a:t>激活</a:t>
            </a:r>
            <a:r>
              <a:rPr lang="zh-CN" altLang="en-US" sz="2000">
                <a:solidFill>
                  <a:schemeClr val="bg1"/>
                </a:solidFill>
              </a:rPr>
              <a:t>它时</a:t>
            </a:r>
            <a:r>
              <a:rPr lang="zh-CN" altLang="en-US" sz="2000" b="1">
                <a:solidFill>
                  <a:srgbClr val="C00000"/>
                </a:solidFill>
              </a:rPr>
              <a:t>不会构成威胁</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pic>
        <p:nvPicPr>
          <p:cNvPr id="2" name="图片 1" descr="safe"/>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96450" y="4288790"/>
            <a:ext cx="1657350" cy="1809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en-US" altLang="zh-CN" sz="7200" b="1">
                <a:solidFill>
                  <a:srgbClr val="FFC000"/>
                </a:solidFill>
              </a:rPr>
              <a:t>Euclid</a:t>
            </a:r>
            <a:endParaRPr lang="en-US" altLang="zh-CN" sz="7200" b="1">
              <a:solidFill>
                <a:srgbClr val="FFC000"/>
              </a:solidFill>
            </a:endParaRPr>
          </a:p>
        </p:txBody>
      </p:sp>
      <p:sp>
        <p:nvSpPr>
          <p:cNvPr id="11" name="内容占位符 10"/>
          <p:cNvSpPr>
            <a:spLocks noGrp="1"/>
          </p:cNvSpPr>
          <p:nvPr>
            <p:ph idx="1"/>
          </p:nvPr>
        </p:nvSpPr>
        <p:spPr>
          <a:xfrm>
            <a:off x="838200" y="2670810"/>
            <a:ext cx="10515600" cy="2056765"/>
          </a:xfrm>
        </p:spPr>
        <p:txBody>
          <a:bodyPr/>
          <a:p>
            <a:r>
              <a:rPr lang="zh-CN" altLang="en-US" sz="2000" b="1">
                <a:solidFill>
                  <a:srgbClr val="FFC000"/>
                </a:solidFill>
              </a:rPr>
              <a:t>Euclid</a:t>
            </a:r>
            <a:r>
              <a:rPr lang="zh-CN" altLang="en-US" sz="2000">
                <a:solidFill>
                  <a:schemeClr val="bg1"/>
                </a:solidFill>
              </a:rPr>
              <a:t>级SCP为</a:t>
            </a:r>
            <a:r>
              <a:rPr lang="zh-CN" altLang="en-US" sz="2000" b="1">
                <a:solidFill>
                  <a:srgbClr val="0070C0"/>
                </a:solidFill>
              </a:rPr>
              <a:t>需要更多资源来完全收容</a:t>
            </a:r>
            <a:r>
              <a:rPr lang="zh-CN" altLang="en-US" sz="2000">
                <a:solidFill>
                  <a:schemeClr val="bg1"/>
                </a:solidFill>
              </a:rPr>
              <a:t>或是</a:t>
            </a:r>
            <a:r>
              <a:rPr lang="zh-CN" altLang="en-US" sz="2000" b="1">
                <a:solidFill>
                  <a:srgbClr val="0070C0"/>
                </a:solidFill>
              </a:rPr>
              <a:t>其收容并非总是可靠</a:t>
            </a:r>
            <a:r>
              <a:rPr lang="zh-CN" altLang="en-US" sz="2000">
                <a:solidFill>
                  <a:schemeClr val="bg1"/>
                </a:solidFill>
              </a:rPr>
              <a:t>的</a:t>
            </a:r>
            <a:r>
              <a:rPr lang="zh-CN" altLang="en-US" sz="2000" b="1">
                <a:solidFill>
                  <a:srgbClr val="0070C0"/>
                </a:solidFill>
              </a:rPr>
              <a:t>异常</a:t>
            </a:r>
            <a:r>
              <a:rPr lang="zh-CN" altLang="en-US" sz="2000">
                <a:solidFill>
                  <a:schemeClr val="bg1"/>
                </a:solidFill>
              </a:rPr>
              <a:t>。</a:t>
            </a:r>
            <a:r>
              <a:rPr lang="zh-CN" altLang="en-US" sz="2000" b="1">
                <a:solidFill>
                  <a:srgbClr val="C00000"/>
                </a:solidFill>
              </a:rPr>
              <a:t>通常这是因为</a:t>
            </a:r>
            <a:r>
              <a:rPr lang="zh-CN" altLang="en-US" sz="2000">
                <a:solidFill>
                  <a:schemeClr val="bg1"/>
                </a:solidFill>
              </a:rPr>
              <a:t>该</a:t>
            </a:r>
            <a:r>
              <a:rPr lang="zh-CN" altLang="en-US" sz="2000" b="1">
                <a:solidFill>
                  <a:srgbClr val="C00000"/>
                </a:solidFill>
              </a:rPr>
              <a:t>SCP未能被充分理解</a:t>
            </a:r>
            <a:r>
              <a:rPr lang="zh-CN" altLang="en-US" sz="2000">
                <a:solidFill>
                  <a:schemeClr val="bg1"/>
                </a:solidFill>
              </a:rPr>
              <a:t>或是</a:t>
            </a:r>
            <a:r>
              <a:rPr lang="zh-CN" altLang="en-US" sz="2000" b="1">
                <a:solidFill>
                  <a:srgbClr val="C00000"/>
                </a:solidFill>
              </a:rPr>
              <a:t>本质不可预测</a:t>
            </a:r>
            <a:r>
              <a:rPr lang="zh-CN" altLang="en-US" sz="2000">
                <a:solidFill>
                  <a:schemeClr val="bg1"/>
                </a:solidFill>
              </a:rPr>
              <a:t>。Euclid是</a:t>
            </a:r>
            <a:r>
              <a:rPr lang="zh-CN" altLang="en-US" sz="2000" b="1">
                <a:solidFill>
                  <a:srgbClr val="0070C0"/>
                </a:solidFill>
              </a:rPr>
              <a:t>最大范围的项目等级</a:t>
            </a:r>
            <a:r>
              <a:rPr lang="zh-CN" altLang="en-US" sz="2000">
                <a:solidFill>
                  <a:schemeClr val="bg1"/>
                </a:solidFill>
              </a:rPr>
              <a:t>，且</a:t>
            </a:r>
            <a:r>
              <a:rPr lang="zh-CN" altLang="en-US" sz="2000" b="1">
                <a:solidFill>
                  <a:srgbClr val="0070C0"/>
                </a:solidFill>
              </a:rPr>
              <a:t>如果该SCP不易分为其他标准项目等级时</a:t>
            </a:r>
            <a:r>
              <a:rPr lang="zh-CN" altLang="en-US" sz="2000">
                <a:solidFill>
                  <a:schemeClr val="bg1"/>
                </a:solidFill>
              </a:rPr>
              <a:t>，</a:t>
            </a:r>
            <a:r>
              <a:rPr lang="zh-CN" altLang="en-US" sz="2000" b="1">
                <a:solidFill>
                  <a:srgbClr val="0070C0"/>
                </a:solidFill>
              </a:rPr>
              <a:t>通常会被分级为此</a:t>
            </a:r>
            <a:r>
              <a:rPr lang="zh-CN" altLang="en-US" sz="2000">
                <a:solidFill>
                  <a:schemeClr val="bg1"/>
                </a:solidFill>
              </a:rPr>
              <a:t>。</a:t>
            </a:r>
            <a:endParaRPr lang="zh-CN" altLang="en-US" sz="2000">
              <a:solidFill>
                <a:schemeClr val="bg1"/>
              </a:solidFill>
            </a:endParaRPr>
          </a:p>
          <a:p>
            <a:endParaRPr lang="zh-CN" altLang="en-US" sz="2000">
              <a:solidFill>
                <a:schemeClr val="bg1"/>
              </a:solidFill>
            </a:endParaRPr>
          </a:p>
          <a:p>
            <a:r>
              <a:rPr lang="zh-CN" altLang="en-US" sz="2000" b="1" i="1">
                <a:solidFill>
                  <a:srgbClr val="0070C0"/>
                </a:solidFill>
              </a:rPr>
              <a:t>值得注意的是</a:t>
            </a:r>
            <a:r>
              <a:rPr lang="zh-CN" altLang="en-US" sz="2000">
                <a:solidFill>
                  <a:schemeClr val="bg1"/>
                </a:solidFill>
              </a:rPr>
              <a:t>，</a:t>
            </a:r>
            <a:r>
              <a:rPr lang="zh-CN" altLang="en-US" sz="2000" b="1">
                <a:solidFill>
                  <a:srgbClr val="0070C0"/>
                </a:solidFill>
              </a:rPr>
              <a:t>任何自主</a:t>
            </a:r>
            <a:r>
              <a:rPr lang="zh-CN" altLang="en-US" sz="2000">
                <a:solidFill>
                  <a:schemeClr val="bg1"/>
                </a:solidFill>
              </a:rPr>
              <a:t>、</a:t>
            </a:r>
            <a:r>
              <a:rPr lang="zh-CN" altLang="en-US" sz="2000" b="1">
                <a:solidFill>
                  <a:srgbClr val="0070C0"/>
                </a:solidFill>
              </a:rPr>
              <a:t>感知力及</a:t>
            </a:r>
            <a:r>
              <a:rPr lang="zh-CN" altLang="en-US" sz="2000">
                <a:solidFill>
                  <a:schemeClr val="bg1"/>
                </a:solidFill>
              </a:rPr>
              <a:t>/或</a:t>
            </a:r>
            <a:r>
              <a:rPr lang="zh-CN" altLang="en-US" sz="2000" b="1">
                <a:solidFill>
                  <a:srgbClr val="0070C0"/>
                </a:solidFill>
              </a:rPr>
              <a:t>智能的SCP通常会分级为</a:t>
            </a:r>
            <a:r>
              <a:rPr lang="zh-CN" altLang="en-US" sz="2000" b="1">
                <a:solidFill>
                  <a:srgbClr val="FFC000"/>
                </a:solidFill>
              </a:rPr>
              <a:t>Euclid</a:t>
            </a:r>
            <a:r>
              <a:rPr lang="zh-CN" altLang="en-US" sz="2000">
                <a:solidFill>
                  <a:schemeClr val="bg1"/>
                </a:solidFill>
              </a:rPr>
              <a:t>，因为</a:t>
            </a:r>
            <a:r>
              <a:rPr lang="zh-CN" altLang="en-US" sz="2000" b="1">
                <a:solidFill>
                  <a:srgbClr val="0070C0"/>
                </a:solidFill>
              </a:rPr>
              <a:t>它们能自主地思考</a:t>
            </a:r>
            <a:r>
              <a:rPr lang="zh-CN" altLang="en-US" sz="2000">
                <a:solidFill>
                  <a:schemeClr val="bg1"/>
                </a:solidFill>
              </a:rPr>
              <a:t>或</a:t>
            </a:r>
            <a:r>
              <a:rPr lang="zh-CN" altLang="en-US" sz="2000" b="1">
                <a:solidFill>
                  <a:srgbClr val="0070C0"/>
                </a:solidFill>
              </a:rPr>
              <a:t>行动并带来固有</a:t>
            </a:r>
            <a:r>
              <a:rPr lang="zh-CN" altLang="en-US" sz="2000">
                <a:solidFill>
                  <a:schemeClr val="bg1"/>
                </a:solidFill>
              </a:rPr>
              <a:t>的</a:t>
            </a:r>
            <a:r>
              <a:rPr lang="zh-CN" altLang="en-US" sz="2000" b="1">
                <a:solidFill>
                  <a:srgbClr val="C00000"/>
                </a:solidFill>
              </a:rPr>
              <a:t>不可预测性</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pic>
        <p:nvPicPr>
          <p:cNvPr id="2" name="图片 1" descr="euclid"/>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96450" y="4471035"/>
            <a:ext cx="1657350" cy="1809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par>
                                <p:cTn id="13" presetID="10" presetClass="entr" presetSubtype="0" fill="hold" grpId="0" nodeType="withEffect">
                                  <p:stCondLst>
                                    <p:cond delay="0"/>
                                  </p:stCondLst>
                                  <p:iterate type="lt">
                                    <p:tmPct val="30000"/>
                                  </p:iterate>
                                  <p:childTnLst>
                                    <p:set>
                                      <p:cBhvr>
                                        <p:cTn id="14" dur="250" fill="hold">
                                          <p:stCondLst>
                                            <p:cond delay="0"/>
                                          </p:stCondLst>
                                        </p:cTn>
                                        <p:tgtEl>
                                          <p:spTgt spid="11">
                                            <p:txEl>
                                              <p:pRg st="2" end="2"/>
                                            </p:txEl>
                                          </p:spTgt>
                                        </p:tgtEl>
                                        <p:attrNameLst>
                                          <p:attrName>style.visibility</p:attrName>
                                        </p:attrNameLst>
                                      </p:cBhvr>
                                      <p:to>
                                        <p:strVal val="visible"/>
                                      </p:to>
                                    </p:set>
                                    <p:animEffect transition="in" filter="fade">
                                      <p:cBhvr>
                                        <p:cTn id="15" dur="25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en-US" altLang="zh-CN" sz="7200" b="1">
                <a:solidFill>
                  <a:srgbClr val="C00000"/>
                </a:solidFill>
              </a:rPr>
              <a:t>Keter</a:t>
            </a:r>
            <a:endParaRPr lang="en-US" altLang="zh-CN" sz="7200" b="1">
              <a:solidFill>
                <a:srgbClr val="C00000"/>
              </a:solidFill>
            </a:endParaRPr>
          </a:p>
        </p:txBody>
      </p:sp>
      <p:sp>
        <p:nvSpPr>
          <p:cNvPr id="11" name="内容占位符 10"/>
          <p:cNvSpPr>
            <a:spLocks noGrp="1"/>
          </p:cNvSpPr>
          <p:nvPr>
            <p:ph idx="1"/>
          </p:nvPr>
        </p:nvSpPr>
        <p:spPr>
          <a:xfrm>
            <a:off x="838200" y="3009900"/>
            <a:ext cx="10515600" cy="1221740"/>
          </a:xfrm>
        </p:spPr>
        <p:txBody>
          <a:bodyPr/>
          <a:p>
            <a:r>
              <a:rPr lang="zh-CN" altLang="en-US" sz="2000" b="1">
                <a:solidFill>
                  <a:srgbClr val="C00000"/>
                </a:solidFill>
              </a:rPr>
              <a:t>Keter</a:t>
            </a:r>
            <a:r>
              <a:rPr lang="zh-CN" altLang="en-US" sz="2000">
                <a:solidFill>
                  <a:schemeClr val="bg1"/>
                </a:solidFill>
              </a:rPr>
              <a:t>级SCP是</a:t>
            </a:r>
            <a:r>
              <a:rPr lang="zh-CN" altLang="en-US" sz="2000" b="1">
                <a:solidFill>
                  <a:srgbClr val="C00000"/>
                </a:solidFill>
              </a:rPr>
              <a:t>极难去持续</a:t>
            </a:r>
            <a:r>
              <a:rPr lang="zh-CN" altLang="en-US" sz="2000">
                <a:solidFill>
                  <a:schemeClr val="bg1"/>
                </a:solidFill>
              </a:rPr>
              <a:t>或</a:t>
            </a:r>
            <a:r>
              <a:rPr lang="zh-CN" altLang="en-US" sz="2000" b="1">
                <a:solidFill>
                  <a:srgbClr val="C00000"/>
                </a:solidFill>
              </a:rPr>
              <a:t>确实地收容</a:t>
            </a:r>
            <a:r>
              <a:rPr lang="zh-CN" altLang="en-US" sz="2000">
                <a:solidFill>
                  <a:schemeClr val="bg1"/>
                </a:solidFill>
              </a:rPr>
              <a:t>的</a:t>
            </a:r>
            <a:r>
              <a:rPr lang="zh-CN" altLang="en-US" sz="2000" b="1">
                <a:solidFill>
                  <a:srgbClr val="C00000"/>
                </a:solidFill>
              </a:rPr>
              <a:t>异常</a:t>
            </a:r>
            <a:r>
              <a:rPr lang="zh-CN" altLang="en-US" sz="2000">
                <a:solidFill>
                  <a:schemeClr val="bg1"/>
                </a:solidFill>
              </a:rPr>
              <a:t>，</a:t>
            </a:r>
            <a:r>
              <a:rPr lang="zh-CN" altLang="en-US" sz="2000" b="1">
                <a:solidFill>
                  <a:srgbClr val="C00000"/>
                </a:solidFill>
              </a:rPr>
              <a:t>且收容措施往往是大规模和复杂的</a:t>
            </a:r>
            <a:r>
              <a:rPr lang="zh-CN" altLang="en-US" sz="2000">
                <a:solidFill>
                  <a:schemeClr val="bg1"/>
                </a:solidFill>
              </a:rPr>
              <a:t>。</a:t>
            </a:r>
            <a:r>
              <a:rPr lang="zh-CN" altLang="en-US" sz="2000" b="1">
                <a:solidFill>
                  <a:srgbClr val="C00000"/>
                </a:solidFill>
              </a:rPr>
              <a:t>因为对异常没有实质了解或缺乏技术来妥善收容</a:t>
            </a:r>
            <a:r>
              <a:rPr lang="zh-CN" altLang="en-US" sz="2000">
                <a:solidFill>
                  <a:schemeClr val="bg1"/>
                </a:solidFill>
              </a:rPr>
              <a:t>或</a:t>
            </a:r>
            <a:r>
              <a:rPr lang="zh-CN" altLang="en-US" sz="2000" b="1">
                <a:solidFill>
                  <a:srgbClr val="C00000"/>
                </a:solidFill>
              </a:rPr>
              <a:t>抵抗</a:t>
            </a:r>
            <a:r>
              <a:rPr lang="zh-CN" altLang="en-US" sz="2000">
                <a:solidFill>
                  <a:schemeClr val="bg1"/>
                </a:solidFill>
              </a:rPr>
              <a:t>，</a:t>
            </a:r>
            <a:r>
              <a:rPr lang="zh-CN" altLang="en-US" sz="2000" b="1">
                <a:solidFill>
                  <a:srgbClr val="C00000"/>
                </a:solidFill>
              </a:rPr>
              <a:t>基金会</a:t>
            </a:r>
            <a:r>
              <a:rPr lang="zh-CN" altLang="en-US" sz="2000">
                <a:solidFill>
                  <a:schemeClr val="bg1"/>
                </a:solidFill>
              </a:rPr>
              <a:t>往往</a:t>
            </a:r>
            <a:r>
              <a:rPr lang="zh-CN" altLang="en-US" sz="2000" b="1">
                <a:solidFill>
                  <a:srgbClr val="C00000"/>
                </a:solidFill>
              </a:rPr>
              <a:t>无法顺利地收容这些SCP</a:t>
            </a:r>
            <a:r>
              <a:rPr lang="zh-CN" altLang="en-US" sz="2000">
                <a:solidFill>
                  <a:schemeClr val="bg1"/>
                </a:solidFill>
              </a:rPr>
              <a:t>。</a:t>
            </a:r>
            <a:r>
              <a:rPr lang="zh-CN" altLang="en-US" sz="2000" b="1">
                <a:solidFill>
                  <a:srgbClr val="0070C0"/>
                </a:solidFill>
              </a:rPr>
              <a:t>一个Keter级SCP不代表SCP很危险</a:t>
            </a:r>
            <a:r>
              <a:rPr lang="zh-CN" altLang="en-US" sz="2000">
                <a:solidFill>
                  <a:schemeClr val="bg1"/>
                </a:solidFill>
              </a:rPr>
              <a:t>，只是</a:t>
            </a:r>
            <a:r>
              <a:rPr lang="zh-CN" altLang="en-US" sz="2000" b="1">
                <a:solidFill>
                  <a:srgbClr val="0070C0"/>
                </a:solidFill>
              </a:rPr>
              <a:t>纯粹地非常难以收容</a:t>
            </a:r>
            <a:r>
              <a:rPr lang="zh-CN" altLang="en-US" sz="2000">
                <a:solidFill>
                  <a:schemeClr val="bg1"/>
                </a:solidFill>
              </a:rPr>
              <a:t>或</a:t>
            </a:r>
            <a:r>
              <a:rPr lang="zh-CN" altLang="en-US" sz="2000" b="1">
                <a:solidFill>
                  <a:srgbClr val="C00000"/>
                </a:solidFill>
              </a:rPr>
              <a:t>是收容代价极高</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pic>
        <p:nvPicPr>
          <p:cNvPr id="2" name="图片 1" descr="kete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96450" y="3897630"/>
            <a:ext cx="1657350" cy="1809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en-US" altLang="zh-CN" sz="7200" b="1">
                <a:solidFill>
                  <a:schemeClr val="accent2">
                    <a:lumMod val="75000"/>
                  </a:schemeClr>
                </a:solidFill>
              </a:rPr>
              <a:t>Thaumiel</a:t>
            </a:r>
            <a:endParaRPr lang="en-US" altLang="zh-CN" sz="7200" b="1">
              <a:solidFill>
                <a:schemeClr val="accent2">
                  <a:lumMod val="75000"/>
                </a:schemeClr>
              </a:solidFill>
            </a:endParaRPr>
          </a:p>
        </p:txBody>
      </p:sp>
      <p:sp>
        <p:nvSpPr>
          <p:cNvPr id="11" name="内容占位符 10"/>
          <p:cNvSpPr>
            <a:spLocks noGrp="1"/>
          </p:cNvSpPr>
          <p:nvPr>
            <p:ph idx="1"/>
          </p:nvPr>
        </p:nvSpPr>
        <p:spPr>
          <a:xfrm>
            <a:off x="838200" y="3080385"/>
            <a:ext cx="10515600" cy="1237615"/>
          </a:xfrm>
        </p:spPr>
        <p:txBody>
          <a:bodyPr/>
          <a:p>
            <a:r>
              <a:rPr lang="zh-CN" altLang="en-US" sz="2000" b="1">
                <a:solidFill>
                  <a:schemeClr val="accent2">
                    <a:lumMod val="75000"/>
                  </a:schemeClr>
                </a:solidFill>
              </a:rPr>
              <a:t>Thaumiel</a:t>
            </a:r>
            <a:r>
              <a:rPr lang="zh-CN" altLang="en-US" sz="2000">
                <a:solidFill>
                  <a:schemeClr val="bg1"/>
                </a:solidFill>
              </a:rPr>
              <a:t>级SCP为</a:t>
            </a:r>
            <a:r>
              <a:rPr lang="zh-CN" altLang="en-US" sz="2000" b="1">
                <a:solidFill>
                  <a:srgbClr val="0070C0"/>
                </a:solidFill>
              </a:rPr>
              <a:t>基金会用于收容</a:t>
            </a:r>
            <a:r>
              <a:rPr lang="zh-CN" altLang="en-US" sz="2000">
                <a:solidFill>
                  <a:schemeClr val="bg1"/>
                </a:solidFill>
              </a:rPr>
              <a:t>或</a:t>
            </a:r>
            <a:r>
              <a:rPr lang="zh-CN" altLang="en-US" sz="2000" b="1">
                <a:solidFill>
                  <a:srgbClr val="0070C0"/>
                </a:solidFill>
              </a:rPr>
              <a:t>抵制其他SCP或异常现象</a:t>
            </a:r>
            <a:r>
              <a:rPr lang="zh-CN" altLang="en-US" sz="2000">
                <a:solidFill>
                  <a:schemeClr val="bg1"/>
                </a:solidFill>
              </a:rPr>
              <a:t>的</a:t>
            </a:r>
            <a:r>
              <a:rPr lang="zh-CN" altLang="en-US" sz="2000" b="1">
                <a:solidFill>
                  <a:srgbClr val="0070C0"/>
                </a:solidFill>
              </a:rPr>
              <a:t>异常</a:t>
            </a:r>
            <a:r>
              <a:rPr lang="zh-CN" altLang="en-US" sz="2000">
                <a:solidFill>
                  <a:schemeClr val="bg1"/>
                </a:solidFill>
              </a:rPr>
              <a:t>。</a:t>
            </a:r>
            <a:r>
              <a:rPr lang="zh-CN" altLang="en-US" sz="2000" b="1">
                <a:solidFill>
                  <a:srgbClr val="0070C0"/>
                </a:solidFill>
              </a:rPr>
              <a:t>仅存的一些Thaumiel级项目都是基金会的</a:t>
            </a:r>
            <a:r>
              <a:rPr lang="zh-CN" altLang="en-US" sz="2000" b="1" i="1">
                <a:solidFill>
                  <a:schemeClr val="accent6">
                    <a:lumMod val="50000"/>
                  </a:schemeClr>
                </a:solidFill>
              </a:rPr>
              <a:t>最高机密</a:t>
            </a:r>
            <a:r>
              <a:rPr lang="zh-CN" altLang="en-US" sz="2000">
                <a:solidFill>
                  <a:schemeClr val="bg1"/>
                </a:solidFill>
              </a:rPr>
              <a:t>，而</a:t>
            </a:r>
            <a:r>
              <a:rPr lang="zh-CN" altLang="en-US" sz="2000" b="1">
                <a:solidFill>
                  <a:schemeClr val="accent6">
                    <a:lumMod val="50000"/>
                  </a:schemeClr>
                </a:solidFill>
              </a:rPr>
              <a:t>它们的位置</a:t>
            </a:r>
            <a:r>
              <a:rPr lang="zh-CN" altLang="en-US" sz="2000">
                <a:solidFill>
                  <a:schemeClr val="bg1"/>
                </a:solidFill>
              </a:rPr>
              <a:t>、功能及现况</a:t>
            </a:r>
            <a:r>
              <a:rPr lang="zh-CN" altLang="en-US" sz="2000" b="1">
                <a:solidFill>
                  <a:schemeClr val="accent6">
                    <a:lumMod val="50000"/>
                  </a:schemeClr>
                </a:solidFill>
              </a:rPr>
              <a:t>只为O5议会以外</a:t>
            </a:r>
            <a:r>
              <a:rPr lang="zh-CN" altLang="en-US" sz="2000">
                <a:solidFill>
                  <a:schemeClr val="bg1"/>
                </a:solidFill>
              </a:rPr>
              <a:t>的</a:t>
            </a:r>
            <a:r>
              <a:rPr lang="zh-CN" altLang="en-US" sz="2000" b="1">
                <a:solidFill>
                  <a:schemeClr val="accent6">
                    <a:lumMod val="50000"/>
                  </a:schemeClr>
                </a:solidFill>
              </a:rPr>
              <a:t>少数基金会人员所知</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rgbClr val="0070C0"/>
                </a:solidFill>
                <a:sym typeface="+mn-ea"/>
              </a:rPr>
              <a:t>无效化（Neutralized）</a:t>
            </a:r>
            <a:endParaRPr lang="en-US" altLang="zh-CN" sz="7200" b="1">
              <a:solidFill>
                <a:schemeClr val="bg1"/>
              </a:solidFill>
            </a:endParaRPr>
          </a:p>
        </p:txBody>
      </p:sp>
      <p:sp>
        <p:nvSpPr>
          <p:cNvPr id="11" name="内容占位符 10"/>
          <p:cNvSpPr>
            <a:spLocks noGrp="1"/>
          </p:cNvSpPr>
          <p:nvPr>
            <p:ph idx="1"/>
          </p:nvPr>
        </p:nvSpPr>
        <p:spPr>
          <a:xfrm>
            <a:off x="838200" y="3096260"/>
            <a:ext cx="10515600" cy="665480"/>
          </a:xfrm>
        </p:spPr>
        <p:txBody>
          <a:bodyPr/>
          <a:p>
            <a:r>
              <a:rPr lang="zh-CN" altLang="en-US" sz="2000">
                <a:solidFill>
                  <a:schemeClr val="bg1"/>
                </a:solidFill>
              </a:rPr>
              <a:t>已</a:t>
            </a:r>
            <a:r>
              <a:rPr lang="zh-CN" altLang="en-US" sz="2000" b="1">
                <a:solidFill>
                  <a:srgbClr val="0070C0"/>
                </a:solidFill>
              </a:rPr>
              <a:t>无效化</a:t>
            </a:r>
            <a:r>
              <a:rPr lang="zh-CN" altLang="en-US" sz="2000">
                <a:solidFill>
                  <a:schemeClr val="bg1"/>
                </a:solidFill>
              </a:rPr>
              <a:t>的SCP是</a:t>
            </a:r>
            <a:r>
              <a:rPr lang="zh-CN" altLang="en-US" sz="2000" b="1">
                <a:solidFill>
                  <a:srgbClr val="0070C0"/>
                </a:solidFill>
              </a:rPr>
              <a:t>已被有意无意地破坏</a:t>
            </a:r>
            <a:r>
              <a:rPr lang="zh-CN" altLang="en-US" sz="2000">
                <a:solidFill>
                  <a:schemeClr val="bg1"/>
                </a:solidFill>
              </a:rPr>
              <a:t>或</a:t>
            </a:r>
            <a:r>
              <a:rPr lang="zh-CN" altLang="en-US" sz="2000" b="1">
                <a:solidFill>
                  <a:srgbClr val="0070C0"/>
                </a:solidFill>
              </a:rPr>
              <a:t>失效而不再异常</a:t>
            </a:r>
            <a:r>
              <a:rPr lang="zh-CN" altLang="en-US" sz="2000">
                <a:solidFill>
                  <a:schemeClr val="bg1"/>
                </a:solidFill>
              </a:rPr>
              <a:t>的</a:t>
            </a:r>
            <a:r>
              <a:rPr lang="zh-CN" altLang="en-US" sz="2000" b="1">
                <a:solidFill>
                  <a:srgbClr val="0070C0"/>
                </a:solidFill>
              </a:rPr>
              <a:t>异常</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normAutofit fontScale="90000"/>
          </a:bodyPr>
          <a:p>
            <a:r>
              <a:rPr lang="zh-CN" altLang="en-US" sz="7200" b="1">
                <a:solidFill>
                  <a:srgbClr val="002060"/>
                </a:solidFill>
                <a:sym typeface="+mn-ea"/>
              </a:rPr>
              <a:t>被废除（Decommissioned）</a:t>
            </a:r>
            <a:endParaRPr lang="zh-CN" altLang="en-US" sz="7200" b="1">
              <a:solidFill>
                <a:srgbClr val="002060"/>
              </a:solidFill>
              <a:sym typeface="+mn-ea"/>
            </a:endParaRPr>
          </a:p>
        </p:txBody>
      </p:sp>
      <p:sp>
        <p:nvSpPr>
          <p:cNvPr id="11" name="内容占位符 10"/>
          <p:cNvSpPr>
            <a:spLocks noGrp="1"/>
          </p:cNvSpPr>
          <p:nvPr>
            <p:ph idx="1"/>
          </p:nvPr>
        </p:nvSpPr>
        <p:spPr>
          <a:xfrm>
            <a:off x="838200" y="2878455"/>
            <a:ext cx="10515600" cy="1640840"/>
          </a:xfrm>
        </p:spPr>
        <p:txBody>
          <a:bodyPr/>
          <a:p>
            <a:r>
              <a:rPr lang="zh-CN" altLang="en-US" sz="2000">
                <a:solidFill>
                  <a:srgbClr val="0070C0"/>
                </a:solidFill>
              </a:rPr>
              <a:t>被废除</a:t>
            </a:r>
            <a:r>
              <a:rPr lang="zh-CN" altLang="en-US" sz="2000">
                <a:solidFill>
                  <a:schemeClr val="bg1"/>
                </a:solidFill>
              </a:rPr>
              <a:t>的SCP</a:t>
            </a:r>
            <a:r>
              <a:rPr lang="zh-CN" altLang="en-US" sz="2000" b="1">
                <a:solidFill>
                  <a:srgbClr val="0070C0"/>
                </a:solidFill>
              </a:rPr>
              <a:t>是指被SCP基金会故意消灭</a:t>
            </a:r>
            <a:r>
              <a:rPr lang="zh-CN" altLang="en-US" sz="2000">
                <a:solidFill>
                  <a:schemeClr val="bg1"/>
                </a:solidFill>
              </a:rPr>
              <a:t>或是</a:t>
            </a:r>
            <a:r>
              <a:rPr lang="zh-CN" altLang="en-US" sz="2000" b="1">
                <a:solidFill>
                  <a:srgbClr val="0070C0"/>
                </a:solidFill>
              </a:rPr>
              <a:t>去除其异常性质的异常</a:t>
            </a:r>
            <a:r>
              <a:rPr lang="zh-CN" altLang="en-US" sz="2000">
                <a:solidFill>
                  <a:schemeClr val="bg1"/>
                </a:solidFill>
              </a:rPr>
              <a:t>。一般而言</a:t>
            </a:r>
            <a:r>
              <a:rPr lang="zh-CN" altLang="en-US" sz="2000" b="1">
                <a:solidFill>
                  <a:srgbClr val="0070C0"/>
                </a:solidFill>
              </a:rPr>
              <a:t>基金会会尽力收容异常物体而非将其无效化</a:t>
            </a:r>
            <a:r>
              <a:rPr lang="zh-CN" altLang="en-US" sz="2000">
                <a:solidFill>
                  <a:schemeClr val="bg1"/>
                </a:solidFill>
              </a:rPr>
              <a:t>，</a:t>
            </a:r>
            <a:r>
              <a:rPr lang="zh-CN" altLang="en-US" sz="2000" b="1">
                <a:solidFill>
                  <a:srgbClr val="C00000"/>
                </a:solidFill>
              </a:rPr>
              <a:t>故这一项目等级只会在对不可能完全收容异常</a:t>
            </a:r>
            <a:r>
              <a:rPr lang="zh-CN" altLang="en-US" sz="2000">
                <a:solidFill>
                  <a:schemeClr val="bg1"/>
                </a:solidFill>
              </a:rPr>
              <a:t>、或是</a:t>
            </a:r>
            <a:r>
              <a:rPr lang="zh-CN" altLang="en-US" sz="2000" b="1">
                <a:solidFill>
                  <a:srgbClr val="0070C0"/>
                </a:solidFill>
              </a:rPr>
              <a:t>维持异常收容所需资源耗费过高时使用</a:t>
            </a:r>
            <a:r>
              <a:rPr lang="zh-CN" altLang="en-US" sz="2000">
                <a:solidFill>
                  <a:schemeClr val="bg1"/>
                </a:solidFill>
              </a:rPr>
              <a:t>。为</a:t>
            </a:r>
            <a:r>
              <a:rPr lang="zh-CN" altLang="en-US" sz="2000" b="1">
                <a:solidFill>
                  <a:srgbClr val="0070C0"/>
                </a:solidFill>
              </a:rPr>
              <a:t>避免无必要损失</a:t>
            </a:r>
            <a:r>
              <a:rPr lang="zh-CN" altLang="en-US" sz="2000">
                <a:solidFill>
                  <a:schemeClr val="bg1"/>
                </a:solidFill>
              </a:rPr>
              <a:t>，将</a:t>
            </a:r>
            <a:r>
              <a:rPr lang="zh-CN" altLang="en-US" sz="2000" b="1">
                <a:solidFill>
                  <a:srgbClr val="0070C0"/>
                </a:solidFill>
              </a:rPr>
              <a:t>异常废除需要</a:t>
            </a:r>
            <a:r>
              <a:rPr lang="zh-CN" altLang="en-US" sz="2000">
                <a:solidFill>
                  <a:schemeClr val="bg1"/>
                </a:solidFill>
              </a:rPr>
              <a:t>的</a:t>
            </a:r>
            <a:r>
              <a:rPr lang="zh-CN" altLang="en-US" sz="2000" b="1">
                <a:solidFill>
                  <a:srgbClr val="0070C0"/>
                </a:solidFill>
              </a:rPr>
              <a:t>得到</a:t>
            </a:r>
            <a:r>
              <a:rPr lang="zh-CN" altLang="en-US" sz="2000">
                <a:solidFill>
                  <a:schemeClr val="bg1"/>
                </a:solidFill>
              </a:rPr>
              <a:t>的</a:t>
            </a:r>
            <a:r>
              <a:rPr lang="zh-CN" altLang="en-US" sz="2000" b="1">
                <a:solidFill>
                  <a:srgbClr val="0070C0"/>
                </a:solidFill>
              </a:rPr>
              <a:t>高层权威</a:t>
            </a:r>
            <a:r>
              <a:rPr lang="zh-CN" altLang="en-US" sz="2000">
                <a:solidFill>
                  <a:schemeClr val="bg1"/>
                </a:solidFill>
              </a:rPr>
              <a:t>的</a:t>
            </a:r>
            <a:r>
              <a:rPr lang="zh-CN" altLang="en-US" sz="2000" b="1">
                <a:solidFill>
                  <a:srgbClr val="0070C0"/>
                </a:solidFill>
              </a:rPr>
              <a:t>批准</a:t>
            </a:r>
            <a:r>
              <a:rPr lang="zh-CN" altLang="en-US" sz="2000">
                <a:solidFill>
                  <a:schemeClr val="bg1"/>
                </a:solidFill>
              </a:rPr>
              <a:t>，诸如</a:t>
            </a:r>
            <a:r>
              <a:rPr lang="zh-CN" altLang="en-US" sz="2000" b="1">
                <a:solidFill>
                  <a:srgbClr val="0070C0"/>
                </a:solidFill>
              </a:rPr>
              <a:t>O5议会</a:t>
            </a:r>
            <a:r>
              <a:rPr lang="zh-CN" altLang="en-US" sz="2000">
                <a:solidFill>
                  <a:schemeClr val="bg1"/>
                </a:solidFill>
              </a:rPr>
              <a:t>、</a:t>
            </a:r>
            <a:r>
              <a:rPr lang="zh-CN" altLang="en-US" sz="2000" b="1">
                <a:solidFill>
                  <a:srgbClr val="0070C0"/>
                </a:solidFill>
              </a:rPr>
              <a:t>伦理委员会</a:t>
            </a:r>
            <a:r>
              <a:rPr lang="zh-CN" altLang="en-US" sz="2000">
                <a:solidFill>
                  <a:schemeClr val="bg1"/>
                </a:solidFill>
              </a:rPr>
              <a:t>或是</a:t>
            </a:r>
            <a:r>
              <a:rPr lang="zh-CN" altLang="en-US" sz="2000" b="1">
                <a:solidFill>
                  <a:srgbClr val="0070C0"/>
                </a:solidFill>
              </a:rPr>
              <a:t>废除部</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accent5">
                    <a:lumMod val="75000"/>
                  </a:schemeClr>
                </a:solidFill>
                <a:latin typeface="+mn-lt"/>
                <a:cs typeface="+mn-lt"/>
                <a:sym typeface="+mn-ea"/>
              </a:rPr>
              <a:t>Apollyon</a:t>
            </a:r>
            <a:endParaRPr lang="en-US" altLang="zh-CN" sz="7200" b="1">
              <a:solidFill>
                <a:schemeClr val="bg1"/>
              </a:solidFill>
              <a:latin typeface="+mn-lt"/>
              <a:cs typeface="+mn-lt"/>
            </a:endParaRPr>
          </a:p>
        </p:txBody>
      </p:sp>
      <p:sp>
        <p:nvSpPr>
          <p:cNvPr id="11" name="内容占位符 10"/>
          <p:cNvSpPr>
            <a:spLocks noGrp="1"/>
          </p:cNvSpPr>
          <p:nvPr>
            <p:ph idx="1"/>
          </p:nvPr>
        </p:nvSpPr>
        <p:spPr>
          <a:xfrm>
            <a:off x="838200" y="3084830"/>
            <a:ext cx="10515600" cy="1228090"/>
          </a:xfrm>
        </p:spPr>
        <p:txBody>
          <a:bodyPr/>
          <a:p>
            <a:r>
              <a:rPr lang="zh-CN" altLang="en-US" sz="2000" b="1">
                <a:solidFill>
                  <a:schemeClr val="accent5">
                    <a:lumMod val="75000"/>
                  </a:schemeClr>
                </a:solidFill>
              </a:rPr>
              <a:t>Apollyon</a:t>
            </a:r>
            <a:r>
              <a:rPr lang="zh-CN" altLang="en-US" sz="2000">
                <a:solidFill>
                  <a:schemeClr val="bg1"/>
                </a:solidFill>
              </a:rPr>
              <a:t>级SCP指代</a:t>
            </a:r>
            <a:r>
              <a:rPr lang="zh-CN" altLang="en-US" sz="2000" b="1">
                <a:solidFill>
                  <a:srgbClr val="0070C0"/>
                </a:solidFill>
              </a:rPr>
              <a:t>无法予以收容</a:t>
            </a:r>
            <a:r>
              <a:rPr lang="zh-CN" altLang="en-US" sz="2000">
                <a:solidFill>
                  <a:schemeClr val="bg1"/>
                </a:solidFill>
              </a:rPr>
              <a:t>、</a:t>
            </a:r>
            <a:r>
              <a:rPr lang="zh-CN" altLang="en-US" sz="2000" b="1">
                <a:solidFill>
                  <a:srgbClr val="0070C0"/>
                </a:solidFill>
              </a:rPr>
              <a:t>预计</a:t>
            </a:r>
            <a:r>
              <a:rPr lang="zh-CN" altLang="en-US" sz="2000">
                <a:solidFill>
                  <a:schemeClr val="bg1"/>
                </a:solidFill>
              </a:rPr>
              <a:t>会</a:t>
            </a:r>
            <a:r>
              <a:rPr lang="zh-CN" altLang="en-US" sz="2000" b="1">
                <a:solidFill>
                  <a:srgbClr val="0070C0"/>
                </a:solidFill>
              </a:rPr>
              <a:t>在近期突破收容</a:t>
            </a:r>
            <a:r>
              <a:rPr lang="zh-CN" altLang="en-US" sz="2000">
                <a:solidFill>
                  <a:schemeClr val="bg1"/>
                </a:solidFill>
              </a:rPr>
              <a:t>、或</a:t>
            </a:r>
            <a:r>
              <a:rPr lang="zh-CN" altLang="en-US" sz="2000" b="1">
                <a:solidFill>
                  <a:srgbClr val="0070C0"/>
                </a:solidFill>
              </a:rPr>
              <a:t>存在类似情景的异常</a:t>
            </a:r>
            <a:r>
              <a:rPr lang="zh-CN" altLang="en-US" sz="2000">
                <a:solidFill>
                  <a:schemeClr val="bg1"/>
                </a:solidFill>
              </a:rPr>
              <a:t>。此类</a:t>
            </a:r>
            <a:r>
              <a:rPr lang="zh-CN" altLang="en-US" sz="2000" b="1">
                <a:solidFill>
                  <a:srgbClr val="C00000"/>
                </a:solidFill>
              </a:rPr>
              <a:t>异常一般与世界末日威胁</a:t>
            </a:r>
            <a:r>
              <a:rPr lang="zh-CN" altLang="en-US" sz="2000">
                <a:solidFill>
                  <a:schemeClr val="bg1"/>
                </a:solidFill>
              </a:rPr>
              <a:t>或</a:t>
            </a:r>
            <a:r>
              <a:rPr lang="zh-CN" altLang="en-US" sz="2000" b="1">
                <a:solidFill>
                  <a:srgbClr val="C00000"/>
                </a:solidFill>
              </a:rPr>
              <a:t>某种类型</a:t>
            </a:r>
            <a:r>
              <a:rPr lang="zh-CN" altLang="en-US" sz="2000">
                <a:solidFill>
                  <a:schemeClr val="bg1"/>
                </a:solidFill>
              </a:rPr>
              <a:t>的</a:t>
            </a:r>
            <a:r>
              <a:rPr lang="zh-CN" altLang="en-US" sz="2000" b="1">
                <a:solidFill>
                  <a:srgbClr val="C00000"/>
                </a:solidFill>
              </a:rPr>
              <a:t>K级情景相关</a:t>
            </a:r>
            <a:r>
              <a:rPr lang="zh-CN" altLang="en-US" sz="2000">
                <a:solidFill>
                  <a:schemeClr val="bg1"/>
                </a:solidFill>
              </a:rPr>
              <a:t>，需要</a:t>
            </a:r>
            <a:r>
              <a:rPr lang="zh-CN" altLang="en-US" sz="2000" b="1">
                <a:solidFill>
                  <a:srgbClr val="C00000"/>
                </a:solidFill>
              </a:rPr>
              <a:t>基金会</a:t>
            </a:r>
            <a:r>
              <a:rPr lang="zh-CN" altLang="en-US" sz="2000">
                <a:solidFill>
                  <a:schemeClr val="bg1"/>
                </a:solidFill>
              </a:rPr>
              <a:t>做出</a:t>
            </a:r>
            <a:r>
              <a:rPr lang="zh-CN" altLang="en-US" sz="2000" b="1">
                <a:solidFill>
                  <a:srgbClr val="C00000"/>
                </a:solidFill>
              </a:rPr>
              <a:t>巨大努力进行应对</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sp>
        <p:nvSpPr>
          <p:cNvPr id="2" name="文本框 1"/>
          <p:cNvSpPr txBox="1"/>
          <p:nvPr/>
        </p:nvSpPr>
        <p:spPr>
          <a:xfrm>
            <a:off x="441960" y="379095"/>
            <a:ext cx="4389755" cy="1198880"/>
          </a:xfrm>
          <a:prstGeom prst="rect">
            <a:avLst/>
          </a:prstGeom>
          <a:noFill/>
        </p:spPr>
        <p:txBody>
          <a:bodyPr wrap="square" rtlCol="0">
            <a:spAutoFit/>
          </a:bodyPr>
          <a:p>
            <a:r>
              <a:rPr lang="zh-CN" altLang="en-US" sz="7200" b="1">
                <a:solidFill>
                  <a:schemeClr val="bg1"/>
                </a:solidFill>
              </a:rPr>
              <a:t>使命宣言</a:t>
            </a:r>
            <a:endParaRPr lang="zh-CN" altLang="en-US" sz="7200" b="1">
              <a:solidFill>
                <a:schemeClr val="bg1"/>
              </a:solidFill>
            </a:endParaRPr>
          </a:p>
        </p:txBody>
      </p:sp>
      <p:sp>
        <p:nvSpPr>
          <p:cNvPr id="3" name="文本框 2"/>
          <p:cNvSpPr txBox="1"/>
          <p:nvPr/>
        </p:nvSpPr>
        <p:spPr>
          <a:xfrm>
            <a:off x="838835" y="1817370"/>
            <a:ext cx="8088630" cy="1568450"/>
          </a:xfrm>
          <a:prstGeom prst="rect">
            <a:avLst/>
          </a:prstGeom>
          <a:noFill/>
        </p:spPr>
        <p:txBody>
          <a:bodyPr wrap="square" rtlCol="0">
            <a:spAutoFit/>
          </a:bodyPr>
          <a:p>
            <a:r>
              <a:rPr lang="zh-CN" altLang="en-US" sz="1600">
                <a:solidFill>
                  <a:schemeClr val="bg1"/>
                </a:solidFill>
              </a:rPr>
              <a:t>于世界各地的暗处活动，基金会的目标是</a:t>
            </a:r>
            <a:r>
              <a:rPr lang="zh-CN" altLang="en-US" sz="1600" b="1">
                <a:solidFill>
                  <a:srgbClr val="0070C0"/>
                </a:solidFill>
              </a:rPr>
              <a:t>收容异常物品，个体及现象</a:t>
            </a:r>
            <a:r>
              <a:rPr lang="zh-CN" altLang="en-US" sz="1600">
                <a:solidFill>
                  <a:schemeClr val="bg1"/>
                </a:solidFill>
              </a:rPr>
              <a:t>，而且其本身运作</a:t>
            </a:r>
            <a:r>
              <a:rPr lang="zh-CN" altLang="en-US" sz="1600" b="1">
                <a:solidFill>
                  <a:srgbClr val="0070C0"/>
                </a:solidFill>
              </a:rPr>
              <a:t>不受</a:t>
            </a:r>
            <a:r>
              <a:rPr lang="zh-CN" altLang="en-US" sz="1600">
                <a:solidFill>
                  <a:schemeClr val="bg1"/>
                </a:solidFill>
              </a:rPr>
              <a:t>各个主要</a:t>
            </a:r>
            <a:r>
              <a:rPr lang="zh-CN" altLang="en-US" sz="1600" b="1">
                <a:solidFill>
                  <a:srgbClr val="0070C0"/>
                </a:solidFill>
              </a:rPr>
              <a:t>国家政府</a:t>
            </a:r>
            <a:r>
              <a:rPr lang="zh-CN" altLang="en-US" sz="1600">
                <a:solidFill>
                  <a:schemeClr val="bg1"/>
                </a:solidFill>
              </a:rPr>
              <a:t>的</a:t>
            </a:r>
            <a:r>
              <a:rPr lang="zh-CN" altLang="en-US" sz="1600" b="1">
                <a:solidFill>
                  <a:srgbClr val="0070C0"/>
                </a:solidFill>
              </a:rPr>
              <a:t>司法管辖权</a:t>
            </a:r>
            <a:r>
              <a:rPr lang="zh-CN" altLang="en-US" sz="1600">
                <a:solidFill>
                  <a:schemeClr val="bg1"/>
                </a:solidFill>
              </a:rPr>
              <a:t>，</a:t>
            </a:r>
            <a:r>
              <a:rPr lang="zh-CN" altLang="en-US" sz="1600" b="1">
                <a:solidFill>
                  <a:srgbClr val="0070C0"/>
                </a:solidFill>
              </a:rPr>
              <a:t>授权</a:t>
            </a:r>
            <a:r>
              <a:rPr lang="zh-CN" altLang="en-US" sz="1600">
                <a:solidFill>
                  <a:schemeClr val="bg1"/>
                </a:solidFill>
              </a:rPr>
              <a:t>和</a:t>
            </a:r>
            <a:r>
              <a:rPr lang="zh-CN" altLang="en-US" sz="1600" b="1">
                <a:solidFill>
                  <a:srgbClr val="0070C0"/>
                </a:solidFill>
              </a:rPr>
              <a:t>委托的干扰</a:t>
            </a:r>
            <a:r>
              <a:rPr lang="zh-CN" altLang="en-US" sz="1600">
                <a:solidFill>
                  <a:schemeClr val="bg1"/>
                </a:solidFill>
              </a:rPr>
              <a:t>。这些异常透过</a:t>
            </a:r>
            <a:r>
              <a:rPr lang="zh-CN" altLang="en-US" sz="1600" b="1">
                <a:solidFill>
                  <a:srgbClr val="C00000"/>
                </a:solidFill>
              </a:rPr>
              <a:t>物理</a:t>
            </a:r>
            <a:r>
              <a:rPr lang="zh-CN" altLang="en-US" sz="1600">
                <a:solidFill>
                  <a:schemeClr val="bg1"/>
                </a:solidFill>
              </a:rPr>
              <a:t>或</a:t>
            </a:r>
            <a:r>
              <a:rPr lang="zh-CN" altLang="en-US" sz="1600" b="1">
                <a:solidFill>
                  <a:srgbClr val="C00000"/>
                </a:solidFill>
              </a:rPr>
              <a:t>心理危害</a:t>
            </a:r>
            <a:r>
              <a:rPr lang="zh-CN" altLang="en-US" sz="1600">
                <a:solidFill>
                  <a:schemeClr val="bg1"/>
                </a:solidFill>
              </a:rPr>
              <a:t>对全球安全造成</a:t>
            </a:r>
            <a:r>
              <a:rPr lang="zh-CN" altLang="en-US" sz="1600" b="1">
                <a:solidFill>
                  <a:srgbClr val="C00000"/>
                </a:solidFill>
              </a:rPr>
              <a:t>显著威胁</a:t>
            </a:r>
            <a:r>
              <a:rPr lang="zh-CN" altLang="en-US" sz="1600">
                <a:solidFill>
                  <a:schemeClr val="bg1"/>
                </a:solidFill>
              </a:rPr>
              <a:t>。</a:t>
            </a:r>
            <a:endParaRPr lang="zh-CN" altLang="en-US" sz="1600">
              <a:solidFill>
                <a:schemeClr val="bg1"/>
              </a:solidFill>
            </a:endParaRPr>
          </a:p>
          <a:p>
            <a:endParaRPr lang="zh-CN" altLang="en-US" sz="1600">
              <a:solidFill>
                <a:schemeClr val="bg1"/>
              </a:solidFill>
            </a:endParaRPr>
          </a:p>
          <a:p>
            <a:r>
              <a:rPr lang="zh-CN" altLang="en-US" sz="1600" b="1">
                <a:solidFill>
                  <a:schemeClr val="bg1"/>
                </a:solidFill>
              </a:rPr>
              <a:t>基金会维持常态，从而使世界各地的平民得以生存并免受恐惧，不信或对个人信念的怀疑的影响，并从地外、异次元和外空间的影响中维持人类的独立自主。</a:t>
            </a:r>
            <a:endParaRPr lang="zh-CN" altLang="en-US" sz="1600" b="1">
              <a:solidFill>
                <a:schemeClr val="bg1"/>
              </a:solidFill>
            </a:endParaRPr>
          </a:p>
        </p:txBody>
      </p:sp>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889635" y="3522980"/>
            <a:ext cx="4064000" cy="337185"/>
          </a:xfrm>
          <a:prstGeom prst="rect">
            <a:avLst/>
          </a:prstGeom>
          <a:noFill/>
        </p:spPr>
        <p:txBody>
          <a:bodyPr wrap="square" rtlCol="0">
            <a:spAutoFit/>
          </a:bodyPr>
          <a:p>
            <a:r>
              <a:rPr lang="zh-CN" altLang="en-US" sz="1600" b="1">
                <a:solidFill>
                  <a:schemeClr val="bg1"/>
                </a:solidFill>
              </a:rPr>
              <a:t>我们的任务有三方面：</a:t>
            </a:r>
            <a:endParaRPr lang="zh-CN" altLang="en-US" sz="1600" b="1">
              <a:solidFill>
                <a:schemeClr val="bg1"/>
              </a:solidFill>
            </a:endParaRPr>
          </a:p>
        </p:txBody>
      </p:sp>
      <p:sp>
        <p:nvSpPr>
          <p:cNvPr id="8" name="文本框 7"/>
          <p:cNvSpPr txBox="1"/>
          <p:nvPr/>
        </p:nvSpPr>
        <p:spPr>
          <a:xfrm>
            <a:off x="1833880" y="4324350"/>
            <a:ext cx="1583690" cy="922020"/>
          </a:xfrm>
          <a:prstGeom prst="rect">
            <a:avLst/>
          </a:prstGeom>
          <a:noFill/>
        </p:spPr>
        <p:txBody>
          <a:bodyPr wrap="square" rtlCol="0">
            <a:spAutoFit/>
          </a:bodyPr>
          <a:p>
            <a:r>
              <a:rPr lang="zh-CN" altLang="en-US" sz="5400" b="1">
                <a:solidFill>
                  <a:schemeClr val="bg1"/>
                </a:solidFill>
              </a:rPr>
              <a:t>控制</a:t>
            </a:r>
            <a:endParaRPr lang="zh-CN" altLang="en-US" sz="5400" b="1">
              <a:solidFill>
                <a:schemeClr val="bg1"/>
              </a:solidFill>
            </a:endParaRPr>
          </a:p>
        </p:txBody>
      </p:sp>
      <p:sp>
        <p:nvSpPr>
          <p:cNvPr id="9" name="文本框 8"/>
          <p:cNvSpPr txBox="1"/>
          <p:nvPr/>
        </p:nvSpPr>
        <p:spPr>
          <a:xfrm>
            <a:off x="5113655" y="4324350"/>
            <a:ext cx="1746885" cy="922020"/>
          </a:xfrm>
          <a:prstGeom prst="rect">
            <a:avLst/>
          </a:prstGeom>
          <a:noFill/>
        </p:spPr>
        <p:txBody>
          <a:bodyPr wrap="square" rtlCol="0">
            <a:spAutoFit/>
          </a:bodyPr>
          <a:p>
            <a:r>
              <a:rPr lang="zh-CN" altLang="en-US" sz="5400" b="1">
                <a:solidFill>
                  <a:schemeClr val="bg1"/>
                </a:solidFill>
              </a:rPr>
              <a:t>收容</a:t>
            </a:r>
            <a:endParaRPr lang="zh-CN" altLang="en-US" sz="5400" b="1">
              <a:solidFill>
                <a:schemeClr val="bg1"/>
              </a:solidFill>
            </a:endParaRPr>
          </a:p>
        </p:txBody>
      </p:sp>
      <p:sp>
        <p:nvSpPr>
          <p:cNvPr id="10" name="文本框 9"/>
          <p:cNvSpPr txBox="1"/>
          <p:nvPr/>
        </p:nvSpPr>
        <p:spPr>
          <a:xfrm>
            <a:off x="8330565" y="4324350"/>
            <a:ext cx="1593215" cy="922020"/>
          </a:xfrm>
          <a:prstGeom prst="rect">
            <a:avLst/>
          </a:prstGeom>
          <a:noFill/>
        </p:spPr>
        <p:txBody>
          <a:bodyPr wrap="square" rtlCol="0">
            <a:spAutoFit/>
          </a:bodyPr>
          <a:p>
            <a:r>
              <a:rPr lang="zh-CN" altLang="en-US" sz="5400" b="1">
                <a:solidFill>
                  <a:schemeClr val="bg1"/>
                </a:solidFill>
              </a:rPr>
              <a:t>保护</a:t>
            </a:r>
            <a:endParaRPr lang="zh-CN" altLang="en-US" sz="5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30000"/>
                                  </p:iterate>
                                  <p:childTnLst>
                                    <p:set>
                                      <p:cBhvr>
                                        <p:cTn id="12" dur="250"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childTnLst>
                                </p:cTn>
                              </p:par>
                              <p:par>
                                <p:cTn id="14" presetID="10" presetClass="entr" presetSubtype="0" fill="hold" grpId="0" nodeType="withEffect">
                                  <p:stCondLst>
                                    <p:cond delay="0"/>
                                  </p:stCondLst>
                                  <p:iterate type="lt">
                                    <p:tmPct val="30000"/>
                                  </p:iterate>
                                  <p:childTnLst>
                                    <p:set>
                                      <p:cBhvr>
                                        <p:cTn id="15" dur="250" fill="hold">
                                          <p:stCondLst>
                                            <p:cond delay="0"/>
                                          </p:stCondLst>
                                        </p:cTn>
                                        <p:tgtEl>
                                          <p:spTgt spid="3">
                                            <p:txEl>
                                              <p:pRg st="1" end="1"/>
                                            </p:txEl>
                                          </p:spTgt>
                                        </p:tgtEl>
                                        <p:attrNameLst>
                                          <p:attrName>style.visibility</p:attrName>
                                        </p:attrNameLst>
                                      </p:cBhvr>
                                      <p:to>
                                        <p:strVal val="visible"/>
                                      </p:to>
                                    </p:set>
                                    <p:animEffect transition="in" filter="fade">
                                      <p:cBhvr>
                                        <p:cTn id="16" dur="250"/>
                                        <p:tgtEl>
                                          <p:spTgt spid="3">
                                            <p:txEl>
                                              <p:pRg st="1" end="1"/>
                                            </p:txEl>
                                          </p:spTgt>
                                        </p:tgtEl>
                                      </p:cBhvr>
                                    </p:animEffect>
                                  </p:childTnLst>
                                </p:cTn>
                              </p:par>
                              <p:par>
                                <p:cTn id="17" presetID="10" presetClass="entr" presetSubtype="0" fill="hold" grpId="0" nodeType="withEffect">
                                  <p:stCondLst>
                                    <p:cond delay="0"/>
                                  </p:stCondLst>
                                  <p:iterate type="lt">
                                    <p:tmPct val="30000"/>
                                  </p:iterate>
                                  <p:childTnLst>
                                    <p:set>
                                      <p:cBhvr>
                                        <p:cTn id="18" dur="250" fill="hold">
                                          <p:stCondLst>
                                            <p:cond delay="0"/>
                                          </p:stCondLst>
                                        </p:cTn>
                                        <p:tgtEl>
                                          <p:spTgt spid="3">
                                            <p:txEl>
                                              <p:pRg st="2" end="2"/>
                                            </p:txEl>
                                          </p:spTgt>
                                        </p:tgtEl>
                                        <p:attrNameLst>
                                          <p:attrName>style.visibility</p:attrName>
                                        </p:attrNameLst>
                                      </p:cBhvr>
                                      <p:to>
                                        <p:strVal val="visible"/>
                                      </p:to>
                                    </p:set>
                                    <p:animEffect transition="in" filter="fade">
                                      <p:cBhvr>
                                        <p:cTn id="19" dur="250"/>
                                        <p:tgtEl>
                                          <p:spTgt spid="3">
                                            <p:txEl>
                                              <p:pRg st="2" end="2"/>
                                            </p:txEl>
                                          </p:spTgt>
                                        </p:tgtEl>
                                      </p:cBhvr>
                                    </p:animEffect>
                                  </p:childTnLst>
                                </p:cTn>
                              </p:par>
                            </p:childTnLst>
                          </p:cTn>
                        </p:par>
                        <p:par>
                          <p:cTn id="20" fill="hold">
                            <p:stCondLst>
                              <p:cond delay="6849"/>
                            </p:stCondLst>
                            <p:childTnLst>
                              <p:par>
                                <p:cTn id="21" presetID="10" presetClass="entr" presetSubtype="0" fill="hold" grpId="0" nodeType="afterEffect">
                                  <p:stCondLst>
                                    <p:cond delay="250"/>
                                  </p:stCondLst>
                                  <p:iterate type="lt">
                                    <p:tmPct val="30000"/>
                                  </p:iterate>
                                  <p:childTnLst>
                                    <p:set>
                                      <p:cBhvr>
                                        <p:cTn id="22" dur="250" fill="hold">
                                          <p:stCondLst>
                                            <p:cond delay="0"/>
                                          </p:stCondLst>
                                        </p:cTn>
                                        <p:tgtEl>
                                          <p:spTgt spid="6">
                                            <p:txEl>
                                              <p:pRg st="0" end="0"/>
                                            </p:txEl>
                                          </p:spTgt>
                                        </p:tgtEl>
                                        <p:attrNameLst>
                                          <p:attrName>style.visibility</p:attrName>
                                        </p:attrNameLst>
                                      </p:cBhvr>
                                      <p:to>
                                        <p:strVal val="visible"/>
                                      </p:to>
                                    </p:set>
                                    <p:animEffect transition="in" filter="fade">
                                      <p:cBhvr>
                                        <p:cTn id="23" dur="250"/>
                                        <p:tgtEl>
                                          <p:spTgt spid="6">
                                            <p:txEl>
                                              <p:pRg st="0" end="0"/>
                                            </p:txEl>
                                          </p:spTgt>
                                        </p:tgtEl>
                                      </p:cBhvr>
                                    </p:animEffect>
                                  </p:childTnLst>
                                </p:cTn>
                              </p:par>
                            </p:childTnLst>
                          </p:cTn>
                        </p:par>
                        <p:par>
                          <p:cTn id="24" fill="hold">
                            <p:stCondLst>
                              <p:cond delay="8024"/>
                            </p:stCondLst>
                            <p:childTnLst>
                              <p:par>
                                <p:cTn id="25" presetID="10" presetClass="entr" presetSubtype="0" fill="hold" grpId="0" nodeType="afterEffect">
                                  <p:stCondLst>
                                    <p:cond delay="0"/>
                                  </p:stCondLst>
                                  <p:iterate type="lt">
                                    <p:tmPct val="30000"/>
                                  </p:iterate>
                                  <p:childTnLst>
                                    <p:set>
                                      <p:cBhvr>
                                        <p:cTn id="26" dur="250" fill="hold">
                                          <p:stCondLst>
                                            <p:cond delay="0"/>
                                          </p:stCondLst>
                                        </p:cTn>
                                        <p:tgtEl>
                                          <p:spTgt spid="8">
                                            <p:txEl>
                                              <p:pRg st="0" end="0"/>
                                            </p:txEl>
                                          </p:spTgt>
                                        </p:tgtEl>
                                        <p:attrNameLst>
                                          <p:attrName>style.visibility</p:attrName>
                                        </p:attrNameLst>
                                      </p:cBhvr>
                                      <p:to>
                                        <p:strVal val="visible"/>
                                      </p:to>
                                    </p:set>
                                    <p:animEffect transition="in" filter="fade">
                                      <p:cBhvr>
                                        <p:cTn id="27" dur="250"/>
                                        <p:tgtEl>
                                          <p:spTgt spid="8">
                                            <p:txEl>
                                              <p:pRg st="0" end="0"/>
                                            </p:txEl>
                                          </p:spTgt>
                                        </p:tgtEl>
                                      </p:cBhvr>
                                    </p:animEffect>
                                  </p:childTnLst>
                                </p:cTn>
                              </p:par>
                            </p:childTnLst>
                          </p:cTn>
                        </p:par>
                        <p:par>
                          <p:cTn id="28" fill="hold">
                            <p:stCondLst>
                              <p:cond delay="8350"/>
                            </p:stCondLst>
                            <p:childTnLst>
                              <p:par>
                                <p:cTn id="29" presetID="10" presetClass="entr" presetSubtype="0" fill="hold" grpId="0" nodeType="afterEffect">
                                  <p:stCondLst>
                                    <p:cond delay="0"/>
                                  </p:stCondLst>
                                  <p:iterate type="lt">
                                    <p:tmPct val="30000"/>
                                  </p:iterate>
                                  <p:childTnLst>
                                    <p:set>
                                      <p:cBhvr>
                                        <p:cTn id="30" dur="250" fill="hold">
                                          <p:stCondLst>
                                            <p:cond delay="0"/>
                                          </p:stCondLst>
                                        </p:cTn>
                                        <p:tgtEl>
                                          <p:spTgt spid="9">
                                            <p:txEl>
                                              <p:pRg st="0" end="0"/>
                                            </p:txEl>
                                          </p:spTgt>
                                        </p:tgtEl>
                                        <p:attrNameLst>
                                          <p:attrName>style.visibility</p:attrName>
                                        </p:attrNameLst>
                                      </p:cBhvr>
                                      <p:to>
                                        <p:strVal val="visible"/>
                                      </p:to>
                                    </p:set>
                                    <p:animEffect transition="in" filter="fade">
                                      <p:cBhvr>
                                        <p:cTn id="31" dur="250"/>
                                        <p:tgtEl>
                                          <p:spTgt spid="9">
                                            <p:txEl>
                                              <p:pRg st="0" end="0"/>
                                            </p:txEl>
                                          </p:spTgt>
                                        </p:tgtEl>
                                      </p:cBhvr>
                                    </p:animEffect>
                                  </p:childTnLst>
                                </p:cTn>
                              </p:par>
                            </p:childTnLst>
                          </p:cTn>
                        </p:par>
                        <p:par>
                          <p:cTn id="32" fill="hold">
                            <p:stCondLst>
                              <p:cond delay="8675"/>
                            </p:stCondLst>
                            <p:childTnLst>
                              <p:par>
                                <p:cTn id="33" presetID="10" presetClass="entr" presetSubtype="0" fill="hold" grpId="0" nodeType="afterEffect">
                                  <p:stCondLst>
                                    <p:cond delay="0"/>
                                  </p:stCondLst>
                                  <p:iterate type="lt">
                                    <p:tmPct val="30000"/>
                                  </p:iterate>
                                  <p:childTnLst>
                                    <p:set>
                                      <p:cBhvr>
                                        <p:cTn id="34" dur="250" fill="hold">
                                          <p:stCondLst>
                                            <p:cond delay="0"/>
                                          </p:stCondLst>
                                        </p:cTn>
                                        <p:tgtEl>
                                          <p:spTgt spid="10">
                                            <p:txEl>
                                              <p:pRg st="0" end="0"/>
                                            </p:txEl>
                                          </p:spTgt>
                                        </p:tgtEl>
                                        <p:attrNameLst>
                                          <p:attrName>style.visibility</p:attrName>
                                        </p:attrNameLst>
                                      </p:cBhvr>
                                      <p:to>
                                        <p:strVal val="visible"/>
                                      </p:to>
                                    </p:set>
                                    <p:animEffect transition="in" filter="fade">
                                      <p:cBhvr>
                                        <p:cTn id="35" dur="25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ldLvl="0" build="allAtOnce"/>
      <p:bldP spid="3" grpId="1"/>
      <p:bldP spid="6" grpId="0" bldLvl="0" build="allAtOnce"/>
      <p:bldP spid="6" grpId="1"/>
      <p:bldP spid="8" grpId="0" bldLvl="0" build="allAtOnce"/>
      <p:bldP spid="8" grpId="1"/>
      <p:bldP spid="9" grpId="0" bldLvl="0" build="allAtOnce"/>
      <p:bldP spid="9" grpId="1"/>
      <p:bldP spid="10" grpId="0" bldLvl="0" build="allAtOnce"/>
      <p:bldP spid="10" grpId="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accent4">
                    <a:lumMod val="50000"/>
                  </a:schemeClr>
                </a:solidFill>
                <a:sym typeface="+mn-ea"/>
              </a:rPr>
              <a:t>Archon</a:t>
            </a:r>
            <a:endParaRPr lang="en-US" altLang="zh-CN" sz="7200" b="1">
              <a:solidFill>
                <a:schemeClr val="bg1"/>
              </a:solidFill>
            </a:endParaRPr>
          </a:p>
        </p:txBody>
      </p:sp>
      <p:sp>
        <p:nvSpPr>
          <p:cNvPr id="11" name="内容占位符 10"/>
          <p:cNvSpPr>
            <a:spLocks noGrp="1"/>
          </p:cNvSpPr>
          <p:nvPr>
            <p:ph idx="1"/>
          </p:nvPr>
        </p:nvSpPr>
        <p:spPr>
          <a:xfrm>
            <a:off x="838200" y="3086735"/>
            <a:ext cx="10515600" cy="1201420"/>
          </a:xfrm>
        </p:spPr>
        <p:txBody>
          <a:bodyPr/>
          <a:p>
            <a:r>
              <a:rPr lang="zh-CN" altLang="en-US" sz="2000" b="1">
                <a:solidFill>
                  <a:schemeClr val="accent4">
                    <a:lumMod val="50000"/>
                  </a:schemeClr>
                </a:solidFill>
              </a:rPr>
              <a:t>Archon</a:t>
            </a:r>
            <a:r>
              <a:rPr lang="zh-CN" altLang="en-US" sz="2000">
                <a:solidFill>
                  <a:schemeClr val="bg1"/>
                </a:solidFill>
              </a:rPr>
              <a:t>级SCP</a:t>
            </a:r>
            <a:r>
              <a:rPr lang="zh-CN" altLang="en-US" sz="2000" b="1">
                <a:solidFill>
                  <a:srgbClr val="0070C0"/>
                </a:solidFill>
              </a:rPr>
              <a:t>指代理论上可被收容</a:t>
            </a:r>
            <a:r>
              <a:rPr lang="zh-CN" altLang="en-US" sz="2000">
                <a:solidFill>
                  <a:schemeClr val="bg1"/>
                </a:solidFill>
              </a:rPr>
              <a:t>、但</a:t>
            </a:r>
            <a:r>
              <a:rPr lang="zh-CN" altLang="en-US" sz="2000" b="1">
                <a:solidFill>
                  <a:srgbClr val="0070C0"/>
                </a:solidFill>
              </a:rPr>
              <a:t>因某些原因最好维持为不收容</a:t>
            </a:r>
            <a:r>
              <a:rPr lang="zh-CN" altLang="en-US" sz="2000">
                <a:solidFill>
                  <a:schemeClr val="bg1"/>
                </a:solidFill>
              </a:rPr>
              <a:t>的</a:t>
            </a:r>
            <a:r>
              <a:rPr lang="zh-CN" altLang="en-US" sz="2000" b="1">
                <a:solidFill>
                  <a:srgbClr val="0070C0"/>
                </a:solidFill>
              </a:rPr>
              <a:t>异常</a:t>
            </a:r>
            <a:r>
              <a:rPr lang="zh-CN" altLang="en-US" sz="2000">
                <a:solidFill>
                  <a:schemeClr val="bg1"/>
                </a:solidFill>
              </a:rPr>
              <a:t>。 </a:t>
            </a:r>
            <a:r>
              <a:rPr lang="zh-CN" altLang="en-US" sz="2000" b="1">
                <a:solidFill>
                  <a:schemeClr val="accent4">
                    <a:lumMod val="50000"/>
                  </a:schemeClr>
                </a:solidFill>
              </a:rPr>
              <a:t>Archon</a:t>
            </a:r>
            <a:r>
              <a:rPr lang="zh-CN" altLang="en-US" sz="2000">
                <a:solidFill>
                  <a:schemeClr val="bg1"/>
                </a:solidFill>
              </a:rPr>
              <a:t>级SCP</a:t>
            </a:r>
            <a:r>
              <a:rPr lang="zh-CN" altLang="en-US" sz="2000" b="1">
                <a:solidFill>
                  <a:srgbClr val="0070C0"/>
                </a:solidFill>
              </a:rPr>
              <a:t>可能为共认现实</a:t>
            </a:r>
            <a:r>
              <a:rPr lang="zh-CN" altLang="en-US" sz="2000">
                <a:solidFill>
                  <a:schemeClr val="bg1"/>
                </a:solidFill>
              </a:rPr>
              <a:t>的</a:t>
            </a:r>
            <a:r>
              <a:rPr lang="zh-CN" altLang="en-US" sz="2000" b="1">
                <a:solidFill>
                  <a:srgbClr val="C00000"/>
                </a:solidFill>
              </a:rPr>
              <a:t>一部分因而难以完全收容</a:t>
            </a:r>
            <a:r>
              <a:rPr lang="zh-CN" altLang="en-US" sz="2000">
                <a:solidFill>
                  <a:schemeClr val="bg1"/>
                </a:solidFill>
              </a:rPr>
              <a:t>， </a:t>
            </a:r>
            <a:r>
              <a:rPr lang="zh-CN" altLang="en-US" sz="2000" b="1">
                <a:solidFill>
                  <a:srgbClr val="0070C0"/>
                </a:solidFill>
              </a:rPr>
              <a:t>也可能是在收容后会造成</a:t>
            </a:r>
            <a:r>
              <a:rPr lang="zh-CN" altLang="en-US" sz="2000" b="1">
                <a:solidFill>
                  <a:srgbClr val="C00000"/>
                </a:solidFill>
              </a:rPr>
              <a:t>不良影响</a:t>
            </a:r>
            <a:r>
              <a:rPr lang="zh-CN" altLang="en-US" sz="2000">
                <a:solidFill>
                  <a:schemeClr val="bg1"/>
                </a:solidFill>
              </a:rPr>
              <a:t>。这些SCP</a:t>
            </a:r>
            <a:r>
              <a:rPr lang="zh-CN" altLang="en-US" sz="2000" b="1" i="1">
                <a:solidFill>
                  <a:srgbClr val="C00000"/>
                </a:solidFill>
              </a:rPr>
              <a:t>不是不可收容的</a:t>
            </a:r>
            <a:r>
              <a:rPr lang="zh-CN" altLang="en-US" sz="2000">
                <a:solidFill>
                  <a:schemeClr val="bg1"/>
                </a:solidFill>
              </a:rPr>
              <a:t>——</a:t>
            </a:r>
            <a:r>
              <a:rPr lang="zh-CN" altLang="en-US" sz="2000" b="1">
                <a:solidFill>
                  <a:srgbClr val="0070C0"/>
                </a:solidFill>
              </a:rPr>
              <a:t>该分级</a:t>
            </a:r>
            <a:r>
              <a:rPr lang="zh-CN" altLang="en-US" sz="2000">
                <a:solidFill>
                  <a:schemeClr val="bg1"/>
                </a:solidFill>
              </a:rPr>
              <a:t>的</a:t>
            </a:r>
            <a:r>
              <a:rPr lang="zh-CN" altLang="en-US" sz="2000" b="1">
                <a:solidFill>
                  <a:srgbClr val="0070C0"/>
                </a:solidFill>
              </a:rPr>
              <a:t>特征定义是基金会选择不对此异常进行收容</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第四部分</a:t>
            </a:r>
            <a:endParaRPr lang="zh-CN" altLang="en-US" sz="7200" b="1">
              <a:solidFill>
                <a:schemeClr val="bg1"/>
              </a:solidFill>
            </a:endParaRPr>
          </a:p>
        </p:txBody>
      </p:sp>
      <p:sp>
        <p:nvSpPr>
          <p:cNvPr id="11" name="内容占位符 10"/>
          <p:cNvSpPr>
            <a:spLocks noGrp="1"/>
          </p:cNvSpPr>
          <p:nvPr>
            <p:ph idx="1"/>
          </p:nvPr>
        </p:nvSpPr>
        <p:spPr>
          <a:xfrm>
            <a:off x="838200" y="1788160"/>
            <a:ext cx="3552190" cy="927735"/>
          </a:xfrm>
        </p:spPr>
        <p:txBody>
          <a:bodyPr/>
          <a:p>
            <a:r>
              <a:rPr lang="zh-CN" altLang="en-US" sz="3600" b="1">
                <a:solidFill>
                  <a:schemeClr val="bg1"/>
                </a:solidFill>
              </a:rPr>
              <a:t>人员等级划分：</a:t>
            </a:r>
            <a:endParaRPr lang="zh-CN" altLang="en-US" sz="3600" b="1">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838200" y="3291840"/>
            <a:ext cx="10514965" cy="1198880"/>
          </a:xfrm>
          <a:prstGeom prst="rect">
            <a:avLst/>
          </a:prstGeom>
          <a:noFill/>
        </p:spPr>
        <p:txBody>
          <a:bodyPr wrap="square" rtlCol="0">
            <a:spAutoFit/>
          </a:bodyPr>
          <a:p>
            <a:r>
              <a:rPr lang="en-US" altLang="zh-CN" b="1">
                <a:solidFill>
                  <a:schemeClr val="bg1"/>
                </a:solidFill>
              </a:rPr>
              <a:t>SCP</a:t>
            </a:r>
            <a:r>
              <a:rPr lang="zh-CN" altLang="en-US" b="1">
                <a:solidFill>
                  <a:schemeClr val="bg1"/>
                </a:solidFill>
              </a:rPr>
              <a:t>人员等级由A级到E级分为五个等级，其中A级人员是那些被视为对基金会战略性行动必不可少的人员，并在任何情况下都不允许直接接触异常；B级人员被认为对于基金会的局部行动是必不可少的；C级人员可以直接接触大部分被认为不是太有敌意或威胁的异常；D级人员是可消耗人员；而E级是一个临时编级。</a:t>
            </a:r>
            <a:endParaRPr lang="zh-CN" altLang="en-US"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30000"/>
                                  </p:iterate>
                                  <p:childTnLst>
                                    <p:set>
                                      <p:cBhvr>
                                        <p:cTn id="16" dur="250" fill="hold">
                                          <p:stCondLst>
                                            <p:cond delay="0"/>
                                          </p:stCondLst>
                                        </p:cTn>
                                        <p:tgtEl>
                                          <p:spTgt spid="2">
                                            <p:txEl>
                                              <p:pRg st="0" end="0"/>
                                            </p:txEl>
                                          </p:spTgt>
                                        </p:tgtEl>
                                        <p:attrNameLst>
                                          <p:attrName>style.visibility</p:attrName>
                                        </p:attrNameLst>
                                      </p:cBhvr>
                                      <p:to>
                                        <p:strVal val="visible"/>
                                      </p:to>
                                    </p:set>
                                    <p:animEffect transition="in" filter="fade">
                                      <p:cBhvr>
                                        <p:cTn id="17" dur="2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P spid="2" grpId="0" bldLvl="0" build="allAtOnce"/>
      <p:bldP spid="2" grpId="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主要人员</a:t>
            </a:r>
            <a:r>
              <a:rPr lang="zh-CN" altLang="en-US" sz="7200" b="1">
                <a:solidFill>
                  <a:schemeClr val="bg1"/>
                </a:solidFill>
              </a:rPr>
              <a:t>等级</a:t>
            </a:r>
            <a:endParaRPr lang="zh-CN" altLang="en-US" sz="7200" b="1">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1172210" y="3376930"/>
            <a:ext cx="1416050" cy="829945"/>
          </a:xfrm>
          <a:prstGeom prst="rect">
            <a:avLst/>
          </a:prstGeom>
          <a:noFill/>
        </p:spPr>
        <p:txBody>
          <a:bodyPr wrap="square" rtlCol="0">
            <a:spAutoFit/>
          </a:bodyPr>
          <a:p>
            <a:r>
              <a:rPr lang="en-US" altLang="zh-CN" sz="4800" b="1">
                <a:solidFill>
                  <a:schemeClr val="bg1"/>
                </a:solidFill>
              </a:rPr>
              <a:t>A</a:t>
            </a:r>
            <a:r>
              <a:rPr lang="zh-CN" altLang="en-US" sz="4800" b="1">
                <a:solidFill>
                  <a:schemeClr val="bg1"/>
                </a:solidFill>
              </a:rPr>
              <a:t>级</a:t>
            </a:r>
            <a:endParaRPr lang="zh-CN" altLang="en-US" sz="4800" b="1">
              <a:solidFill>
                <a:schemeClr val="bg1"/>
              </a:solidFill>
            </a:endParaRPr>
          </a:p>
        </p:txBody>
      </p:sp>
      <p:sp>
        <p:nvSpPr>
          <p:cNvPr id="3" name="文本框 2"/>
          <p:cNvSpPr txBox="1"/>
          <p:nvPr/>
        </p:nvSpPr>
        <p:spPr>
          <a:xfrm>
            <a:off x="3409950" y="3429000"/>
            <a:ext cx="1240155" cy="829945"/>
          </a:xfrm>
          <a:prstGeom prst="rect">
            <a:avLst/>
          </a:prstGeom>
          <a:noFill/>
        </p:spPr>
        <p:txBody>
          <a:bodyPr wrap="square" rtlCol="0">
            <a:spAutoFit/>
          </a:bodyPr>
          <a:p>
            <a:r>
              <a:rPr lang="en-US" altLang="zh-CN" sz="4800" b="1">
                <a:solidFill>
                  <a:schemeClr val="bg1"/>
                </a:solidFill>
              </a:rPr>
              <a:t>B</a:t>
            </a:r>
            <a:r>
              <a:rPr lang="zh-CN" altLang="en-US" sz="4800" b="1">
                <a:solidFill>
                  <a:schemeClr val="bg1"/>
                </a:solidFill>
              </a:rPr>
              <a:t>级</a:t>
            </a:r>
            <a:endParaRPr lang="zh-CN" altLang="en-US" sz="4800" b="1">
              <a:solidFill>
                <a:schemeClr val="bg1"/>
              </a:solidFill>
            </a:endParaRPr>
          </a:p>
        </p:txBody>
      </p:sp>
      <p:sp>
        <p:nvSpPr>
          <p:cNvPr id="6" name="文本框 5"/>
          <p:cNvSpPr txBox="1"/>
          <p:nvPr/>
        </p:nvSpPr>
        <p:spPr>
          <a:xfrm>
            <a:off x="5471795" y="3429000"/>
            <a:ext cx="1248410" cy="829945"/>
          </a:xfrm>
          <a:prstGeom prst="rect">
            <a:avLst/>
          </a:prstGeom>
          <a:noFill/>
        </p:spPr>
        <p:txBody>
          <a:bodyPr wrap="square" rtlCol="0">
            <a:spAutoFit/>
          </a:bodyPr>
          <a:p>
            <a:r>
              <a:rPr lang="en-US" altLang="zh-CN" sz="4800" b="1">
                <a:solidFill>
                  <a:schemeClr val="bg1"/>
                </a:solidFill>
              </a:rPr>
              <a:t>C</a:t>
            </a:r>
            <a:r>
              <a:rPr lang="zh-CN" altLang="en-US" sz="4800" b="1">
                <a:solidFill>
                  <a:schemeClr val="bg1"/>
                </a:solidFill>
              </a:rPr>
              <a:t>级</a:t>
            </a:r>
            <a:endParaRPr lang="zh-CN" altLang="en-US" sz="4800" b="1">
              <a:solidFill>
                <a:schemeClr val="bg1"/>
              </a:solidFill>
            </a:endParaRPr>
          </a:p>
        </p:txBody>
      </p:sp>
      <p:sp>
        <p:nvSpPr>
          <p:cNvPr id="8" name="文本框 7"/>
          <p:cNvSpPr txBox="1"/>
          <p:nvPr/>
        </p:nvSpPr>
        <p:spPr>
          <a:xfrm>
            <a:off x="7541895" y="3429000"/>
            <a:ext cx="1327785" cy="829945"/>
          </a:xfrm>
          <a:prstGeom prst="rect">
            <a:avLst/>
          </a:prstGeom>
          <a:noFill/>
        </p:spPr>
        <p:txBody>
          <a:bodyPr wrap="square" rtlCol="0">
            <a:spAutoFit/>
          </a:bodyPr>
          <a:p>
            <a:r>
              <a:rPr lang="en-US" altLang="zh-CN" sz="4800" b="1">
                <a:solidFill>
                  <a:schemeClr val="bg1"/>
                </a:solidFill>
              </a:rPr>
              <a:t>D</a:t>
            </a:r>
            <a:r>
              <a:rPr lang="zh-CN" altLang="en-US" sz="4800" b="1">
                <a:solidFill>
                  <a:schemeClr val="bg1"/>
                </a:solidFill>
              </a:rPr>
              <a:t>级</a:t>
            </a:r>
            <a:endParaRPr lang="zh-CN" altLang="en-US" sz="4800" b="1">
              <a:solidFill>
                <a:schemeClr val="bg1"/>
              </a:solidFill>
            </a:endParaRPr>
          </a:p>
        </p:txBody>
      </p:sp>
      <p:sp>
        <p:nvSpPr>
          <p:cNvPr id="9" name="文本框 8"/>
          <p:cNvSpPr txBox="1"/>
          <p:nvPr/>
        </p:nvSpPr>
        <p:spPr>
          <a:xfrm>
            <a:off x="9691370" y="3429000"/>
            <a:ext cx="1301750" cy="829945"/>
          </a:xfrm>
          <a:prstGeom prst="rect">
            <a:avLst/>
          </a:prstGeom>
          <a:noFill/>
        </p:spPr>
        <p:txBody>
          <a:bodyPr wrap="square" rtlCol="0">
            <a:spAutoFit/>
          </a:bodyPr>
          <a:p>
            <a:r>
              <a:rPr lang="en-US" altLang="zh-CN" sz="4800" b="1">
                <a:solidFill>
                  <a:schemeClr val="bg1"/>
                </a:solidFill>
              </a:rPr>
              <a:t>E</a:t>
            </a:r>
            <a:r>
              <a:rPr lang="zh-CN" altLang="en-US" sz="4800" b="1">
                <a:solidFill>
                  <a:schemeClr val="bg1"/>
                </a:solidFill>
              </a:rPr>
              <a:t>级</a:t>
            </a:r>
            <a:endParaRPr lang="zh-CN" altLang="en-US" sz="48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30000"/>
                                  </p:iterate>
                                  <p:childTnLst>
                                    <p:set>
                                      <p:cBhvr>
                                        <p:cTn id="12" dur="250" fill="hold">
                                          <p:stCondLst>
                                            <p:cond delay="0"/>
                                          </p:stCondLst>
                                        </p:cTn>
                                        <p:tgtEl>
                                          <p:spTgt spid="2">
                                            <p:txEl>
                                              <p:pRg st="0" end="0"/>
                                            </p:txEl>
                                          </p:spTgt>
                                        </p:tgtEl>
                                        <p:attrNameLst>
                                          <p:attrName>style.visibility</p:attrName>
                                        </p:attrNameLst>
                                      </p:cBhvr>
                                      <p:to>
                                        <p:strVal val="visible"/>
                                      </p:to>
                                    </p:set>
                                    <p:animEffect transition="in" filter="fade">
                                      <p:cBhvr>
                                        <p:cTn id="13" dur="25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iterate type="lt">
                                    <p:tmPct val="30000"/>
                                  </p:iterate>
                                  <p:childTnLst>
                                    <p:set>
                                      <p:cBhvr>
                                        <p:cTn id="17" dur="250" fill="hold">
                                          <p:stCondLst>
                                            <p:cond delay="0"/>
                                          </p:stCondLst>
                                        </p:cTn>
                                        <p:tgtEl>
                                          <p:spTgt spid="3">
                                            <p:txEl>
                                              <p:pRg st="0" end="0"/>
                                            </p:txEl>
                                          </p:spTgt>
                                        </p:tgtEl>
                                        <p:attrNameLst>
                                          <p:attrName>style.visibility</p:attrName>
                                        </p:attrNameLst>
                                      </p:cBhvr>
                                      <p:to>
                                        <p:strVal val="visible"/>
                                      </p:to>
                                    </p:set>
                                    <p:animEffect transition="in" filter="fade">
                                      <p:cBhvr>
                                        <p:cTn id="18" dur="25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iterate type="lt">
                                    <p:tmPct val="30000"/>
                                  </p:iterate>
                                  <p:childTnLst>
                                    <p:set>
                                      <p:cBhvr>
                                        <p:cTn id="22" dur="250" fill="hold">
                                          <p:stCondLst>
                                            <p:cond delay="0"/>
                                          </p:stCondLst>
                                        </p:cTn>
                                        <p:tgtEl>
                                          <p:spTgt spid="6">
                                            <p:txEl>
                                              <p:pRg st="0" end="0"/>
                                            </p:txEl>
                                          </p:spTgt>
                                        </p:tgtEl>
                                        <p:attrNameLst>
                                          <p:attrName>style.visibility</p:attrName>
                                        </p:attrNameLst>
                                      </p:cBhvr>
                                      <p:to>
                                        <p:strVal val="visible"/>
                                      </p:to>
                                    </p:set>
                                    <p:animEffect transition="in" filter="fade">
                                      <p:cBhvr>
                                        <p:cTn id="23" dur="25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iterate type="lt">
                                    <p:tmPct val="30000"/>
                                  </p:iterate>
                                  <p:childTnLst>
                                    <p:set>
                                      <p:cBhvr>
                                        <p:cTn id="27" dur="250" fill="hold">
                                          <p:stCondLst>
                                            <p:cond delay="0"/>
                                          </p:stCondLst>
                                        </p:cTn>
                                        <p:tgtEl>
                                          <p:spTgt spid="8">
                                            <p:txEl>
                                              <p:pRg st="0" end="0"/>
                                            </p:txEl>
                                          </p:spTgt>
                                        </p:tgtEl>
                                        <p:attrNameLst>
                                          <p:attrName>style.visibility</p:attrName>
                                        </p:attrNameLst>
                                      </p:cBhvr>
                                      <p:to>
                                        <p:strVal val="visible"/>
                                      </p:to>
                                    </p:set>
                                    <p:animEffect transition="in" filter="fade">
                                      <p:cBhvr>
                                        <p:cTn id="28" dur="25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lt">
                                    <p:tmPct val="30000"/>
                                  </p:iterate>
                                  <p:childTnLst>
                                    <p:set>
                                      <p:cBhvr>
                                        <p:cTn id="32" dur="250" fill="hold">
                                          <p:stCondLst>
                                            <p:cond delay="0"/>
                                          </p:stCondLst>
                                        </p:cTn>
                                        <p:tgtEl>
                                          <p:spTgt spid="9">
                                            <p:txEl>
                                              <p:pRg st="0" end="0"/>
                                            </p:txEl>
                                          </p:spTgt>
                                        </p:tgtEl>
                                        <p:attrNameLst>
                                          <p:attrName>style.visibility</p:attrName>
                                        </p:attrNameLst>
                                      </p:cBhvr>
                                      <p:to>
                                        <p:strVal val="visible"/>
                                      </p:to>
                                    </p:set>
                                    <p:animEffect transition="in" filter="fade">
                                      <p:cBhvr>
                                        <p:cTn id="33" dur="2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bldLvl="0" build="allAtOnce"/>
      <p:bldP spid="2" grpId="1"/>
      <p:bldP spid="3" grpId="0" bldLvl="0" build="allAtOnce"/>
      <p:bldP spid="3" grpId="1"/>
      <p:bldP spid="6" grpId="0" bldLvl="0" build="allAtOnce"/>
      <p:bldP spid="6" grpId="1"/>
      <p:bldP spid="8" grpId="0" bldLvl="0" build="allAtOnce"/>
      <p:bldP spid="8" grpId="1"/>
      <p:bldP spid="9" grpId="0" bldLvl="0" build="allAtOnce"/>
      <p:bldP spid="9" grpId="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en-US" altLang="zh-CN" sz="7200" b="1">
                <a:solidFill>
                  <a:schemeClr val="bg1"/>
                </a:solidFill>
              </a:rPr>
              <a:t>A</a:t>
            </a:r>
            <a:r>
              <a:rPr lang="zh-CN" altLang="en-US" sz="7200" b="1">
                <a:solidFill>
                  <a:schemeClr val="bg1"/>
                </a:solidFill>
              </a:rPr>
              <a:t>级</a:t>
            </a:r>
            <a:endParaRPr lang="zh-CN" altLang="en-US" sz="7200" b="1">
              <a:solidFill>
                <a:schemeClr val="bg1"/>
              </a:solidFill>
            </a:endParaRPr>
          </a:p>
        </p:txBody>
      </p:sp>
      <p:sp>
        <p:nvSpPr>
          <p:cNvPr id="11" name="内容占位符 10"/>
          <p:cNvSpPr>
            <a:spLocks noGrp="1"/>
          </p:cNvSpPr>
          <p:nvPr>
            <p:ph idx="1"/>
          </p:nvPr>
        </p:nvSpPr>
        <p:spPr>
          <a:xfrm>
            <a:off x="838200" y="2678430"/>
            <a:ext cx="10515600" cy="1501140"/>
          </a:xfrm>
        </p:spPr>
        <p:txBody>
          <a:bodyPr/>
          <a:p>
            <a:r>
              <a:rPr lang="zh-CN" altLang="en-US" sz="2000">
                <a:solidFill>
                  <a:schemeClr val="bg1"/>
                </a:solidFill>
              </a:rPr>
              <a:t>A级人员是那些被视为</a:t>
            </a:r>
            <a:r>
              <a:rPr lang="zh-CN" altLang="en-US" sz="2000" b="1">
                <a:solidFill>
                  <a:srgbClr val="0070C0"/>
                </a:solidFill>
              </a:rPr>
              <a:t>对基金会战略性行动必不可少的人员</a:t>
            </a:r>
            <a:r>
              <a:rPr lang="zh-CN" altLang="en-US" sz="2000">
                <a:solidFill>
                  <a:schemeClr val="bg1"/>
                </a:solidFill>
              </a:rPr>
              <a:t>，并在</a:t>
            </a:r>
            <a:r>
              <a:rPr lang="zh-CN" altLang="en-US" sz="2000" b="1">
                <a:solidFill>
                  <a:srgbClr val="0070C0"/>
                </a:solidFill>
              </a:rPr>
              <a:t>任何情况下都不允许直接接触异常</a:t>
            </a:r>
            <a:r>
              <a:rPr lang="zh-CN" altLang="en-US" sz="2000">
                <a:solidFill>
                  <a:schemeClr val="bg1"/>
                </a:solidFill>
              </a:rPr>
              <a:t>。当</a:t>
            </a:r>
            <a:r>
              <a:rPr lang="zh-CN" altLang="en-US" sz="2000" b="1">
                <a:solidFill>
                  <a:srgbClr val="0070C0"/>
                </a:solidFill>
              </a:rPr>
              <a:t>情况需要A级人员直接接近此类异常</a:t>
            </a:r>
            <a:r>
              <a:rPr lang="zh-CN" altLang="en-US" sz="2000">
                <a:solidFill>
                  <a:schemeClr val="bg1"/>
                </a:solidFill>
              </a:rPr>
              <a:t>（</a:t>
            </a:r>
            <a:r>
              <a:rPr lang="zh-CN" altLang="en-US" sz="2000" b="1">
                <a:solidFill>
                  <a:srgbClr val="0070C0"/>
                </a:solidFill>
              </a:rPr>
              <a:t>诸如设施放置有收容单位的例子</a:t>
            </a:r>
            <a:r>
              <a:rPr lang="zh-CN" altLang="en-US" sz="2000">
                <a:solidFill>
                  <a:schemeClr val="bg1"/>
                </a:solidFill>
              </a:rPr>
              <a:t>），</a:t>
            </a:r>
            <a:r>
              <a:rPr lang="zh-CN" altLang="en-US" sz="2000" b="1">
                <a:solidFill>
                  <a:srgbClr val="0070C0"/>
                </a:solidFill>
              </a:rPr>
              <a:t>A级人员将不被允许进入收容此类异常的设施区域并一直呆在安全区域内</a:t>
            </a:r>
            <a:r>
              <a:rPr lang="zh-CN" altLang="en-US" sz="2000">
                <a:solidFill>
                  <a:schemeClr val="bg1"/>
                </a:solidFill>
              </a:rPr>
              <a:t>。若</a:t>
            </a:r>
            <a:r>
              <a:rPr lang="zh-CN" altLang="en-US" sz="2000" b="1">
                <a:solidFill>
                  <a:srgbClr val="0070C0"/>
                </a:solidFill>
              </a:rPr>
              <a:t>发生紧急情况</a:t>
            </a:r>
            <a:r>
              <a:rPr lang="zh-CN" altLang="en-US" sz="2000">
                <a:solidFill>
                  <a:schemeClr val="bg1"/>
                </a:solidFill>
              </a:rPr>
              <a:t>，</a:t>
            </a:r>
            <a:r>
              <a:rPr lang="zh-CN" altLang="en-US" sz="2000" b="1">
                <a:solidFill>
                  <a:srgbClr val="0070C0"/>
                </a:solidFill>
              </a:rPr>
              <a:t>A级人员应马上疏散到一个指定的和安全的site外位置</a:t>
            </a:r>
            <a:r>
              <a:rPr lang="zh-CN" altLang="en-US" sz="2000">
                <a:solidFill>
                  <a:schemeClr val="bg1"/>
                </a:solidFill>
              </a:rPr>
              <a:t>。</a:t>
            </a:r>
            <a:r>
              <a:rPr lang="zh-CN" altLang="en-US" sz="2000" b="1" i="1">
                <a:solidFill>
                  <a:schemeClr val="accent1">
                    <a:lumMod val="50000"/>
                  </a:schemeClr>
                </a:solidFill>
              </a:rPr>
              <a:t>O5议会成员一直是A级人员</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30000"/>
                                  </p:iterate>
                                  <p:childTnLst>
                                    <p:set>
                                      <p:cBhvr>
                                        <p:cTn id="12" dur="250" fill="hold">
                                          <p:stCondLst>
                                            <p:cond delay="0"/>
                                          </p:stCondLst>
                                        </p:cTn>
                                        <p:tgtEl>
                                          <p:spTgt spid="11">
                                            <p:txEl>
                                              <p:pRg st="0" end="0"/>
                                            </p:txEl>
                                          </p:spTgt>
                                        </p:tgtEl>
                                        <p:attrNameLst>
                                          <p:attrName>style.visibility</p:attrName>
                                        </p:attrNameLst>
                                      </p:cBhvr>
                                      <p:to>
                                        <p:strVal val="visible"/>
                                      </p:to>
                                    </p:set>
                                    <p:animEffect transition="in" filter="fade">
                                      <p:cBhvr>
                                        <p:cTn id="13"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en-US" altLang="zh-CN" sz="7200" b="1">
                <a:solidFill>
                  <a:schemeClr val="bg1"/>
                </a:solidFill>
              </a:rPr>
              <a:t>B</a:t>
            </a:r>
            <a:r>
              <a:rPr lang="zh-CN" altLang="en-US" sz="7200" b="1">
                <a:solidFill>
                  <a:schemeClr val="bg1"/>
                </a:solidFill>
              </a:rPr>
              <a:t>级</a:t>
            </a:r>
            <a:endParaRPr lang="zh-CN" altLang="en-US" sz="7200" b="1">
              <a:solidFill>
                <a:schemeClr val="bg1"/>
              </a:solidFill>
            </a:endParaRPr>
          </a:p>
        </p:txBody>
      </p:sp>
      <p:sp>
        <p:nvSpPr>
          <p:cNvPr id="11" name="内容占位符 10"/>
          <p:cNvSpPr>
            <a:spLocks noGrp="1"/>
          </p:cNvSpPr>
          <p:nvPr>
            <p:ph idx="1"/>
          </p:nvPr>
        </p:nvSpPr>
        <p:spPr>
          <a:xfrm>
            <a:off x="838200" y="2837815"/>
            <a:ext cx="10515600" cy="1183005"/>
          </a:xfrm>
        </p:spPr>
        <p:txBody>
          <a:bodyPr/>
          <a:p>
            <a:r>
              <a:rPr lang="zh-CN" altLang="en-US" sz="2000">
                <a:solidFill>
                  <a:schemeClr val="bg1"/>
                </a:solidFill>
              </a:rPr>
              <a:t>B级人员被认为</a:t>
            </a:r>
            <a:r>
              <a:rPr lang="zh-CN" altLang="en-US" sz="2000" b="1">
                <a:solidFill>
                  <a:srgbClr val="0070C0"/>
                </a:solidFill>
              </a:rPr>
              <a:t>对于基金会的局部行动是必不可少的</a:t>
            </a:r>
            <a:r>
              <a:rPr lang="zh-CN" altLang="en-US" sz="2000">
                <a:solidFill>
                  <a:schemeClr val="bg1"/>
                </a:solidFill>
              </a:rPr>
              <a:t>，并</a:t>
            </a:r>
            <a:r>
              <a:rPr lang="zh-CN" altLang="en-US" sz="2000" b="1">
                <a:solidFill>
                  <a:srgbClr val="0070C0"/>
                </a:solidFill>
              </a:rPr>
              <a:t>只能接触那些经过了检疫的</a:t>
            </a:r>
            <a:r>
              <a:rPr lang="zh-CN" altLang="en-US" sz="2000">
                <a:solidFill>
                  <a:schemeClr val="bg1"/>
                </a:solidFill>
              </a:rPr>
              <a:t>，或</a:t>
            </a:r>
            <a:r>
              <a:rPr lang="zh-CN" altLang="en-US" sz="2000" b="1">
                <a:solidFill>
                  <a:srgbClr val="0070C0"/>
                </a:solidFill>
              </a:rPr>
              <a:t>清除了任何潜在意志影响或模因媒介的项目</a:t>
            </a:r>
            <a:r>
              <a:rPr lang="zh-CN" altLang="en-US" sz="2000">
                <a:solidFill>
                  <a:schemeClr val="bg1"/>
                </a:solidFill>
              </a:rPr>
              <a:t>，</a:t>
            </a:r>
            <a:r>
              <a:rPr lang="zh-CN" altLang="en-US" sz="2000" b="1">
                <a:solidFill>
                  <a:srgbClr val="0070C0"/>
                </a:solidFill>
              </a:rPr>
              <a:t>个体</a:t>
            </a:r>
            <a:r>
              <a:rPr lang="zh-CN" altLang="en-US" sz="2000">
                <a:solidFill>
                  <a:schemeClr val="bg1"/>
                </a:solidFill>
              </a:rPr>
              <a:t>和</a:t>
            </a:r>
            <a:r>
              <a:rPr lang="zh-CN" altLang="en-US" sz="2000" b="1">
                <a:solidFill>
                  <a:srgbClr val="0070C0"/>
                </a:solidFill>
              </a:rPr>
              <a:t>异常</a:t>
            </a:r>
            <a:r>
              <a:rPr lang="zh-CN" altLang="en-US" sz="2000">
                <a:solidFill>
                  <a:schemeClr val="bg1"/>
                </a:solidFill>
              </a:rPr>
              <a:t>。若</a:t>
            </a:r>
            <a:r>
              <a:rPr lang="zh-CN" altLang="en-US" sz="2000" b="1">
                <a:solidFill>
                  <a:srgbClr val="0070C0"/>
                </a:solidFill>
              </a:rPr>
              <a:t>发生收容失效或敌对势力攻击基金会设施</a:t>
            </a:r>
            <a:r>
              <a:rPr lang="zh-CN" altLang="en-US" sz="2000">
                <a:solidFill>
                  <a:schemeClr val="bg1"/>
                </a:solidFill>
              </a:rPr>
              <a:t>的</a:t>
            </a:r>
            <a:r>
              <a:rPr lang="zh-CN" altLang="en-US" sz="2000" b="1">
                <a:solidFill>
                  <a:srgbClr val="0070C0"/>
                </a:solidFill>
              </a:rPr>
              <a:t>情况</a:t>
            </a:r>
            <a:r>
              <a:rPr lang="zh-CN" altLang="en-US" sz="2000">
                <a:solidFill>
                  <a:schemeClr val="bg1"/>
                </a:solidFill>
              </a:rPr>
              <a:t>，</a:t>
            </a:r>
            <a:r>
              <a:rPr lang="zh-CN" altLang="en-US" sz="2000" b="1">
                <a:solidFill>
                  <a:srgbClr val="0070C0"/>
                </a:solidFill>
              </a:rPr>
              <a:t>B级人员应尽快被疏散到一个指定的</a:t>
            </a:r>
            <a:r>
              <a:rPr lang="zh-CN" altLang="en-US" sz="2000">
                <a:solidFill>
                  <a:schemeClr val="bg1"/>
                </a:solidFill>
              </a:rPr>
              <a:t>，</a:t>
            </a:r>
            <a:r>
              <a:rPr lang="zh-CN" altLang="en-US" sz="2000" b="1">
                <a:solidFill>
                  <a:srgbClr val="0070C0"/>
                </a:solidFill>
              </a:rPr>
              <a:t>安全的site外位置</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en-US" altLang="zh-CN" sz="7200" b="1">
                <a:solidFill>
                  <a:schemeClr val="bg1"/>
                </a:solidFill>
              </a:rPr>
              <a:t>C</a:t>
            </a:r>
            <a:r>
              <a:rPr lang="zh-CN" altLang="en-US" sz="7200" b="1">
                <a:solidFill>
                  <a:schemeClr val="bg1"/>
                </a:solidFill>
              </a:rPr>
              <a:t>级</a:t>
            </a:r>
            <a:endParaRPr lang="zh-CN" altLang="en-US" sz="7200" b="1">
              <a:solidFill>
                <a:schemeClr val="bg1"/>
              </a:solidFill>
            </a:endParaRPr>
          </a:p>
        </p:txBody>
      </p:sp>
      <p:sp>
        <p:nvSpPr>
          <p:cNvPr id="11" name="内容占位符 10"/>
          <p:cNvSpPr>
            <a:spLocks noGrp="1"/>
          </p:cNvSpPr>
          <p:nvPr>
            <p:ph idx="1"/>
          </p:nvPr>
        </p:nvSpPr>
        <p:spPr>
          <a:xfrm>
            <a:off x="838200" y="3049905"/>
            <a:ext cx="10515600" cy="1298575"/>
          </a:xfrm>
        </p:spPr>
        <p:txBody>
          <a:bodyPr/>
          <a:p>
            <a:r>
              <a:rPr lang="zh-CN" altLang="en-US" sz="2000">
                <a:solidFill>
                  <a:schemeClr val="bg1"/>
                </a:solidFill>
              </a:rPr>
              <a:t>C级人员</a:t>
            </a:r>
            <a:r>
              <a:rPr lang="zh-CN" altLang="en-US" sz="2000" b="1">
                <a:solidFill>
                  <a:srgbClr val="0070C0"/>
                </a:solidFill>
              </a:rPr>
              <a:t>可以直接接触大部分被认为不是太有敌意或威胁</a:t>
            </a:r>
            <a:r>
              <a:rPr lang="zh-CN" altLang="en-US" sz="2000">
                <a:solidFill>
                  <a:schemeClr val="bg1"/>
                </a:solidFill>
              </a:rPr>
              <a:t>的</a:t>
            </a:r>
            <a:r>
              <a:rPr lang="zh-CN" altLang="en-US" sz="2000" b="1">
                <a:solidFill>
                  <a:srgbClr val="0070C0"/>
                </a:solidFill>
              </a:rPr>
              <a:t>异常</a:t>
            </a:r>
            <a:r>
              <a:rPr lang="zh-CN" altLang="en-US" sz="2000">
                <a:solidFill>
                  <a:schemeClr val="bg1"/>
                </a:solidFill>
              </a:rPr>
              <a:t>。C级人员</a:t>
            </a:r>
            <a:r>
              <a:rPr lang="zh-CN" altLang="en-US" sz="2000" b="1">
                <a:solidFill>
                  <a:srgbClr val="0070C0"/>
                </a:solidFill>
              </a:rPr>
              <a:t>可能会直接接触潜在的意志影响或模因媒介</a:t>
            </a:r>
            <a:r>
              <a:rPr lang="zh-CN" altLang="en-US" sz="2000">
                <a:solidFill>
                  <a:schemeClr val="bg1"/>
                </a:solidFill>
              </a:rPr>
              <a:t>，</a:t>
            </a:r>
            <a:r>
              <a:rPr lang="zh-CN" altLang="en-US" sz="2000" b="1">
                <a:solidFill>
                  <a:srgbClr val="0070C0"/>
                </a:solidFill>
              </a:rPr>
              <a:t>安全人员</a:t>
            </a:r>
            <a:r>
              <a:rPr lang="zh-CN" altLang="en-US" sz="2000">
                <a:solidFill>
                  <a:schemeClr val="bg1"/>
                </a:solidFill>
              </a:rPr>
              <a:t>在认为</a:t>
            </a:r>
            <a:r>
              <a:rPr lang="zh-CN" altLang="en-US" sz="2000" b="1">
                <a:solidFill>
                  <a:srgbClr val="0070C0"/>
                </a:solidFill>
              </a:rPr>
              <a:t>有必要时应让其接受强制隔离</a:t>
            </a:r>
            <a:r>
              <a:rPr lang="zh-CN" altLang="en-US" sz="2000">
                <a:solidFill>
                  <a:schemeClr val="bg1"/>
                </a:solidFill>
              </a:rPr>
              <a:t>或</a:t>
            </a:r>
            <a:r>
              <a:rPr lang="zh-CN" altLang="en-US" sz="2000" b="1">
                <a:solidFill>
                  <a:srgbClr val="0070C0"/>
                </a:solidFill>
              </a:rPr>
              <a:t>精神评估</a:t>
            </a:r>
            <a:r>
              <a:rPr lang="zh-CN" altLang="en-US" sz="2000">
                <a:solidFill>
                  <a:schemeClr val="bg1"/>
                </a:solidFill>
              </a:rPr>
              <a:t>。</a:t>
            </a:r>
            <a:r>
              <a:rPr lang="zh-CN" altLang="en-US" sz="2000" b="1">
                <a:solidFill>
                  <a:srgbClr val="0070C0"/>
                </a:solidFill>
              </a:rPr>
              <a:t>若发生收容失效</a:t>
            </a:r>
            <a:r>
              <a:rPr lang="zh-CN" altLang="en-US" sz="2000">
                <a:solidFill>
                  <a:schemeClr val="bg1"/>
                </a:solidFill>
              </a:rPr>
              <a:t>或</a:t>
            </a:r>
            <a:r>
              <a:rPr lang="zh-CN" altLang="en-US" sz="2000" b="1">
                <a:solidFill>
                  <a:srgbClr val="0070C0"/>
                </a:solidFill>
              </a:rPr>
              <a:t>敌对势力攻击基金会设施</a:t>
            </a:r>
            <a:r>
              <a:rPr lang="zh-CN" altLang="en-US" sz="2000">
                <a:solidFill>
                  <a:schemeClr val="bg1"/>
                </a:solidFill>
              </a:rPr>
              <a:t>的</a:t>
            </a:r>
            <a:r>
              <a:rPr lang="zh-CN" altLang="en-US" sz="2000" b="1">
                <a:solidFill>
                  <a:srgbClr val="0070C0"/>
                </a:solidFill>
              </a:rPr>
              <a:t>情况</a:t>
            </a:r>
            <a:r>
              <a:rPr lang="zh-CN" altLang="en-US" sz="2000">
                <a:solidFill>
                  <a:schemeClr val="bg1"/>
                </a:solidFill>
              </a:rPr>
              <a:t>，</a:t>
            </a:r>
            <a:r>
              <a:rPr lang="zh-CN" altLang="en-US" sz="2000" b="1">
                <a:solidFill>
                  <a:srgbClr val="0070C0"/>
                </a:solidFill>
              </a:rPr>
              <a:t>非战斗C级人员应马上到安全的锁定区域报到</a:t>
            </a:r>
            <a:r>
              <a:rPr lang="zh-CN" altLang="en-US" sz="2000">
                <a:solidFill>
                  <a:schemeClr val="bg1"/>
                </a:solidFill>
              </a:rPr>
              <a:t>，</a:t>
            </a:r>
            <a:r>
              <a:rPr lang="zh-CN" altLang="en-US" sz="2000" b="1">
                <a:solidFill>
                  <a:srgbClr val="0070C0"/>
                </a:solidFill>
              </a:rPr>
              <a:t>若发生site级收容失效</a:t>
            </a:r>
            <a:r>
              <a:rPr lang="zh-CN" altLang="en-US" sz="2000">
                <a:solidFill>
                  <a:schemeClr val="bg1"/>
                </a:solidFill>
              </a:rPr>
              <a:t>或</a:t>
            </a:r>
            <a:r>
              <a:rPr lang="zh-CN" altLang="en-US" sz="2000" b="1">
                <a:solidFill>
                  <a:srgbClr val="0070C0"/>
                </a:solidFill>
              </a:rPr>
              <a:t>其他灾害事件</a:t>
            </a:r>
            <a:r>
              <a:rPr lang="zh-CN" altLang="en-US" sz="2000">
                <a:solidFill>
                  <a:schemeClr val="bg1"/>
                </a:solidFill>
              </a:rPr>
              <a:t>，</a:t>
            </a:r>
            <a:r>
              <a:rPr lang="zh-CN" altLang="en-US" sz="2000" b="1">
                <a:solidFill>
                  <a:srgbClr val="0070C0"/>
                </a:solidFill>
              </a:rPr>
              <a:t>则应在site安全人员</a:t>
            </a:r>
            <a:r>
              <a:rPr lang="zh-CN" altLang="en-US" sz="2000">
                <a:solidFill>
                  <a:schemeClr val="bg1"/>
                </a:solidFill>
              </a:rPr>
              <a:t>的</a:t>
            </a:r>
            <a:r>
              <a:rPr lang="zh-CN" altLang="en-US" sz="2000" b="1">
                <a:solidFill>
                  <a:srgbClr val="0070C0"/>
                </a:solidFill>
              </a:rPr>
              <a:t>指示下撤出</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en-US" altLang="zh-CN" sz="7200" b="1">
                <a:solidFill>
                  <a:schemeClr val="bg1"/>
                </a:solidFill>
              </a:rPr>
              <a:t>D</a:t>
            </a:r>
            <a:r>
              <a:rPr lang="zh-CN" altLang="en-US" sz="7200" b="1">
                <a:solidFill>
                  <a:schemeClr val="bg1"/>
                </a:solidFill>
              </a:rPr>
              <a:t>级</a:t>
            </a:r>
            <a:endParaRPr lang="zh-CN" altLang="en-US" sz="7200" b="1">
              <a:solidFill>
                <a:schemeClr val="bg1"/>
              </a:solidFill>
            </a:endParaRPr>
          </a:p>
        </p:txBody>
      </p:sp>
      <p:sp>
        <p:nvSpPr>
          <p:cNvPr id="11" name="内容占位符 10"/>
          <p:cNvSpPr>
            <a:spLocks noGrp="1"/>
          </p:cNvSpPr>
          <p:nvPr>
            <p:ph idx="1"/>
          </p:nvPr>
        </p:nvSpPr>
        <p:spPr>
          <a:xfrm>
            <a:off x="838200" y="2529205"/>
            <a:ext cx="10515600" cy="2595880"/>
          </a:xfrm>
        </p:spPr>
        <p:txBody>
          <a:bodyPr/>
          <a:p>
            <a:r>
              <a:rPr lang="zh-CN" altLang="en-US" sz="2000">
                <a:solidFill>
                  <a:schemeClr val="bg1"/>
                </a:solidFill>
              </a:rPr>
              <a:t>D级人员是</a:t>
            </a:r>
            <a:r>
              <a:rPr lang="zh-CN" altLang="en-US" sz="2000" b="1">
                <a:solidFill>
                  <a:srgbClr val="0070C0"/>
                </a:solidFill>
              </a:rPr>
              <a:t>可消耗人员</a:t>
            </a:r>
            <a:r>
              <a:rPr lang="zh-CN" altLang="en-US" sz="2000">
                <a:solidFill>
                  <a:schemeClr val="bg1"/>
                </a:solidFill>
              </a:rPr>
              <a:t>，负责</a:t>
            </a:r>
            <a:r>
              <a:rPr lang="zh-CN" altLang="en-US" sz="2000" b="1">
                <a:solidFill>
                  <a:srgbClr val="0070C0"/>
                </a:solidFill>
              </a:rPr>
              <a:t>直接操作极端危险异常并不被允许接触A级和B级人员</a:t>
            </a:r>
            <a:r>
              <a:rPr lang="zh-CN" altLang="en-US" sz="2000">
                <a:solidFill>
                  <a:schemeClr val="bg1"/>
                </a:solidFill>
              </a:rPr>
              <a:t>。</a:t>
            </a:r>
            <a:r>
              <a:rPr lang="zh-CN" altLang="en-US" sz="2000" b="1">
                <a:solidFill>
                  <a:srgbClr val="0070C0"/>
                </a:solidFill>
              </a:rPr>
              <a:t>D级人员通常来自全世界</a:t>
            </a:r>
            <a:r>
              <a:rPr lang="zh-CN" altLang="en-US" sz="2000">
                <a:solidFill>
                  <a:schemeClr val="bg1"/>
                </a:solidFill>
              </a:rPr>
              <a:t>的</a:t>
            </a:r>
            <a:r>
              <a:rPr lang="zh-CN" altLang="en-US" sz="2000" b="1">
                <a:solidFill>
                  <a:srgbClr val="0070C0"/>
                </a:solidFill>
              </a:rPr>
              <a:t>监狱里</a:t>
            </a:r>
            <a:r>
              <a:rPr lang="zh-CN" altLang="en-US" sz="2000">
                <a:solidFill>
                  <a:schemeClr val="bg1"/>
                </a:solidFill>
              </a:rPr>
              <a:t>的</a:t>
            </a:r>
            <a:r>
              <a:rPr lang="zh-CN" altLang="en-US" sz="2000" b="1">
                <a:solidFill>
                  <a:srgbClr val="0070C0"/>
                </a:solidFill>
              </a:rPr>
              <a:t>有暴力犯罪背景</a:t>
            </a:r>
            <a:r>
              <a:rPr lang="zh-CN" altLang="en-US" sz="2000">
                <a:solidFill>
                  <a:schemeClr val="bg1"/>
                </a:solidFill>
              </a:rPr>
              <a:t>的</a:t>
            </a:r>
            <a:r>
              <a:rPr lang="zh-CN" altLang="en-US" sz="2000" b="1">
                <a:solidFill>
                  <a:srgbClr val="0070C0"/>
                </a:solidFill>
              </a:rPr>
              <a:t>囚犯</a:t>
            </a:r>
            <a:r>
              <a:rPr lang="zh-CN" altLang="en-US" sz="2000">
                <a:solidFill>
                  <a:schemeClr val="bg1"/>
                </a:solidFill>
              </a:rPr>
              <a:t>，</a:t>
            </a:r>
            <a:r>
              <a:rPr lang="zh-CN" altLang="en-US" sz="2000" b="1">
                <a:solidFill>
                  <a:srgbClr val="0070C0"/>
                </a:solidFill>
              </a:rPr>
              <a:t>特别是</a:t>
            </a:r>
            <a:r>
              <a:rPr lang="zh-CN" altLang="en-US" sz="2000">
                <a:solidFill>
                  <a:schemeClr val="bg1"/>
                </a:solidFill>
              </a:rPr>
              <a:t>那些</a:t>
            </a:r>
            <a:r>
              <a:rPr lang="zh-CN" altLang="en-US" sz="2000" b="1">
                <a:solidFill>
                  <a:srgbClr val="0070C0"/>
                </a:solidFill>
              </a:rPr>
              <a:t>被判死刑的</a:t>
            </a:r>
            <a:r>
              <a:rPr lang="zh-CN" altLang="en-US" sz="2000">
                <a:solidFill>
                  <a:schemeClr val="bg1"/>
                </a:solidFill>
              </a:rPr>
              <a:t>。在</a:t>
            </a:r>
            <a:r>
              <a:rPr lang="zh-CN" altLang="en-US" sz="2000" b="1">
                <a:solidFill>
                  <a:srgbClr val="0070C0"/>
                </a:solidFill>
              </a:rPr>
              <a:t>紧急情况下</a:t>
            </a:r>
            <a:r>
              <a:rPr lang="zh-CN" altLang="en-US" sz="2000">
                <a:solidFill>
                  <a:schemeClr val="bg1"/>
                </a:solidFill>
              </a:rPr>
              <a:t>，可以</a:t>
            </a:r>
            <a:r>
              <a:rPr lang="zh-CN" altLang="en-US" sz="2000" b="1">
                <a:solidFill>
                  <a:srgbClr val="0070C0"/>
                </a:solidFill>
              </a:rPr>
              <a:t>启动12号协议</a:t>
            </a:r>
            <a:r>
              <a:rPr lang="zh-CN" altLang="en-US" sz="2000">
                <a:solidFill>
                  <a:schemeClr val="bg1"/>
                </a:solidFill>
              </a:rPr>
              <a:t>，允许从</a:t>
            </a:r>
            <a:r>
              <a:rPr lang="zh-CN" altLang="en-US" sz="2000" b="1">
                <a:solidFill>
                  <a:srgbClr val="0070C0"/>
                </a:solidFill>
              </a:rPr>
              <a:t>其他来源寻找代替品</a:t>
            </a:r>
            <a:r>
              <a:rPr lang="zh-CN" altLang="en-US" sz="2000">
                <a:solidFill>
                  <a:schemeClr val="bg1"/>
                </a:solidFill>
              </a:rPr>
              <a:t>-</a:t>
            </a:r>
            <a:r>
              <a:rPr lang="zh-CN" altLang="en-US" sz="2000" b="1">
                <a:solidFill>
                  <a:srgbClr val="0070C0"/>
                </a:solidFill>
              </a:rPr>
              <a:t>诸如政治犯</a:t>
            </a:r>
            <a:r>
              <a:rPr lang="zh-CN" altLang="en-US" sz="2000">
                <a:solidFill>
                  <a:schemeClr val="bg1"/>
                </a:solidFill>
              </a:rPr>
              <a:t>，</a:t>
            </a:r>
            <a:r>
              <a:rPr lang="zh-CN" altLang="en-US" sz="2000" b="1">
                <a:solidFill>
                  <a:srgbClr val="0070C0"/>
                </a:solidFill>
              </a:rPr>
              <a:t>难民</a:t>
            </a:r>
            <a:r>
              <a:rPr lang="zh-CN" altLang="en-US" sz="2000">
                <a:solidFill>
                  <a:schemeClr val="bg1"/>
                </a:solidFill>
              </a:rPr>
              <a:t>，或</a:t>
            </a:r>
            <a:r>
              <a:rPr lang="zh-CN" altLang="en-US" sz="2000" b="1">
                <a:solidFill>
                  <a:srgbClr val="0070C0"/>
                </a:solidFill>
              </a:rPr>
              <a:t>其他平民来源</a:t>
            </a:r>
            <a:r>
              <a:rPr lang="zh-CN" altLang="en-US" sz="2000">
                <a:solidFill>
                  <a:schemeClr val="bg1"/>
                </a:solidFill>
              </a:rPr>
              <a:t>-那些被</a:t>
            </a:r>
            <a:r>
              <a:rPr lang="zh-CN" altLang="en-US" sz="2000" b="1">
                <a:solidFill>
                  <a:srgbClr val="0070C0"/>
                </a:solidFill>
              </a:rPr>
              <a:t>送到基金会后可以合理否认的情况下</a:t>
            </a:r>
            <a:r>
              <a:rPr lang="zh-CN" altLang="en-US" sz="2000">
                <a:solidFill>
                  <a:schemeClr val="bg1"/>
                </a:solidFill>
              </a:rPr>
              <a:t>。</a:t>
            </a:r>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D级人员</a:t>
            </a:r>
            <a:r>
              <a:rPr lang="zh-CN" altLang="en-US" sz="2000" b="1">
                <a:solidFill>
                  <a:srgbClr val="C00000"/>
                </a:solidFill>
              </a:rPr>
              <a:t>应在site保安或医疗人员</a:t>
            </a:r>
            <a:r>
              <a:rPr lang="zh-CN" altLang="en-US" sz="2000">
                <a:solidFill>
                  <a:schemeClr val="bg1"/>
                </a:solidFill>
              </a:rPr>
              <a:t>的</a:t>
            </a:r>
            <a:r>
              <a:rPr lang="zh-CN" altLang="en-US" sz="2000" b="1">
                <a:solidFill>
                  <a:srgbClr val="C00000"/>
                </a:solidFill>
              </a:rPr>
              <a:t>指导下进行例行强制精神评估并实行一次至少B级强度</a:t>
            </a:r>
            <a:r>
              <a:rPr lang="zh-CN" altLang="en-US" sz="2000">
                <a:solidFill>
                  <a:schemeClr val="bg1"/>
                </a:solidFill>
              </a:rPr>
              <a:t>的</a:t>
            </a:r>
            <a:r>
              <a:rPr lang="zh-CN" altLang="en-US" sz="2000" b="1">
                <a:solidFill>
                  <a:srgbClr val="C00000"/>
                </a:solidFill>
              </a:rPr>
              <a:t>记忆消除</a:t>
            </a:r>
            <a:r>
              <a:rPr lang="zh-CN" altLang="en-US" sz="2000">
                <a:solidFill>
                  <a:schemeClr val="bg1"/>
                </a:solidFill>
              </a:rPr>
              <a:t>或</a:t>
            </a:r>
            <a:r>
              <a:rPr lang="zh-CN" altLang="en-US" sz="2000" b="1">
                <a:solidFill>
                  <a:srgbClr val="C00000"/>
                </a:solidFill>
              </a:rPr>
              <a:t>在每月末在处决</a:t>
            </a:r>
            <a:r>
              <a:rPr lang="zh-CN" altLang="en-US" sz="2000">
                <a:solidFill>
                  <a:schemeClr val="bg1"/>
                </a:solidFill>
              </a:rPr>
              <a:t>。</a:t>
            </a:r>
            <a:r>
              <a:rPr lang="zh-CN" altLang="en-US" sz="2000" b="1">
                <a:solidFill>
                  <a:srgbClr val="0070C0"/>
                </a:solidFill>
              </a:rPr>
              <a:t>在site发生灾害事件的情况下</a:t>
            </a:r>
            <a:r>
              <a:rPr lang="zh-CN" altLang="en-US" sz="2000">
                <a:solidFill>
                  <a:schemeClr val="bg1"/>
                </a:solidFill>
              </a:rPr>
              <a:t>，</a:t>
            </a:r>
            <a:r>
              <a:rPr lang="zh-CN" altLang="en-US" sz="2000" b="1">
                <a:solidFill>
                  <a:srgbClr val="0070C0"/>
                </a:solidFill>
              </a:rPr>
              <a:t>site安全人员</a:t>
            </a:r>
            <a:r>
              <a:rPr lang="zh-CN" altLang="en-US" sz="2000">
                <a:solidFill>
                  <a:schemeClr val="bg1"/>
                </a:solidFill>
              </a:rPr>
              <a:t>可在</a:t>
            </a:r>
            <a:r>
              <a:rPr lang="zh-CN" altLang="en-US" sz="2000" b="1">
                <a:solidFill>
                  <a:srgbClr val="0070C0"/>
                </a:solidFill>
              </a:rPr>
              <a:t>认为有必要的情况下</a:t>
            </a:r>
            <a:r>
              <a:rPr lang="zh-CN" altLang="en-US" sz="2000" b="1">
                <a:solidFill>
                  <a:srgbClr val="C00000"/>
                </a:solidFill>
              </a:rPr>
              <a:t>马上处决D级人员</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par>
                                <p:cTn id="13" presetID="10" presetClass="entr" presetSubtype="0" fill="hold" grpId="0" nodeType="withEffect">
                                  <p:stCondLst>
                                    <p:cond delay="0"/>
                                  </p:stCondLst>
                                  <p:iterate type="lt">
                                    <p:tmPct val="30000"/>
                                  </p:iterate>
                                  <p:childTnLst>
                                    <p:set>
                                      <p:cBhvr>
                                        <p:cTn id="14" dur="250" fill="hold">
                                          <p:stCondLst>
                                            <p:cond delay="0"/>
                                          </p:stCondLst>
                                        </p:cTn>
                                        <p:tgtEl>
                                          <p:spTgt spid="11">
                                            <p:txEl>
                                              <p:pRg st="2" end="2"/>
                                            </p:txEl>
                                          </p:spTgt>
                                        </p:tgtEl>
                                        <p:attrNameLst>
                                          <p:attrName>style.visibility</p:attrName>
                                        </p:attrNameLst>
                                      </p:cBhvr>
                                      <p:to>
                                        <p:strVal val="visible"/>
                                      </p:to>
                                    </p:set>
                                    <p:animEffect transition="in" filter="fade">
                                      <p:cBhvr>
                                        <p:cTn id="15" dur="25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en-US" altLang="zh-CN" sz="7200" b="1">
                <a:solidFill>
                  <a:schemeClr val="bg1"/>
                </a:solidFill>
              </a:rPr>
              <a:t>E</a:t>
            </a:r>
            <a:r>
              <a:rPr lang="zh-CN" altLang="en-US" sz="7200" b="1">
                <a:solidFill>
                  <a:schemeClr val="bg1"/>
                </a:solidFill>
              </a:rPr>
              <a:t>级</a:t>
            </a:r>
            <a:endParaRPr lang="zh-CN" altLang="en-US" sz="7200" b="1">
              <a:solidFill>
                <a:schemeClr val="bg1"/>
              </a:solidFill>
            </a:endParaRPr>
          </a:p>
        </p:txBody>
      </p:sp>
      <p:sp>
        <p:nvSpPr>
          <p:cNvPr id="11" name="内容占位符 10"/>
          <p:cNvSpPr>
            <a:spLocks noGrp="1"/>
          </p:cNvSpPr>
          <p:nvPr>
            <p:ph idx="1"/>
          </p:nvPr>
        </p:nvSpPr>
        <p:spPr>
          <a:xfrm>
            <a:off x="838200" y="3025140"/>
            <a:ext cx="10515600" cy="1332865"/>
          </a:xfrm>
        </p:spPr>
        <p:txBody>
          <a:bodyPr>
            <a:normAutofit/>
          </a:bodyPr>
          <a:p>
            <a:r>
              <a:rPr lang="zh-CN" altLang="en-US" sz="2000">
                <a:solidFill>
                  <a:schemeClr val="bg1"/>
                </a:solidFill>
              </a:rPr>
              <a:t>E级是一个</a:t>
            </a:r>
            <a:r>
              <a:rPr lang="zh-CN" altLang="en-US" sz="2000" b="1">
                <a:solidFill>
                  <a:srgbClr val="0070C0"/>
                </a:solidFill>
              </a:rPr>
              <a:t>临时编级</a:t>
            </a:r>
            <a:r>
              <a:rPr lang="zh-CN" altLang="en-US" sz="2000">
                <a:solidFill>
                  <a:schemeClr val="bg1"/>
                </a:solidFill>
              </a:rPr>
              <a:t>，</a:t>
            </a:r>
            <a:r>
              <a:rPr lang="zh-CN" altLang="en-US" sz="2000" b="1">
                <a:solidFill>
                  <a:srgbClr val="0070C0"/>
                </a:solidFill>
              </a:rPr>
              <a:t>外勤特工</a:t>
            </a:r>
            <a:r>
              <a:rPr lang="zh-CN" altLang="en-US" sz="2000">
                <a:solidFill>
                  <a:schemeClr val="bg1"/>
                </a:solidFill>
              </a:rPr>
              <a:t>和</a:t>
            </a:r>
            <a:r>
              <a:rPr lang="zh-CN" altLang="en-US" sz="2000" b="1">
                <a:solidFill>
                  <a:srgbClr val="0070C0"/>
                </a:solidFill>
              </a:rPr>
              <a:t>收容人员</a:t>
            </a:r>
            <a:r>
              <a:rPr lang="zh-CN" altLang="en-US" sz="2000">
                <a:solidFill>
                  <a:schemeClr val="bg1"/>
                </a:solidFill>
              </a:rPr>
              <a:t>在对一个全</a:t>
            </a:r>
            <a:r>
              <a:rPr lang="zh-CN" altLang="en-US" sz="2000" b="1">
                <a:solidFill>
                  <a:srgbClr val="0070C0"/>
                </a:solidFill>
              </a:rPr>
              <a:t>新的异常项目</a:t>
            </a:r>
            <a:r>
              <a:rPr lang="zh-CN" altLang="en-US" sz="2000">
                <a:solidFill>
                  <a:schemeClr val="bg1"/>
                </a:solidFill>
              </a:rPr>
              <a:t>，</a:t>
            </a:r>
            <a:r>
              <a:rPr lang="zh-CN" altLang="en-US" sz="2000" b="1">
                <a:solidFill>
                  <a:srgbClr val="C00000"/>
                </a:solidFill>
              </a:rPr>
              <a:t>个体或现象进行确保</a:t>
            </a:r>
            <a:r>
              <a:rPr lang="zh-CN" altLang="en-US" sz="2000">
                <a:solidFill>
                  <a:schemeClr val="bg1"/>
                </a:solidFill>
              </a:rPr>
              <a:t>或</a:t>
            </a:r>
            <a:r>
              <a:rPr lang="zh-CN" altLang="en-US" sz="2000" b="1">
                <a:solidFill>
                  <a:srgbClr val="C00000"/>
                </a:solidFill>
              </a:rPr>
              <a:t>初次收容</a:t>
            </a:r>
            <a:r>
              <a:rPr lang="zh-CN" altLang="en-US" sz="2000">
                <a:solidFill>
                  <a:schemeClr val="bg1"/>
                </a:solidFill>
              </a:rPr>
              <a:t>时</a:t>
            </a:r>
            <a:r>
              <a:rPr lang="zh-CN" altLang="en-US" sz="2000" b="1">
                <a:solidFill>
                  <a:srgbClr val="C00000"/>
                </a:solidFill>
              </a:rPr>
              <a:t>可能暴露于潜在危险效应下时被编级为E级</a:t>
            </a:r>
            <a:r>
              <a:rPr lang="zh-CN" altLang="en-US" sz="2000">
                <a:solidFill>
                  <a:schemeClr val="bg1"/>
                </a:solidFill>
              </a:rPr>
              <a:t>。E级人员</a:t>
            </a:r>
            <a:r>
              <a:rPr lang="zh-CN" altLang="en-US" sz="2000" b="1">
                <a:solidFill>
                  <a:srgbClr val="C00000"/>
                </a:solidFill>
              </a:rPr>
              <a:t>应尽快隔离</a:t>
            </a:r>
            <a:r>
              <a:rPr lang="zh-CN" altLang="en-US" sz="2000">
                <a:solidFill>
                  <a:schemeClr val="bg1"/>
                </a:solidFill>
              </a:rPr>
              <a:t>，</a:t>
            </a:r>
            <a:r>
              <a:rPr lang="zh-CN" altLang="en-US" sz="2000" b="1">
                <a:solidFill>
                  <a:srgbClr val="C00000"/>
                </a:solidFill>
              </a:rPr>
              <a:t>监视</a:t>
            </a:r>
            <a:r>
              <a:rPr lang="zh-CN" altLang="en-US" sz="2000">
                <a:solidFill>
                  <a:schemeClr val="bg1"/>
                </a:solidFill>
              </a:rPr>
              <a:t>，</a:t>
            </a:r>
            <a:r>
              <a:rPr lang="zh-CN" altLang="en-US" sz="2000" b="1">
                <a:solidFill>
                  <a:srgbClr val="C00000"/>
                </a:solidFill>
              </a:rPr>
              <a:t>和检查其行为</a:t>
            </a:r>
            <a:r>
              <a:rPr lang="zh-CN" altLang="en-US" sz="2000">
                <a:solidFill>
                  <a:schemeClr val="bg1"/>
                </a:solidFill>
              </a:rPr>
              <a:t>，</a:t>
            </a:r>
            <a:r>
              <a:rPr lang="zh-CN" altLang="en-US" sz="2000" b="1">
                <a:solidFill>
                  <a:srgbClr val="C00000"/>
                </a:solidFill>
              </a:rPr>
              <a:t>人格</a:t>
            </a:r>
            <a:r>
              <a:rPr lang="zh-CN" altLang="en-US" sz="2000">
                <a:solidFill>
                  <a:schemeClr val="bg1"/>
                </a:solidFill>
              </a:rPr>
              <a:t>，或</a:t>
            </a:r>
            <a:r>
              <a:rPr lang="zh-CN" altLang="en-US" sz="2000" b="1">
                <a:solidFill>
                  <a:srgbClr val="C00000"/>
                </a:solidFill>
              </a:rPr>
              <a:t>精神是否有潜在有害效应</a:t>
            </a:r>
            <a:r>
              <a:rPr lang="zh-CN" altLang="en-US" sz="2000">
                <a:solidFill>
                  <a:schemeClr val="bg1"/>
                </a:solidFill>
              </a:rPr>
              <a:t>，</a:t>
            </a:r>
            <a:r>
              <a:rPr lang="zh-CN" altLang="en-US" sz="2000" b="1">
                <a:solidFill>
                  <a:srgbClr val="0070C0"/>
                </a:solidFill>
              </a:rPr>
              <a:t>并只有在心理</a:t>
            </a:r>
            <a:r>
              <a:rPr lang="zh-CN" altLang="en-US" sz="2000">
                <a:solidFill>
                  <a:schemeClr val="bg1"/>
                </a:solidFill>
              </a:rPr>
              <a:t>和</a:t>
            </a:r>
            <a:r>
              <a:rPr lang="zh-CN" altLang="en-US" sz="2000" b="1">
                <a:solidFill>
                  <a:srgbClr val="0070C0"/>
                </a:solidFill>
              </a:rPr>
              <a:t>医疗人员进行完全检查并批准后才能回到工作岗位</a:t>
            </a:r>
            <a:r>
              <a:rPr lang="zh-CN" altLang="en-US" sz="2000">
                <a:solidFill>
                  <a:schemeClr val="bg1"/>
                </a:solidFill>
              </a:rPr>
              <a:t>。</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endParaRPr lang="en-US" altLang="zh-CN" sz="7200" b="1">
              <a:solidFill>
                <a:schemeClr val="bg1"/>
              </a:solidFill>
            </a:endParaRPr>
          </a:p>
        </p:txBody>
      </p:sp>
      <p:sp>
        <p:nvSpPr>
          <p:cNvPr id="11" name="内容占位符 10"/>
          <p:cNvSpPr>
            <a:spLocks noGrp="1"/>
          </p:cNvSpPr>
          <p:nvPr>
            <p:ph idx="1"/>
          </p:nvPr>
        </p:nvSpPr>
        <p:spPr>
          <a:xfrm>
            <a:off x="838200" y="1788160"/>
            <a:ext cx="10515600" cy="3919220"/>
          </a:xfrm>
        </p:spPr>
        <p:txBody>
          <a:bodyPr/>
          <a:p>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nodePh="1">
                                  <p:stCondLst>
                                    <p:cond delay="0"/>
                                  </p:stCondLst>
                                  <p:endCondLst>
                                    <p:cond evt="begin" delay="0">
                                      <p:tn val="10"/>
                                    </p:cond>
                                  </p:end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endParaRPr lang="en-US" altLang="zh-CN" sz="7200" b="1">
              <a:solidFill>
                <a:schemeClr val="bg1"/>
              </a:solidFill>
            </a:endParaRPr>
          </a:p>
        </p:txBody>
      </p:sp>
      <p:sp>
        <p:nvSpPr>
          <p:cNvPr id="11" name="内容占位符 10"/>
          <p:cNvSpPr>
            <a:spLocks noGrp="1"/>
          </p:cNvSpPr>
          <p:nvPr>
            <p:ph idx="1"/>
          </p:nvPr>
        </p:nvSpPr>
        <p:spPr>
          <a:xfrm>
            <a:off x="838200" y="1788160"/>
            <a:ext cx="10515600" cy="3919220"/>
          </a:xfrm>
        </p:spPr>
        <p:txBody>
          <a:bodyPr/>
          <a:p>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nodePh="1">
                                  <p:stCondLst>
                                    <p:cond delay="0"/>
                                  </p:stCondLst>
                                  <p:endCondLst>
                                    <p:cond evt="begin" delay="0">
                                      <p:tn val="10"/>
                                    </p:cond>
                                  </p:end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a:xfrm>
            <a:off x="405765" y="365125"/>
            <a:ext cx="10515600" cy="1325563"/>
          </a:xfrm>
        </p:spPr>
        <p:txBody>
          <a:bodyPr/>
          <a:p>
            <a:r>
              <a:rPr lang="zh-CN" altLang="en-US" sz="7200" b="1">
                <a:solidFill>
                  <a:schemeClr val="bg1"/>
                </a:solidFill>
              </a:rPr>
              <a:t>控制（</a:t>
            </a:r>
            <a:r>
              <a:rPr lang="en-US" altLang="zh-CN" sz="7200" b="1">
                <a:solidFill>
                  <a:schemeClr val="bg1"/>
                </a:solidFill>
              </a:rPr>
              <a:t>Secure</a:t>
            </a:r>
            <a:r>
              <a:rPr lang="zh-CN" altLang="en-US" sz="7200" b="1">
                <a:solidFill>
                  <a:schemeClr val="bg1"/>
                </a:solidFill>
              </a:rPr>
              <a:t>）</a:t>
            </a:r>
            <a:endParaRPr lang="zh-CN" altLang="en-US" sz="7200" b="1">
              <a:solidFill>
                <a:schemeClr val="bg1"/>
              </a:solidFill>
            </a:endParaRPr>
          </a:p>
        </p:txBody>
      </p:sp>
      <p:sp>
        <p:nvSpPr>
          <p:cNvPr id="11" name="内容占位符 10"/>
          <p:cNvSpPr>
            <a:spLocks noGrp="1"/>
          </p:cNvSpPr>
          <p:nvPr>
            <p:ph idx="1"/>
          </p:nvPr>
        </p:nvSpPr>
        <p:spPr>
          <a:xfrm>
            <a:off x="838200" y="3617595"/>
            <a:ext cx="10515600" cy="608965"/>
          </a:xfrm>
        </p:spPr>
        <p:txBody>
          <a:bodyPr>
            <a:noAutofit/>
          </a:bodyPr>
          <a:p>
            <a:r>
              <a:rPr lang="zh-CN" altLang="en-US" sz="2000">
                <a:solidFill>
                  <a:schemeClr val="bg1"/>
                </a:solidFill>
              </a:rPr>
              <a:t>基金会控制异常以防止它们落入</a:t>
            </a:r>
            <a:r>
              <a:rPr lang="zh-CN" altLang="en-US" sz="2000" b="1">
                <a:solidFill>
                  <a:srgbClr val="0070C0"/>
                </a:solidFill>
              </a:rPr>
              <a:t>平民</a:t>
            </a:r>
            <a:r>
              <a:rPr lang="zh-CN" altLang="en-US" sz="2000">
                <a:solidFill>
                  <a:schemeClr val="bg1"/>
                </a:solidFill>
              </a:rPr>
              <a:t>或</a:t>
            </a:r>
            <a:r>
              <a:rPr lang="zh-CN" altLang="en-US" sz="2000" b="1">
                <a:solidFill>
                  <a:srgbClr val="C00000"/>
                </a:solidFill>
              </a:rPr>
              <a:t>敌对组织</a:t>
            </a:r>
            <a:r>
              <a:rPr lang="zh-CN" altLang="en-US" sz="2000">
                <a:solidFill>
                  <a:schemeClr val="bg1"/>
                </a:solidFill>
              </a:rPr>
              <a:t>手中，透过广泛观察及监测并采取行动尽早拦截它们。</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endParaRPr lang="en-US" altLang="zh-CN" sz="7200" b="1">
              <a:solidFill>
                <a:schemeClr val="bg1"/>
              </a:solidFill>
            </a:endParaRPr>
          </a:p>
        </p:txBody>
      </p:sp>
      <p:sp>
        <p:nvSpPr>
          <p:cNvPr id="11" name="内容占位符 10"/>
          <p:cNvSpPr>
            <a:spLocks noGrp="1"/>
          </p:cNvSpPr>
          <p:nvPr>
            <p:ph idx="1"/>
          </p:nvPr>
        </p:nvSpPr>
        <p:spPr>
          <a:xfrm>
            <a:off x="838200" y="1788160"/>
            <a:ext cx="10515600" cy="3919220"/>
          </a:xfrm>
        </p:spPr>
        <p:txBody>
          <a:bodyPr/>
          <a:p>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nodePh="1">
                                  <p:stCondLst>
                                    <p:cond delay="0"/>
                                  </p:stCondLst>
                                  <p:endCondLst>
                                    <p:cond evt="begin" delay="0">
                                      <p:tn val="10"/>
                                    </p:cond>
                                  </p:end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收容（</a:t>
            </a:r>
            <a:r>
              <a:rPr lang="en-US" altLang="zh-CN" sz="7200" b="1">
                <a:solidFill>
                  <a:schemeClr val="bg1"/>
                </a:solidFill>
              </a:rPr>
              <a:t>Contain</a:t>
            </a:r>
            <a:r>
              <a:rPr lang="zh-CN" altLang="en-US" sz="7200" b="1">
                <a:solidFill>
                  <a:schemeClr val="bg1"/>
                </a:solidFill>
              </a:rPr>
              <a:t>）</a:t>
            </a:r>
            <a:endParaRPr lang="zh-CN" altLang="en-US" sz="7200" b="1">
              <a:solidFill>
                <a:schemeClr val="bg1"/>
              </a:solidFill>
            </a:endParaRPr>
          </a:p>
        </p:txBody>
      </p:sp>
      <p:sp>
        <p:nvSpPr>
          <p:cNvPr id="11" name="内容占位符 10"/>
          <p:cNvSpPr>
            <a:spLocks noGrp="1"/>
          </p:cNvSpPr>
          <p:nvPr>
            <p:ph idx="1"/>
          </p:nvPr>
        </p:nvSpPr>
        <p:spPr>
          <a:xfrm>
            <a:off x="820420" y="3429000"/>
            <a:ext cx="10515600" cy="715645"/>
          </a:xfrm>
        </p:spPr>
        <p:txBody>
          <a:bodyPr/>
          <a:p>
            <a:r>
              <a:rPr lang="zh-CN" altLang="en-US" sz="2000">
                <a:solidFill>
                  <a:schemeClr val="bg1"/>
                </a:solidFill>
              </a:rPr>
              <a:t>基金会收容异常以防止它们的</a:t>
            </a:r>
            <a:r>
              <a:rPr lang="zh-CN" altLang="en-US" sz="2000" b="1">
                <a:solidFill>
                  <a:srgbClr val="0070C0"/>
                </a:solidFill>
              </a:rPr>
              <a:t>影响</a:t>
            </a:r>
            <a:r>
              <a:rPr lang="zh-CN" altLang="en-US" sz="2000">
                <a:solidFill>
                  <a:schemeClr val="bg1"/>
                </a:solidFill>
              </a:rPr>
              <a:t>或</a:t>
            </a:r>
            <a:r>
              <a:rPr lang="zh-CN" altLang="en-US" sz="2000" b="1">
                <a:solidFill>
                  <a:srgbClr val="C00000"/>
                </a:solidFill>
              </a:rPr>
              <a:t>效应散播</a:t>
            </a:r>
            <a:r>
              <a:rPr lang="zh-CN" altLang="en-US" sz="2000">
                <a:solidFill>
                  <a:schemeClr val="bg1"/>
                </a:solidFill>
              </a:rPr>
              <a:t>，通过</a:t>
            </a:r>
            <a:r>
              <a:rPr lang="zh-CN" altLang="en-US" sz="2000" b="1">
                <a:solidFill>
                  <a:srgbClr val="0070C0"/>
                </a:solidFill>
              </a:rPr>
              <a:t>迁移</a:t>
            </a:r>
            <a:r>
              <a:rPr lang="zh-CN" altLang="en-US" sz="2000">
                <a:solidFill>
                  <a:schemeClr val="bg1"/>
                </a:solidFill>
              </a:rPr>
              <a:t>，</a:t>
            </a:r>
            <a:r>
              <a:rPr lang="zh-CN" altLang="en-US" sz="2000" b="1">
                <a:solidFill>
                  <a:srgbClr val="0070C0"/>
                </a:solidFill>
              </a:rPr>
              <a:t>掩饰</a:t>
            </a:r>
            <a:r>
              <a:rPr lang="zh-CN" altLang="en-US" sz="2000">
                <a:solidFill>
                  <a:schemeClr val="bg1"/>
                </a:solidFill>
              </a:rPr>
              <a:t>，或</a:t>
            </a:r>
            <a:r>
              <a:rPr lang="zh-CN" altLang="en-US" sz="2000" b="1">
                <a:solidFill>
                  <a:srgbClr val="0070C0"/>
                </a:solidFill>
              </a:rPr>
              <a:t>拆除</a:t>
            </a:r>
            <a:r>
              <a:rPr lang="zh-CN" altLang="en-US" sz="2000">
                <a:solidFill>
                  <a:schemeClr val="bg1"/>
                </a:solidFill>
              </a:rPr>
              <a:t>它们或通过</a:t>
            </a:r>
            <a:r>
              <a:rPr lang="zh-CN" altLang="en-US" sz="2000" b="1">
                <a:solidFill>
                  <a:srgbClr val="0070C0"/>
                </a:solidFill>
              </a:rPr>
              <a:t>抑制</a:t>
            </a:r>
            <a:r>
              <a:rPr lang="zh-CN" altLang="en-US" sz="2000">
                <a:solidFill>
                  <a:schemeClr val="bg1"/>
                </a:solidFill>
              </a:rPr>
              <a:t>或</a:t>
            </a:r>
            <a:r>
              <a:rPr lang="zh-CN" altLang="en-US" sz="2000" b="1">
                <a:solidFill>
                  <a:srgbClr val="0070C0"/>
                </a:solidFill>
              </a:rPr>
              <a:t>阻止</a:t>
            </a:r>
            <a:r>
              <a:rPr lang="zh-CN" altLang="en-US" sz="2000">
                <a:solidFill>
                  <a:schemeClr val="bg1"/>
                </a:solidFill>
              </a:rPr>
              <a:t>公众传播它们的知识进行。</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保护（</a:t>
            </a:r>
            <a:r>
              <a:rPr lang="en-US" altLang="zh-CN" sz="7200" b="1">
                <a:solidFill>
                  <a:schemeClr val="bg1"/>
                </a:solidFill>
              </a:rPr>
              <a:t>Protect</a:t>
            </a:r>
            <a:r>
              <a:rPr lang="zh-CN" altLang="en-US" sz="7200" b="1">
                <a:solidFill>
                  <a:schemeClr val="bg1"/>
                </a:solidFill>
              </a:rPr>
              <a:t>）</a:t>
            </a:r>
            <a:endParaRPr lang="zh-CN" altLang="en-US" sz="7200" b="1">
              <a:solidFill>
                <a:schemeClr val="bg1"/>
              </a:solidFill>
            </a:endParaRPr>
          </a:p>
        </p:txBody>
      </p:sp>
      <p:sp>
        <p:nvSpPr>
          <p:cNvPr id="11" name="内容占位符 10"/>
          <p:cNvSpPr>
            <a:spLocks noGrp="1"/>
          </p:cNvSpPr>
          <p:nvPr>
            <p:ph idx="1"/>
          </p:nvPr>
        </p:nvSpPr>
        <p:spPr>
          <a:xfrm>
            <a:off x="838200" y="3138805"/>
            <a:ext cx="10515600" cy="1121410"/>
          </a:xfrm>
        </p:spPr>
        <p:txBody>
          <a:bodyPr/>
          <a:p>
            <a:r>
              <a:rPr lang="zh-CN" altLang="en-US" sz="2000">
                <a:solidFill>
                  <a:schemeClr val="bg1"/>
                </a:solidFill>
              </a:rPr>
              <a:t>基金会保护人类免受异常的影响并保护异常本身直至它们被</a:t>
            </a:r>
            <a:r>
              <a:rPr lang="zh-CN" altLang="en-US" sz="2000" b="1">
                <a:solidFill>
                  <a:srgbClr val="0070C0"/>
                </a:solidFill>
              </a:rPr>
              <a:t>完全理解</a:t>
            </a:r>
            <a:r>
              <a:rPr lang="zh-CN" altLang="en-US" sz="2000">
                <a:solidFill>
                  <a:schemeClr val="bg1"/>
                </a:solidFill>
              </a:rPr>
              <a:t>以及</a:t>
            </a:r>
            <a:r>
              <a:rPr lang="zh-CN" altLang="en-US" sz="2000" b="1">
                <a:solidFill>
                  <a:srgbClr val="0070C0"/>
                </a:solidFill>
              </a:rPr>
              <a:t>出现自它们的特性</a:t>
            </a:r>
            <a:r>
              <a:rPr lang="zh-CN" altLang="en-US" sz="2000">
                <a:solidFill>
                  <a:schemeClr val="bg1"/>
                </a:solidFill>
              </a:rPr>
              <a:t>及行为上</a:t>
            </a:r>
            <a:r>
              <a:rPr lang="zh-CN" altLang="en-US" sz="2000" b="1">
                <a:solidFill>
                  <a:srgbClr val="0070C0"/>
                </a:solidFill>
              </a:rPr>
              <a:t>制定的新科学定理</a:t>
            </a:r>
            <a:r>
              <a:rPr lang="zh-CN" altLang="en-US" sz="2000">
                <a:solidFill>
                  <a:schemeClr val="bg1"/>
                </a:solidFill>
              </a:rPr>
              <a:t>为止。如果</a:t>
            </a:r>
            <a:r>
              <a:rPr lang="zh-CN" altLang="en-US" sz="2000" b="1">
                <a:solidFill>
                  <a:srgbClr val="C00000"/>
                </a:solidFill>
              </a:rPr>
              <a:t>异常被收容时</a:t>
            </a:r>
            <a:r>
              <a:rPr lang="zh-CN" altLang="en-US" sz="2000">
                <a:solidFill>
                  <a:schemeClr val="bg1"/>
                </a:solidFill>
              </a:rPr>
              <a:t>被</a:t>
            </a:r>
            <a:r>
              <a:rPr lang="zh-CN" altLang="en-US" sz="2000" b="1">
                <a:solidFill>
                  <a:srgbClr val="C00000"/>
                </a:solidFill>
              </a:rPr>
              <a:t>判定为过度危险</a:t>
            </a:r>
            <a:r>
              <a:rPr lang="zh-CN" altLang="en-US" sz="2000">
                <a:solidFill>
                  <a:schemeClr val="bg1"/>
                </a:solidFill>
              </a:rPr>
              <a:t>，基金会或也会以将异常</a:t>
            </a:r>
            <a:r>
              <a:rPr lang="zh-CN" altLang="en-US" sz="2000" b="1">
                <a:solidFill>
                  <a:srgbClr val="C00000"/>
                </a:solidFill>
              </a:rPr>
              <a:t>无效化</a:t>
            </a:r>
            <a:r>
              <a:rPr lang="zh-CN" altLang="en-US" sz="2000">
                <a:solidFill>
                  <a:schemeClr val="bg1"/>
                </a:solidFill>
              </a:rPr>
              <a:t>或</a:t>
            </a:r>
            <a:r>
              <a:rPr lang="zh-CN" altLang="en-US" sz="2000" b="1">
                <a:solidFill>
                  <a:srgbClr val="C00000"/>
                </a:solidFill>
              </a:rPr>
              <a:t>摧毁</a:t>
            </a:r>
            <a:r>
              <a:rPr lang="zh-CN" altLang="en-US" sz="2000">
                <a:solidFill>
                  <a:schemeClr val="bg1"/>
                </a:solidFill>
              </a:rPr>
              <a:t>作为最后手段。</a:t>
            </a:r>
            <a:endParaRPr lang="zh-CN" altLang="en-US" sz="20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基金会行动</a:t>
            </a:r>
            <a:endParaRPr lang="zh-CN" altLang="en-US" sz="7200" b="1">
              <a:solidFill>
                <a:schemeClr val="bg1"/>
              </a:solidFill>
            </a:endParaRPr>
          </a:p>
        </p:txBody>
      </p:sp>
      <p:sp>
        <p:nvSpPr>
          <p:cNvPr id="11" name="内容占位符 10"/>
          <p:cNvSpPr>
            <a:spLocks noGrp="1"/>
          </p:cNvSpPr>
          <p:nvPr>
            <p:ph idx="1"/>
          </p:nvPr>
        </p:nvSpPr>
        <p:spPr>
          <a:xfrm>
            <a:off x="820420" y="3429000"/>
            <a:ext cx="10515600" cy="379730"/>
          </a:xfrm>
        </p:spPr>
        <p:txBody>
          <a:bodyPr>
            <a:noAutofit/>
          </a:bodyPr>
          <a:p>
            <a:r>
              <a:rPr lang="zh-CN" altLang="en-US" sz="1900">
                <a:solidFill>
                  <a:schemeClr val="bg1"/>
                </a:solidFill>
              </a:rPr>
              <a:t>基金会的</a:t>
            </a:r>
            <a:r>
              <a:rPr lang="zh-CN" altLang="en-US" sz="1900" b="1">
                <a:solidFill>
                  <a:srgbClr val="0070C0"/>
                </a:solidFill>
              </a:rPr>
              <a:t>隐蔽</a:t>
            </a:r>
            <a:r>
              <a:rPr lang="zh-CN" altLang="en-US" sz="1900">
                <a:solidFill>
                  <a:schemeClr val="bg1"/>
                </a:solidFill>
              </a:rPr>
              <a:t>及</a:t>
            </a:r>
            <a:r>
              <a:rPr lang="zh-CN" altLang="en-US" sz="1900" b="1">
                <a:solidFill>
                  <a:srgbClr val="0070C0"/>
                </a:solidFill>
              </a:rPr>
              <a:t>秘密行</a:t>
            </a:r>
            <a:r>
              <a:rPr lang="zh-CN" altLang="en-US" sz="1900">
                <a:solidFill>
                  <a:schemeClr val="bg1"/>
                </a:solidFill>
              </a:rPr>
              <a:t>动以追求我们的</a:t>
            </a:r>
            <a:r>
              <a:rPr lang="zh-CN" altLang="en-US" sz="1900" b="1">
                <a:solidFill>
                  <a:srgbClr val="0070C0"/>
                </a:solidFill>
              </a:rPr>
              <a:t>主要任务为目</a:t>
            </a:r>
            <a:r>
              <a:rPr lang="zh-CN" altLang="en-US" sz="1900">
                <a:solidFill>
                  <a:schemeClr val="bg1"/>
                </a:solidFill>
              </a:rPr>
              <a:t>的于</a:t>
            </a:r>
            <a:r>
              <a:rPr lang="zh-CN" altLang="en-US" sz="1900" b="1">
                <a:solidFill>
                  <a:srgbClr val="0070C0"/>
                </a:solidFill>
              </a:rPr>
              <a:t>全球范围内进行</a:t>
            </a:r>
            <a:r>
              <a:rPr lang="zh-CN" altLang="en-US" sz="1900">
                <a:solidFill>
                  <a:schemeClr val="bg1"/>
                </a:solidFill>
              </a:rPr>
              <a:t>。</a:t>
            </a:r>
            <a:endParaRPr lang="zh-CN" altLang="en-US" sz="1900">
              <a:solidFill>
                <a:schemeClr val="bg1"/>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30000"/>
                                  </p:iterate>
                                  <p:childTnLst>
                                    <p:set>
                                      <p:cBhvr>
                                        <p:cTn id="11" dur="250"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标题 3"/>
          <p:cNvSpPr>
            <a:spLocks noGrp="1"/>
          </p:cNvSpPr>
          <p:nvPr>
            <p:ph type="title"/>
          </p:nvPr>
        </p:nvSpPr>
        <p:spPr/>
        <p:txBody>
          <a:bodyPr/>
          <a:p>
            <a:r>
              <a:rPr lang="zh-CN" altLang="en-US" sz="7200" b="1">
                <a:solidFill>
                  <a:schemeClr val="bg1"/>
                </a:solidFill>
              </a:rPr>
              <a:t>特殊收容措施</a:t>
            </a:r>
            <a:endParaRPr lang="zh-CN" altLang="en-US" sz="7200" b="1">
              <a:solidFill>
                <a:schemeClr val="bg1"/>
              </a:solidFill>
            </a:endParaRPr>
          </a:p>
        </p:txBody>
      </p:sp>
      <p:sp>
        <p:nvSpPr>
          <p:cNvPr id="11" name="内容占位符 10"/>
          <p:cNvSpPr>
            <a:spLocks noGrp="1"/>
          </p:cNvSpPr>
          <p:nvPr>
            <p:ph idx="1"/>
          </p:nvPr>
        </p:nvSpPr>
        <p:spPr>
          <a:xfrm>
            <a:off x="838200" y="2760345"/>
            <a:ext cx="10515600" cy="2382520"/>
          </a:xfrm>
        </p:spPr>
        <p:txBody>
          <a:bodyPr/>
          <a:p>
            <a:r>
              <a:rPr lang="zh-CN" altLang="en-US" sz="2000">
                <a:solidFill>
                  <a:schemeClr val="bg1"/>
                </a:solidFill>
              </a:rPr>
              <a:t>基金会维护着一个关于</a:t>
            </a:r>
            <a:r>
              <a:rPr lang="zh-CN" altLang="en-US" sz="2000" b="1">
                <a:solidFill>
                  <a:srgbClr val="0070C0"/>
                </a:solidFill>
              </a:rPr>
              <a:t>异常所需</a:t>
            </a:r>
            <a:r>
              <a:rPr lang="zh-CN" altLang="en-US" sz="2000">
                <a:solidFill>
                  <a:schemeClr val="bg1"/>
                </a:solidFill>
              </a:rPr>
              <a:t>，通常称呼为</a:t>
            </a:r>
            <a:r>
              <a:rPr lang="zh-CN" altLang="en-US" sz="2000" b="1">
                <a:solidFill>
                  <a:srgbClr val="0070C0"/>
                </a:solidFill>
              </a:rPr>
              <a:t>“SCPs”</a:t>
            </a:r>
            <a:r>
              <a:rPr lang="zh-CN" altLang="en-US" sz="2000">
                <a:solidFill>
                  <a:schemeClr val="bg1"/>
                </a:solidFill>
              </a:rPr>
              <a:t>的</a:t>
            </a:r>
            <a:r>
              <a:rPr lang="zh-CN" altLang="en-US" sz="2000" b="1">
                <a:solidFill>
                  <a:srgbClr val="0070C0"/>
                </a:solidFill>
              </a:rPr>
              <a:t>特殊收容措施</a:t>
            </a:r>
            <a:r>
              <a:rPr lang="zh-CN" altLang="en-US" sz="2000">
                <a:solidFill>
                  <a:schemeClr val="bg1"/>
                </a:solidFill>
              </a:rPr>
              <a:t>的</a:t>
            </a:r>
            <a:r>
              <a:rPr lang="zh-CN" altLang="en-US" sz="2000" b="1">
                <a:solidFill>
                  <a:srgbClr val="0070C0"/>
                </a:solidFill>
              </a:rPr>
              <a:t>信息</a:t>
            </a:r>
            <a:r>
              <a:rPr lang="zh-CN" altLang="en-US" sz="2000">
                <a:solidFill>
                  <a:schemeClr val="bg1"/>
                </a:solidFill>
              </a:rPr>
              <a:t>的庞大</a:t>
            </a:r>
            <a:r>
              <a:rPr lang="zh-CN" altLang="en-US" sz="2000" b="1">
                <a:solidFill>
                  <a:srgbClr val="0070C0"/>
                </a:solidFill>
              </a:rPr>
              <a:t>数据库</a:t>
            </a:r>
            <a:r>
              <a:rPr lang="zh-CN" altLang="en-US" sz="2000">
                <a:solidFill>
                  <a:schemeClr val="bg1"/>
                </a:solidFill>
              </a:rPr>
              <a:t>。基金会</a:t>
            </a:r>
            <a:r>
              <a:rPr lang="zh-CN" altLang="en-US" sz="2000" b="1">
                <a:solidFill>
                  <a:srgbClr val="0070C0"/>
                </a:solidFill>
              </a:rPr>
              <a:t>主数据库装有异常</a:t>
            </a:r>
            <a:r>
              <a:rPr lang="zh-CN" altLang="en-US" sz="2000">
                <a:solidFill>
                  <a:schemeClr val="bg1"/>
                </a:solidFill>
              </a:rPr>
              <a:t>的</a:t>
            </a:r>
            <a:r>
              <a:rPr lang="zh-CN" altLang="en-US" sz="2000" b="1">
                <a:solidFill>
                  <a:srgbClr val="0070C0"/>
                </a:solidFill>
              </a:rPr>
              <a:t>摘要</a:t>
            </a:r>
            <a:r>
              <a:rPr lang="zh-CN" altLang="en-US" sz="2000">
                <a:solidFill>
                  <a:schemeClr val="bg1"/>
                </a:solidFill>
              </a:rPr>
              <a:t>以及在</a:t>
            </a:r>
            <a:r>
              <a:rPr lang="zh-CN" altLang="en-US" sz="2000" b="1">
                <a:solidFill>
                  <a:srgbClr val="C00000"/>
                </a:solidFill>
              </a:rPr>
              <a:t>收容失效</a:t>
            </a:r>
            <a:r>
              <a:rPr lang="zh-CN" altLang="en-US" sz="2000" b="1">
                <a:solidFill>
                  <a:srgbClr val="0070C0"/>
                </a:solidFill>
              </a:rPr>
              <a:t>或其他事件</a:t>
            </a:r>
            <a:r>
              <a:rPr lang="zh-CN" altLang="en-US" sz="2000">
                <a:solidFill>
                  <a:schemeClr val="bg1"/>
                </a:solidFill>
              </a:rPr>
              <a:t>中作</a:t>
            </a:r>
            <a:r>
              <a:rPr lang="zh-CN" altLang="en-US" sz="2000" b="1">
                <a:solidFill>
                  <a:srgbClr val="0070C0"/>
                </a:solidFill>
              </a:rPr>
              <a:t>维持</a:t>
            </a:r>
            <a:r>
              <a:rPr lang="zh-CN" altLang="en-US" sz="2000">
                <a:solidFill>
                  <a:schemeClr val="bg1"/>
                </a:solidFill>
              </a:rPr>
              <a:t>或</a:t>
            </a:r>
            <a:r>
              <a:rPr lang="zh-CN" altLang="en-US" sz="2000" b="1">
                <a:solidFill>
                  <a:srgbClr val="0070C0"/>
                </a:solidFill>
              </a:rPr>
              <a:t>重新建立安全收容</a:t>
            </a:r>
            <a:r>
              <a:rPr lang="zh-CN" altLang="en-US" sz="2000">
                <a:solidFill>
                  <a:schemeClr val="bg1"/>
                </a:solidFill>
              </a:rPr>
              <a:t>的</a:t>
            </a:r>
            <a:r>
              <a:rPr lang="zh-CN" altLang="en-US" sz="2000" b="1">
                <a:solidFill>
                  <a:srgbClr val="C00000"/>
                </a:solidFill>
              </a:rPr>
              <a:t>紧急措施</a:t>
            </a:r>
            <a:r>
              <a:rPr lang="zh-CN" altLang="en-US" sz="2000">
                <a:solidFill>
                  <a:schemeClr val="bg1"/>
                </a:solidFill>
              </a:rPr>
              <a:t>。</a:t>
            </a:r>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异常有</a:t>
            </a:r>
            <a:r>
              <a:rPr lang="zh-CN" altLang="en-US" sz="2000" b="1">
                <a:solidFill>
                  <a:srgbClr val="0070C0"/>
                </a:solidFill>
              </a:rPr>
              <a:t>多种形式</a:t>
            </a:r>
            <a:r>
              <a:rPr lang="zh-CN" altLang="en-US" sz="2000">
                <a:solidFill>
                  <a:schemeClr val="bg1"/>
                </a:solidFill>
              </a:rPr>
              <a:t>，或许是一件</a:t>
            </a:r>
            <a:r>
              <a:rPr lang="zh-CN" altLang="en-US" sz="2000" b="1">
                <a:solidFill>
                  <a:srgbClr val="0070C0"/>
                </a:solidFill>
              </a:rPr>
              <a:t>物品</a:t>
            </a:r>
            <a:r>
              <a:rPr lang="zh-CN" altLang="en-US" sz="2000">
                <a:solidFill>
                  <a:schemeClr val="bg1"/>
                </a:solidFill>
              </a:rPr>
              <a:t>，一个</a:t>
            </a:r>
            <a:r>
              <a:rPr lang="zh-CN" altLang="en-US" sz="2000" b="1">
                <a:solidFill>
                  <a:srgbClr val="0070C0"/>
                </a:solidFill>
              </a:rPr>
              <a:t>实体</a:t>
            </a:r>
            <a:r>
              <a:rPr lang="zh-CN" altLang="en-US" sz="2000">
                <a:solidFill>
                  <a:schemeClr val="bg1"/>
                </a:solidFill>
              </a:rPr>
              <a:t>，一个</a:t>
            </a:r>
            <a:r>
              <a:rPr lang="zh-CN" altLang="en-US" sz="2000" b="1">
                <a:solidFill>
                  <a:srgbClr val="0070C0"/>
                </a:solidFill>
              </a:rPr>
              <a:t>地点</a:t>
            </a:r>
            <a:r>
              <a:rPr lang="zh-CN" altLang="en-US" sz="2000">
                <a:solidFill>
                  <a:schemeClr val="bg1"/>
                </a:solidFill>
              </a:rPr>
              <a:t>或一种</a:t>
            </a:r>
            <a:r>
              <a:rPr lang="zh-CN" altLang="en-US" sz="2000" b="1">
                <a:solidFill>
                  <a:srgbClr val="0070C0"/>
                </a:solidFill>
              </a:rPr>
              <a:t>独立的现象</a:t>
            </a:r>
            <a:r>
              <a:rPr lang="zh-CN" altLang="en-US" sz="2000">
                <a:solidFill>
                  <a:schemeClr val="bg1"/>
                </a:solidFill>
              </a:rPr>
              <a:t>。这些异常被</a:t>
            </a:r>
            <a:r>
              <a:rPr lang="zh-CN" altLang="en-US" sz="2000" b="1">
                <a:solidFill>
                  <a:srgbClr val="0070C0"/>
                </a:solidFill>
              </a:rPr>
              <a:t>分类为</a:t>
            </a:r>
            <a:r>
              <a:rPr lang="zh-CN" altLang="en-US" sz="2000">
                <a:solidFill>
                  <a:schemeClr val="bg1"/>
                </a:solidFill>
              </a:rPr>
              <a:t>一项</a:t>
            </a:r>
            <a:r>
              <a:rPr lang="zh-CN" altLang="en-US" sz="2000" b="1">
                <a:solidFill>
                  <a:srgbClr val="0070C0"/>
                </a:solidFill>
              </a:rPr>
              <a:t>特定的项目分级</a:t>
            </a:r>
            <a:r>
              <a:rPr lang="zh-CN" altLang="en-US" sz="2000">
                <a:solidFill>
                  <a:schemeClr val="bg1"/>
                </a:solidFill>
              </a:rPr>
              <a:t>并</a:t>
            </a:r>
            <a:r>
              <a:rPr lang="zh-CN" altLang="en-US" sz="2000" b="1">
                <a:solidFill>
                  <a:srgbClr val="C00000"/>
                </a:solidFill>
              </a:rPr>
              <a:t>收容于</a:t>
            </a:r>
            <a:r>
              <a:rPr lang="zh-CN" altLang="en-US" sz="2000">
                <a:solidFill>
                  <a:schemeClr val="bg1"/>
                </a:solidFill>
              </a:rPr>
              <a:t>基金会</a:t>
            </a:r>
            <a:r>
              <a:rPr lang="zh-CN" altLang="en-US" sz="2000" b="1">
                <a:solidFill>
                  <a:srgbClr val="C00000"/>
                </a:solidFill>
              </a:rPr>
              <a:t>众多设施中</a:t>
            </a:r>
            <a:r>
              <a:rPr lang="zh-CN" altLang="en-US" sz="2000">
                <a:solidFill>
                  <a:schemeClr val="bg1"/>
                </a:solidFill>
              </a:rPr>
              <a:t>或在</a:t>
            </a:r>
            <a:r>
              <a:rPr lang="zh-CN" altLang="en-US" sz="2000" b="1">
                <a:solidFill>
                  <a:srgbClr val="C00000"/>
                </a:solidFill>
              </a:rPr>
              <a:t>迁移</a:t>
            </a:r>
            <a:r>
              <a:rPr lang="zh-CN" altLang="en-US" sz="2000">
                <a:solidFill>
                  <a:schemeClr val="bg1"/>
                </a:solidFill>
              </a:rPr>
              <a:t>被认为</a:t>
            </a:r>
            <a:r>
              <a:rPr lang="zh-CN" altLang="en-US" sz="2000" b="1">
                <a:solidFill>
                  <a:srgbClr val="C00000"/>
                </a:solidFill>
              </a:rPr>
              <a:t>不可行</a:t>
            </a:r>
            <a:r>
              <a:rPr lang="zh-CN" altLang="en-US" sz="2000">
                <a:solidFill>
                  <a:schemeClr val="bg1"/>
                </a:solidFill>
              </a:rPr>
              <a:t>的</a:t>
            </a:r>
            <a:r>
              <a:rPr lang="zh-CN" altLang="en-US" sz="2000" b="1">
                <a:solidFill>
                  <a:srgbClr val="C00000"/>
                </a:solidFill>
              </a:rPr>
              <a:t>情况下就地收容。</a:t>
            </a:r>
            <a:endParaRPr lang="zh-CN" altLang="en-US" sz="2000" b="1">
              <a:solidFill>
                <a:srgbClr val="C00000"/>
              </a:solidFill>
            </a:endParaRPr>
          </a:p>
        </p:txBody>
      </p:sp>
      <p:pic>
        <p:nvPicPr>
          <p:cNvPr id="7" name="图片 6" descr="OIP-C (2)"/>
          <p:cNvPicPr>
            <a:picLocks noChangeAspect="1"/>
          </p:cNvPicPr>
          <p:nvPr/>
        </p:nvPicPr>
        <p:blipFill>
          <a:blip r:embed="rId1"/>
          <a:stretch>
            <a:fillRect/>
          </a:stretch>
        </p:blipFill>
        <p:spPr>
          <a:xfrm>
            <a:off x="0" y="5707380"/>
            <a:ext cx="1320800" cy="1150620"/>
          </a:xfrm>
          <a:prstGeom prst="rect">
            <a:avLst/>
          </a:prstGeom>
        </p:spPr>
      </p:pic>
      <p:cxnSp>
        <p:nvCxnSpPr>
          <p:cNvPr id="5" name="直接连接符 4"/>
          <p:cNvCxnSpPr/>
          <p:nvPr/>
        </p:nvCxnSpPr>
        <p:spPr>
          <a:xfrm>
            <a:off x="-217805" y="1676400"/>
            <a:ext cx="12409805" cy="0"/>
          </a:xfrm>
          <a:prstGeom prst="line">
            <a:avLst/>
          </a:prstGeom>
          <a:ln w="76200">
            <a:solidFill>
              <a:schemeClr val="bg1"/>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30000"/>
                                  </p:iterate>
                                  <p:childTnLst>
                                    <p:set>
                                      <p:cBhvr>
                                        <p:cTn id="12" dur="500"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par>
                                <p:cTn id="14" presetID="10" presetClass="entr" presetSubtype="0" fill="hold" grpId="0" nodeType="withEffect">
                                  <p:stCondLst>
                                    <p:cond delay="0"/>
                                  </p:stCondLst>
                                  <p:iterate type="lt">
                                    <p:tmPct val="30000"/>
                                  </p:iterate>
                                  <p:childTnLst>
                                    <p:set>
                                      <p:cBhvr>
                                        <p:cTn id="15" dur="500" fill="hold">
                                          <p:stCondLst>
                                            <p:cond delay="0"/>
                                          </p:stCondLst>
                                        </p:cTn>
                                        <p:tgtEl>
                                          <p:spTgt spid="11">
                                            <p:txEl>
                                              <p:pRg st="1" end="1"/>
                                            </p:txEl>
                                          </p:spTgt>
                                        </p:tgtEl>
                                        <p:attrNameLst>
                                          <p:attrName>style.visibility</p:attrName>
                                        </p:attrNameLst>
                                      </p:cBhvr>
                                      <p:to>
                                        <p:strVal val="visible"/>
                                      </p:to>
                                    </p:set>
                                    <p:animEffect transition="in" filter="fade">
                                      <p:cBhvr>
                                        <p:cTn id="16" dur="500"/>
                                        <p:tgtEl>
                                          <p:spTgt spid="11">
                                            <p:txEl>
                                              <p:pRg st="1" end="1"/>
                                            </p:txEl>
                                          </p:spTgt>
                                        </p:tgtEl>
                                      </p:cBhvr>
                                    </p:animEffect>
                                  </p:childTnLst>
                                </p:cTn>
                              </p:par>
                              <p:par>
                                <p:cTn id="17" presetID="10" presetClass="entr" presetSubtype="0" fill="hold" grpId="0" nodeType="withEffect">
                                  <p:stCondLst>
                                    <p:cond delay="0"/>
                                  </p:stCondLst>
                                  <p:iterate type="lt">
                                    <p:tmPct val="30000"/>
                                  </p:iterate>
                                  <p:childTnLst>
                                    <p:set>
                                      <p:cBhvr>
                                        <p:cTn id="18" dur="500" fill="hold">
                                          <p:stCondLst>
                                            <p:cond delay="0"/>
                                          </p:stCondLst>
                                        </p:cTn>
                                        <p:tgtEl>
                                          <p:spTgt spid="11">
                                            <p:txEl>
                                              <p:pRg st="2" end="2"/>
                                            </p:txEl>
                                          </p:spTgt>
                                        </p:tgtEl>
                                        <p:attrNameLst>
                                          <p:attrName>style.visibility</p:attrName>
                                        </p:attrNameLst>
                                      </p:cBhvr>
                                      <p:to>
                                        <p:strVal val="visible"/>
                                      </p:to>
                                    </p:set>
                                    <p:animEffect transition="in" filter="fade">
                                      <p:cBhvr>
                                        <p:cTn id="19"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bldLvl="0" build="allAtOnce"/>
      <p:bldP spid="11" grpId="1"/>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YWY0ZjA0MzcwZjI0N2Q0ZWM1ZGJlZjdmNjYxNTY4NTc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7449</Words>
  <Application>WPS 演示</Application>
  <PresentationFormat>宽屏</PresentationFormat>
  <Paragraphs>288</Paragraphs>
  <Slides>52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52</vt:i4>
      </vt:variant>
    </vt:vector>
  </HeadingPairs>
  <TitlesOfParts>
    <vt:vector size="61" baseType="lpstr">
      <vt:lpstr>Arial</vt:lpstr>
      <vt:lpstr>宋体</vt:lpstr>
      <vt:lpstr>Wingdings</vt:lpstr>
      <vt:lpstr>Calibri</vt:lpstr>
      <vt:lpstr>Microsoft YaHei UI</vt:lpstr>
      <vt:lpstr>微软雅黑</vt:lpstr>
      <vt:lpstr>Arial Unicode MS</vt:lpstr>
      <vt:lpstr>Source Han Serif SC Heavy</vt:lpstr>
      <vt:lpstr>WPS</vt:lpstr>
      <vt:lpstr>WARNING</vt:lpstr>
      <vt:lpstr>PowerPoint 演示文稿</vt:lpstr>
      <vt:lpstr>第一部分</vt:lpstr>
      <vt:lpstr>PowerPoint 演示文稿</vt:lpstr>
      <vt:lpstr>控制（Secure）</vt:lpstr>
      <vt:lpstr>收容（Contain）</vt:lpstr>
      <vt:lpstr>保护（Protect）</vt:lpstr>
      <vt:lpstr>基金会行动</vt:lpstr>
      <vt:lpstr>特殊收容措施</vt:lpstr>
      <vt:lpstr>运营安保</vt:lpstr>
      <vt:lpstr>敌对机构及相关组织</vt:lpstr>
      <vt:lpstr>第二部分</vt:lpstr>
      <vt:lpstr>I：GOC全球超自然联盟 （The Global Occult Coalition-GOC）</vt:lpstr>
      <vt:lpstr>五重任务</vt:lpstr>
      <vt:lpstr>生存（Survival）</vt:lpstr>
      <vt:lpstr>隐蔽（Conceal）</vt:lpstr>
      <vt:lpstr>保护（Protect）</vt:lpstr>
      <vt:lpstr>毁灭（Destruction）</vt:lpstr>
      <vt:lpstr>教育（Education）</vt:lpstr>
      <vt:lpstr>GOC 宪章</vt:lpstr>
      <vt:lpstr>II：混沌分裂者 (The Chaos Insurgency)</vt:lpstr>
      <vt:lpstr>叛逃</vt:lpstr>
      <vt:lpstr>更多情况概述</vt:lpstr>
      <vt:lpstr>III：UIU联邦调查局所属特异事故处（Unusual Incidents Unit，Federal Bureau of Investigation）</vt:lpstr>
      <vt:lpstr>更多情况概述</vt:lpstr>
      <vt:lpstr>UIU入批文件</vt:lpstr>
      <vt:lpstr>IV：蛇之手 （The Serpent's Hand）</vt:lpstr>
      <vt:lpstr>更多情况概述</vt:lpstr>
      <vt:lpstr>V：欲肉教派 （Sarkic Cults）</vt:lpstr>
      <vt:lpstr>更多情况概述</vt:lpstr>
      <vt:lpstr>第三部分</vt:lpstr>
      <vt:lpstr>主要等级</vt:lpstr>
      <vt:lpstr>Safe</vt:lpstr>
      <vt:lpstr>Euclid</vt:lpstr>
      <vt:lpstr>Keter</vt:lpstr>
      <vt:lpstr>Thaumiel</vt:lpstr>
      <vt:lpstr>无效化（Neutralized）</vt:lpstr>
      <vt:lpstr>被废除（Decommissioned）</vt:lpstr>
      <vt:lpstr>Apollyon</vt:lpstr>
      <vt:lpstr>Archon</vt:lpstr>
      <vt:lpstr>第四部分</vt:lpstr>
      <vt:lpstr>主要人员等级</vt:lpstr>
      <vt:lpstr>A级</vt:lpstr>
      <vt:lpstr>B级</vt:lpstr>
      <vt:lpstr>C级</vt:lpstr>
      <vt:lpstr>D级</vt:lpstr>
      <vt:lpstr>E级</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田翊煊</cp:lastModifiedBy>
  <cp:revision>9</cp:revision>
  <dcterms:created xsi:type="dcterms:W3CDTF">2023-08-09T12:44:00Z</dcterms:created>
  <dcterms:modified xsi:type="dcterms:W3CDTF">2023-12-11T13:51:45Z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2052-12.1.0.15990</vt:lpwstr>
  </property>
</Properties>
</file>