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CEAF-3BB8-4F23-9C3B-29C0A2E7156A}" type="datetimeFigureOut">
              <a:rPr lang="es-PE" smtClean="0"/>
              <a:t>26/10/2022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F5F62-C5DA-4233-AB86-4D8388A057B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336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93233" y="1185334"/>
            <a:ext cx="7766936" cy="1646302"/>
          </a:xfrm>
        </p:spPr>
        <p:txBody>
          <a:bodyPr/>
          <a:lstStyle/>
          <a:p>
            <a:r>
              <a:rPr lang="es-ES" b="1" dirty="0"/>
              <a:t>MASOTERAPIA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937" t="35026" r="7396" b="30469"/>
          <a:stretch/>
        </p:blipFill>
        <p:spPr>
          <a:xfrm>
            <a:off x="2679700" y="2374900"/>
            <a:ext cx="5499100" cy="3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35" y="723900"/>
            <a:ext cx="9762066" cy="13208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CONSIDERACIONES EN LA APLICACIÓN DEL MASAJE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000" y="1498600"/>
            <a:ext cx="10058400" cy="5143499"/>
          </a:xfrm>
        </p:spPr>
        <p:txBody>
          <a:bodyPr/>
          <a:lstStyle/>
          <a:p>
            <a:r>
              <a:rPr lang="es-ES" sz="4400" b="1" dirty="0"/>
              <a:t>El Fisioterapeuta </a:t>
            </a:r>
            <a:endParaRPr lang="es-ES" sz="4400" b="1" dirty="0" smtClean="0"/>
          </a:p>
          <a:p>
            <a:r>
              <a:rPr lang="es-ES" sz="4400" b="1" dirty="0"/>
              <a:t>La duración</a:t>
            </a:r>
            <a:r>
              <a:rPr lang="es-ES" sz="4400" dirty="0"/>
              <a:t> </a:t>
            </a:r>
            <a:endParaRPr lang="es-ES" sz="4400" dirty="0" smtClean="0"/>
          </a:p>
          <a:p>
            <a:r>
              <a:rPr lang="es-ES" sz="4400" b="1" dirty="0"/>
              <a:t>Las posiciones</a:t>
            </a:r>
            <a:r>
              <a:rPr lang="es-ES" sz="4400" dirty="0"/>
              <a:t> </a:t>
            </a:r>
            <a:endParaRPr lang="es-ES" sz="4400" dirty="0" smtClean="0"/>
          </a:p>
          <a:p>
            <a:pPr lvl="2"/>
            <a:r>
              <a:rPr lang="es-ES" sz="3600" b="1" i="1" dirty="0"/>
              <a:t>En decúbito </a:t>
            </a:r>
            <a:r>
              <a:rPr lang="es-ES" sz="3600" b="1" i="1" dirty="0" smtClean="0"/>
              <a:t>prono</a:t>
            </a:r>
          </a:p>
          <a:p>
            <a:pPr lvl="2"/>
            <a:r>
              <a:rPr lang="es-ES" sz="3600" b="1" i="1" dirty="0"/>
              <a:t>En decúbito </a:t>
            </a:r>
            <a:r>
              <a:rPr lang="es-ES" sz="3600" b="1" i="1" dirty="0" smtClean="0"/>
              <a:t>supino</a:t>
            </a:r>
          </a:p>
          <a:p>
            <a:pPr lvl="2"/>
            <a:r>
              <a:rPr lang="es-ES" sz="3600" b="1" i="1" dirty="0"/>
              <a:t>Sentado en una </a:t>
            </a:r>
            <a:r>
              <a:rPr lang="es-ES" sz="3600" b="1" i="1" dirty="0" smtClean="0"/>
              <a:t>silla</a:t>
            </a:r>
          </a:p>
          <a:p>
            <a:pPr lvl="2"/>
            <a:r>
              <a:rPr lang="es-ES" sz="3600" b="1" i="1" dirty="0"/>
              <a:t>Decúbito </a:t>
            </a:r>
            <a:r>
              <a:rPr lang="es-ES" sz="3600" b="1" i="1" dirty="0" smtClean="0"/>
              <a:t>lateral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3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778702" cy="1320800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Existen 3 niveles de profundidad de las maniobras: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1778000"/>
            <a:ext cx="10261600" cy="4762499"/>
          </a:xfrm>
        </p:spPr>
        <p:txBody>
          <a:bodyPr/>
          <a:lstStyle/>
          <a:p>
            <a:r>
              <a:rPr lang="es-ES" sz="2800" b="1" dirty="0"/>
              <a:t>1. Superficial:</a:t>
            </a:r>
            <a:r>
              <a:rPr lang="es-ES" sz="2800" dirty="0"/>
              <a:t> Afecta principalmente a la piel y tejido subcutáneo, con una intensidad mínima, pues se da a personas con musculatura débil (niños y ancianos).</a:t>
            </a:r>
            <a:endParaRPr lang="en-US" sz="2800" dirty="0"/>
          </a:p>
          <a:p>
            <a:r>
              <a:rPr lang="es-ES" sz="2800" b="1" dirty="0"/>
              <a:t>2. Medio:</a:t>
            </a:r>
            <a:r>
              <a:rPr lang="es-ES" sz="2800" dirty="0"/>
              <a:t> Incide en la musculatura superficial y media, y se trabaja con mayor intensidad. Es el tratamiento más utilizado.</a:t>
            </a:r>
            <a:endParaRPr lang="en-US" sz="2800" dirty="0"/>
          </a:p>
          <a:p>
            <a:r>
              <a:rPr lang="es-ES" sz="2800" b="1" dirty="0"/>
              <a:t>3. Profundo:</a:t>
            </a:r>
            <a:r>
              <a:rPr lang="es-ES" sz="2800" dirty="0"/>
              <a:t> Con él se trata de llegar al fondo de la musculatura, aportando el máximo de intensidad. Se utiliza de forma progresiva y principalmente en los tratamientos deportivos.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6934" y="0"/>
            <a:ext cx="8596668" cy="1320800"/>
          </a:xfrm>
        </p:spPr>
        <p:txBody>
          <a:bodyPr/>
          <a:lstStyle/>
          <a:p>
            <a:r>
              <a:rPr lang="es-ES" b="1" dirty="0"/>
              <a:t>MANIOBRAS FUNDAMENTALES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634" y="1333500"/>
            <a:ext cx="11214100" cy="3022600"/>
          </a:xfrm>
        </p:spPr>
        <p:txBody>
          <a:bodyPr>
            <a:noAutofit/>
          </a:bodyPr>
          <a:lstStyle/>
          <a:p>
            <a:r>
              <a:rPr lang="es-ES" sz="3200" dirty="0"/>
              <a:t>Consiste en el desplazamiento de la mano de manera superficial sobre la piel, es una frotación suave que acaricia la superficie cutánea a tratar siempre en una misma dirección, normalmente centrípeta (excepto cuando se trabaja sobre un determinado músculo y se actúa en el sentido de sus fibras). </a:t>
            </a:r>
            <a:endParaRPr lang="en-US" sz="3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6634" y="660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Frotación, Rozamiento o masaje superficial </a:t>
            </a:r>
            <a:endParaRPr lang="en-US" sz="3200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14" y="4400550"/>
            <a:ext cx="6047740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59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Fricción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7634" y="1792289"/>
            <a:ext cx="5964766" cy="4532311"/>
          </a:xfrm>
        </p:spPr>
        <p:txBody>
          <a:bodyPr>
            <a:noAutofit/>
          </a:bodyPr>
          <a:lstStyle/>
          <a:p>
            <a:r>
              <a:rPr lang="es-ES" sz="3600" dirty="0"/>
              <a:t>Consiste en el desplazamiento de la piel sobre el tejido celular subcutáneo. La piel no ha de estar pegada a la musculatura (como queda tras las operaciones) y para ello es muy buena la fricción. </a:t>
            </a:r>
            <a:endParaRPr lang="en-US" sz="3600" dirty="0"/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7223998" y="1930400"/>
            <a:ext cx="4100008" cy="4316411"/>
            <a:chOff x="7" y="7"/>
            <a:chExt cx="5196" cy="3219"/>
          </a:xfrm>
        </p:grpSpPr>
        <p:pic>
          <p:nvPicPr>
            <p:cNvPr id="5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" y="14"/>
              <a:ext cx="5182" cy="3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7" y="7"/>
              <a:ext cx="5196" cy="32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99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44566" cy="1320800"/>
          </a:xfrm>
        </p:spPr>
        <p:txBody>
          <a:bodyPr/>
          <a:lstStyle/>
          <a:p>
            <a:r>
              <a:rPr lang="es-ES" b="1" dirty="0"/>
              <a:t>Amasamiento o </a:t>
            </a:r>
            <a:r>
              <a:rPr lang="es-ES" b="1" dirty="0" err="1" smtClean="0"/>
              <a:t>Pellizcamiento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284" y="1270000"/>
            <a:ext cx="9736666" cy="4813299"/>
          </a:xfrm>
        </p:spPr>
        <p:txBody>
          <a:bodyPr/>
          <a:lstStyle/>
          <a:p>
            <a:r>
              <a:rPr lang="es-ES" sz="3200" dirty="0"/>
              <a:t>Es la tracción del cuerpo muscular con una serie de contorsiones anteriores y posteriores, se realiza solo en grupos musculares muy palpables, en superficies poco extensas como por ejemplo la eminencia </a:t>
            </a:r>
            <a:r>
              <a:rPr lang="es-ES" sz="3200" dirty="0" err="1"/>
              <a:t>hipotenar</a:t>
            </a:r>
            <a:r>
              <a:rPr lang="es-ES" sz="3200" dirty="0"/>
              <a:t>, e incluso sobre la pared abdominal.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67" y="3864610"/>
            <a:ext cx="5904865" cy="2760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90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Percusión </a:t>
            </a:r>
            <a:r>
              <a:rPr lang="es-ES" b="1" dirty="0"/>
              <a:t>y/o </a:t>
            </a:r>
            <a:r>
              <a:rPr lang="es-ES" b="1" dirty="0" smtClean="0"/>
              <a:t>palmoteo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6044"/>
            <a:ext cx="8720666" cy="3880773"/>
          </a:xfrm>
        </p:spPr>
        <p:txBody>
          <a:bodyPr/>
          <a:lstStyle/>
          <a:p>
            <a:r>
              <a:rPr lang="es-ES" dirty="0"/>
              <a:t>Son una serie de “golpes” rítmicos que a través del movimiento de la articulación de la muñeca se van a hacer con</a:t>
            </a:r>
            <a:r>
              <a:rPr lang="es-ES" dirty="0" smtClean="0"/>
              <a:t>:</a:t>
            </a:r>
          </a:p>
          <a:p>
            <a:endParaRPr lang="en-US" sz="1600" dirty="0"/>
          </a:p>
          <a:p>
            <a:pPr lvl="1"/>
            <a:r>
              <a:rPr lang="es-ES" dirty="0"/>
              <a:t>El pulpejo de los dedos (relajante)</a:t>
            </a:r>
            <a:endParaRPr lang="en-US" sz="1400" dirty="0"/>
          </a:p>
          <a:p>
            <a:pPr lvl="1"/>
            <a:r>
              <a:rPr lang="es-ES" dirty="0"/>
              <a:t>Borde cubital de las manos (excitante)</a:t>
            </a:r>
            <a:endParaRPr lang="en-US" sz="1400" dirty="0"/>
          </a:p>
          <a:p>
            <a:pPr lvl="1"/>
            <a:r>
              <a:rPr lang="es-ES" dirty="0"/>
              <a:t>Nudillos (excitante, sobre todo en canales paravertebrales)</a:t>
            </a:r>
            <a:endParaRPr lang="en-US" sz="1400" dirty="0"/>
          </a:p>
          <a:p>
            <a:pPr lvl="1"/>
            <a:r>
              <a:rPr lang="es-ES" dirty="0"/>
              <a:t>Puños (excitante)</a:t>
            </a:r>
            <a:endParaRPr lang="en-US" sz="1400" dirty="0"/>
          </a:p>
          <a:p>
            <a:pPr lvl="1"/>
            <a:r>
              <a:rPr lang="es-ES" dirty="0"/>
              <a:t>Dedos sueltos en forma de escobilla de batería</a:t>
            </a:r>
            <a:endParaRPr lang="en-US" sz="1400" dirty="0"/>
          </a:p>
          <a:p>
            <a:pPr lvl="1"/>
            <a:r>
              <a:rPr lang="es-ES" dirty="0"/>
              <a:t>Manos en forma de cuchara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30" y="4250660"/>
            <a:ext cx="6047740" cy="2257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3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b="1" dirty="0" smtClean="0"/>
              <a:t>MASOTERAPIA?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2234" y="1270000"/>
            <a:ext cx="10219266" cy="5053011"/>
          </a:xfrm>
        </p:spPr>
        <p:txBody>
          <a:bodyPr>
            <a:noAutofit/>
          </a:bodyPr>
          <a:lstStyle/>
          <a:p>
            <a:r>
              <a:rPr lang="es-PE" sz="4000" dirty="0"/>
              <a:t>Es la utilización del masaje con fines </a:t>
            </a:r>
            <a:r>
              <a:rPr lang="es-PE" sz="4000" dirty="0" smtClean="0"/>
              <a:t>terapéuticos, </a:t>
            </a:r>
            <a:r>
              <a:rPr lang="es-PE" sz="4000" dirty="0"/>
              <a:t>Practicadas normalmente sin ayuda de instrumentos, sobre una parte o totalidad del organismo, basadas esencialmente en movimiento y presión con el objeto de  provocar en el organismo modificaciones de orden directo o reflejo que se traduzcan en efectos terapéuticos.</a:t>
            </a:r>
            <a:r>
              <a:rPr lang="es-PE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03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Los principales efectos del </a:t>
            </a:r>
            <a:r>
              <a:rPr lang="es-ES" b="1" i="1" dirty="0" smtClean="0"/>
              <a:t>masaje </a:t>
            </a:r>
            <a:r>
              <a:rPr lang="es-ES" b="1" i="1" dirty="0"/>
              <a:t>son los siguientes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520766" cy="4686300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400" dirty="0"/>
              <a:t>Activa la circulación.</a:t>
            </a:r>
            <a:endParaRPr lang="en-US" sz="2400" dirty="0"/>
          </a:p>
          <a:p>
            <a:pPr lvl="0"/>
            <a:r>
              <a:rPr lang="es-ES" sz="2400" dirty="0"/>
              <a:t>Relaja músculos y nervios.</a:t>
            </a:r>
            <a:endParaRPr lang="en-US" sz="2400" dirty="0"/>
          </a:p>
          <a:p>
            <a:pPr lvl="0"/>
            <a:r>
              <a:rPr lang="es-ES" sz="2400" dirty="0"/>
              <a:t>Produce descanso psicosomático.</a:t>
            </a:r>
            <a:endParaRPr lang="en-US" sz="2400" dirty="0"/>
          </a:p>
          <a:p>
            <a:pPr lvl="0"/>
            <a:r>
              <a:rPr lang="es-ES" sz="2400" dirty="0"/>
              <a:t>Incrementa la buena digestión.</a:t>
            </a:r>
            <a:endParaRPr lang="en-US" sz="2400" dirty="0"/>
          </a:p>
          <a:p>
            <a:pPr lvl="0"/>
            <a:r>
              <a:rPr lang="es-ES" sz="2400" dirty="0"/>
              <a:t>Normaliza el metabolismo.</a:t>
            </a:r>
            <a:endParaRPr lang="en-US" sz="2400" dirty="0"/>
          </a:p>
          <a:p>
            <a:pPr lvl="0"/>
            <a:r>
              <a:rPr lang="es-ES" sz="2400" dirty="0"/>
              <a:t>Elimina toxinas.</a:t>
            </a:r>
            <a:endParaRPr lang="en-US" sz="2400" dirty="0"/>
          </a:p>
          <a:p>
            <a:pPr lvl="0"/>
            <a:r>
              <a:rPr lang="es-ES" sz="2400" dirty="0"/>
              <a:t>Activa el funcionamiento pulmonar.</a:t>
            </a:r>
            <a:endParaRPr lang="en-US" sz="2400" dirty="0"/>
          </a:p>
          <a:p>
            <a:pPr lvl="0"/>
            <a:r>
              <a:rPr lang="es-ES" sz="2400" dirty="0"/>
              <a:t>Beneficia la secreción glandular.</a:t>
            </a:r>
            <a:endParaRPr lang="en-US" sz="2400" dirty="0"/>
          </a:p>
          <a:p>
            <a:pPr lvl="0"/>
            <a:r>
              <a:rPr lang="es-ES" sz="2400" dirty="0"/>
              <a:t>Aumenta los glóbulos rojos y blancos.</a:t>
            </a:r>
            <a:endParaRPr lang="en-US" sz="2400" dirty="0"/>
          </a:p>
          <a:p>
            <a:pPr lvl="0"/>
            <a:r>
              <a:rPr lang="es-ES" sz="2400" dirty="0"/>
              <a:t>Incrementa el movimiento linfático.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6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EFECTOS </a:t>
            </a:r>
            <a:r>
              <a:rPr lang="es-ES" b="1" dirty="0" smtClean="0"/>
              <a:t>TERAPÉUTICOS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49401"/>
            <a:ext cx="8596668" cy="4644362"/>
          </a:xfrm>
        </p:spPr>
        <p:txBody>
          <a:bodyPr>
            <a:normAutofit/>
          </a:bodyPr>
          <a:lstStyle/>
          <a:p>
            <a:r>
              <a:rPr lang="es-ES" sz="3600" dirty="0"/>
              <a:t>Los efectos fisiológicos del masaje van a depender de varios aspectos: la sensibilidad del sujeto que recibe el masaje, la región donde se aplica, la intensidad, frecuencia y ritmo de esta aplicación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09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08000"/>
            <a:ext cx="8596668" cy="1320800"/>
          </a:xfrm>
        </p:spPr>
        <p:txBody>
          <a:bodyPr/>
          <a:lstStyle/>
          <a:p>
            <a:r>
              <a:rPr lang="es-ES" b="1" dirty="0"/>
              <a:t>LOS EFECTOS DIRECTOS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84300"/>
            <a:ext cx="9698566" cy="5067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son debidos a la acción mecánica del masaje, y se manifiestan en</a:t>
            </a:r>
            <a:r>
              <a:rPr lang="es-ES" sz="3200" dirty="0" smtClean="0"/>
              <a:t>:</a:t>
            </a:r>
          </a:p>
          <a:p>
            <a:pPr>
              <a:buAutoNum type="arabicPeriod"/>
            </a:pPr>
            <a:r>
              <a:rPr lang="es-ES" sz="3200" b="1" dirty="0" smtClean="0"/>
              <a:t>Piel</a:t>
            </a:r>
          </a:p>
          <a:p>
            <a:pPr>
              <a:buAutoNum type="arabicPeriod"/>
            </a:pPr>
            <a:r>
              <a:rPr lang="es-ES" sz="3200" b="1" dirty="0" smtClean="0"/>
              <a:t>Tejido conjuntivo</a:t>
            </a:r>
          </a:p>
          <a:p>
            <a:pPr>
              <a:buAutoNum type="arabicPeriod"/>
            </a:pPr>
            <a:r>
              <a:rPr lang="es-ES" sz="3200" b="1" dirty="0"/>
              <a:t>Tejido </a:t>
            </a:r>
            <a:r>
              <a:rPr lang="es-ES" sz="3200" b="1" dirty="0" smtClean="0"/>
              <a:t>subcutáneo</a:t>
            </a:r>
          </a:p>
          <a:p>
            <a:pPr>
              <a:buAutoNum type="arabicPeriod"/>
            </a:pPr>
            <a:r>
              <a:rPr lang="es-ES" sz="3200" b="1" dirty="0"/>
              <a:t>Músculo</a:t>
            </a:r>
            <a:r>
              <a:rPr lang="es-ES" sz="3200" b="1" dirty="0" smtClean="0"/>
              <a:t>:</a:t>
            </a:r>
          </a:p>
          <a:p>
            <a:pPr>
              <a:buAutoNum type="arabicPeriod"/>
            </a:pPr>
            <a:r>
              <a:rPr lang="es-ES" sz="3200" b="1" dirty="0"/>
              <a:t>Circulación</a:t>
            </a:r>
            <a:r>
              <a:rPr lang="es-ES" sz="3200" b="1" dirty="0" smtClean="0"/>
              <a:t>:</a:t>
            </a:r>
          </a:p>
          <a:p>
            <a:pPr>
              <a:buAutoNum type="arabicPeriod"/>
            </a:pPr>
            <a:r>
              <a:rPr lang="es-ES" sz="3200" b="1" dirty="0"/>
              <a:t>Sistemas nerviosos central y periférico:</a:t>
            </a:r>
            <a:r>
              <a:rPr lang="es-ES" sz="3200" dirty="0"/>
              <a:t> </a:t>
            </a:r>
            <a:r>
              <a:rPr lang="es-E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128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LOS EFECTOS REFLEJOS O INDIRECTOS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s-ES" sz="3600" b="1" dirty="0" smtClean="0"/>
              <a:t>Sobre </a:t>
            </a:r>
            <a:r>
              <a:rPr lang="es-ES" sz="3600" b="1" dirty="0"/>
              <a:t>la </a:t>
            </a:r>
            <a:r>
              <a:rPr lang="es-ES" sz="3600" b="1" dirty="0" smtClean="0"/>
              <a:t>circulación</a:t>
            </a:r>
          </a:p>
          <a:p>
            <a:pPr>
              <a:buAutoNum type="arabicPeriod"/>
            </a:pPr>
            <a:r>
              <a:rPr lang="es-ES" sz="3600" b="1" dirty="0"/>
              <a:t>Sobre el </a:t>
            </a:r>
            <a:r>
              <a:rPr lang="es-ES" sz="3600" b="1" dirty="0" smtClean="0"/>
              <a:t>músculo</a:t>
            </a:r>
          </a:p>
          <a:p>
            <a:pPr>
              <a:buAutoNum type="arabicPeriod"/>
            </a:pPr>
            <a:r>
              <a:rPr lang="es-ES" sz="3600" b="1" dirty="0"/>
              <a:t>Sobre el dolor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459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875" t="45048" r="21664" b="27941"/>
          <a:stretch/>
        </p:blipFill>
        <p:spPr>
          <a:xfrm>
            <a:off x="0" y="0"/>
            <a:ext cx="12237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229" t="27474" r="20417" b="49870"/>
          <a:stretch/>
        </p:blipFill>
        <p:spPr>
          <a:xfrm>
            <a:off x="-1" y="0"/>
            <a:ext cx="12179957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CONTRAINDICACIONES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434" y="1665289"/>
            <a:ext cx="10231966" cy="4748211"/>
          </a:xfrm>
        </p:spPr>
        <p:txBody>
          <a:bodyPr/>
          <a:lstStyle/>
          <a:p>
            <a:r>
              <a:rPr lang="es-ES" sz="4000" dirty="0"/>
              <a:t>Inflamaciones, enfermedades infecciosas, enfermedades contagiosas, cáncer, tumores, quistes, hematomas, ulcera gástrica o duodenal muy avanzada, venas varices avanzadas, cicatrices de cirugías recientes, fracturas, hemorragias internas, fiebres, apendicitis.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0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576</Words>
  <Application>Microsoft Office PowerPoint</Application>
  <PresentationFormat>Panorámica</PresentationFormat>
  <Paragraphs>58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MASOTERAPIA </vt:lpstr>
      <vt:lpstr>QUE ES MASOTERAPIA? </vt:lpstr>
      <vt:lpstr>Los principales efectos del masaje son los siguientes</vt:lpstr>
      <vt:lpstr>EFECTOS TERAPÉUTICOS</vt:lpstr>
      <vt:lpstr>LOS EFECTOS DIRECTOS </vt:lpstr>
      <vt:lpstr>LOS EFECTOS REFLEJOS O INDIRECTOS </vt:lpstr>
      <vt:lpstr>Presentación de PowerPoint</vt:lpstr>
      <vt:lpstr>Presentación de PowerPoint</vt:lpstr>
      <vt:lpstr>CONTRAINDICACIONES </vt:lpstr>
      <vt:lpstr>CONSIDERACIONES EN LA APLICACIÓN DEL MASAJE </vt:lpstr>
      <vt:lpstr>Existen 3 niveles de profundidad de las maniobras: </vt:lpstr>
      <vt:lpstr>MANIOBRAS FUNDAMENTALES </vt:lpstr>
      <vt:lpstr>Fricción </vt:lpstr>
      <vt:lpstr>Amasamiento o Pellizcamiento</vt:lpstr>
      <vt:lpstr>Percusión y/o palmoteo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MASOTERAPIA</dc:title>
  <dc:creator>GIGABYTE</dc:creator>
  <cp:lastModifiedBy>WAWA</cp:lastModifiedBy>
  <cp:revision>4</cp:revision>
  <cp:lastPrinted>2022-10-26T16:43:19Z</cp:lastPrinted>
  <dcterms:created xsi:type="dcterms:W3CDTF">2022-02-11T16:51:39Z</dcterms:created>
  <dcterms:modified xsi:type="dcterms:W3CDTF">2022-10-26T16:54:57Z</dcterms:modified>
</cp:coreProperties>
</file>