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715000" type="screen16x10"/>
  <p:notesSz cx="6858000" cy="9144000"/>
  <p:embeddedFontLst>
    <p:embeddedFont>
      <p:font typeface="Montserrat" pitchFamily="2" charset="77"/>
      <p:regular r:id="rId8"/>
      <p:bold r:id="rId9"/>
      <p:italic r:id="rId10"/>
      <p:boldItalic r:id="rId11"/>
    </p:embeddedFont>
    <p:embeddedFont>
      <p:font typeface="Montserrat Medium" panose="020F0502020204030204" pitchFamily="34" charset="0"/>
      <p:regular r:id="rId12"/>
      <p:bold r:id="rId13"/>
      <p:italic r:id="rId14"/>
      <p:boldItalic r:id="rId15"/>
    </p:embeddedFont>
    <p:embeddedFont>
      <p:font typeface="Montserrat SemiBold" panose="020F0502020204030204" pitchFamily="34" charset="0"/>
      <p:regular r:id="rId16"/>
      <p:bold r:id="rId17"/>
      <p:italic r:id="rId18"/>
      <p:boldItalic r:id="rId19"/>
    </p:embeddedFont>
    <p:embeddedFont>
      <p:font typeface="Poppins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903">
          <p15:clr>
            <a:srgbClr val="747775"/>
          </p15:clr>
        </p15:guide>
        <p15:guide id="2" orient="horz" pos="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45" d="100"/>
          <a:sy n="145" d="100"/>
        </p:scale>
        <p:origin x="920" y="184"/>
      </p:cViewPr>
      <p:guideLst>
        <p:guide pos="3903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Relationship Id="rId14" Type="http://schemas.openxmlformats.org/officeDocument/2006/relationships/font" Target="fonts/font7.fntdata"/><Relationship Id="rId15" Type="http://schemas.openxmlformats.org/officeDocument/2006/relationships/font" Target="fonts/font8.fntdata"/><Relationship Id="rId16" Type="http://schemas.openxmlformats.org/officeDocument/2006/relationships/font" Target="fonts/font9.fntdata"/><Relationship Id="rId17" Type="http://schemas.openxmlformats.org/officeDocument/2006/relationships/font" Target="fonts/font10.fntdata"/><Relationship Id="rId18" Type="http://schemas.openxmlformats.org/officeDocument/2006/relationships/font" Target="fonts/font11.fntdata"/><Relationship Id="rId19" Type="http://schemas.openxmlformats.org/officeDocument/2006/relationships/font" Target="fonts/font12.fntdata"/><Relationship Id="rId20" Type="http://schemas.openxmlformats.org/officeDocument/2006/relationships/font" Target="fonts/font13.fntdata"/><Relationship Id="rId21" Type="http://schemas.openxmlformats.org/officeDocument/2006/relationships/font" Target="fonts/font14.fntdata"/><Relationship Id="rId22" Type="http://schemas.openxmlformats.org/officeDocument/2006/relationships/font" Target="fonts/font15.fntdata"/><Relationship Id="rId23" Type="http://schemas.openxmlformats.org/officeDocument/2006/relationships/font" Target="fonts/font16.fntdata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9407d5dc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" name="Google Shape;17;g29407d5dc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9407d5dc1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29407d5dc1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999f42039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2999f42039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99f4203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99f4203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8335400d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8335400d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03999" y="325050"/>
            <a:ext cx="2003200" cy="3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799" y="325050"/>
            <a:ext cx="2003200" cy="3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2800"/>
              <a:buFont typeface="Montserrat SemiBold"/>
              <a:buNone/>
              <a:defRPr sz="2800">
                <a:solidFill>
                  <a:srgbClr val="2F2C7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800"/>
              <a:buFont typeface="Montserrat Medium"/>
              <a:buChar char="●"/>
              <a:defRPr sz="1800"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○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■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●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○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■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●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○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C7D"/>
              </a:buClr>
              <a:buSzPts val="1400"/>
              <a:buFont typeface="Montserrat Medium"/>
              <a:buChar char="■"/>
              <a:defRPr>
                <a:solidFill>
                  <a:srgbClr val="2F2C7D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2369775" y="939306"/>
            <a:ext cx="28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76">
          <p15:clr>
            <a:srgbClr val="E46962"/>
          </p15:clr>
        </p15:guide>
        <p15:guide id="2" pos="952">
          <p15:clr>
            <a:srgbClr val="E46962"/>
          </p15:clr>
        </p15:guide>
        <p15:guide id="3" pos="1429">
          <p15:clr>
            <a:srgbClr val="E46962"/>
          </p15:clr>
        </p15:guide>
        <p15:guide id="4" pos="1905">
          <p15:clr>
            <a:srgbClr val="E46962"/>
          </p15:clr>
        </p15:guide>
        <p15:guide id="5" pos="2381">
          <p15:clr>
            <a:srgbClr val="E46962"/>
          </p15:clr>
        </p15:guide>
        <p15:guide id="6" pos="2857">
          <p15:clr>
            <a:srgbClr val="E46962"/>
          </p15:clr>
        </p15:guide>
        <p15:guide id="7" pos="3334">
          <p15:clr>
            <a:srgbClr val="E46962"/>
          </p15:clr>
        </p15:guide>
        <p15:guide id="8" pos="3810">
          <p15:clr>
            <a:srgbClr val="E46962"/>
          </p15:clr>
        </p15:guide>
        <p15:guide id="9" pos="4286">
          <p15:clr>
            <a:srgbClr val="E46962"/>
          </p15:clr>
        </p15:guide>
        <p15:guide id="10" pos="4762">
          <p15:clr>
            <a:srgbClr val="E46962"/>
          </p15:clr>
        </p15:guide>
        <p15:guide id="11" pos="5238">
          <p15:clr>
            <a:srgbClr val="E46962"/>
          </p15:clr>
        </p15:guide>
        <p15:guide id="12" orient="horz" pos="592">
          <p15:clr>
            <a:srgbClr val="E46962"/>
          </p15:clr>
        </p15:guide>
        <p15:guide id="13" orient="horz" pos="1184">
          <p15:clr>
            <a:srgbClr val="E46962"/>
          </p15:clr>
        </p15:guide>
        <p15:guide id="14" orient="horz" pos="1776">
          <p15:clr>
            <a:srgbClr val="E46962"/>
          </p15:clr>
        </p15:guide>
        <p15:guide id="15" orient="horz" pos="2369">
          <p15:clr>
            <a:srgbClr val="E46962"/>
          </p15:clr>
        </p15:guide>
        <p15:guide id="16" orient="horz" pos="2961">
          <p15:clr>
            <a:srgbClr val="E46962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mailto:adrien@mountain-path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30000"/>
          </a:blip>
          <a:srcRect l="17463" t="22952" r="20366"/>
          <a:stretch/>
        </p:blipFill>
        <p:spPr>
          <a:xfrm>
            <a:off x="0" y="175"/>
            <a:ext cx="9144003" cy="543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800" y="373886"/>
            <a:ext cx="3067875" cy="56611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/>
          <p:nvPr/>
        </p:nvSpPr>
        <p:spPr>
          <a:xfrm>
            <a:off x="367000" y="3543300"/>
            <a:ext cx="53919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65" b="1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Talan - Individual diagnostic results</a:t>
            </a:r>
            <a:br>
              <a:rPr lang="en-GB" sz="2065" b="1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065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Lead like a Guide - june 2023</a:t>
            </a:r>
            <a:endParaRPr sz="2065">
              <a:solidFill>
                <a:srgbClr val="2F2C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6200" y="1713225"/>
            <a:ext cx="6261200" cy="35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/>
          <p:nvPr/>
        </p:nvSpPr>
        <p:spPr>
          <a:xfrm>
            <a:off x="7378950" y="2685875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adaptable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subTitle" idx="4294967295"/>
          </p:nvPr>
        </p:nvSpPr>
        <p:spPr>
          <a:xfrm>
            <a:off x="3761850" y="41600"/>
            <a:ext cx="5064300" cy="7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E2B7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Lead like a Guide </a:t>
            </a:r>
            <a:endParaRPr sz="1700">
              <a:solidFill>
                <a:srgbClr val="2E2B7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" name="Google Shape;30;p6"/>
          <p:cNvSpPr txBox="1"/>
          <p:nvPr/>
        </p:nvSpPr>
        <p:spPr>
          <a:xfrm>
            <a:off x="3761850" y="482800"/>
            <a:ext cx="3247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-GB" sz="1165">
                <a:solidFill>
                  <a:srgbClr val="2E2B7D"/>
                </a:solidFill>
                <a:latin typeface="Montserrat"/>
                <a:ea typeface="Montserrat"/>
                <a:cs typeface="Montserrat"/>
                <a:sym typeface="Montserrat"/>
              </a:rPr>
              <a:t>Christopher Maxwell’s model</a:t>
            </a:r>
            <a:endParaRPr sz="1165">
              <a:solidFill>
                <a:srgbClr val="2E2B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3851104" y="894250"/>
            <a:ext cx="627000" cy="0"/>
          </a:xfrm>
          <a:prstGeom prst="straightConnector1">
            <a:avLst/>
          </a:prstGeom>
          <a:noFill/>
          <a:ln w="9525" cap="flat" cmpd="sng">
            <a:solidFill>
              <a:srgbClr val="2E2B7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" name="Google Shape;32;p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 amt="30000"/>
          </a:blip>
          <a:srcRect l="43892" t="16203" r="41438" b="9673"/>
          <a:stretch/>
        </p:blipFill>
        <p:spPr>
          <a:xfrm>
            <a:off x="0" y="-1850"/>
            <a:ext cx="2357924" cy="57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/>
          <p:nvPr/>
        </p:nvSpPr>
        <p:spPr>
          <a:xfrm>
            <a:off x="7378950" y="3652450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empower others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 txBox="1"/>
          <p:nvPr/>
        </p:nvSpPr>
        <p:spPr>
          <a:xfrm>
            <a:off x="3851100" y="993275"/>
            <a:ext cx="4974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E2B7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Dr Chris Maxwell is a Leadership professor at the Wharton School (University of Pennsylvania) and wrote the book “Lead Like a Guide”</a:t>
            </a:r>
            <a:endParaRPr sz="1000">
              <a:solidFill>
                <a:srgbClr val="2E2B7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5708550" y="2380175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socially intelligent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4038150" y="2685875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big-picture thinker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4038150" y="3652450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manage risk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5708550" y="3940025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develop trust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5708550" y="3940025"/>
            <a:ext cx="1260000" cy="648900"/>
          </a:xfrm>
          <a:prstGeom prst="ellipse">
            <a:avLst/>
          </a:prstGeom>
          <a:solidFill>
            <a:srgbClr val="244061"/>
          </a:solidFill>
          <a:ln w="9525" cap="flat" cmpd="sng">
            <a:solidFill>
              <a:srgbClr val="006EB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30"/>
              </a:srgb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develop trust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subTitle" idx="4294967295"/>
          </p:nvPr>
        </p:nvSpPr>
        <p:spPr>
          <a:xfrm>
            <a:off x="3761850" y="41600"/>
            <a:ext cx="5064300" cy="7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E2B7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Individual diagnostic results</a:t>
            </a:r>
            <a:endParaRPr sz="1700">
              <a:solidFill>
                <a:srgbClr val="2E2B7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3761850" y="482800"/>
            <a:ext cx="3247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-GB" sz="1165">
                <a:solidFill>
                  <a:srgbClr val="2E2B7D"/>
                </a:solidFill>
                <a:latin typeface="Montserrat"/>
                <a:ea typeface="Montserrat"/>
                <a:cs typeface="Montserrat"/>
                <a:sym typeface="Montserrat"/>
              </a:rPr>
              <a:t>The model, re-adapted</a:t>
            </a:r>
            <a:endParaRPr sz="1165">
              <a:solidFill>
                <a:srgbClr val="2E2B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" name="Google Shape;47;p7"/>
          <p:cNvCxnSpPr/>
          <p:nvPr/>
        </p:nvCxnSpPr>
        <p:spPr>
          <a:xfrm>
            <a:off x="3851104" y="894250"/>
            <a:ext cx="627000" cy="0"/>
          </a:xfrm>
          <a:prstGeom prst="straightConnector1">
            <a:avLst/>
          </a:prstGeom>
          <a:noFill/>
          <a:ln w="9525" cap="flat" cmpd="sng">
            <a:solidFill>
              <a:srgbClr val="2E2B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p7"/>
          <p:cNvSpPr txBox="1">
            <a:spLocks noGrp="1"/>
          </p:cNvSpPr>
          <p:nvPr>
            <p:ph type="body" idx="4294967295"/>
          </p:nvPr>
        </p:nvSpPr>
        <p:spPr>
          <a:xfrm>
            <a:off x="3761850" y="946688"/>
            <a:ext cx="5137500" cy="10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2E2C7D"/>
                </a:solidFill>
              </a:rPr>
              <a:t>From our own experience and studies, here is what we have updated from </a:t>
            </a:r>
            <a:r>
              <a:rPr lang="en-GB" sz="1000" dirty="0" err="1">
                <a:solidFill>
                  <a:srgbClr val="2E2C7D"/>
                </a:solidFill>
              </a:rPr>
              <a:t>Dr.</a:t>
            </a:r>
            <a:r>
              <a:rPr lang="en-GB" sz="1000" dirty="0">
                <a:solidFill>
                  <a:srgbClr val="2E2C7D"/>
                </a:solidFill>
              </a:rPr>
              <a:t> Chris Maxwell’s model</a:t>
            </a:r>
            <a:endParaRPr sz="1000" dirty="0">
              <a:solidFill>
                <a:srgbClr val="2E2C7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E2C7D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C7D"/>
              </a:buClr>
              <a:buSzPts val="1000"/>
              <a:buChar char="-"/>
            </a:pPr>
            <a:r>
              <a:rPr lang="en-GB" sz="1000" dirty="0">
                <a:solidFill>
                  <a:srgbClr val="2E2C7D"/>
                </a:solidFill>
              </a:rPr>
              <a:t>Addition of </a:t>
            </a:r>
            <a:r>
              <a:rPr lang="en-GB" sz="1000" b="1" dirty="0">
                <a:solidFill>
                  <a:srgbClr val="2E2C7D"/>
                </a:solidFill>
                <a:latin typeface="Montserrat"/>
                <a:ea typeface="Montserrat"/>
                <a:cs typeface="Montserrat"/>
                <a:sym typeface="Montserrat"/>
              </a:rPr>
              <a:t>decision making</a:t>
            </a:r>
            <a:r>
              <a:rPr lang="en-GB" sz="1000" dirty="0">
                <a:solidFill>
                  <a:srgbClr val="2E2C7D"/>
                </a:solidFill>
              </a:rPr>
              <a:t> </a:t>
            </a:r>
            <a:endParaRPr sz="1000" dirty="0">
              <a:solidFill>
                <a:srgbClr val="2E2C7D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C7D"/>
              </a:buClr>
              <a:buSzPts val="1000"/>
              <a:buChar char="-"/>
            </a:pPr>
            <a:r>
              <a:rPr lang="en-GB" sz="1000" dirty="0">
                <a:solidFill>
                  <a:srgbClr val="2E2C7D"/>
                </a:solidFill>
              </a:rPr>
              <a:t>Addition of </a:t>
            </a:r>
            <a:r>
              <a:rPr lang="en-GB" sz="1000" b="1" dirty="0">
                <a:solidFill>
                  <a:srgbClr val="2E2C7D"/>
                </a:solidFill>
                <a:latin typeface="Montserrat"/>
                <a:ea typeface="Montserrat"/>
                <a:cs typeface="Montserrat"/>
                <a:sym typeface="Montserrat"/>
              </a:rPr>
              <a:t>self-awareness</a:t>
            </a:r>
            <a:endParaRPr sz="1000" b="1" dirty="0">
              <a:solidFill>
                <a:srgbClr val="2E2C7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C7D"/>
              </a:buClr>
              <a:buSzPts val="1000"/>
              <a:buChar char="-"/>
            </a:pPr>
            <a:r>
              <a:rPr lang="en-GB" sz="1000" dirty="0">
                <a:solidFill>
                  <a:srgbClr val="2E2C7D"/>
                </a:solidFill>
              </a:rPr>
              <a:t>Adaptability was reworded to include learning </a:t>
            </a:r>
            <a:endParaRPr sz="1000" dirty="0">
              <a:solidFill>
                <a:srgbClr val="2E2C7D"/>
              </a:solidFill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C7D"/>
              </a:buClr>
              <a:buSzPts val="1000"/>
              <a:buChar char="-"/>
            </a:pPr>
            <a:r>
              <a:rPr lang="en-GB" sz="1000" dirty="0">
                <a:solidFill>
                  <a:srgbClr val="2E2C7D"/>
                </a:solidFill>
              </a:rPr>
              <a:t>Develop trust and empower others were grouped into </a:t>
            </a:r>
            <a:r>
              <a:rPr lang="en-GB" sz="1000" b="1" dirty="0">
                <a:solidFill>
                  <a:srgbClr val="2E2C7D"/>
                </a:solidFill>
                <a:latin typeface="Montserrat"/>
                <a:ea typeface="Montserrat"/>
                <a:cs typeface="Montserrat"/>
                <a:sym typeface="Montserrat"/>
              </a:rPr>
              <a:t>driving action</a:t>
            </a:r>
            <a:r>
              <a:rPr lang="en-GB" sz="1000" dirty="0">
                <a:solidFill>
                  <a:srgbClr val="2E2C7D"/>
                </a:solidFill>
              </a:rPr>
              <a:t>”</a:t>
            </a:r>
            <a:endParaRPr sz="1000" dirty="0">
              <a:solidFill>
                <a:srgbClr val="2E2C7D"/>
              </a:solidFill>
            </a:endParaRPr>
          </a:p>
        </p:txBody>
      </p:sp>
      <p:pic>
        <p:nvPicPr>
          <p:cNvPr id="49" name="Google Shape;49;p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30000"/>
          </a:blip>
          <a:srcRect l="43892" t="16203" r="41438" b="9673"/>
          <a:stretch/>
        </p:blipFill>
        <p:spPr>
          <a:xfrm>
            <a:off x="0" y="-1850"/>
            <a:ext cx="2357924" cy="57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/>
          <p:nvPr/>
        </p:nvSpPr>
        <p:spPr>
          <a:xfrm>
            <a:off x="5137848" y="3557550"/>
            <a:ext cx="1531800" cy="81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E2C7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LEAD LIKE A GUIDE</a:t>
            </a:r>
            <a:endParaRPr sz="13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4039800" y="2438925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E2C7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Adaptability</a:t>
            </a:r>
            <a:endParaRPr sz="1000">
              <a:solidFill>
                <a:srgbClr val="2E2C7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Learning ability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6368900" y="2438925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Self consciousness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6960675" y="3250900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Risk management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5300400" y="4825700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E2C7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Develop trust</a:t>
            </a:r>
            <a:endParaRPr sz="1000">
              <a:solidFill>
                <a:srgbClr val="2E2C7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E2C7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Empower others</a:t>
            </a:r>
            <a:endParaRPr sz="1000">
              <a:solidFill>
                <a:srgbClr val="2E2C7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Driving action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3315000" y="4289300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Decision making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3178025" y="3401525"/>
            <a:ext cx="1800000" cy="661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Big picture thinking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7058900" y="4374150"/>
            <a:ext cx="1800000" cy="652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Social intelligence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subTitle" idx="4294967295"/>
          </p:nvPr>
        </p:nvSpPr>
        <p:spPr>
          <a:xfrm>
            <a:off x="3761850" y="41600"/>
            <a:ext cx="5064300" cy="7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E2B7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Individual diagnostic results</a:t>
            </a:r>
            <a:endParaRPr sz="1700">
              <a:solidFill>
                <a:srgbClr val="2E2B7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3761850" y="482800"/>
            <a:ext cx="3247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-GB" sz="1165">
                <a:solidFill>
                  <a:srgbClr val="2E2B7D"/>
                </a:solidFill>
                <a:latin typeface="Montserrat"/>
                <a:ea typeface="Montserrat"/>
                <a:cs typeface="Montserrat"/>
                <a:sym typeface="Montserrat"/>
              </a:rPr>
              <a:t>For someone who left the company</a:t>
            </a:r>
            <a:endParaRPr sz="1165">
              <a:solidFill>
                <a:srgbClr val="2E2B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" name="Google Shape;65;p8"/>
          <p:cNvCxnSpPr/>
          <p:nvPr/>
        </p:nvCxnSpPr>
        <p:spPr>
          <a:xfrm>
            <a:off x="3851104" y="894250"/>
            <a:ext cx="627000" cy="0"/>
          </a:xfrm>
          <a:prstGeom prst="straightConnector1">
            <a:avLst/>
          </a:prstGeom>
          <a:noFill/>
          <a:ln w="9525" cap="flat" cmpd="sng">
            <a:solidFill>
              <a:srgbClr val="2E2B7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6" name="Google Shape;66;p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30000"/>
          </a:blip>
          <a:srcRect l="43892" t="16203" r="41438" b="9673"/>
          <a:stretch/>
        </p:blipFill>
        <p:spPr>
          <a:xfrm>
            <a:off x="0" y="-1850"/>
            <a:ext cx="2357924" cy="57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 txBox="1"/>
          <p:nvPr/>
        </p:nvSpPr>
        <p:spPr>
          <a:xfrm>
            <a:off x="5234425" y="4894380"/>
            <a:ext cx="30000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6E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Company’s participants average results</a:t>
            </a:r>
            <a:endParaRPr sz="1100" dirty="0">
              <a:solidFill>
                <a:srgbClr val="006EB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98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Your own results</a:t>
            </a:r>
            <a:endParaRPr sz="1100" dirty="0">
              <a:solidFill>
                <a:srgbClr val="2E2B7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8" name="Picture 67" descr="Talan - Antoine Chiavaroli_ch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400" y="799200"/>
            <a:ext cx="4194000" cy="383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30000"/>
          </a:blip>
          <a:srcRect l="17463" t="22952" r="20366"/>
          <a:stretch/>
        </p:blipFill>
        <p:spPr>
          <a:xfrm>
            <a:off x="0" y="175"/>
            <a:ext cx="9144003" cy="57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800" y="373886"/>
            <a:ext cx="3067875" cy="56611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/>
          <p:nvPr/>
        </p:nvSpPr>
        <p:spPr>
          <a:xfrm>
            <a:off x="1177050" y="2202850"/>
            <a:ext cx="6789900" cy="13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65" b="1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“How you climb a mountain is more important than reaching the top.” </a:t>
            </a:r>
            <a:endParaRPr sz="2065" b="1">
              <a:solidFill>
                <a:srgbClr val="2F2C7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65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Yvon Chouinard</a:t>
            </a:r>
            <a:endParaRPr sz="1100">
              <a:solidFill>
                <a:srgbClr val="2F2C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6629100" y="4501175"/>
            <a:ext cx="25149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 b="1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Questions ?</a:t>
            </a:r>
            <a:br>
              <a:rPr lang="en-GB" sz="1100" b="1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100">
                <a:solidFill>
                  <a:srgbClr val="2F2C7D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adrien@mountain-path.com</a:t>
            </a:r>
            <a:br>
              <a:rPr lang="en-GB" sz="1100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100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+33 6 01 07 32 58</a:t>
            </a:r>
            <a:br>
              <a:rPr lang="en-GB" sz="1100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100">
                <a:solidFill>
                  <a:srgbClr val="2F2C7D"/>
                </a:solidFill>
                <a:latin typeface="Montserrat"/>
                <a:ea typeface="Montserrat"/>
                <a:cs typeface="Montserrat"/>
                <a:sym typeface="Montserrat"/>
              </a:rPr>
              <a:t>+44 7944 403 872</a:t>
            </a:r>
            <a:endParaRPr sz="1100">
              <a:solidFill>
                <a:srgbClr val="2F2C7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Macintosh PowerPoint</Application>
  <PresentationFormat>Affichage à l'écran (16:10)</PresentationFormat>
  <Paragraphs>37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Montserrat</vt:lpstr>
      <vt:lpstr>Poppins</vt:lpstr>
      <vt:lpstr>Arial</vt:lpstr>
      <vt:lpstr>Montserrat SemiBold</vt:lpstr>
      <vt:lpstr>Calibri</vt:lpstr>
      <vt:lpstr>Montserrat Medium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Théophile Agresti</cp:lastModifiedBy>
  <cp:revision>3</cp:revision>
  <dcterms:modified xsi:type="dcterms:W3CDTF">2023-12-22T18:27:24Z</dcterms:modified>
</cp:coreProperties>
</file>