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970466D-C875-40ED-BCE8-339BDF0E18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DBA198-9B79-40B2-B5CA-EB0E5E731B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0FF95-2377-46EE-AC5B-207A43C4C890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7F00AA-99F0-4CDE-9DEF-4C5A5856AC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E1BC2E-B537-42A4-A804-5C43574728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9A312-7748-4EBC-8EF9-293AEFE926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805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B88D1-14A7-4F5E-AFB9-0A95ABE90752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F026F-A3D5-43BE-81E5-ABFC49335E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67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blipFill dpi="0" rotWithShape="1">
          <a:blip r:embed="rId2">
            <a:alphaModFix amt="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2000"/>
                    </a14:imgEffect>
                  </a14:imgLayer>
                </a14:imgProps>
              </a:ext>
            </a:extLst>
          </a:blip>
          <a:srcRect/>
          <a:stretch>
            <a:fillRect l="29000" t="17000" r="29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E72FD-7251-47FC-86C7-128A18F27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124" y="1473199"/>
            <a:ext cx="9773956" cy="1782763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6A8FD2-2C99-4372-9BFE-52768D7F4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124" y="3617598"/>
            <a:ext cx="61163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F33473-79F6-4648-AD3E-BBF4D64C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FF09-101F-4FD4-AB7D-35137A71C24A}" type="datetime1">
              <a:rPr lang="zh-TW" altLang="en-US" smtClean="0"/>
              <a:t>2024/6/20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1C34F5-F403-41ED-8B9C-FECA1A16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2875BA-7B90-42E8-9FD8-31CD3495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&lt;#&gt;</a:t>
            </a:r>
            <a:endParaRPr lang="zh-TW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C6096D0-526B-4ACC-97EB-D5C3076A2D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805" y="-270457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1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>
            <a:alphaModFix amt="3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2000"/>
                    </a14:imgEffect>
                  </a14:imgLayer>
                </a14:imgProps>
              </a:ext>
            </a:extLst>
          </a:blip>
          <a:srcRect/>
          <a:stretch>
            <a:fillRect l="29000" t="17000" r="29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F0057-9C2A-4C85-979D-1B6143A2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169814"/>
            <a:ext cx="11620870" cy="85039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7F0B326-69DB-4760-A754-6FBBE90A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40862" y="6359496"/>
            <a:ext cx="2743200" cy="365125"/>
          </a:xfrm>
        </p:spPr>
        <p:txBody>
          <a:bodyPr/>
          <a:lstStyle/>
          <a:p>
            <a:fld id="{A27C93BF-1C8F-4504-83F7-CF9F5B42B73A}" type="datetime1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B8C13B-60FF-469F-8E0D-57F1FB77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A5B157-D8E9-4413-9A3A-5000C4B1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4C6-591D-4ACC-BFB5-CE9C54A968D0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BE7B03B-708F-41B1-9737-558903338F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2963" y="1376039"/>
            <a:ext cx="11620870" cy="4686624"/>
          </a:xfrm>
        </p:spPr>
        <p:txBody>
          <a:bodyPr/>
          <a:lstStyle>
            <a:lvl1pPr algn="just">
              <a:lnSpc>
                <a:spcPct val="100000"/>
              </a:lnSpc>
              <a:defRPr/>
            </a:lvl1pPr>
            <a:lvl2pPr algn="just">
              <a:lnSpc>
                <a:spcPct val="100000"/>
              </a:lnSpc>
              <a:defRPr/>
            </a:lvl2pPr>
            <a:lvl3pPr algn="just">
              <a:lnSpc>
                <a:spcPct val="100000"/>
              </a:lnSpc>
              <a:defRPr/>
            </a:lvl3pPr>
            <a:lvl4pPr algn="just">
              <a:lnSpc>
                <a:spcPct val="100000"/>
              </a:lnSpc>
              <a:defRPr/>
            </a:lvl4pPr>
            <a:lvl5pPr algn="just">
              <a:lnSpc>
                <a:spcPct val="100000"/>
              </a:lnSpc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6893305-8B18-40AB-AF58-021C7F56C08E}"/>
              </a:ext>
            </a:extLst>
          </p:cNvPr>
          <p:cNvCxnSpPr>
            <a:cxnSpLocks/>
          </p:cNvCxnSpPr>
          <p:nvPr userDrawn="1"/>
        </p:nvCxnSpPr>
        <p:spPr>
          <a:xfrm>
            <a:off x="-8878" y="1166857"/>
            <a:ext cx="1191383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5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35000"/>
            <a:lum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2000"/>
                    </a14:imgEffect>
                  </a14:imgLayer>
                </a14:imgProps>
              </a:ext>
            </a:extLst>
          </a:blip>
          <a:srcRect/>
          <a:stretch>
            <a:fillRect l="29000" t="17000" r="29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22AA594-ED41-4630-88C4-068E2042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BAA25D-DC90-4CCF-9CCF-B65F6B90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963" y="1825625"/>
            <a:ext cx="116741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144E21-FEB9-41D3-9A28-BC49B2A604BC}"/>
              </a:ext>
            </a:extLst>
          </p:cNvPr>
          <p:cNvSpPr/>
          <p:nvPr userDrawn="1"/>
        </p:nvSpPr>
        <p:spPr>
          <a:xfrm>
            <a:off x="292962" y="6296102"/>
            <a:ext cx="11674137" cy="47159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B7065C-F0B0-49DE-AFF9-A13023FB2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19796" y="63493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B40DF-DEA9-49FC-8775-A5972F22DB1B}" type="datetime1">
              <a:rPr lang="zh-TW" altLang="en-US" smtClean="0"/>
              <a:t>2024/6/20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D7362-A34C-47EF-A67E-D084C46C9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68139" y="6349335"/>
            <a:ext cx="2462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F68994-BA22-49C7-8426-2AB5F12D4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3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C153D4C6-591D-4ACC-BFB5-CE9C54A968D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041B1262-F628-4869-B15D-226C82A85D6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2" y="6296101"/>
            <a:ext cx="923278" cy="47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4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B6F94-449D-4457-867A-37AB2BFC0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/>
              <a:t>Hybrid Soft Computing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0ECE31-19F3-4908-AFF3-C564D7842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/>
              <a:t>M11259003 </a:t>
            </a:r>
            <a:r>
              <a:rPr lang="zh-TW" altLang="en-US" dirty="0"/>
              <a:t>吳柏呈</a:t>
            </a:r>
          </a:p>
        </p:txBody>
      </p:sp>
    </p:spTree>
    <p:extLst>
      <p:ext uri="{BB962C8B-B14F-4D97-AF65-F5344CB8AC3E}">
        <p14:creationId xmlns:p14="http://schemas.microsoft.com/office/powerpoint/2010/main" val="27308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3CA19-7605-4917-92D5-9A3FD7D0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訓練結果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0A7991-93C8-469E-814B-B0C192AE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4C6-591D-4ACC-BFB5-CE9C54A968D0}" type="slidenum">
              <a:rPr lang="zh-TW" altLang="en-US" smtClean="0"/>
              <a:t>10</a:t>
            </a:fld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14FF5CE-A7ED-478D-81C9-7CE3E4F78929}"/>
              </a:ext>
            </a:extLst>
          </p:cNvPr>
          <p:cNvGraphicFramePr>
            <a:graphicFrameLocks noGrp="1"/>
          </p:cNvGraphicFramePr>
          <p:nvPr/>
        </p:nvGraphicFramePr>
        <p:xfrm>
          <a:off x="132096" y="4340225"/>
          <a:ext cx="11976156" cy="885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744">
                  <a:extLst>
                    <a:ext uri="{9D8B030D-6E8A-4147-A177-3AD203B41FA5}">
                      <a16:colId xmlns:a16="http://schemas.microsoft.com/office/drawing/2014/main" val="826104974"/>
                    </a:ext>
                  </a:extLst>
                </a:gridCol>
                <a:gridCol w="2253572">
                  <a:extLst>
                    <a:ext uri="{9D8B030D-6E8A-4147-A177-3AD203B41FA5}">
                      <a16:colId xmlns:a16="http://schemas.microsoft.com/office/drawing/2014/main" val="134133029"/>
                    </a:ext>
                  </a:extLst>
                </a:gridCol>
                <a:gridCol w="615702">
                  <a:extLst>
                    <a:ext uri="{9D8B030D-6E8A-4147-A177-3AD203B41FA5}">
                      <a16:colId xmlns:a16="http://schemas.microsoft.com/office/drawing/2014/main" val="2127793836"/>
                    </a:ext>
                  </a:extLst>
                </a:gridCol>
                <a:gridCol w="615702">
                  <a:extLst>
                    <a:ext uri="{9D8B030D-6E8A-4147-A177-3AD203B41FA5}">
                      <a16:colId xmlns:a16="http://schemas.microsoft.com/office/drawing/2014/main" val="900448511"/>
                    </a:ext>
                  </a:extLst>
                </a:gridCol>
                <a:gridCol w="1267418">
                  <a:extLst>
                    <a:ext uri="{9D8B030D-6E8A-4147-A177-3AD203B41FA5}">
                      <a16:colId xmlns:a16="http://schemas.microsoft.com/office/drawing/2014/main" val="806482817"/>
                    </a:ext>
                  </a:extLst>
                </a:gridCol>
                <a:gridCol w="1215969">
                  <a:extLst>
                    <a:ext uri="{9D8B030D-6E8A-4147-A177-3AD203B41FA5}">
                      <a16:colId xmlns:a16="http://schemas.microsoft.com/office/drawing/2014/main" val="1482787702"/>
                    </a:ext>
                  </a:extLst>
                </a:gridCol>
                <a:gridCol w="3048049">
                  <a:extLst>
                    <a:ext uri="{9D8B030D-6E8A-4147-A177-3AD203B41FA5}">
                      <a16:colId xmlns:a16="http://schemas.microsoft.com/office/drawing/2014/main" val="2479022507"/>
                    </a:ext>
                  </a:extLst>
                </a:gridCol>
              </a:tblGrid>
              <a:tr h="4455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Number of particles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 iterations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c1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c2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+mj-lt"/>
                        </a:rPr>
                        <a:t>dimension of a particle 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34795"/>
                  </a:ext>
                </a:extLst>
              </a:tr>
              <a:tr h="440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200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100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0.5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0.3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9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5633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B693254-99D1-4EB9-AEB6-6FB33D5E9728}"/>
              </a:ext>
            </a:extLst>
          </p:cNvPr>
          <p:cNvGraphicFramePr>
            <a:graphicFrameLocks noGrp="1"/>
          </p:cNvGraphicFramePr>
          <p:nvPr/>
        </p:nvGraphicFramePr>
        <p:xfrm>
          <a:off x="132097" y="5295946"/>
          <a:ext cx="1197615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231">
                  <a:extLst>
                    <a:ext uri="{9D8B030D-6E8A-4147-A177-3AD203B41FA5}">
                      <a16:colId xmlns:a16="http://schemas.microsoft.com/office/drawing/2014/main" val="3918291284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2654374589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3249405291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3297490889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230750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population_size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max_generations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+mj-lt"/>
                        </a:rPr>
                        <a:t>Crossover_rate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mutation_rate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+mj-lt"/>
                        </a:rPr>
                        <a:t>dim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7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50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100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1.0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0.1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9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3656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BBD346A1-4C64-4422-A052-5179CFC57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6" y="1244676"/>
            <a:ext cx="3863675" cy="30254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F8964D7-BFAB-4330-A51C-89CC63493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33" y="1244676"/>
            <a:ext cx="4229467" cy="302540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CE77E79-6A4A-4E93-BD7C-8672A2E96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62" y="1244676"/>
            <a:ext cx="3695006" cy="25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3CA19-7605-4917-92D5-9A3FD7D0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訓練結果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0A7991-93C8-469E-814B-B0C192AE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4C6-591D-4ACC-BFB5-CE9C54A968D0}" type="slidenum">
              <a:rPr lang="zh-TW" altLang="en-US" smtClean="0"/>
              <a:t>11</a:t>
            </a:fld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14FF5CE-A7ED-478D-81C9-7CE3E4F78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66412"/>
              </p:ext>
            </p:extLst>
          </p:nvPr>
        </p:nvGraphicFramePr>
        <p:xfrm>
          <a:off x="132096" y="4340225"/>
          <a:ext cx="11976156" cy="885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744">
                  <a:extLst>
                    <a:ext uri="{9D8B030D-6E8A-4147-A177-3AD203B41FA5}">
                      <a16:colId xmlns:a16="http://schemas.microsoft.com/office/drawing/2014/main" val="826104974"/>
                    </a:ext>
                  </a:extLst>
                </a:gridCol>
                <a:gridCol w="2253572">
                  <a:extLst>
                    <a:ext uri="{9D8B030D-6E8A-4147-A177-3AD203B41FA5}">
                      <a16:colId xmlns:a16="http://schemas.microsoft.com/office/drawing/2014/main" val="134133029"/>
                    </a:ext>
                  </a:extLst>
                </a:gridCol>
                <a:gridCol w="615702">
                  <a:extLst>
                    <a:ext uri="{9D8B030D-6E8A-4147-A177-3AD203B41FA5}">
                      <a16:colId xmlns:a16="http://schemas.microsoft.com/office/drawing/2014/main" val="2127793836"/>
                    </a:ext>
                  </a:extLst>
                </a:gridCol>
                <a:gridCol w="615702">
                  <a:extLst>
                    <a:ext uri="{9D8B030D-6E8A-4147-A177-3AD203B41FA5}">
                      <a16:colId xmlns:a16="http://schemas.microsoft.com/office/drawing/2014/main" val="900448511"/>
                    </a:ext>
                  </a:extLst>
                </a:gridCol>
                <a:gridCol w="1267418">
                  <a:extLst>
                    <a:ext uri="{9D8B030D-6E8A-4147-A177-3AD203B41FA5}">
                      <a16:colId xmlns:a16="http://schemas.microsoft.com/office/drawing/2014/main" val="806482817"/>
                    </a:ext>
                  </a:extLst>
                </a:gridCol>
                <a:gridCol w="1215969">
                  <a:extLst>
                    <a:ext uri="{9D8B030D-6E8A-4147-A177-3AD203B41FA5}">
                      <a16:colId xmlns:a16="http://schemas.microsoft.com/office/drawing/2014/main" val="1482787702"/>
                    </a:ext>
                  </a:extLst>
                </a:gridCol>
                <a:gridCol w="3048049">
                  <a:extLst>
                    <a:ext uri="{9D8B030D-6E8A-4147-A177-3AD203B41FA5}">
                      <a16:colId xmlns:a16="http://schemas.microsoft.com/office/drawing/2014/main" val="2479022507"/>
                    </a:ext>
                  </a:extLst>
                </a:gridCol>
              </a:tblGrid>
              <a:tr h="4455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Number of particles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 iterations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c1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c2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+mj-lt"/>
                        </a:rPr>
                        <a:t>dimension of a particle 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34795"/>
                  </a:ext>
                </a:extLst>
              </a:tr>
              <a:tr h="440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4000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100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0.5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0.3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9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5633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B693254-99D1-4EB9-AEB6-6FB33D5E9728}"/>
              </a:ext>
            </a:extLst>
          </p:cNvPr>
          <p:cNvGraphicFramePr>
            <a:graphicFrameLocks noGrp="1"/>
          </p:cNvGraphicFramePr>
          <p:nvPr/>
        </p:nvGraphicFramePr>
        <p:xfrm>
          <a:off x="132097" y="5295946"/>
          <a:ext cx="1197615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231">
                  <a:extLst>
                    <a:ext uri="{9D8B030D-6E8A-4147-A177-3AD203B41FA5}">
                      <a16:colId xmlns:a16="http://schemas.microsoft.com/office/drawing/2014/main" val="3918291284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2654374589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3249405291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3297490889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230750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population_size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max_generations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+mj-lt"/>
                        </a:rPr>
                        <a:t>Crossover_rate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mutation_rate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+mj-lt"/>
                        </a:rPr>
                        <a:t>dim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7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50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100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1.0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0.1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9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36569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6BF5CE70-BA7E-4728-8481-91C6EB4F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6" y="1240920"/>
            <a:ext cx="3923437" cy="302183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846C7B8-42B9-4FA3-A8C8-42E9824BF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83" y="1240920"/>
            <a:ext cx="4123017" cy="302183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D58A868-A088-4BB0-AE36-5FBF78086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463" y="1240921"/>
            <a:ext cx="3754441" cy="292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3CA19-7605-4917-92D5-9A3FD7D0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0A7991-93C8-469E-814B-B0C192AE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4C6-591D-4ACC-BFB5-CE9C54A968D0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CDF80B1-99B6-4DF9-9317-D0E68BC1DD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PSO</a:t>
            </a:r>
            <a:r>
              <a:rPr lang="zh-TW" altLang="en-US" sz="3200" dirty="0"/>
              <a:t>參數設定</a:t>
            </a:r>
            <a:endParaRPr lang="en-US" altLang="zh-TW" sz="3200" dirty="0"/>
          </a:p>
          <a:p>
            <a:r>
              <a:rPr lang="en-US" altLang="zh-TW" sz="3200" dirty="0"/>
              <a:t>GA</a:t>
            </a:r>
            <a:r>
              <a:rPr lang="zh-TW" altLang="en-US" sz="3200" dirty="0"/>
              <a:t>參數設定</a:t>
            </a:r>
            <a:endParaRPr lang="en-US" altLang="zh-TW" sz="3200" dirty="0"/>
          </a:p>
          <a:p>
            <a:r>
              <a:rPr lang="zh-TW" altLang="en-US" sz="3200" dirty="0"/>
              <a:t>訓練結果</a:t>
            </a:r>
            <a:r>
              <a:rPr lang="en-US" altLang="zh-TW" sz="3200" dirty="0"/>
              <a:t>&amp;</a:t>
            </a:r>
            <a:r>
              <a:rPr lang="zh-TW" altLang="en-US" sz="3200" dirty="0"/>
              <a:t>模型測試 </a:t>
            </a:r>
          </a:p>
        </p:txBody>
      </p:sp>
    </p:spTree>
    <p:extLst>
      <p:ext uri="{BB962C8B-B14F-4D97-AF65-F5344CB8AC3E}">
        <p14:creationId xmlns:p14="http://schemas.microsoft.com/office/powerpoint/2010/main" val="130552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3CA19-7605-4917-92D5-9A3FD7D0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PSO</a:t>
            </a:r>
            <a:r>
              <a:rPr lang="zh-TW" altLang="en-US" dirty="0"/>
              <a:t>參數設定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0A7991-93C8-469E-814B-B0C192AE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4C6-591D-4ACC-BFB5-CE9C54A968D0}" type="slidenum">
              <a:rPr lang="zh-TW" altLang="en-US" smtClean="0"/>
              <a:t>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CDF80B1-99B6-4DF9-9317-D0E68BC1DD1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200" dirty="0"/>
                  <a:t>The dimension of a particle :</a:t>
                </a:r>
                <a:r>
                  <a:rPr lang="zh-TW" altLang="en-US" sz="3200" dirty="0"/>
                  <a:t> </a:t>
                </a:r>
                <a:r>
                  <a:rPr lang="en-US" altLang="zh-TW" sz="3200" dirty="0"/>
                  <a:t>9</a:t>
                </a:r>
                <a:r>
                  <a:rPr lang="zh-TW" altLang="en-US" sz="3200" dirty="0"/>
                  <a:t> </a:t>
                </a:r>
                <a:endParaRPr lang="en-US" altLang="zh-TW" sz="3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TW" sz="2800" dirty="0"/>
                  <a:t>​ is weights of the hidden layer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altLang="zh-TW" sz="2800" dirty="0"/>
                  <a:t> is weights of the output layer</a:t>
                </a:r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/>
                  <a:t>is bias</a:t>
                </a:r>
                <a:r>
                  <a:rPr lang="en-US" altLang="zh-TW" sz="3200" dirty="0"/>
                  <a:t> </a:t>
                </a:r>
              </a:p>
              <a:p>
                <a:endParaRPr lang="en-US" altLang="zh-TW" sz="3200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BCDF80B1-99B6-4DF9-9317-D0E68BC1D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207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F098F304-754E-4646-A5C5-EAFF1C38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188" y="2951747"/>
            <a:ext cx="4240406" cy="31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3CA19-7605-4917-92D5-9A3FD7D0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PSO</a:t>
            </a:r>
            <a:r>
              <a:rPr lang="zh-TW" altLang="en-US" dirty="0"/>
              <a:t>參數設定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0A7991-93C8-469E-814B-B0C192AE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4C6-591D-4ACC-BFB5-CE9C54A968D0}" type="slidenum">
              <a:rPr lang="zh-TW" altLang="en-US" smtClean="0"/>
              <a:t>4</a:t>
            </a:fld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E5E1EC6E-D0F2-4801-905F-83D62B6468C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07068172"/>
              </p:ext>
            </p:extLst>
          </p:nvPr>
        </p:nvGraphicFramePr>
        <p:xfrm>
          <a:off x="293688" y="1376363"/>
          <a:ext cx="11612383" cy="885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842">
                  <a:extLst>
                    <a:ext uri="{9D8B030D-6E8A-4147-A177-3AD203B41FA5}">
                      <a16:colId xmlns:a16="http://schemas.microsoft.com/office/drawing/2014/main" val="2840757400"/>
                    </a:ext>
                  </a:extLst>
                </a:gridCol>
                <a:gridCol w="2185120">
                  <a:extLst>
                    <a:ext uri="{9D8B030D-6E8A-4147-A177-3AD203B41FA5}">
                      <a16:colId xmlns:a16="http://schemas.microsoft.com/office/drawing/2014/main" val="1534683248"/>
                    </a:ext>
                  </a:extLst>
                </a:gridCol>
                <a:gridCol w="597001">
                  <a:extLst>
                    <a:ext uri="{9D8B030D-6E8A-4147-A177-3AD203B41FA5}">
                      <a16:colId xmlns:a16="http://schemas.microsoft.com/office/drawing/2014/main" val="1134940230"/>
                    </a:ext>
                  </a:extLst>
                </a:gridCol>
                <a:gridCol w="597001">
                  <a:extLst>
                    <a:ext uri="{9D8B030D-6E8A-4147-A177-3AD203B41FA5}">
                      <a16:colId xmlns:a16="http://schemas.microsoft.com/office/drawing/2014/main" val="4246356730"/>
                    </a:ext>
                  </a:extLst>
                </a:gridCol>
                <a:gridCol w="1228921">
                  <a:extLst>
                    <a:ext uri="{9D8B030D-6E8A-4147-A177-3AD203B41FA5}">
                      <a16:colId xmlns:a16="http://schemas.microsoft.com/office/drawing/2014/main" val="807711740"/>
                    </a:ext>
                  </a:extLst>
                </a:gridCol>
                <a:gridCol w="1179034">
                  <a:extLst>
                    <a:ext uri="{9D8B030D-6E8A-4147-A177-3AD203B41FA5}">
                      <a16:colId xmlns:a16="http://schemas.microsoft.com/office/drawing/2014/main" val="2984375357"/>
                    </a:ext>
                  </a:extLst>
                </a:gridCol>
                <a:gridCol w="2955464">
                  <a:extLst>
                    <a:ext uri="{9D8B030D-6E8A-4147-A177-3AD203B41FA5}">
                      <a16:colId xmlns:a16="http://schemas.microsoft.com/office/drawing/2014/main" val="409228399"/>
                    </a:ext>
                  </a:extLst>
                </a:gridCol>
              </a:tblGrid>
              <a:tr h="4455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Number of particles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 iterations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c1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c2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+mj-lt"/>
                        </a:rPr>
                        <a:t>dimension of a particle 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4943"/>
                  </a:ext>
                </a:extLst>
              </a:tr>
              <a:tr h="440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100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90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0.5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0.3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9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6193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DAD4302-9542-40AB-91F2-0E128B940F67}"/>
              </a:ext>
            </a:extLst>
          </p:cNvPr>
          <p:cNvSpPr/>
          <p:nvPr/>
        </p:nvSpPr>
        <p:spPr>
          <a:xfrm>
            <a:off x="292963" y="2618094"/>
            <a:ext cx="11620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+mj-lt"/>
                <a:ea typeface="標楷體" panose="03000509000000000000" pitchFamily="65" charset="-120"/>
              </a:rPr>
              <a:t>終止條件</a:t>
            </a:r>
            <a:r>
              <a:rPr lang="en-US" altLang="zh-TW" sz="2000" b="1" dirty="0">
                <a:latin typeface="+mj-lt"/>
                <a:ea typeface="標楷體" panose="03000509000000000000" pitchFamily="65" charset="-120"/>
              </a:rPr>
              <a:t>:</a:t>
            </a:r>
            <a:endParaRPr lang="zh-TW" altLang="en-US" sz="2000" b="1" dirty="0">
              <a:latin typeface="+mj-lt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在 </a:t>
            </a:r>
            <a:r>
              <a:rPr lang="en-US" altLang="zh-TW" sz="2000" dirty="0">
                <a:latin typeface="+mj-lt"/>
                <a:ea typeface="標楷體" panose="03000509000000000000" pitchFamily="65" charset="-120"/>
              </a:rPr>
              <a:t>PSO </a:t>
            </a: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中，終止條件是最大迭代次數</a:t>
            </a:r>
            <a:r>
              <a:rPr lang="en-US" altLang="zh-TW" sz="2000" dirty="0">
                <a:latin typeface="+mj-lt"/>
                <a:ea typeface="標楷體" panose="03000509000000000000" pitchFamily="65" charset="-120"/>
              </a:rPr>
              <a:t>(max_iter)</a:t>
            </a: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，即在這裡設為 </a:t>
            </a:r>
            <a:r>
              <a:rPr lang="en-US" altLang="zh-TW" sz="2000" dirty="0">
                <a:latin typeface="+mj-lt"/>
                <a:ea typeface="標楷體" panose="03000509000000000000" pitchFamily="65" charset="-120"/>
              </a:rPr>
              <a:t>90 </a:t>
            </a: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次。當迭代次數達到 </a:t>
            </a:r>
            <a:r>
              <a:rPr lang="en-US" altLang="zh-TW" sz="2000" dirty="0">
                <a:latin typeface="+mj-lt"/>
                <a:ea typeface="標楷體" panose="03000509000000000000" pitchFamily="65" charset="-120"/>
              </a:rPr>
              <a:t>90 </a:t>
            </a: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次時，</a:t>
            </a:r>
            <a:r>
              <a:rPr lang="en-US" altLang="zh-TW" sz="2000" dirty="0">
                <a:latin typeface="+mj-lt"/>
                <a:ea typeface="標楷體" panose="03000509000000000000" pitchFamily="65" charset="-120"/>
              </a:rPr>
              <a:t>PSO </a:t>
            </a: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會停止搜尋。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C83BA1C-4239-4B27-960D-5AEA408D1F38}"/>
                  </a:ext>
                </a:extLst>
              </p:cNvPr>
              <p:cNvSpPr/>
              <p:nvPr/>
            </p:nvSpPr>
            <p:spPr>
              <a:xfrm>
                <a:off x="285928" y="3989914"/>
                <a:ext cx="11620144" cy="540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000" dirty="0">
                    <a:latin typeface="+mj-lt"/>
                    <a:ea typeface="標楷體" panose="03000509000000000000" pitchFamily="65" charset="-120"/>
                  </a:rPr>
                  <a:t>Inertial weight</a:t>
                </a:r>
                <a:r>
                  <a:rPr lang="zh-TW" altLang="en-US" sz="2000" dirty="0">
                    <a:latin typeface="+mj-lt"/>
                    <a:ea typeface="標楷體" panose="03000509000000000000" pitchFamily="65" charset="-120"/>
                  </a:rPr>
                  <a:t>線性遞減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𝑤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𝑚𝑎𝑥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− 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TW" sz="2000" dirty="0">
                  <a:latin typeface="+mj-lt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C83BA1C-4239-4B27-960D-5AEA408D1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28" y="3989914"/>
                <a:ext cx="11620144" cy="540404"/>
              </a:xfrm>
              <a:prstGeom prst="rect">
                <a:avLst/>
              </a:prstGeom>
              <a:blipFill>
                <a:blip r:embed="rId2"/>
                <a:stretch>
                  <a:fillRect l="-577" t="-1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C824232-7744-4691-B8A2-1EB675A9AEE2}"/>
                  </a:ext>
                </a:extLst>
              </p:cNvPr>
              <p:cNvSpPr/>
              <p:nvPr/>
            </p:nvSpPr>
            <p:spPr>
              <a:xfrm>
                <a:off x="292962" y="4870517"/>
                <a:ext cx="9123753" cy="801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000" dirty="0">
                    <a:latin typeface="+mj-lt"/>
                    <a:ea typeface="標楷體" panose="03000509000000000000" pitchFamily="65" charset="-120"/>
                  </a:rPr>
                  <a:t>速度更新公式 </a:t>
                </a:r>
                <a:r>
                  <a:rPr lang="en-US" altLang="zh-TW" sz="2000" dirty="0">
                    <a:latin typeface="+mj-lt"/>
                    <a:ea typeface="標楷體" panose="03000509000000000000" pitchFamily="65" charset="-12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𝜔</m:t>
                    </m:r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𝑖𝑑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𝑝𝑏𝑒𝑠𝑡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𝑔𝑏𝑒𝑠𝑡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 altLang="zh-TW" sz="2000" dirty="0">
                  <a:latin typeface="+mj-lt"/>
                </a:endParaRPr>
              </a:p>
              <a:p>
                <a:r>
                  <a:rPr lang="zh-TW" altLang="en-US" sz="2000" dirty="0">
                    <a:latin typeface="+mj-lt"/>
                    <a:ea typeface="標楷體" panose="03000509000000000000" pitchFamily="65" charset="-120"/>
                  </a:rPr>
                  <a:t>位置更新公式 </a:t>
                </a:r>
                <a:r>
                  <a:rPr lang="en-US" altLang="zh-TW" sz="2000" dirty="0">
                    <a:latin typeface="+mj-lt"/>
                    <a:ea typeface="標楷體" panose="03000509000000000000" pitchFamily="65" charset="-12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C824232-7744-4691-B8A2-1EB675A9A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2" y="4870517"/>
                <a:ext cx="9123753" cy="801951"/>
              </a:xfrm>
              <a:prstGeom prst="rect">
                <a:avLst/>
              </a:prstGeom>
              <a:blipFill>
                <a:blip r:embed="rId3"/>
                <a:stretch>
                  <a:fillRect l="-668" t="-2273" b="-106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94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3CA19-7605-4917-92D5-9A3FD7D0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</a:t>
            </a:r>
            <a:r>
              <a:rPr lang="zh-TW" altLang="en-US" dirty="0"/>
              <a:t>參數設定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0A7991-93C8-469E-814B-B0C192AE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4C6-591D-4ACC-BFB5-CE9C54A968D0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CDF80B1-99B6-4DF9-9317-D0E68BC1DD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在</a:t>
            </a:r>
            <a:r>
              <a:rPr lang="en-US" altLang="zh-TW" sz="3200" dirty="0"/>
              <a:t>GA</a:t>
            </a:r>
            <a:r>
              <a:rPr lang="zh-TW" altLang="en-US" sz="3200" dirty="0"/>
              <a:t>中，每個個體</a:t>
            </a:r>
            <a:r>
              <a:rPr lang="en-US" altLang="zh-TW" sz="3200" dirty="0"/>
              <a:t>(</a:t>
            </a:r>
            <a:r>
              <a:rPr lang="zh-TW" altLang="en-US" sz="3200" dirty="0"/>
              <a:t>染色體</a:t>
            </a:r>
            <a:r>
              <a:rPr lang="en-US" altLang="zh-TW" sz="3200" dirty="0"/>
              <a:t>)</a:t>
            </a:r>
            <a:r>
              <a:rPr lang="zh-TW" altLang="en-US" sz="3200" dirty="0"/>
              <a:t>也有</a:t>
            </a:r>
            <a:r>
              <a:rPr lang="en-US" altLang="zh-TW" sz="3200" dirty="0"/>
              <a:t>9</a:t>
            </a:r>
            <a:r>
              <a:rPr lang="zh-TW" altLang="en-US" sz="3200" dirty="0"/>
              <a:t>維，與</a:t>
            </a:r>
            <a:r>
              <a:rPr lang="en-US" altLang="zh-TW" sz="3200" dirty="0"/>
              <a:t>PSO</a:t>
            </a:r>
            <a:r>
              <a:rPr lang="zh-TW" altLang="en-US" sz="3200" dirty="0"/>
              <a:t>相同。</a:t>
            </a:r>
            <a:endParaRPr lang="en-US" altLang="zh-TW" sz="3200" dirty="0"/>
          </a:p>
          <a:p>
            <a:r>
              <a:rPr lang="en-US" altLang="zh-TW" sz="3200" dirty="0"/>
              <a:t>GA </a:t>
            </a:r>
            <a:r>
              <a:rPr lang="zh-TW" altLang="en-US" sz="3200" dirty="0"/>
              <a:t>的終止條件是</a:t>
            </a:r>
            <a:r>
              <a:rPr lang="en-US" altLang="zh-TW" sz="3200" dirty="0"/>
              <a:t>max_generations</a:t>
            </a:r>
            <a:r>
              <a:rPr lang="zh-TW" altLang="en-US" sz="3200" dirty="0"/>
              <a:t> </a:t>
            </a:r>
            <a:r>
              <a:rPr lang="en-US" altLang="zh-TW" sz="3200" dirty="0"/>
              <a:t>,</a:t>
            </a:r>
            <a:r>
              <a:rPr lang="zh-TW" altLang="en-US" sz="3200" dirty="0"/>
              <a:t>在這裡設為</a:t>
            </a:r>
            <a:r>
              <a:rPr lang="en-US" altLang="zh-TW" sz="3200" dirty="0"/>
              <a:t>100</a:t>
            </a:r>
            <a:r>
              <a:rPr lang="zh-TW" altLang="en-US" sz="3200" dirty="0"/>
              <a:t>次。當進化過程達到 </a:t>
            </a:r>
            <a:r>
              <a:rPr lang="en-US" altLang="zh-TW" sz="3200" dirty="0"/>
              <a:t>100 </a:t>
            </a:r>
            <a:r>
              <a:rPr lang="zh-TW" altLang="en-US" sz="3200" dirty="0"/>
              <a:t>代時，</a:t>
            </a:r>
            <a:r>
              <a:rPr lang="en-US" altLang="zh-TW" sz="3200" dirty="0"/>
              <a:t>GA </a:t>
            </a:r>
            <a:r>
              <a:rPr lang="zh-TW" altLang="en-US" sz="3200" dirty="0"/>
              <a:t>會停止搜尋。</a:t>
            </a:r>
            <a:endParaRPr lang="en-US" altLang="zh-TW" sz="3200" dirty="0"/>
          </a:p>
          <a:p>
            <a:r>
              <a:rPr lang="en-US" altLang="zh-TW" sz="3200" dirty="0"/>
              <a:t>Parent Selection : Roulette Wheel Selection ,</a:t>
            </a:r>
            <a:r>
              <a:rPr lang="zh-TW" altLang="en-US" sz="3200" dirty="0"/>
              <a:t>我們選取了</a:t>
            </a:r>
            <a:r>
              <a:rPr lang="en-US" altLang="zh-TW" sz="3200" dirty="0"/>
              <a:t>fitness</a:t>
            </a:r>
            <a:r>
              <a:rPr lang="zh-TW" altLang="en-US" sz="3200" dirty="0"/>
              <a:t>前</a:t>
            </a:r>
            <a:r>
              <a:rPr lang="en-US" altLang="zh-TW" sz="3200" dirty="0"/>
              <a:t>10</a:t>
            </a:r>
            <a:r>
              <a:rPr lang="zh-TW" altLang="en-US" sz="3200" dirty="0"/>
              <a:t>的染色體來進行隨機選擇</a:t>
            </a:r>
            <a:r>
              <a:rPr lang="en-US" altLang="zh-TW" sz="3200" dirty="0"/>
              <a:t>2</a:t>
            </a:r>
            <a:r>
              <a:rPr lang="zh-TW" altLang="en-US" sz="3200" dirty="0"/>
              <a:t>個。</a:t>
            </a:r>
            <a:endParaRPr lang="en-US" altLang="zh-TW" sz="3200" dirty="0"/>
          </a:p>
          <a:p>
            <a:r>
              <a:rPr lang="en-US" altLang="zh-TW" sz="3200" dirty="0"/>
              <a:t>Crossover Operator/s : Single-point Crossover , </a:t>
            </a:r>
            <a:r>
              <a:rPr lang="zh-TW" altLang="en-US" sz="3200" dirty="0"/>
              <a:t>機率 </a:t>
            </a:r>
            <a:r>
              <a:rPr lang="en-US" altLang="zh-TW" sz="3200" dirty="0"/>
              <a:t>: 100%</a:t>
            </a:r>
          </a:p>
          <a:p>
            <a:r>
              <a:rPr lang="en-US" altLang="zh-TW" sz="3200" dirty="0"/>
              <a:t>Mutation Operator/s : 0.1(10%)</a:t>
            </a:r>
          </a:p>
        </p:txBody>
      </p:sp>
    </p:spTree>
    <p:extLst>
      <p:ext uri="{BB962C8B-B14F-4D97-AF65-F5344CB8AC3E}">
        <p14:creationId xmlns:p14="http://schemas.microsoft.com/office/powerpoint/2010/main" val="47961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3CA19-7605-4917-92D5-9A3FD7D0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</a:t>
            </a:r>
            <a:r>
              <a:rPr lang="zh-TW" altLang="en-US" dirty="0"/>
              <a:t>參數設定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0A7991-93C8-469E-814B-B0C192AE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4C6-591D-4ACC-BFB5-CE9C54A968D0}" type="slidenum">
              <a:rPr lang="zh-TW" altLang="en-US" smtClean="0"/>
              <a:t>6</a:t>
            </a:fld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35B27BFC-E447-4256-884F-DB00436993C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62242032"/>
              </p:ext>
            </p:extLst>
          </p:nvPr>
        </p:nvGraphicFramePr>
        <p:xfrm>
          <a:off x="293688" y="1376363"/>
          <a:ext cx="116205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343933899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67541762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3156181686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144457945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3068260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population_size</a:t>
                      </a:r>
                    </a:p>
                    <a:p>
                      <a:pPr algn="ctr"/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max_generations</a:t>
                      </a:r>
                    </a:p>
                    <a:p>
                      <a:pPr algn="ctr"/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+mj-lt"/>
                        </a:rPr>
                        <a:t>Crossover_rate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mutation_rate</a:t>
                      </a:r>
                    </a:p>
                    <a:p>
                      <a:pPr algn="ctr"/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62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9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50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90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1.0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0.1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37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27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3CA19-7605-4917-92D5-9A3FD7D0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訓練結果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0A7991-93C8-469E-814B-B0C192AE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4C6-591D-4ACC-BFB5-CE9C54A968D0}" type="slidenum">
              <a:rPr lang="zh-TW" altLang="en-US" smtClean="0"/>
              <a:t>7</a:t>
            </a:fld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8849AED-633B-4E5C-9EE6-528A1032A4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7" y="1211963"/>
            <a:ext cx="3894157" cy="3063505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B0A340D-0841-4B2F-A67A-F242D31A7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00" y="1211964"/>
            <a:ext cx="4113848" cy="30635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2A843F7-CD82-4729-A55B-17F432A58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394" y="1211963"/>
            <a:ext cx="3916860" cy="1531237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14FF5CE-A7ED-478D-81C9-7CE3E4F78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30185"/>
              </p:ext>
            </p:extLst>
          </p:nvPr>
        </p:nvGraphicFramePr>
        <p:xfrm>
          <a:off x="132096" y="4340225"/>
          <a:ext cx="11976156" cy="885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744">
                  <a:extLst>
                    <a:ext uri="{9D8B030D-6E8A-4147-A177-3AD203B41FA5}">
                      <a16:colId xmlns:a16="http://schemas.microsoft.com/office/drawing/2014/main" val="826104974"/>
                    </a:ext>
                  </a:extLst>
                </a:gridCol>
                <a:gridCol w="2253572">
                  <a:extLst>
                    <a:ext uri="{9D8B030D-6E8A-4147-A177-3AD203B41FA5}">
                      <a16:colId xmlns:a16="http://schemas.microsoft.com/office/drawing/2014/main" val="134133029"/>
                    </a:ext>
                  </a:extLst>
                </a:gridCol>
                <a:gridCol w="615702">
                  <a:extLst>
                    <a:ext uri="{9D8B030D-6E8A-4147-A177-3AD203B41FA5}">
                      <a16:colId xmlns:a16="http://schemas.microsoft.com/office/drawing/2014/main" val="2127793836"/>
                    </a:ext>
                  </a:extLst>
                </a:gridCol>
                <a:gridCol w="615702">
                  <a:extLst>
                    <a:ext uri="{9D8B030D-6E8A-4147-A177-3AD203B41FA5}">
                      <a16:colId xmlns:a16="http://schemas.microsoft.com/office/drawing/2014/main" val="900448511"/>
                    </a:ext>
                  </a:extLst>
                </a:gridCol>
                <a:gridCol w="1267418">
                  <a:extLst>
                    <a:ext uri="{9D8B030D-6E8A-4147-A177-3AD203B41FA5}">
                      <a16:colId xmlns:a16="http://schemas.microsoft.com/office/drawing/2014/main" val="806482817"/>
                    </a:ext>
                  </a:extLst>
                </a:gridCol>
                <a:gridCol w="1215969">
                  <a:extLst>
                    <a:ext uri="{9D8B030D-6E8A-4147-A177-3AD203B41FA5}">
                      <a16:colId xmlns:a16="http://schemas.microsoft.com/office/drawing/2014/main" val="1482787702"/>
                    </a:ext>
                  </a:extLst>
                </a:gridCol>
                <a:gridCol w="3048049">
                  <a:extLst>
                    <a:ext uri="{9D8B030D-6E8A-4147-A177-3AD203B41FA5}">
                      <a16:colId xmlns:a16="http://schemas.microsoft.com/office/drawing/2014/main" val="2479022507"/>
                    </a:ext>
                  </a:extLst>
                </a:gridCol>
              </a:tblGrid>
              <a:tr h="4455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Number of particles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 iterations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c1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c2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+mj-lt"/>
                        </a:rPr>
                        <a:t>dimension of a particle 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34795"/>
                  </a:ext>
                </a:extLst>
              </a:tr>
              <a:tr h="440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100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90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0.5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0.3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9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5633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B693254-99D1-4EB9-AEB6-6FB33D5E9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16935"/>
              </p:ext>
            </p:extLst>
          </p:nvPr>
        </p:nvGraphicFramePr>
        <p:xfrm>
          <a:off x="132097" y="5295946"/>
          <a:ext cx="1197615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231">
                  <a:extLst>
                    <a:ext uri="{9D8B030D-6E8A-4147-A177-3AD203B41FA5}">
                      <a16:colId xmlns:a16="http://schemas.microsoft.com/office/drawing/2014/main" val="2654374589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3249405291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3297490889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230750651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2937951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population_size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max_generations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+mj-lt"/>
                        </a:rPr>
                        <a:t>Crossover_rate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mutation_rate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+mj-lt"/>
                        </a:rPr>
                        <a:t>dim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7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50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90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1.0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0.01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9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3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96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3CA19-7605-4917-92D5-9A3FD7D0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訓練結果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0A7991-93C8-469E-814B-B0C192AE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4C6-591D-4ACC-BFB5-CE9C54A968D0}" type="slidenum">
              <a:rPr lang="zh-TW" altLang="en-US" smtClean="0"/>
              <a:t>8</a:t>
            </a:fld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14FF5CE-A7ED-478D-81C9-7CE3E4F78929}"/>
              </a:ext>
            </a:extLst>
          </p:cNvPr>
          <p:cNvGraphicFramePr>
            <a:graphicFrameLocks noGrp="1"/>
          </p:cNvGraphicFramePr>
          <p:nvPr/>
        </p:nvGraphicFramePr>
        <p:xfrm>
          <a:off x="132096" y="4340225"/>
          <a:ext cx="11976156" cy="885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744">
                  <a:extLst>
                    <a:ext uri="{9D8B030D-6E8A-4147-A177-3AD203B41FA5}">
                      <a16:colId xmlns:a16="http://schemas.microsoft.com/office/drawing/2014/main" val="826104974"/>
                    </a:ext>
                  </a:extLst>
                </a:gridCol>
                <a:gridCol w="2253572">
                  <a:extLst>
                    <a:ext uri="{9D8B030D-6E8A-4147-A177-3AD203B41FA5}">
                      <a16:colId xmlns:a16="http://schemas.microsoft.com/office/drawing/2014/main" val="134133029"/>
                    </a:ext>
                  </a:extLst>
                </a:gridCol>
                <a:gridCol w="615702">
                  <a:extLst>
                    <a:ext uri="{9D8B030D-6E8A-4147-A177-3AD203B41FA5}">
                      <a16:colId xmlns:a16="http://schemas.microsoft.com/office/drawing/2014/main" val="2127793836"/>
                    </a:ext>
                  </a:extLst>
                </a:gridCol>
                <a:gridCol w="615702">
                  <a:extLst>
                    <a:ext uri="{9D8B030D-6E8A-4147-A177-3AD203B41FA5}">
                      <a16:colId xmlns:a16="http://schemas.microsoft.com/office/drawing/2014/main" val="900448511"/>
                    </a:ext>
                  </a:extLst>
                </a:gridCol>
                <a:gridCol w="1267418">
                  <a:extLst>
                    <a:ext uri="{9D8B030D-6E8A-4147-A177-3AD203B41FA5}">
                      <a16:colId xmlns:a16="http://schemas.microsoft.com/office/drawing/2014/main" val="806482817"/>
                    </a:ext>
                  </a:extLst>
                </a:gridCol>
                <a:gridCol w="1215969">
                  <a:extLst>
                    <a:ext uri="{9D8B030D-6E8A-4147-A177-3AD203B41FA5}">
                      <a16:colId xmlns:a16="http://schemas.microsoft.com/office/drawing/2014/main" val="1482787702"/>
                    </a:ext>
                  </a:extLst>
                </a:gridCol>
                <a:gridCol w="3048049">
                  <a:extLst>
                    <a:ext uri="{9D8B030D-6E8A-4147-A177-3AD203B41FA5}">
                      <a16:colId xmlns:a16="http://schemas.microsoft.com/office/drawing/2014/main" val="2479022507"/>
                    </a:ext>
                  </a:extLst>
                </a:gridCol>
              </a:tblGrid>
              <a:tr h="4455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Number of particles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 iterations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c1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c2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+mj-lt"/>
                        </a:rPr>
                        <a:t>dimension of a particle 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34795"/>
                  </a:ext>
                </a:extLst>
              </a:tr>
              <a:tr h="440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200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100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0.5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0.3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9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5633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B693254-99D1-4EB9-AEB6-6FB33D5E9728}"/>
              </a:ext>
            </a:extLst>
          </p:cNvPr>
          <p:cNvGraphicFramePr>
            <a:graphicFrameLocks noGrp="1"/>
          </p:cNvGraphicFramePr>
          <p:nvPr/>
        </p:nvGraphicFramePr>
        <p:xfrm>
          <a:off x="132097" y="5295946"/>
          <a:ext cx="1197615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231">
                  <a:extLst>
                    <a:ext uri="{9D8B030D-6E8A-4147-A177-3AD203B41FA5}">
                      <a16:colId xmlns:a16="http://schemas.microsoft.com/office/drawing/2014/main" val="3918291284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2654374589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3249405291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3297490889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230750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population_size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max_generations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+mj-lt"/>
                        </a:rPr>
                        <a:t>Crossover_rate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mutation_rate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+mj-lt"/>
                        </a:rPr>
                        <a:t>dim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7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50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100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1.0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0.01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9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3656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33134097-BF2D-49E4-AB2F-C45A3F73B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6" y="1259917"/>
            <a:ext cx="4092295" cy="30101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959ED08-13B0-48CE-A124-EB131D79E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274" y="1286588"/>
            <a:ext cx="4013870" cy="298348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188A23C-CA75-4493-9922-AEA9353FE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26" y="1286587"/>
            <a:ext cx="3733285" cy="26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0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3CA19-7605-4917-92D5-9A3FD7D0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訓練結果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0A7991-93C8-469E-814B-B0C192AE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D4C6-591D-4ACC-BFB5-CE9C54A968D0}" type="slidenum">
              <a:rPr lang="zh-TW" altLang="en-US" smtClean="0"/>
              <a:t>9</a:t>
            </a:fld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14FF5CE-A7ED-478D-81C9-7CE3E4F78929}"/>
              </a:ext>
            </a:extLst>
          </p:cNvPr>
          <p:cNvGraphicFramePr>
            <a:graphicFrameLocks noGrp="1"/>
          </p:cNvGraphicFramePr>
          <p:nvPr/>
        </p:nvGraphicFramePr>
        <p:xfrm>
          <a:off x="132096" y="4340225"/>
          <a:ext cx="11976156" cy="885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744">
                  <a:extLst>
                    <a:ext uri="{9D8B030D-6E8A-4147-A177-3AD203B41FA5}">
                      <a16:colId xmlns:a16="http://schemas.microsoft.com/office/drawing/2014/main" val="826104974"/>
                    </a:ext>
                  </a:extLst>
                </a:gridCol>
                <a:gridCol w="2253572">
                  <a:extLst>
                    <a:ext uri="{9D8B030D-6E8A-4147-A177-3AD203B41FA5}">
                      <a16:colId xmlns:a16="http://schemas.microsoft.com/office/drawing/2014/main" val="134133029"/>
                    </a:ext>
                  </a:extLst>
                </a:gridCol>
                <a:gridCol w="615702">
                  <a:extLst>
                    <a:ext uri="{9D8B030D-6E8A-4147-A177-3AD203B41FA5}">
                      <a16:colId xmlns:a16="http://schemas.microsoft.com/office/drawing/2014/main" val="2127793836"/>
                    </a:ext>
                  </a:extLst>
                </a:gridCol>
                <a:gridCol w="615702">
                  <a:extLst>
                    <a:ext uri="{9D8B030D-6E8A-4147-A177-3AD203B41FA5}">
                      <a16:colId xmlns:a16="http://schemas.microsoft.com/office/drawing/2014/main" val="900448511"/>
                    </a:ext>
                  </a:extLst>
                </a:gridCol>
                <a:gridCol w="1267418">
                  <a:extLst>
                    <a:ext uri="{9D8B030D-6E8A-4147-A177-3AD203B41FA5}">
                      <a16:colId xmlns:a16="http://schemas.microsoft.com/office/drawing/2014/main" val="806482817"/>
                    </a:ext>
                  </a:extLst>
                </a:gridCol>
                <a:gridCol w="1215969">
                  <a:extLst>
                    <a:ext uri="{9D8B030D-6E8A-4147-A177-3AD203B41FA5}">
                      <a16:colId xmlns:a16="http://schemas.microsoft.com/office/drawing/2014/main" val="1482787702"/>
                    </a:ext>
                  </a:extLst>
                </a:gridCol>
                <a:gridCol w="3048049">
                  <a:extLst>
                    <a:ext uri="{9D8B030D-6E8A-4147-A177-3AD203B41FA5}">
                      <a16:colId xmlns:a16="http://schemas.microsoft.com/office/drawing/2014/main" val="2479022507"/>
                    </a:ext>
                  </a:extLst>
                </a:gridCol>
              </a:tblGrid>
              <a:tr h="4455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Number of particles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 iterations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c1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c2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w_min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+mj-lt"/>
                        </a:rPr>
                        <a:t>dimension of a particle 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34795"/>
                  </a:ext>
                </a:extLst>
              </a:tr>
              <a:tr h="440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200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100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0.5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0.3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9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5633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B693254-99D1-4EB9-AEB6-6FB33D5E9728}"/>
              </a:ext>
            </a:extLst>
          </p:cNvPr>
          <p:cNvGraphicFramePr>
            <a:graphicFrameLocks noGrp="1"/>
          </p:cNvGraphicFramePr>
          <p:nvPr/>
        </p:nvGraphicFramePr>
        <p:xfrm>
          <a:off x="132097" y="5295946"/>
          <a:ext cx="1197615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231">
                  <a:extLst>
                    <a:ext uri="{9D8B030D-6E8A-4147-A177-3AD203B41FA5}">
                      <a16:colId xmlns:a16="http://schemas.microsoft.com/office/drawing/2014/main" val="3918291284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2654374589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3249405291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3297490889"/>
                    </a:ext>
                  </a:extLst>
                </a:gridCol>
                <a:gridCol w="2395231">
                  <a:extLst>
                    <a:ext uri="{9D8B030D-6E8A-4147-A177-3AD203B41FA5}">
                      <a16:colId xmlns:a16="http://schemas.microsoft.com/office/drawing/2014/main" val="230750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population_size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max_generations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latin typeface="+mj-lt"/>
                        </a:rPr>
                        <a:t>Crossover_rate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mutation_rate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+mj-lt"/>
                        </a:rPr>
                        <a:t>dim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7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50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100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1.0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0.01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j-lt"/>
                        </a:rPr>
                        <a:t>9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36569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2C2F6964-0148-4C0C-ABFB-47C4759B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6" y="1244676"/>
            <a:ext cx="3863675" cy="30254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411BDEF-EABE-4D41-9B52-1AA6B75FF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6" y="1240967"/>
            <a:ext cx="4068099" cy="302540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EDA6EDE-8DD7-460C-9867-7DEE6B661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20" y="1241688"/>
            <a:ext cx="3963390" cy="27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1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564</TotalTime>
  <Words>504</Words>
  <Application>Microsoft Office PowerPoint</Application>
  <PresentationFormat>寬螢幕</PresentationFormat>
  <Paragraphs>183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Hybrid Soft Computing</vt:lpstr>
      <vt:lpstr>Outline</vt:lpstr>
      <vt:lpstr>PSO參數設定</vt:lpstr>
      <vt:lpstr>PSO參數設定</vt:lpstr>
      <vt:lpstr>GA參數設定</vt:lpstr>
      <vt:lpstr>GA參數設定</vt:lpstr>
      <vt:lpstr>訓練結果</vt:lpstr>
      <vt:lpstr>訓練結果</vt:lpstr>
      <vt:lpstr>訓練結果</vt:lpstr>
      <vt:lpstr>訓練結果</vt:lpstr>
      <vt:lpstr>訓練結果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59</cp:revision>
  <dcterms:created xsi:type="dcterms:W3CDTF">2023-07-23T14:17:50Z</dcterms:created>
  <dcterms:modified xsi:type="dcterms:W3CDTF">2024-06-20T14:12:23Z</dcterms:modified>
</cp:coreProperties>
</file>