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3" r:id="rId4"/>
    <p:sldId id="265" r:id="rId5"/>
    <p:sldId id="262" r:id="rId6"/>
    <p:sldId id="266" r:id="rId7"/>
    <p:sldId id="261" r:id="rId8"/>
    <p:sldId id="267" r:id="rId9"/>
    <p:sldId id="260" r:id="rId10"/>
    <p:sldId id="268" r:id="rId11"/>
    <p:sldId id="269" r:id="rId12"/>
    <p:sldId id="270" r:id="rId13"/>
  </p:sldIdLst>
  <p:sldSz cx="9601200" cy="12801600" type="A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8584"/>
    <a:srgbClr val="F1DBC1"/>
    <a:srgbClr val="898584"/>
    <a:srgbClr val="321F18"/>
    <a:srgbClr val="301D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88D0FD-211D-4BCF-B2E1-17BA81B64B82}" v="551" dt="2023-12-13T18:39:20.405"/>
    <p1510:client id="{18E891DE-02E0-39A5-7DE2-60B55FC5C894}" v="307" dt="2023-12-14T18:21:30.848"/>
    <p1510:client id="{C036B26B-5826-C907-9A9C-AC0516CFBDB7}" v="339" dt="2023-12-13T20:45:29.740"/>
    <p1510:client id="{C7742D08-8894-40C7-B0BD-EEC7BDBB337B}" v="576" dt="2023-12-14T20:25:34.945"/>
    <p1510:client id="{DB59552C-B8F3-4494-A9BF-C45B42E702B2}" v="67" dt="2023-12-12T19:16:28.4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00150" y="2095078"/>
            <a:ext cx="7200900" cy="4456853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14.12.2023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Java Programação Orientada a Objetos - Wagner Nogueira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14.12.2023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Java Programação Orientada a Objetos - Wagner Nogueira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14.12.2023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Java Programação Orientada a Objetos - Wagner Nogueira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14.12.2023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Java Programação Orientada a Objetos - Wagner Nogueira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5082" y="3191512"/>
            <a:ext cx="8281035" cy="5325109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55082" y="8566999"/>
            <a:ext cx="8281035" cy="28003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14.12.2023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Java Programação Orientada a Objetos - Wagner Nogueira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14.12.2023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Java Programação Orientada a Objetos - Wagner Nogueira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333" y="681568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860607" y="3138171"/>
            <a:ext cx="4081761" cy="1537969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860607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14.12.2023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Java Programação Orientada a Objetos - Wagner Nogueira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14.12.2023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Java Programação Orientada a Objetos - Wagner Nogueira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14.12.2023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Java Programação Orientada a Objetos - Wagner Nogueira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081760" y="1843194"/>
            <a:ext cx="4860608" cy="9097433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14.12.2023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Java Programação Orientada a Objetos - Wagner Nogueira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081760" y="1843194"/>
            <a:ext cx="4860608" cy="9097433"/>
          </a:xfrm>
        </p:spPr>
        <p:txBody>
          <a:bodyPr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14.12.2023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Java Programação Orientada a Objetos - Wagner Nogueira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60083" y="681568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60083" y="11865187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14.12.2023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80398" y="11865187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Java Programação Orientada a Objetos - Wagner Nogueira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780848" y="11865187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github.com/WBNogueira/Ebook-Java-POO&#8203;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2B6A327F-4EFB-40F7-8AF3-AE1E381E183D}"/>
              </a:ext>
            </a:extLst>
          </p:cNvPr>
          <p:cNvSpPr/>
          <p:nvPr/>
        </p:nvSpPr>
        <p:spPr>
          <a:xfrm>
            <a:off x="7171" y="-30480"/>
            <a:ext cx="9681881" cy="12828494"/>
          </a:xfrm>
          <a:prstGeom prst="rect">
            <a:avLst/>
          </a:prstGeom>
          <a:solidFill>
            <a:srgbClr val="321F1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7C95FDA-112E-0B29-9262-0CDAC98BE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03" y="1974305"/>
            <a:ext cx="8350623" cy="8350623"/>
          </a:xfrm>
          <a:prstGeom prst="rect">
            <a:avLst/>
          </a:prstGeom>
        </p:spPr>
      </p:pic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26394772-B247-2DAC-B81F-0F9280A56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059" y="1967562"/>
            <a:ext cx="3240742" cy="3213848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61A10BD8-F661-ECAB-9215-F18E9DDE045D}"/>
              </a:ext>
            </a:extLst>
          </p:cNvPr>
          <p:cNvSpPr txBox="1"/>
          <p:nvPr/>
        </p:nvSpPr>
        <p:spPr>
          <a:xfrm>
            <a:off x="3585" y="-10757"/>
            <a:ext cx="9689053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4000" b="1" dirty="0">
                <a:solidFill>
                  <a:srgbClr val="BE8584"/>
                </a:solidFill>
                <a:latin typeface="Verdana Pro"/>
                <a:ea typeface="+mn-lt"/>
                <a:cs typeface="Calibri"/>
              </a:rPr>
              <a:t>JAVA JEDI: </a:t>
            </a:r>
            <a:r>
              <a:rPr lang="pt-BR" sz="4000" b="1" dirty="0">
                <a:solidFill>
                  <a:srgbClr val="BE8584"/>
                </a:solidFill>
                <a:latin typeface="Verdana Pro"/>
                <a:ea typeface="+mn-lt"/>
                <a:cs typeface="+mn-lt"/>
              </a:rPr>
              <a:t>Dominando a Força da Programação Orientada a Objetos</a:t>
            </a:r>
            <a:endParaRPr lang="pt-BR" sz="4000" b="1" dirty="0">
              <a:solidFill>
                <a:srgbClr val="BE8584"/>
              </a:solidFill>
              <a:latin typeface="Verdana Pro"/>
              <a:cs typeface="Calibri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3FD9DEB-99AD-D401-6648-8B066569C79D}"/>
              </a:ext>
            </a:extLst>
          </p:cNvPr>
          <p:cNvSpPr txBox="1"/>
          <p:nvPr/>
        </p:nvSpPr>
        <p:spPr>
          <a:xfrm>
            <a:off x="3585" y="11710651"/>
            <a:ext cx="968905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4000" b="1" dirty="0">
                <a:solidFill>
                  <a:srgbClr val="BE8584"/>
                </a:solidFill>
                <a:latin typeface="Verdana Pro"/>
                <a:ea typeface="+mn-lt"/>
                <a:cs typeface="Calibri"/>
              </a:rPr>
              <a:t>Wagner Nogueira</a:t>
            </a: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EC10DE5-B74C-D133-9CFF-171D82E6AF8E}"/>
              </a:ext>
            </a:extLst>
          </p:cNvPr>
          <p:cNvSpPr txBox="1"/>
          <p:nvPr/>
        </p:nvSpPr>
        <p:spPr>
          <a:xfrm>
            <a:off x="1118871" y="10630927"/>
            <a:ext cx="7759848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dirty="0">
                <a:solidFill>
                  <a:srgbClr val="BE8584"/>
                </a:solidFill>
                <a:latin typeface="Calibri Light"/>
                <a:ea typeface="+mn-lt"/>
                <a:cs typeface="Calibri Light"/>
              </a:rPr>
              <a:t>Conheça a força dos pilares da programação orientada a objetos</a:t>
            </a:r>
            <a:endParaRPr lang="pt-BR" dirty="0">
              <a:solidFill>
                <a:srgbClr val="BE8584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70884BF8-7DDA-DB44-B6A2-99A6D450366A}"/>
              </a:ext>
            </a:extLst>
          </p:cNvPr>
          <p:cNvSpPr txBox="1"/>
          <p:nvPr/>
        </p:nvSpPr>
        <p:spPr>
          <a:xfrm>
            <a:off x="742354" y="3090244"/>
            <a:ext cx="7759848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2400" dirty="0">
                <a:cs typeface="Calibri"/>
              </a:rPr>
              <a:t>Descubra o poder das interfaces e classes abstratas na promoção de uma arquitetura modular e na reutilização eficiente de código.</a:t>
            </a:r>
          </a:p>
          <a:p>
            <a:pPr algn="just"/>
            <a:r>
              <a:rPr lang="pt-BR" sz="2400" dirty="0">
                <a:cs typeface="Calibri"/>
              </a:rPr>
              <a:t>Exemplo de Código: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32EE5B2-56BB-AD2B-58A1-4799878B4736}"/>
              </a:ext>
            </a:extLst>
          </p:cNvPr>
          <p:cNvSpPr txBox="1"/>
          <p:nvPr/>
        </p:nvSpPr>
        <p:spPr>
          <a:xfrm>
            <a:off x="742354" y="662557"/>
            <a:ext cx="775984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4000" dirty="0">
                <a:latin typeface="Impact"/>
                <a:cs typeface="Calibri"/>
              </a:rPr>
              <a:t>Interfaces e Classes Abstratas</a:t>
            </a:r>
            <a:endParaRPr lang="pt-BR" dirty="0">
              <a:cs typeface="Calibri" panose="020F0502020204030204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BFDB4DF-55D4-1612-F3D1-CD1F56750822}"/>
              </a:ext>
            </a:extLst>
          </p:cNvPr>
          <p:cNvSpPr txBox="1"/>
          <p:nvPr/>
        </p:nvSpPr>
        <p:spPr>
          <a:xfrm>
            <a:off x="742353" y="2132386"/>
            <a:ext cx="775984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3200" dirty="0">
                <a:solidFill>
                  <a:srgbClr val="000000"/>
                </a:solidFill>
                <a:latin typeface="Calibri Light"/>
                <a:cs typeface="Calibri Light"/>
              </a:rPr>
              <a:t>Modularidade e Reutilização de Código</a:t>
            </a:r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6A660C5-6017-2459-FF26-F2FE06265BEB}"/>
              </a:ext>
            </a:extLst>
          </p:cNvPr>
          <p:cNvSpPr>
            <a:spLocks/>
          </p:cNvSpPr>
          <p:nvPr/>
        </p:nvSpPr>
        <p:spPr>
          <a:xfrm flipH="1" flipV="1">
            <a:off x="478039" y="-8756"/>
            <a:ext cx="111838" cy="1194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 descr="Texto&#10;&#10;Descrição gerada automaticamente">
            <a:extLst>
              <a:ext uri="{FF2B5EF4-FFF2-40B4-BE49-F238E27FC236}">
                <a16:creationId xmlns:a16="http://schemas.microsoft.com/office/drawing/2014/main" id="{9AA1BDE4-B21A-9B09-6BC7-3CFA67FCB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0705" y="5051596"/>
            <a:ext cx="10264697" cy="5022900"/>
          </a:xfrm>
          <a:prstGeom prst="rect">
            <a:avLst/>
          </a:prstGeom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7B8942-F6E1-9FFC-A6C3-66A367AAD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10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DAC301C-6BF3-804A-990C-D79078723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Java Programação Orientada a Objetos - Wagner Nogueira</a:t>
            </a:r>
          </a:p>
        </p:txBody>
      </p:sp>
      <p:pic>
        <p:nvPicPr>
          <p:cNvPr id="9" name="Imagem 8" descr="Uma imagem contendo Padrão do plano de fundo&#10;&#10;Descrição gerada automaticamente">
            <a:extLst>
              <a:ext uri="{FF2B5EF4-FFF2-40B4-BE49-F238E27FC236}">
                <a16:creationId xmlns:a16="http://schemas.microsoft.com/office/drawing/2014/main" id="{D420EF29-6981-6832-6461-107F6600B5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48" t="48630" r="3988" b="46567"/>
          <a:stretch/>
        </p:blipFill>
        <p:spPr>
          <a:xfrm>
            <a:off x="793687" y="11593888"/>
            <a:ext cx="8045347" cy="18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346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37E6CE5-68B9-4B0D-8ACF-77BDA0A12241}"/>
              </a:ext>
            </a:extLst>
          </p:cNvPr>
          <p:cNvSpPr/>
          <p:nvPr/>
        </p:nvSpPr>
        <p:spPr>
          <a:xfrm>
            <a:off x="-78059" y="97573"/>
            <a:ext cx="9609071" cy="129183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5201061-F238-7F8B-34E3-0B77337CE790}"/>
              </a:ext>
            </a:extLst>
          </p:cNvPr>
          <p:cNvSpPr txBox="1"/>
          <p:nvPr/>
        </p:nvSpPr>
        <p:spPr>
          <a:xfrm>
            <a:off x="160194" y="5133375"/>
            <a:ext cx="9131448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8000" dirty="0">
                <a:solidFill>
                  <a:srgbClr val="BE8584"/>
                </a:solidFill>
                <a:latin typeface="Impact"/>
                <a:cs typeface="Calibri" panose="020F0502020204030204"/>
              </a:rPr>
              <a:t> AGRADECIMENTOS</a:t>
            </a:r>
            <a:endParaRPr lang="pt-BR" sz="80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F4E19C2-3EB9-DCE3-13C1-39D6FCD5EAF4}"/>
              </a:ext>
            </a:extLst>
          </p:cNvPr>
          <p:cNvSpPr>
            <a:spLocks/>
          </p:cNvSpPr>
          <p:nvPr/>
        </p:nvSpPr>
        <p:spPr>
          <a:xfrm>
            <a:off x="966396" y="8492572"/>
            <a:ext cx="7503458" cy="1613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CB53845-59C8-CBCC-BEEC-25371129A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11</a:t>
            </a:fld>
            <a:endParaRPr 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6A7455F4-D489-59E3-622F-4108F3F5C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Java Programação Orientada a Objetos - Wagner Nogueira</a:t>
            </a:r>
          </a:p>
        </p:txBody>
      </p:sp>
    </p:spTree>
    <p:extLst>
      <p:ext uri="{BB962C8B-B14F-4D97-AF65-F5344CB8AC3E}">
        <p14:creationId xmlns:p14="http://schemas.microsoft.com/office/powerpoint/2010/main" val="4130488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70884BF8-7DDA-DB44-B6A2-99A6D450366A}"/>
              </a:ext>
            </a:extLst>
          </p:cNvPr>
          <p:cNvSpPr txBox="1"/>
          <p:nvPr/>
        </p:nvSpPr>
        <p:spPr>
          <a:xfrm>
            <a:off x="742354" y="2041373"/>
            <a:ext cx="7759848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2400">
                <a:solidFill>
                  <a:srgbClr val="000000"/>
                </a:solidFill>
                <a:ea typeface="+mn-lt"/>
                <a:cs typeface="+mn-lt"/>
              </a:rPr>
              <a:t>Este ebook visa tornar a Programação Orientada a Objetos em Java acessível a todos, apresentando conceitos complexos de maneira clara e aplicável. Envolva-se nos tópicos apresentados e aprimore suas habilidades de programação com exemplos práticos em contextos do mundo real. Boa leitura!</a:t>
            </a:r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32EE5B2-56BB-AD2B-58A1-4799878B4736}"/>
              </a:ext>
            </a:extLst>
          </p:cNvPr>
          <p:cNvSpPr txBox="1"/>
          <p:nvPr/>
        </p:nvSpPr>
        <p:spPr>
          <a:xfrm>
            <a:off x="742354" y="662557"/>
            <a:ext cx="775984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4000" dirty="0">
                <a:latin typeface="Impact"/>
                <a:cs typeface="Calibri"/>
              </a:rPr>
              <a:t>Obrigado por ler até aqui</a:t>
            </a:r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6A660C5-6017-2459-FF26-F2FE06265BEB}"/>
              </a:ext>
            </a:extLst>
          </p:cNvPr>
          <p:cNvSpPr>
            <a:spLocks/>
          </p:cNvSpPr>
          <p:nvPr/>
        </p:nvSpPr>
        <p:spPr>
          <a:xfrm flipH="1" flipV="1">
            <a:off x="478039" y="-8756"/>
            <a:ext cx="111838" cy="1194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7B8942-F6E1-9FFC-A6C3-66A367AAD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12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DAC301C-6BF3-804A-990C-D79078723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Java Programação Orientada a Objetos - Wagner Nogueira</a:t>
            </a:r>
          </a:p>
        </p:txBody>
      </p:sp>
      <p:pic>
        <p:nvPicPr>
          <p:cNvPr id="9" name="Imagem 8" descr="Uma imagem contendo Padrão do plano de fundo&#10;&#10;Descrição gerada automaticamente">
            <a:extLst>
              <a:ext uri="{FF2B5EF4-FFF2-40B4-BE49-F238E27FC236}">
                <a16:creationId xmlns:a16="http://schemas.microsoft.com/office/drawing/2014/main" id="{D420EF29-6981-6832-6461-107F6600B5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48" t="48630" r="3988" b="46567"/>
          <a:stretch/>
        </p:blipFill>
        <p:spPr>
          <a:xfrm>
            <a:off x="605429" y="1535488"/>
            <a:ext cx="8045347" cy="189733"/>
          </a:xfrm>
          <a:prstGeom prst="rect">
            <a:avLst/>
          </a:prstGeom>
        </p:spPr>
      </p:pic>
      <p:pic>
        <p:nvPicPr>
          <p:cNvPr id="10" name="Imagem 9" descr="Uma imagem contendo Padrão do plano de fundo&#10;&#10;Descrição gerada automaticamente">
            <a:extLst>
              <a:ext uri="{FF2B5EF4-FFF2-40B4-BE49-F238E27FC236}">
                <a16:creationId xmlns:a16="http://schemas.microsoft.com/office/drawing/2014/main" id="{5BCA54A1-25DA-9F5F-C0E7-CCB1E46B70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48" t="48630" r="3988" b="46567"/>
          <a:stretch/>
        </p:blipFill>
        <p:spPr>
          <a:xfrm>
            <a:off x="605429" y="11459417"/>
            <a:ext cx="8045347" cy="189733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FD54FCB8-617F-7D65-CEB6-8A0C67A3E966}"/>
              </a:ext>
            </a:extLst>
          </p:cNvPr>
          <p:cNvSpPr txBox="1"/>
          <p:nvPr/>
        </p:nvSpPr>
        <p:spPr>
          <a:xfrm>
            <a:off x="742353" y="4703890"/>
            <a:ext cx="775984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2400" dirty="0">
                <a:cs typeface="Calibri"/>
              </a:rPr>
              <a:t>Conteúdo foi gerado por</a:t>
            </a:r>
            <a:r>
              <a:rPr lang="pt-BR" sz="2400" dirty="0">
                <a:solidFill>
                  <a:srgbClr val="000000"/>
                </a:solidFill>
                <a:ea typeface="+mn-lt"/>
                <a:cs typeface="+mn-lt"/>
              </a:rPr>
              <a:t> inteligência artificial (IA) </a:t>
            </a:r>
            <a:r>
              <a:rPr lang="pt-BR" sz="2400" dirty="0">
                <a:cs typeface="Calibri"/>
              </a:rPr>
              <a:t>com validação e a diagramação realizadas por humano, com fins didáticos de estudo em aproveitamento de IA na tecnologia.</a:t>
            </a:r>
          </a:p>
        </p:txBody>
      </p:sp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B0219CF7-55A0-6119-FFAE-B363221CE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5005" y="6265333"/>
            <a:ext cx="1748118" cy="1748118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335103CE-2751-8B82-3630-067FB1BF69FC}"/>
              </a:ext>
            </a:extLst>
          </p:cNvPr>
          <p:cNvSpPr txBox="1"/>
          <p:nvPr/>
        </p:nvSpPr>
        <p:spPr>
          <a:xfrm>
            <a:off x="742352" y="8334595"/>
            <a:ext cx="775984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 dirty="0">
                <a:cs typeface="Calibri"/>
                <a:hlinkClick r:id="rId4"/>
              </a:rPr>
              <a:t>https://github.com/WBNogueira/Ebook-Java-POO</a:t>
            </a:r>
            <a:endParaRPr lang="pt-BR">
              <a:cs typeface="Calibri" panose="020F0502020204030204"/>
            </a:endParaRPr>
          </a:p>
        </p:txBody>
      </p:sp>
      <p:pic>
        <p:nvPicPr>
          <p:cNvPr id="16" name="Imagem 15" descr="Logotipo&#10;&#10;Descrição gerada automaticamente">
            <a:extLst>
              <a:ext uri="{FF2B5EF4-FFF2-40B4-BE49-F238E27FC236}">
                <a16:creationId xmlns:a16="http://schemas.microsoft.com/office/drawing/2014/main" id="{37DDAD0C-C932-6678-7124-4DEE1BB337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3565" y="9013821"/>
            <a:ext cx="2111190" cy="219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74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70884BF8-7DDA-DB44-B6A2-99A6D450366A}"/>
              </a:ext>
            </a:extLst>
          </p:cNvPr>
          <p:cNvSpPr txBox="1"/>
          <p:nvPr/>
        </p:nvSpPr>
        <p:spPr>
          <a:xfrm>
            <a:off x="742354" y="3521042"/>
            <a:ext cx="7759848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2400" dirty="0">
                <a:cs typeface="Calibri"/>
              </a:rPr>
              <a:t>Java é uma linguagem de programação versátil e amplamente utilizada. Neste ebook, mergulharemos na essência da Programação Orientada a Objetos (POO) e entenderemos por que Java se destaca como uma escolha primordial para desenvolvimento de software. A POO nos permite construir sistemas mais organizados, flexíveis e fáceis de dar manutenção.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32EE5B2-56BB-AD2B-58A1-4799878B4736}"/>
              </a:ext>
            </a:extLst>
          </p:cNvPr>
          <p:cNvSpPr txBox="1"/>
          <p:nvPr/>
        </p:nvSpPr>
        <p:spPr>
          <a:xfrm>
            <a:off x="742354" y="662557"/>
            <a:ext cx="7759848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4000" dirty="0">
                <a:latin typeface="Impact"/>
                <a:ea typeface="+mn-lt"/>
                <a:cs typeface="+mn-lt"/>
              </a:rPr>
              <a:t>Dominando Java: A Jornada Épica da Programação Orientada a Objetos</a:t>
            </a:r>
            <a:endParaRPr lang="pt-BR" dirty="0">
              <a:cs typeface="Calibri" panose="020F0502020204030204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BFDB4DF-55D4-1612-F3D1-CD1F56750822}"/>
              </a:ext>
            </a:extLst>
          </p:cNvPr>
          <p:cNvSpPr txBox="1"/>
          <p:nvPr/>
        </p:nvSpPr>
        <p:spPr>
          <a:xfrm>
            <a:off x="742353" y="2455115"/>
            <a:ext cx="775984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3200" dirty="0">
                <a:solidFill>
                  <a:srgbClr val="000000"/>
                </a:solidFill>
                <a:latin typeface="Calibri Light"/>
                <a:ea typeface="+mn-lt"/>
                <a:cs typeface="Calibri Light"/>
              </a:rPr>
              <a:t>Introdução: Programação Orientada a Objetos</a:t>
            </a:r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6A660C5-6017-2459-FF26-F2FE06265BEB}"/>
              </a:ext>
            </a:extLst>
          </p:cNvPr>
          <p:cNvSpPr>
            <a:spLocks/>
          </p:cNvSpPr>
          <p:nvPr/>
        </p:nvSpPr>
        <p:spPr>
          <a:xfrm flipH="1" flipV="1">
            <a:off x="478039" y="-8756"/>
            <a:ext cx="111838" cy="1194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309999E2-4D0D-A483-9098-AC59DC170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317" y="7319491"/>
            <a:ext cx="2810437" cy="281043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B569C3D-57D2-B1DE-1525-D928E401A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0041" y="7330889"/>
            <a:ext cx="3240744" cy="3240743"/>
          </a:xfrm>
          <a:prstGeom prst="rect">
            <a:avLst/>
          </a:prstGeom>
        </p:spPr>
      </p:pic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08237D85-19BB-7DD2-7660-DC6B9278B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2</a:t>
            </a:fld>
            <a:endParaRPr 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4777299B-09F8-A12C-1954-5029A8ED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Java Programação Orientada a Objetos - Wagner Nogueira</a:t>
            </a:r>
          </a:p>
        </p:txBody>
      </p:sp>
      <p:pic>
        <p:nvPicPr>
          <p:cNvPr id="9" name="Imagem 8" descr="Uma imagem contendo Padrão do plano de fundo&#10;&#10;Descrição gerada automaticamente">
            <a:extLst>
              <a:ext uri="{FF2B5EF4-FFF2-40B4-BE49-F238E27FC236}">
                <a16:creationId xmlns:a16="http://schemas.microsoft.com/office/drawing/2014/main" id="{B7F898CC-8AEA-FEC6-25C7-672E24147C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48" t="48630" r="3988" b="46567"/>
          <a:stretch/>
        </p:blipFill>
        <p:spPr>
          <a:xfrm>
            <a:off x="793687" y="11593888"/>
            <a:ext cx="8045347" cy="18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884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37E6CE5-68B9-4B0D-8ACF-77BDA0A12241}"/>
              </a:ext>
            </a:extLst>
          </p:cNvPr>
          <p:cNvSpPr/>
          <p:nvPr/>
        </p:nvSpPr>
        <p:spPr>
          <a:xfrm>
            <a:off x="-78059" y="97573"/>
            <a:ext cx="9609071" cy="129183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489C415-9327-0608-B045-579BAA467729}"/>
              </a:ext>
            </a:extLst>
          </p:cNvPr>
          <p:cNvSpPr txBox="1"/>
          <p:nvPr/>
        </p:nvSpPr>
        <p:spPr>
          <a:xfrm>
            <a:off x="1125760" y="4834753"/>
            <a:ext cx="7759848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6600" dirty="0">
                <a:solidFill>
                  <a:srgbClr val="F1DBC1"/>
                </a:solidFill>
                <a:latin typeface="Impact"/>
                <a:cs typeface="Calibri"/>
              </a:rPr>
              <a:t>CLASSES E OBJETOS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5201061-F238-7F8B-34E3-0B77337CE790}"/>
              </a:ext>
            </a:extLst>
          </p:cNvPr>
          <p:cNvSpPr txBox="1"/>
          <p:nvPr/>
        </p:nvSpPr>
        <p:spPr>
          <a:xfrm>
            <a:off x="1128382" y="2201917"/>
            <a:ext cx="7437119" cy="15773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9650" dirty="0">
                <a:solidFill>
                  <a:srgbClr val="BE8584"/>
                </a:solidFill>
                <a:latin typeface="Impact"/>
                <a:cs typeface="Calibri" panose="020F0502020204030204"/>
              </a:rPr>
              <a:t>CAPÍTULO 01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F4E19C2-3EB9-DCE3-13C1-39D6FCD5EAF4}"/>
              </a:ext>
            </a:extLst>
          </p:cNvPr>
          <p:cNvSpPr>
            <a:spLocks/>
          </p:cNvSpPr>
          <p:nvPr/>
        </p:nvSpPr>
        <p:spPr>
          <a:xfrm>
            <a:off x="966396" y="8492572"/>
            <a:ext cx="7503458" cy="1613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85BAA56-6139-08E1-D099-27D12BDD0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3</a:t>
            </a:fld>
            <a:endParaRPr 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0AE23169-75DD-5498-B23B-4646CF175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Java Programação Orientada a Objetos - Wagner Nogueira</a:t>
            </a:r>
          </a:p>
        </p:txBody>
      </p:sp>
    </p:spTree>
    <p:extLst>
      <p:ext uri="{BB962C8B-B14F-4D97-AF65-F5344CB8AC3E}">
        <p14:creationId xmlns:p14="http://schemas.microsoft.com/office/powerpoint/2010/main" val="1292970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70884BF8-7DDA-DB44-B6A2-99A6D450366A}"/>
              </a:ext>
            </a:extLst>
          </p:cNvPr>
          <p:cNvSpPr txBox="1"/>
          <p:nvPr/>
        </p:nvSpPr>
        <p:spPr>
          <a:xfrm>
            <a:off x="742354" y="3063350"/>
            <a:ext cx="7759848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2400" dirty="0">
                <a:cs typeface="Calibri"/>
              </a:rPr>
              <a:t>Vamos aprofundar na criação de classes e objetos, os blocos de construção da POO. Aprenderemos como estruturar classes e instanciar objetos, compreendendo a relação vital entre eles para um desenvolvimento eficaz.</a:t>
            </a:r>
            <a:endParaRPr lang="pt-BR" dirty="0">
              <a:cs typeface="Calibri"/>
            </a:endParaRPr>
          </a:p>
          <a:p>
            <a:pPr algn="just"/>
            <a:r>
              <a:rPr lang="pt-BR" sz="2400" dirty="0">
                <a:cs typeface="Calibri"/>
              </a:rPr>
              <a:t>Exemplo de Código:</a:t>
            </a:r>
            <a:endParaRPr lang="pt-BR" dirty="0"/>
          </a:p>
          <a:p>
            <a:pPr algn="just"/>
            <a:endParaRPr lang="pt-BR" sz="2400" dirty="0">
              <a:ea typeface="Calibri"/>
              <a:cs typeface="Calibri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32EE5B2-56BB-AD2B-58A1-4799878B4736}"/>
              </a:ext>
            </a:extLst>
          </p:cNvPr>
          <p:cNvSpPr txBox="1"/>
          <p:nvPr/>
        </p:nvSpPr>
        <p:spPr>
          <a:xfrm>
            <a:off x="742354" y="662557"/>
            <a:ext cx="775984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4000">
                <a:latin typeface="Impact"/>
                <a:cs typeface="Calibri"/>
              </a:rPr>
              <a:t>Classes e Objetos</a:t>
            </a:r>
            <a:endParaRPr lang="pt-BR">
              <a:cs typeface="Calibri" panose="020F0502020204030204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BFDB4DF-55D4-1612-F3D1-CD1F56750822}"/>
              </a:ext>
            </a:extLst>
          </p:cNvPr>
          <p:cNvSpPr txBox="1"/>
          <p:nvPr/>
        </p:nvSpPr>
        <p:spPr>
          <a:xfrm>
            <a:off x="742353" y="1917233"/>
            <a:ext cx="775984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320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Arquitetura da POO</a:t>
            </a:r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6A660C5-6017-2459-FF26-F2FE06265BEB}"/>
              </a:ext>
            </a:extLst>
          </p:cNvPr>
          <p:cNvSpPr>
            <a:spLocks/>
          </p:cNvSpPr>
          <p:nvPr/>
        </p:nvSpPr>
        <p:spPr>
          <a:xfrm flipH="1" flipV="1">
            <a:off x="478039" y="-8756"/>
            <a:ext cx="111838" cy="1194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 descr="Texto&#10;&#10;Descrição gerada automaticamente">
            <a:extLst>
              <a:ext uri="{FF2B5EF4-FFF2-40B4-BE49-F238E27FC236}">
                <a16:creationId xmlns:a16="http://schemas.microsoft.com/office/drawing/2014/main" id="{BE9C4C62-9481-A8F1-8996-9DAA0E2CA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734" y="5214829"/>
            <a:ext cx="8118087" cy="5896688"/>
          </a:xfrm>
          <a:prstGeom prst="rect">
            <a:avLst/>
          </a:prstGeom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3AB22B-16FD-0A0E-E01E-2EF066460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F6B25E6-92E6-2DA0-5B4D-B80D5A9DC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Java Programação Orientada a Objetos - Wagner Nogueira</a:t>
            </a:r>
          </a:p>
        </p:txBody>
      </p:sp>
      <p:pic>
        <p:nvPicPr>
          <p:cNvPr id="9" name="Imagem 8" descr="Uma imagem contendo Padrão do plano de fundo&#10;&#10;Descrição gerada automaticamente">
            <a:extLst>
              <a:ext uri="{FF2B5EF4-FFF2-40B4-BE49-F238E27FC236}">
                <a16:creationId xmlns:a16="http://schemas.microsoft.com/office/drawing/2014/main" id="{22330EC0-A2DA-DFF3-0C5A-E7468512F0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48" t="48630" r="3988" b="46567"/>
          <a:stretch/>
        </p:blipFill>
        <p:spPr>
          <a:xfrm>
            <a:off x="793687" y="11593888"/>
            <a:ext cx="8045347" cy="18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102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37E6CE5-68B9-4B0D-8ACF-77BDA0A12241}"/>
              </a:ext>
            </a:extLst>
          </p:cNvPr>
          <p:cNvSpPr/>
          <p:nvPr/>
        </p:nvSpPr>
        <p:spPr>
          <a:xfrm>
            <a:off x="-78059" y="97573"/>
            <a:ext cx="9609071" cy="129183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489C415-9327-0608-B045-579BAA467729}"/>
              </a:ext>
            </a:extLst>
          </p:cNvPr>
          <p:cNvSpPr txBox="1"/>
          <p:nvPr/>
        </p:nvSpPr>
        <p:spPr>
          <a:xfrm>
            <a:off x="1125760" y="4834753"/>
            <a:ext cx="7759848" cy="2123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6600" dirty="0">
                <a:solidFill>
                  <a:srgbClr val="F1DBC1"/>
                </a:solidFill>
                <a:latin typeface="Impact"/>
                <a:cs typeface="Calibri"/>
              </a:rPr>
              <a:t>HERANÇA E POLIMORFISMO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5201061-F238-7F8B-34E3-0B77337CE790}"/>
              </a:ext>
            </a:extLst>
          </p:cNvPr>
          <p:cNvSpPr txBox="1"/>
          <p:nvPr/>
        </p:nvSpPr>
        <p:spPr>
          <a:xfrm>
            <a:off x="1128382" y="2201917"/>
            <a:ext cx="7437119" cy="15773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9650" dirty="0">
                <a:solidFill>
                  <a:srgbClr val="BE8584"/>
                </a:solidFill>
                <a:latin typeface="Impact"/>
                <a:cs typeface="Calibri" panose="020F0502020204030204"/>
              </a:rPr>
              <a:t>CAPÍTULO 02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F4E19C2-3EB9-DCE3-13C1-39D6FCD5EAF4}"/>
              </a:ext>
            </a:extLst>
          </p:cNvPr>
          <p:cNvSpPr>
            <a:spLocks/>
          </p:cNvSpPr>
          <p:nvPr/>
        </p:nvSpPr>
        <p:spPr>
          <a:xfrm>
            <a:off x="966396" y="8492572"/>
            <a:ext cx="7503458" cy="1613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86DD4BE-9CF6-7A97-6F4E-068289D25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5</a:t>
            </a:fld>
            <a:endParaRPr 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6A135E62-98DE-B062-A742-1B4A5D89E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Java Programação Orientada a Objetos - Wagner Nogueira</a:t>
            </a:r>
          </a:p>
        </p:txBody>
      </p:sp>
    </p:spTree>
    <p:extLst>
      <p:ext uri="{BB962C8B-B14F-4D97-AF65-F5344CB8AC3E}">
        <p14:creationId xmlns:p14="http://schemas.microsoft.com/office/powerpoint/2010/main" val="4016265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70884BF8-7DDA-DB44-B6A2-99A6D450366A}"/>
              </a:ext>
            </a:extLst>
          </p:cNvPr>
          <p:cNvSpPr txBox="1"/>
          <p:nvPr/>
        </p:nvSpPr>
        <p:spPr>
          <a:xfrm>
            <a:off x="742354" y="2556367"/>
            <a:ext cx="7759848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2400" dirty="0">
                <a:cs typeface="Calibri"/>
              </a:rPr>
              <a:t>A herança possibilita a criação de hierarquias de classes, enquanto o polimorfismo confere uma flexibilidade incrível ao design do software. Vamos explorar como esses conceitos podem ser aplicados de forma poderosa.</a:t>
            </a:r>
            <a:endParaRPr lang="pt-BR" dirty="0"/>
          </a:p>
          <a:p>
            <a:pPr algn="just"/>
            <a:r>
              <a:rPr lang="pt-BR" sz="2400" dirty="0">
                <a:cs typeface="Calibri"/>
              </a:rPr>
              <a:t>Exemplo de Código: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32EE5B2-56BB-AD2B-58A1-4799878B4736}"/>
              </a:ext>
            </a:extLst>
          </p:cNvPr>
          <p:cNvSpPr txBox="1"/>
          <p:nvPr/>
        </p:nvSpPr>
        <p:spPr>
          <a:xfrm>
            <a:off x="742354" y="662557"/>
            <a:ext cx="775984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4000" dirty="0">
                <a:latin typeface="Impact"/>
                <a:cs typeface="Calibri"/>
              </a:rPr>
              <a:t>Herança e Polimorfismo</a:t>
            </a:r>
            <a:endParaRPr lang="pt-BR" dirty="0">
              <a:cs typeface="Calibri" panose="020F0502020204030204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BFDB4DF-55D4-1612-F3D1-CD1F56750822}"/>
              </a:ext>
            </a:extLst>
          </p:cNvPr>
          <p:cNvSpPr txBox="1"/>
          <p:nvPr/>
        </p:nvSpPr>
        <p:spPr>
          <a:xfrm>
            <a:off x="742353" y="1593931"/>
            <a:ext cx="775984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3200" dirty="0">
                <a:solidFill>
                  <a:srgbClr val="000000"/>
                </a:solidFill>
                <a:latin typeface="Calibri Light"/>
                <a:cs typeface="Calibri Light"/>
              </a:rPr>
              <a:t>Construindo Hierarquias e Flexibilidade</a:t>
            </a:r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6A660C5-6017-2459-FF26-F2FE06265BEB}"/>
              </a:ext>
            </a:extLst>
          </p:cNvPr>
          <p:cNvSpPr>
            <a:spLocks/>
          </p:cNvSpPr>
          <p:nvPr/>
        </p:nvSpPr>
        <p:spPr>
          <a:xfrm flipH="1" flipV="1">
            <a:off x="478039" y="-8756"/>
            <a:ext cx="111838" cy="1194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 descr="Texto&#10;&#10;Descrição gerada automaticamente">
            <a:extLst>
              <a:ext uri="{FF2B5EF4-FFF2-40B4-BE49-F238E27FC236}">
                <a16:creationId xmlns:a16="http://schemas.microsoft.com/office/drawing/2014/main" id="{3A8D9F70-8846-ED93-A522-058FF2E7C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734" y="4505864"/>
            <a:ext cx="7766824" cy="6745814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2D8D5E7-BFA5-CC13-8469-2A7681F67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6</a:t>
            </a:fld>
            <a:endParaRPr 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BF9DF0A9-378E-A419-004C-85D15FEBA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Java Programação Orientada a Objetos - Wagner Nogueira</a:t>
            </a:r>
          </a:p>
        </p:txBody>
      </p:sp>
      <p:pic>
        <p:nvPicPr>
          <p:cNvPr id="9" name="Imagem 8" descr="Uma imagem contendo Padrão do plano de fundo&#10;&#10;Descrição gerada automaticamente">
            <a:extLst>
              <a:ext uri="{FF2B5EF4-FFF2-40B4-BE49-F238E27FC236}">
                <a16:creationId xmlns:a16="http://schemas.microsoft.com/office/drawing/2014/main" id="{734DEF67-380C-515F-8664-7960C6A2E4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48" t="48630" r="3988" b="46567"/>
          <a:stretch/>
        </p:blipFill>
        <p:spPr>
          <a:xfrm>
            <a:off x="739899" y="11593888"/>
            <a:ext cx="8099135" cy="18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15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37E6CE5-68B9-4B0D-8ACF-77BDA0A12241}"/>
              </a:ext>
            </a:extLst>
          </p:cNvPr>
          <p:cNvSpPr/>
          <p:nvPr/>
        </p:nvSpPr>
        <p:spPr>
          <a:xfrm>
            <a:off x="-78059" y="97573"/>
            <a:ext cx="9609071" cy="129183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489C415-9327-0608-B045-579BAA467729}"/>
              </a:ext>
            </a:extLst>
          </p:cNvPr>
          <p:cNvSpPr txBox="1"/>
          <p:nvPr/>
        </p:nvSpPr>
        <p:spPr>
          <a:xfrm>
            <a:off x="1125760" y="4834753"/>
            <a:ext cx="7759848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6600" dirty="0">
                <a:solidFill>
                  <a:srgbClr val="F1DBC1"/>
                </a:solidFill>
                <a:latin typeface="Impact"/>
                <a:cs typeface="Calibri"/>
              </a:rPr>
              <a:t>ENCAPSULAMENTO E MODIFICADORES DE ACESSO</a:t>
            </a:r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5201061-F238-7F8B-34E3-0B77337CE790}"/>
              </a:ext>
            </a:extLst>
          </p:cNvPr>
          <p:cNvSpPr txBox="1"/>
          <p:nvPr/>
        </p:nvSpPr>
        <p:spPr>
          <a:xfrm>
            <a:off x="1128382" y="2201917"/>
            <a:ext cx="7437119" cy="15773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9650" dirty="0">
                <a:solidFill>
                  <a:srgbClr val="BE8584"/>
                </a:solidFill>
                <a:latin typeface="Impact"/>
                <a:cs typeface="Calibri" panose="020F0502020204030204"/>
              </a:rPr>
              <a:t>CAPÍTULO 03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F4E19C2-3EB9-DCE3-13C1-39D6FCD5EAF4}"/>
              </a:ext>
            </a:extLst>
          </p:cNvPr>
          <p:cNvSpPr>
            <a:spLocks/>
          </p:cNvSpPr>
          <p:nvPr/>
        </p:nvSpPr>
        <p:spPr>
          <a:xfrm>
            <a:off x="966396" y="8492572"/>
            <a:ext cx="7503458" cy="1613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FAAEE40-DFB2-A632-551B-087BF554A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7</a:t>
            </a:fld>
            <a:endParaRPr 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FFB0E0B2-651B-B1C4-7FBB-0A1EE3197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Java Programação Orientada a Objetos - Wagner Nogueira</a:t>
            </a:r>
          </a:p>
        </p:txBody>
      </p:sp>
    </p:spTree>
    <p:extLst>
      <p:ext uri="{BB962C8B-B14F-4D97-AF65-F5344CB8AC3E}">
        <p14:creationId xmlns:p14="http://schemas.microsoft.com/office/powerpoint/2010/main" val="438101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70884BF8-7DDA-DB44-B6A2-99A6D450366A}"/>
              </a:ext>
            </a:extLst>
          </p:cNvPr>
          <p:cNvSpPr txBox="1"/>
          <p:nvPr/>
        </p:nvSpPr>
        <p:spPr>
          <a:xfrm>
            <a:off x="742354" y="2934601"/>
            <a:ext cx="7759848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2400" dirty="0">
                <a:cs typeface="Calibri"/>
              </a:rPr>
              <a:t>Entenda como o encapsulamento resguarda os detalhes internos de uma classe, proporcionando controle e segurança. Os modificadores de acesso moldam a visibilidade dos membros, oferecendo um desenvolvimento mais estruturado.</a:t>
            </a:r>
            <a:endParaRPr lang="pt-BR" dirty="0"/>
          </a:p>
          <a:p>
            <a:pPr algn="just"/>
            <a:r>
              <a:rPr lang="pt-BR" sz="2400" dirty="0">
                <a:cs typeface="Calibri"/>
              </a:rPr>
              <a:t>Exemplo de Código: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32EE5B2-56BB-AD2B-58A1-4799878B4736}"/>
              </a:ext>
            </a:extLst>
          </p:cNvPr>
          <p:cNvSpPr txBox="1"/>
          <p:nvPr/>
        </p:nvSpPr>
        <p:spPr>
          <a:xfrm>
            <a:off x="742354" y="662557"/>
            <a:ext cx="7759848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4000" dirty="0">
                <a:latin typeface="Impact"/>
                <a:cs typeface="Calibri"/>
              </a:rPr>
              <a:t>Encapsulamento e Modificadores de Acesso</a:t>
            </a:r>
            <a:endParaRPr lang="pt-BR" dirty="0">
              <a:cs typeface="Calibri" panose="020F0502020204030204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BFDB4DF-55D4-1612-F3D1-CD1F56750822}"/>
              </a:ext>
            </a:extLst>
          </p:cNvPr>
          <p:cNvSpPr txBox="1"/>
          <p:nvPr/>
        </p:nvSpPr>
        <p:spPr>
          <a:xfrm>
            <a:off x="742353" y="2132386"/>
            <a:ext cx="775984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3200">
                <a:solidFill>
                  <a:srgbClr val="000000"/>
                </a:solidFill>
                <a:latin typeface="Calibri Light"/>
                <a:cs typeface="Calibri Light"/>
              </a:rPr>
              <a:t>Protegendo e Controlando Acesso</a:t>
            </a:r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6A660C5-6017-2459-FF26-F2FE06265BEB}"/>
              </a:ext>
            </a:extLst>
          </p:cNvPr>
          <p:cNvSpPr>
            <a:spLocks/>
          </p:cNvSpPr>
          <p:nvPr/>
        </p:nvSpPr>
        <p:spPr>
          <a:xfrm flipH="1" flipV="1">
            <a:off x="478039" y="-8756"/>
            <a:ext cx="111838" cy="1194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 descr="Texto&#10;&#10;Descrição gerada automaticamente">
            <a:extLst>
              <a:ext uri="{FF2B5EF4-FFF2-40B4-BE49-F238E27FC236}">
                <a16:creationId xmlns:a16="http://schemas.microsoft.com/office/drawing/2014/main" id="{1FE30B6B-1CB5-1D8C-1EDC-73BE213D3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3997" y="5722806"/>
            <a:ext cx="10069551" cy="4944842"/>
          </a:xfrm>
          <a:prstGeom prst="rect">
            <a:avLst/>
          </a:prstGeom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939BF8-E510-9CC5-3755-F6224332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41871C9-7E34-F8B2-71E9-A496234E8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Java Programação Orientada a Objetos - Wagner Nogueira</a:t>
            </a:r>
          </a:p>
        </p:txBody>
      </p:sp>
      <p:pic>
        <p:nvPicPr>
          <p:cNvPr id="9" name="Imagem 8" descr="Uma imagem contendo Padrão do plano de fundo&#10;&#10;Descrição gerada automaticamente">
            <a:extLst>
              <a:ext uri="{FF2B5EF4-FFF2-40B4-BE49-F238E27FC236}">
                <a16:creationId xmlns:a16="http://schemas.microsoft.com/office/drawing/2014/main" id="{9DFC7323-4B7B-B2B7-71B6-7C9940F966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48" t="48630" r="3988" b="46567"/>
          <a:stretch/>
        </p:blipFill>
        <p:spPr>
          <a:xfrm>
            <a:off x="793687" y="11593888"/>
            <a:ext cx="8045347" cy="18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674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37E6CE5-68B9-4B0D-8ACF-77BDA0A12241}"/>
              </a:ext>
            </a:extLst>
          </p:cNvPr>
          <p:cNvSpPr/>
          <p:nvPr/>
        </p:nvSpPr>
        <p:spPr>
          <a:xfrm>
            <a:off x="-78059" y="97573"/>
            <a:ext cx="9609071" cy="129183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489C415-9327-0608-B045-579BAA467729}"/>
              </a:ext>
            </a:extLst>
          </p:cNvPr>
          <p:cNvSpPr txBox="1"/>
          <p:nvPr/>
        </p:nvSpPr>
        <p:spPr>
          <a:xfrm>
            <a:off x="1125760" y="4834753"/>
            <a:ext cx="7759848" cy="2123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6600" dirty="0">
                <a:solidFill>
                  <a:srgbClr val="F1DBC1"/>
                </a:solidFill>
                <a:latin typeface="Impact"/>
                <a:cs typeface="Calibri"/>
              </a:rPr>
              <a:t>INTERFACES E CLASSES ABSTRATAS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5201061-F238-7F8B-34E3-0B77337CE790}"/>
              </a:ext>
            </a:extLst>
          </p:cNvPr>
          <p:cNvSpPr txBox="1"/>
          <p:nvPr/>
        </p:nvSpPr>
        <p:spPr>
          <a:xfrm>
            <a:off x="1128382" y="2201917"/>
            <a:ext cx="7437119" cy="15773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9650" dirty="0">
                <a:solidFill>
                  <a:srgbClr val="BE8584"/>
                </a:solidFill>
                <a:latin typeface="Impact"/>
                <a:cs typeface="Calibri" panose="020F0502020204030204"/>
              </a:rPr>
              <a:t>CAPÍTULO 04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F4E19C2-3EB9-DCE3-13C1-39D6FCD5EAF4}"/>
              </a:ext>
            </a:extLst>
          </p:cNvPr>
          <p:cNvSpPr>
            <a:spLocks/>
          </p:cNvSpPr>
          <p:nvPr/>
        </p:nvSpPr>
        <p:spPr>
          <a:xfrm>
            <a:off x="966396" y="8492572"/>
            <a:ext cx="7503458" cy="1613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CB53845-59C8-CBCC-BEEC-25371129A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9</a:t>
            </a:fld>
            <a:endParaRPr 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6A7455F4-D489-59E3-622F-4108F3F5C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Java Programação Orientada a Objetos - Wagner Nogueira</a:t>
            </a:r>
          </a:p>
        </p:txBody>
      </p:sp>
    </p:spTree>
    <p:extLst>
      <p:ext uri="{BB962C8B-B14F-4D97-AF65-F5344CB8AC3E}">
        <p14:creationId xmlns:p14="http://schemas.microsoft.com/office/powerpoint/2010/main" val="32463167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Papel A3 (297 x 420 mm)</PresentationFormat>
  <Paragraphs>0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758</cp:revision>
  <dcterms:created xsi:type="dcterms:W3CDTF">2023-12-12T18:54:55Z</dcterms:created>
  <dcterms:modified xsi:type="dcterms:W3CDTF">2023-12-14T20:25:43Z</dcterms:modified>
</cp:coreProperties>
</file>