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5" r:id="rId3"/>
    <p:sldId id="266" r:id="rId4"/>
    <p:sldId id="267" r:id="rId5"/>
    <p:sldId id="268" r:id="rId6"/>
    <p:sldId id="269" r:id="rId7"/>
    <p:sldId id="270" r:id="rId8"/>
  </p:sldIdLst>
  <p:sldSz cx="9601200" cy="128016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B4F4B-10E3-4393-80D5-801A9C5C6E4F}" v="696" dt="2024-02-12T20:13:19.259"/>
    <p1510:client id="{FD8412BB-CAF7-5F72-306C-F72328847D1D}" v="25" dt="2024-02-12T20:29:58.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242855" y="1391491"/>
            <a:ext cx="6404129" cy="6645070"/>
          </a:xfrm>
        </p:spPr>
        <p:txBody>
          <a:bodyPr anchor="t">
            <a:normAutofit/>
          </a:bodyPr>
          <a:lstStyle>
            <a:lvl1pPr algn="l">
              <a:defRPr sz="1709"/>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249881" y="8716057"/>
            <a:ext cx="6404129" cy="2520904"/>
          </a:xfrm>
        </p:spPr>
        <p:txBody>
          <a:bodyPr anchor="b">
            <a:normAutofit/>
          </a:bodyPr>
          <a:lstStyle>
            <a:lvl1pPr marL="0" indent="0" algn="l">
              <a:buNone/>
              <a:defRPr sz="633"/>
            </a:lvl1pPr>
            <a:lvl2pPr marL="144661" indent="0" algn="ctr">
              <a:buNone/>
              <a:defRPr sz="633"/>
            </a:lvl2pPr>
            <a:lvl3pPr marL="289322" indent="0" algn="ctr">
              <a:buNone/>
              <a:defRPr sz="570"/>
            </a:lvl3pPr>
            <a:lvl4pPr marL="433983" indent="0" algn="ctr">
              <a:buNone/>
              <a:defRPr sz="506"/>
            </a:lvl4pPr>
            <a:lvl5pPr marL="578644" indent="0" algn="ctr">
              <a:buNone/>
              <a:defRPr sz="506"/>
            </a:lvl5pPr>
            <a:lvl6pPr marL="723305" indent="0" algn="ctr">
              <a:buNone/>
              <a:defRPr sz="506"/>
            </a:lvl6pPr>
            <a:lvl7pPr marL="867966" indent="0" algn="ctr">
              <a:buNone/>
              <a:defRPr sz="506"/>
            </a:lvl7pPr>
            <a:lvl8pPr marL="1012627" indent="0" algn="ctr">
              <a:buNone/>
              <a:defRPr sz="506"/>
            </a:lvl8pPr>
            <a:lvl9pPr marL="1157288" indent="0" algn="ctr">
              <a:buNone/>
              <a:defRPr sz="506"/>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2/12/2024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284909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242855" y="1413909"/>
            <a:ext cx="8564814" cy="2267346"/>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264184" y="3681258"/>
            <a:ext cx="8543487" cy="7555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2/12/2024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41552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7370606" y="1411168"/>
            <a:ext cx="1793572" cy="996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660084" y="1411168"/>
            <a:ext cx="6481192" cy="996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2/12/2024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33458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2/12/2024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100801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267859" y="4188258"/>
            <a:ext cx="7210577" cy="7048703"/>
          </a:xfrm>
        </p:spPr>
        <p:txBody>
          <a:bodyPr anchor="b">
            <a:normAutofit/>
          </a:bodyPr>
          <a:lstStyle>
            <a:lvl1pPr>
              <a:defRPr sz="2089"/>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267860" y="1564642"/>
            <a:ext cx="7210578" cy="2623615"/>
          </a:xfrm>
        </p:spPr>
        <p:txBody>
          <a:bodyPr>
            <a:normAutofit/>
          </a:bodyPr>
          <a:lstStyle>
            <a:lvl1pPr marL="0" indent="0">
              <a:buNone/>
              <a:defRPr sz="633">
                <a:solidFill>
                  <a:schemeClr val="tx1">
                    <a:tint val="75000"/>
                  </a:schemeClr>
                </a:solidFill>
              </a:defRPr>
            </a:lvl1pPr>
            <a:lvl2pPr marL="144661" indent="0">
              <a:buNone/>
              <a:defRPr sz="633">
                <a:solidFill>
                  <a:schemeClr val="tx1">
                    <a:tint val="75000"/>
                  </a:schemeClr>
                </a:solidFill>
              </a:defRPr>
            </a:lvl2pPr>
            <a:lvl3pPr marL="289322" indent="0">
              <a:buNone/>
              <a:defRPr sz="570">
                <a:solidFill>
                  <a:schemeClr val="tx1">
                    <a:tint val="75000"/>
                  </a:schemeClr>
                </a:solidFill>
              </a:defRPr>
            </a:lvl3pPr>
            <a:lvl4pPr marL="433983" indent="0">
              <a:buNone/>
              <a:defRPr sz="506">
                <a:solidFill>
                  <a:schemeClr val="tx1">
                    <a:tint val="75000"/>
                  </a:schemeClr>
                </a:solidFill>
              </a:defRPr>
            </a:lvl4pPr>
            <a:lvl5pPr marL="578644" indent="0">
              <a:buNone/>
              <a:defRPr sz="506">
                <a:solidFill>
                  <a:schemeClr val="tx1">
                    <a:tint val="75000"/>
                  </a:schemeClr>
                </a:solidFill>
              </a:defRPr>
            </a:lvl5pPr>
            <a:lvl6pPr marL="723305" indent="0">
              <a:buNone/>
              <a:defRPr sz="506">
                <a:solidFill>
                  <a:schemeClr val="tx1">
                    <a:tint val="75000"/>
                  </a:schemeClr>
                </a:solidFill>
              </a:defRPr>
            </a:lvl6pPr>
            <a:lvl7pPr marL="867966" indent="0">
              <a:buNone/>
              <a:defRPr sz="506">
                <a:solidFill>
                  <a:schemeClr val="tx1">
                    <a:tint val="75000"/>
                  </a:schemeClr>
                </a:solidFill>
              </a:defRPr>
            </a:lvl7pPr>
            <a:lvl8pPr marL="1012627" indent="0">
              <a:buNone/>
              <a:defRPr sz="506">
                <a:solidFill>
                  <a:schemeClr val="tx1">
                    <a:tint val="75000"/>
                  </a:schemeClr>
                </a:solidFill>
              </a:defRPr>
            </a:lvl8pPr>
            <a:lvl9pPr marL="1157288" indent="0">
              <a:buNone/>
              <a:defRPr sz="506">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2/12/2024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27389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238767" y="1401171"/>
            <a:ext cx="8541663" cy="243441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832356" y="3873803"/>
            <a:ext cx="3599890" cy="7656119"/>
          </a:xfrm>
        </p:spPr>
        <p:txBody>
          <a:bodyPr>
            <a:normAutofit/>
          </a:bodyPr>
          <a:lstStyle>
            <a:lvl1pPr>
              <a:defRPr sz="633"/>
            </a:lvl1pPr>
            <a:lvl2pPr>
              <a:defRPr sz="570"/>
            </a:lvl2pPr>
            <a:lvl3pPr>
              <a:defRPr sz="506"/>
            </a:lvl3pPr>
            <a:lvl4pPr>
              <a:defRPr sz="443"/>
            </a:lvl4pPr>
            <a:lvl5pPr>
              <a:defRPr sz="44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5023904" y="3873803"/>
            <a:ext cx="3756525" cy="7656119"/>
          </a:xfrm>
        </p:spPr>
        <p:txBody>
          <a:bodyPr>
            <a:normAutofit/>
          </a:bodyPr>
          <a:lstStyle>
            <a:lvl1pPr>
              <a:defRPr sz="633"/>
            </a:lvl1pPr>
            <a:lvl2pPr>
              <a:defRPr sz="570"/>
            </a:lvl2pPr>
            <a:lvl3pPr>
              <a:defRPr sz="506"/>
            </a:lvl3pPr>
            <a:lvl4pPr>
              <a:defRPr sz="443"/>
            </a:lvl4pPr>
            <a:lvl5pPr>
              <a:defRPr sz="44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2/12/2024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95658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240699" y="1388433"/>
            <a:ext cx="8476863" cy="1914009"/>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832359" y="3302443"/>
            <a:ext cx="3599889" cy="1521349"/>
          </a:xfrm>
        </p:spPr>
        <p:txBody>
          <a:bodyPr anchor="b">
            <a:noAutofit/>
          </a:bodyPr>
          <a:lstStyle>
            <a:lvl1pPr marL="0" indent="0">
              <a:buNone/>
              <a:defRPr sz="633" b="0" cap="all" spc="32" baseline="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832359" y="5000047"/>
            <a:ext cx="3599889" cy="654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5117675" y="3302443"/>
            <a:ext cx="3599889" cy="1521349"/>
          </a:xfrm>
        </p:spPr>
        <p:txBody>
          <a:bodyPr anchor="b">
            <a:noAutofit/>
          </a:bodyPr>
          <a:lstStyle>
            <a:lvl1pPr marL="0" indent="0">
              <a:buNone/>
              <a:defRPr sz="633" b="0" cap="all" spc="32" baseline="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5117675" y="5000048"/>
            <a:ext cx="3599889" cy="654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2/12/2024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382331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242857" y="1414499"/>
            <a:ext cx="5701731" cy="662206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2/12/2024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39267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2/12/2024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302198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249950" y="1431054"/>
            <a:ext cx="3112000" cy="2819839"/>
          </a:xfrm>
        </p:spPr>
        <p:txBody>
          <a:bodyPr anchor="t"/>
          <a:lstStyle>
            <a:lvl1pPr>
              <a:defRPr sz="1013"/>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4020503" y="1311247"/>
            <a:ext cx="4921865" cy="9925715"/>
          </a:xfrm>
        </p:spPr>
        <p:txBody>
          <a:bodyPr/>
          <a:lstStyle>
            <a:lvl1pPr>
              <a:defRPr sz="1013"/>
            </a:lvl1pPr>
            <a:lvl2pPr>
              <a:defRPr sz="886"/>
            </a:lvl2pPr>
            <a:lvl3pPr>
              <a:defRPr sz="759"/>
            </a:lvl3pPr>
            <a:lvl4pPr>
              <a:defRPr sz="633"/>
            </a:lvl4pPr>
            <a:lvl5pPr>
              <a:defRPr sz="633"/>
            </a:lvl5pPr>
            <a:lvl6pPr>
              <a:defRPr sz="633"/>
            </a:lvl6pPr>
            <a:lvl7pPr>
              <a:defRPr sz="633"/>
            </a:lvl7pPr>
            <a:lvl8pPr>
              <a:defRPr sz="633"/>
            </a:lvl8pPr>
            <a:lvl9pPr>
              <a:defRPr sz="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255115" y="4250894"/>
            <a:ext cx="2955288" cy="6986066"/>
          </a:xfrm>
        </p:spPr>
        <p:txBody>
          <a:bodyPr/>
          <a:lstStyle>
            <a:lvl1pPr marL="0" indent="0">
              <a:buNone/>
              <a:defRPr sz="506"/>
            </a:lvl1pPr>
            <a:lvl2pPr marL="144661" indent="0">
              <a:buNone/>
              <a:defRPr sz="443"/>
            </a:lvl2pPr>
            <a:lvl3pPr marL="289322" indent="0">
              <a:buNone/>
              <a:defRPr sz="380"/>
            </a:lvl3pPr>
            <a:lvl4pPr marL="433983" indent="0">
              <a:buNone/>
              <a:defRPr sz="317"/>
            </a:lvl4pPr>
            <a:lvl5pPr marL="578644" indent="0">
              <a:buNone/>
              <a:defRPr sz="317"/>
            </a:lvl5pPr>
            <a:lvl6pPr marL="723305" indent="0">
              <a:buNone/>
              <a:defRPr sz="317"/>
            </a:lvl6pPr>
            <a:lvl7pPr marL="867966" indent="0">
              <a:buNone/>
              <a:defRPr sz="317"/>
            </a:lvl7pPr>
            <a:lvl8pPr marL="1012627" indent="0">
              <a:buNone/>
              <a:defRPr sz="317"/>
            </a:lvl8pPr>
            <a:lvl9pPr marL="1157288" indent="0">
              <a:buNone/>
              <a:defRPr sz="317"/>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2/12/2024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4986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251193" y="1429586"/>
            <a:ext cx="3146608" cy="3312919"/>
          </a:xfrm>
        </p:spPr>
        <p:txBody>
          <a:bodyPr anchor="t"/>
          <a:lstStyle>
            <a:lvl1pPr>
              <a:defRPr sz="1013"/>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4020503" y="1564643"/>
            <a:ext cx="4921865" cy="9672318"/>
          </a:xfrm>
        </p:spPr>
        <p:txBody>
          <a:bodyPr/>
          <a:lstStyle>
            <a:lvl1pPr marL="0" indent="0">
              <a:buNone/>
              <a:defRPr sz="1013"/>
            </a:lvl1pPr>
            <a:lvl2pPr marL="144661" indent="0">
              <a:buNone/>
              <a:defRPr sz="886"/>
            </a:lvl2pPr>
            <a:lvl3pPr marL="289322" indent="0">
              <a:buNone/>
              <a:defRPr sz="759"/>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267860" y="4765039"/>
            <a:ext cx="2942544" cy="6471918"/>
          </a:xfrm>
        </p:spPr>
        <p:txBody>
          <a:bodyPr anchor="b"/>
          <a:lstStyle>
            <a:lvl1pPr marL="0" indent="0">
              <a:buNone/>
              <a:defRPr sz="506"/>
            </a:lvl1pPr>
            <a:lvl2pPr marL="144661" indent="0">
              <a:buNone/>
              <a:defRPr sz="443"/>
            </a:lvl2pPr>
            <a:lvl3pPr marL="289322" indent="0">
              <a:buNone/>
              <a:defRPr sz="380"/>
            </a:lvl3pPr>
            <a:lvl4pPr marL="433983" indent="0">
              <a:buNone/>
              <a:defRPr sz="317"/>
            </a:lvl4pPr>
            <a:lvl5pPr marL="578644" indent="0">
              <a:buNone/>
              <a:defRPr sz="317"/>
            </a:lvl5pPr>
            <a:lvl6pPr marL="723305" indent="0">
              <a:buNone/>
              <a:defRPr sz="317"/>
            </a:lvl6pPr>
            <a:lvl7pPr marL="867966" indent="0">
              <a:buNone/>
              <a:defRPr sz="317"/>
            </a:lvl7pPr>
            <a:lvl8pPr marL="1012627" indent="0">
              <a:buNone/>
              <a:defRPr sz="317"/>
            </a:lvl8pPr>
            <a:lvl9pPr marL="1157288" indent="0">
              <a:buNone/>
              <a:defRPr sz="317"/>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267858" y="117979"/>
            <a:ext cx="2160270" cy="594012"/>
          </a:xfrm>
        </p:spPr>
        <p:txBody>
          <a:bodyPr/>
          <a:lstStyle/>
          <a:p>
            <a:fld id="{3220A08F-2B1D-4498-A043-7C299B1C2561}" type="datetime1">
              <a:rPr lang="en-US" smtClean="0"/>
              <a:t>2/12/2024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‹nº›</a:t>
            </a:fld>
            <a:endParaRPr lang="en-US"/>
          </a:p>
        </p:txBody>
      </p:sp>
    </p:spTree>
    <p:extLst>
      <p:ext uri="{BB962C8B-B14F-4D97-AF65-F5344CB8AC3E}">
        <p14:creationId xmlns:p14="http://schemas.microsoft.com/office/powerpoint/2010/main" val="293070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242855" y="1157711"/>
            <a:ext cx="7840938" cy="268572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264181" y="4305994"/>
            <a:ext cx="7840938" cy="7224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267858" y="117979"/>
            <a:ext cx="2160270" cy="594012"/>
          </a:xfrm>
          <a:prstGeom prst="rect">
            <a:avLst/>
          </a:prstGeom>
        </p:spPr>
        <p:txBody>
          <a:bodyPr vert="horz" lIns="91440" tIns="45720" rIns="91440" bIns="45720" rtlCol="0" anchor="ctr"/>
          <a:lstStyle>
            <a:lvl1pPr algn="l">
              <a:defRPr sz="253">
                <a:solidFill>
                  <a:schemeClr val="tx1"/>
                </a:solidFill>
              </a:defRPr>
            </a:lvl1pPr>
          </a:lstStyle>
          <a:p>
            <a:fld id="{567E9B64-DC09-41C8-9DE3-DA74AF8D2F97}" type="datetime1">
              <a:rPr lang="en-US" smtClean="0"/>
              <a:t>2/12/2024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5783412" y="11992891"/>
            <a:ext cx="3197200" cy="681566"/>
          </a:xfrm>
          <a:prstGeom prst="rect">
            <a:avLst/>
          </a:prstGeom>
        </p:spPr>
        <p:txBody>
          <a:bodyPr vert="horz" lIns="91440" tIns="45720" rIns="91440" bIns="45720" rtlCol="0" anchor="ctr"/>
          <a:lstStyle>
            <a:lvl1pPr algn="r">
              <a:defRPr sz="253"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8980613" y="11994860"/>
            <a:ext cx="338443" cy="681566"/>
          </a:xfrm>
          <a:prstGeom prst="rect">
            <a:avLst/>
          </a:prstGeom>
        </p:spPr>
        <p:txBody>
          <a:bodyPr vert="horz" lIns="91440" tIns="45720" rIns="91440" bIns="45720" rtlCol="0" anchor="ctr"/>
          <a:lstStyle>
            <a:lvl1pPr algn="r">
              <a:defRPr sz="253">
                <a:solidFill>
                  <a:schemeClr val="tx1"/>
                </a:solidFill>
              </a:defRPr>
            </a:lvl1pPr>
          </a:lstStyle>
          <a:p>
            <a:fld id="{6E91CC32-6A6B-4E2E-BBA1-6864F305DA26}" type="slidenum">
              <a:rPr lang="en-US" smtClean="0"/>
              <a:t>‹nº›</a:t>
            </a:fld>
            <a:endParaRPr lang="en-US" dirty="0"/>
          </a:p>
        </p:txBody>
      </p:sp>
    </p:spTree>
    <p:extLst>
      <p:ext uri="{BB962C8B-B14F-4D97-AF65-F5344CB8AC3E}">
        <p14:creationId xmlns:p14="http://schemas.microsoft.com/office/powerpoint/2010/main" val="414856853"/>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29" r:id="rId6"/>
    <p:sldLayoutId id="2147483834" r:id="rId7"/>
    <p:sldLayoutId id="2147483830" r:id="rId8"/>
    <p:sldLayoutId id="2147483831" r:id="rId9"/>
    <p:sldLayoutId id="2147483832" r:id="rId10"/>
    <p:sldLayoutId id="214748383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61B21B-C704-8330-6871-65617F451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1789" y="5315844"/>
            <a:ext cx="3857625" cy="2169914"/>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en-US" sz="570"/>
          </a:p>
        </p:txBody>
      </p:sp>
      <p:sp>
        <p:nvSpPr>
          <p:cNvPr id="2" name="Título 1"/>
          <p:cNvSpPr>
            <a:spLocks noGrp="1"/>
          </p:cNvSpPr>
          <p:nvPr>
            <p:ph type="ctrTitle"/>
          </p:nvPr>
        </p:nvSpPr>
        <p:spPr>
          <a:xfrm>
            <a:off x="1376248" y="970663"/>
            <a:ext cx="6805289" cy="1555729"/>
          </a:xfrm>
        </p:spPr>
        <p:txBody>
          <a:bodyPr vert="horz" lIns="28932" tIns="14466" rIns="28932" bIns="14466" rtlCol="0" anchor="t">
            <a:no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de-DE" sz="3200" b="1" err="1">
                <a:latin typeface="Verdana Pro"/>
              </a:rPr>
              <a:t>Inteligência</a:t>
            </a:r>
            <a:r>
              <a:rPr lang="de-DE" sz="3200" b="1" dirty="0">
                <a:latin typeface="Verdana Pro"/>
              </a:rPr>
              <a:t> </a:t>
            </a:r>
            <a:r>
              <a:rPr lang="de-DE" sz="3200" b="1" err="1">
                <a:latin typeface="Verdana Pro"/>
              </a:rPr>
              <a:t>Artificial</a:t>
            </a:r>
            <a:r>
              <a:rPr lang="de-DE" sz="3200" b="1" dirty="0">
                <a:latin typeface="Verdana Pro"/>
              </a:rPr>
              <a:t> </a:t>
            </a:r>
            <a:r>
              <a:rPr lang="de-DE" sz="3200" b="1" err="1">
                <a:latin typeface="Verdana Pro"/>
              </a:rPr>
              <a:t>Generativa</a:t>
            </a:r>
            <a:r>
              <a:rPr lang="de-DE" sz="3200" b="1" dirty="0">
                <a:latin typeface="Verdana Pro"/>
              </a:rPr>
              <a:t> </a:t>
            </a:r>
            <a:r>
              <a:rPr lang="de-DE" sz="3200" b="1" err="1">
                <a:latin typeface="Verdana Pro"/>
              </a:rPr>
              <a:t>em</a:t>
            </a:r>
            <a:r>
              <a:rPr lang="de-DE" sz="3200" b="1" dirty="0">
                <a:latin typeface="Verdana Pro"/>
              </a:rPr>
              <a:t> </a:t>
            </a:r>
            <a:r>
              <a:rPr lang="de-DE" sz="3200" b="1" err="1">
                <a:latin typeface="Verdana Pro"/>
              </a:rPr>
              <a:t>Nossas</a:t>
            </a:r>
            <a:r>
              <a:rPr lang="de-DE" sz="3200" b="1" dirty="0">
                <a:latin typeface="Verdana Pro"/>
              </a:rPr>
              <a:t> Vidas</a:t>
            </a:r>
            <a:endParaRPr lang="pt-BR" sz="3200">
              <a:latin typeface="Verdana Pro"/>
            </a:endParaRPr>
          </a:p>
        </p:txBody>
      </p:sp>
      <p:pic>
        <p:nvPicPr>
          <p:cNvPr id="4" name="Imagem 3" descr="Pessoa com capacete em cima de moto&#10;&#10;Descrição gerada automaticamente">
            <a:extLst>
              <a:ext uri="{FF2B5EF4-FFF2-40B4-BE49-F238E27FC236}">
                <a16:creationId xmlns:a16="http://schemas.microsoft.com/office/drawing/2014/main" id="{49476BDB-C5DB-731E-2C7A-46366D2E9711}"/>
              </a:ext>
            </a:extLst>
          </p:cNvPr>
          <p:cNvPicPr>
            <a:picLocks noChangeAspect="1"/>
          </p:cNvPicPr>
          <p:nvPr/>
        </p:nvPicPr>
        <p:blipFill rotWithShape="1">
          <a:blip r:embed="rId2"/>
          <a:srcRect l="14043" r="16152"/>
          <a:stretch/>
        </p:blipFill>
        <p:spPr>
          <a:xfrm>
            <a:off x="1489803" y="2759485"/>
            <a:ext cx="6729222" cy="6371260"/>
          </a:xfrm>
          <a:custGeom>
            <a:avLst/>
            <a:gdLst/>
            <a:ahLst/>
            <a:cxnLst/>
            <a:rect l="l" t="t" r="r" b="b"/>
            <a:pathLst>
              <a:path w="7018782" h="6732093">
                <a:moveTo>
                  <a:pt x="697647" y="0"/>
                </a:moveTo>
                <a:lnTo>
                  <a:pt x="6321135" y="0"/>
                </a:lnTo>
                <a:cubicBezTo>
                  <a:pt x="6706435" y="0"/>
                  <a:pt x="7018782" y="312347"/>
                  <a:pt x="7018782" y="697647"/>
                </a:cubicBezTo>
                <a:lnTo>
                  <a:pt x="7018782" y="6034446"/>
                </a:lnTo>
                <a:cubicBezTo>
                  <a:pt x="7018782" y="6419746"/>
                  <a:pt x="6706435" y="6732093"/>
                  <a:pt x="6321135" y="6732093"/>
                </a:cubicBezTo>
                <a:lnTo>
                  <a:pt x="697647" y="6732093"/>
                </a:lnTo>
                <a:cubicBezTo>
                  <a:pt x="312347" y="6732093"/>
                  <a:pt x="0" y="6419746"/>
                  <a:pt x="0" y="6034446"/>
                </a:cubicBezTo>
                <a:lnTo>
                  <a:pt x="0" y="697647"/>
                </a:lnTo>
                <a:cubicBezTo>
                  <a:pt x="0" y="312347"/>
                  <a:pt x="312347" y="0"/>
                  <a:pt x="697647" y="0"/>
                </a:cubicBezTo>
                <a:close/>
              </a:path>
            </a:pathLst>
          </a:custGeom>
        </p:spPr>
      </p:pic>
      <p:sp>
        <p:nvSpPr>
          <p:cNvPr id="8" name="Título 1">
            <a:extLst>
              <a:ext uri="{FF2B5EF4-FFF2-40B4-BE49-F238E27FC236}">
                <a16:creationId xmlns:a16="http://schemas.microsoft.com/office/drawing/2014/main" id="{971718B7-C6FA-DC68-EB07-5FFEC61318EC}"/>
              </a:ext>
            </a:extLst>
          </p:cNvPr>
          <p:cNvSpPr txBox="1">
            <a:spLocks/>
          </p:cNvSpPr>
          <p:nvPr/>
        </p:nvSpPr>
        <p:spPr>
          <a:xfrm>
            <a:off x="1435383" y="10265688"/>
            <a:ext cx="6796126" cy="1001651"/>
          </a:xfrm>
          <a:prstGeom prst="rect">
            <a:avLst/>
          </a:prstGeom>
        </p:spPr>
        <p:txBody>
          <a:bodyPr vert="horz" lIns="28932" tIns="14466" rIns="28932" bIns="14466" rtlCol="0" anchor="t">
            <a:normAutofit fontScale="77500" lnSpcReduction="20000"/>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de-DE" sz="2800" err="1">
                <a:latin typeface="Verdana Pro"/>
              </a:rPr>
              <a:t>Conheça</a:t>
            </a:r>
            <a:r>
              <a:rPr lang="de-DE" sz="2800" dirty="0">
                <a:latin typeface="Verdana Pro"/>
              </a:rPr>
              <a:t> a </a:t>
            </a:r>
            <a:r>
              <a:rPr lang="de-DE" sz="2800" err="1">
                <a:latin typeface="Verdana Pro"/>
              </a:rPr>
              <a:t>revolução</a:t>
            </a:r>
            <a:r>
              <a:rPr lang="de-DE" sz="2800" dirty="0">
                <a:latin typeface="Verdana Pro"/>
              </a:rPr>
              <a:t> </a:t>
            </a:r>
            <a:r>
              <a:rPr lang="de-DE" sz="2800" err="1">
                <a:latin typeface="Verdana Pro"/>
              </a:rPr>
              <a:t>que</a:t>
            </a:r>
            <a:r>
              <a:rPr lang="de-DE" sz="2800" dirty="0">
                <a:latin typeface="Verdana Pro"/>
              </a:rPr>
              <a:t> </a:t>
            </a:r>
            <a:r>
              <a:rPr lang="de-DE" sz="2800" err="1">
                <a:latin typeface="Verdana Pro"/>
              </a:rPr>
              <a:t>as</a:t>
            </a:r>
            <a:r>
              <a:rPr lang="de-DE" sz="2800" dirty="0">
                <a:latin typeface="Verdana Pro"/>
              </a:rPr>
              <a:t> IAs </a:t>
            </a:r>
            <a:r>
              <a:rPr lang="de-DE" sz="2800" err="1">
                <a:latin typeface="Verdana Pro"/>
              </a:rPr>
              <a:t>vem</a:t>
            </a:r>
            <a:r>
              <a:rPr lang="de-DE" sz="2800" dirty="0">
                <a:latin typeface="Verdana Pro"/>
              </a:rPr>
              <a:t> </a:t>
            </a:r>
            <a:r>
              <a:rPr lang="de-DE" sz="2800" err="1">
                <a:latin typeface="Verdana Pro"/>
              </a:rPr>
              <a:t>fazendo</a:t>
            </a:r>
            <a:endParaRPr lang="de-DE" sz="2800">
              <a:latin typeface="Verdana Pro"/>
            </a:endParaRPr>
          </a:p>
          <a:p>
            <a:pPr algn="ctr"/>
            <a:endParaRPr lang="de-DE" sz="2800" dirty="0">
              <a:latin typeface="Verdana Pro"/>
            </a:endParaRPr>
          </a:p>
          <a:p>
            <a:pPr algn="ctr"/>
            <a:r>
              <a:rPr lang="de-DE" sz="3200" dirty="0">
                <a:latin typeface="Verdana Pro"/>
              </a:rPr>
              <a:t>Wagner </a:t>
            </a:r>
            <a:r>
              <a:rPr lang="de-DE" sz="3200" err="1">
                <a:latin typeface="Verdana Pro"/>
              </a:rPr>
              <a:t>Nogueira</a:t>
            </a:r>
            <a:endParaRPr lang="de-DE" sz="3200">
              <a:latin typeface="Verdana Pro"/>
            </a:endParaRPr>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3810121"/>
            <a:ext cx="6034667" cy="2558942"/>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dirty="0">
                <a:solidFill>
                  <a:srgbClr val="F9F9F9"/>
                </a:solidFill>
                <a:ea typeface="+mn-lt"/>
                <a:cs typeface="+mn-lt"/>
              </a:rPr>
              <a:t>A Inteligência Artificial Generativa é uma área fascinante da IA que se concentra na criação de sistemas capazes de gerar novos conteúdos, como imagens, músicas, textos e até mesmo vídeos, que muitas vezes são indistinguíveis de criações humanas. Neste </a:t>
            </a:r>
            <a:r>
              <a:rPr lang="pt-BR" sz="1800" dirty="0" err="1">
                <a:solidFill>
                  <a:srgbClr val="F9F9F9"/>
                </a:solidFill>
                <a:ea typeface="+mn-lt"/>
                <a:cs typeface="+mn-lt"/>
              </a:rPr>
              <a:t>eBook</a:t>
            </a:r>
            <a:r>
              <a:rPr lang="pt-BR" sz="1800" dirty="0">
                <a:solidFill>
                  <a:srgbClr val="F9F9F9"/>
                </a:solidFill>
                <a:ea typeface="+mn-lt"/>
                <a:cs typeface="+mn-lt"/>
              </a:rPr>
              <a:t>, exploraremos os conceitos fundamentais das </a:t>
            </a:r>
            <a:r>
              <a:rPr lang="pt-BR" sz="1800" dirty="0" err="1">
                <a:solidFill>
                  <a:srgbClr val="F9F9F9"/>
                </a:solidFill>
                <a:ea typeface="+mn-lt"/>
                <a:cs typeface="+mn-lt"/>
              </a:rPr>
              <a:t>IAs</a:t>
            </a:r>
            <a:r>
              <a:rPr lang="pt-BR" sz="1800" dirty="0">
                <a:solidFill>
                  <a:srgbClr val="F9F9F9"/>
                </a:solidFill>
                <a:ea typeface="+mn-lt"/>
                <a:cs typeface="+mn-lt"/>
              </a:rPr>
              <a:t> generativas, suas aplicações em diversas áreas e o impacto que essas tecnologias têm em nossas vidas.</a:t>
            </a:r>
            <a:endParaRPr lang="pt-BR" sz="1800"/>
          </a:p>
        </p:txBody>
      </p:sp>
      <p:sp>
        <p:nvSpPr>
          <p:cNvPr id="5" name="CaixaDeTexto 4">
            <a:extLst>
              <a:ext uri="{FF2B5EF4-FFF2-40B4-BE49-F238E27FC236}">
                <a16:creationId xmlns:a16="http://schemas.microsoft.com/office/drawing/2014/main" id="{032EE5B2-56BB-AD2B-58A1-4799878B4736}"/>
              </a:ext>
            </a:extLst>
          </p:cNvPr>
          <p:cNvSpPr txBox="1"/>
          <p:nvPr/>
        </p:nvSpPr>
        <p:spPr>
          <a:xfrm>
            <a:off x="1827040" y="1550487"/>
            <a:ext cx="6026843" cy="943115"/>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2850" dirty="0">
                <a:solidFill>
                  <a:srgbClr val="FFFFFF"/>
                </a:solidFill>
                <a:latin typeface="Impact"/>
                <a:ea typeface="+mn-lt"/>
                <a:cs typeface="+mn-lt"/>
              </a:rPr>
              <a:t>Inteligência Artificial Generativa em Nossas Vidas</a:t>
            </a:r>
            <a:endParaRPr lang="pt-BR" sz="2150" dirty="0">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5542749" cy="412200"/>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2250" dirty="0">
                <a:latin typeface="Calibri Light"/>
                <a:ea typeface="+mn-lt"/>
                <a:cs typeface="Calibri Light"/>
              </a:rPr>
              <a:t>Introdução:</a:t>
            </a:r>
            <a:endParaRPr lang="pt-BR" sz="2250" dirty="0"/>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2</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4" name="Imagem 3" descr="Moto azul e branca&#10;&#10;Descrição gerada automaticamente">
            <a:extLst>
              <a:ext uri="{FF2B5EF4-FFF2-40B4-BE49-F238E27FC236}">
                <a16:creationId xmlns:a16="http://schemas.microsoft.com/office/drawing/2014/main" id="{065CAE7E-3D03-36A4-F49D-1355EC89608C}"/>
              </a:ext>
            </a:extLst>
          </p:cNvPr>
          <p:cNvPicPr>
            <a:picLocks noChangeAspect="1"/>
          </p:cNvPicPr>
          <p:nvPr/>
        </p:nvPicPr>
        <p:blipFill>
          <a:blip r:embed="rId2"/>
          <a:stretch>
            <a:fillRect/>
          </a:stretch>
        </p:blipFill>
        <p:spPr>
          <a:xfrm>
            <a:off x="2454088" y="7221071"/>
            <a:ext cx="4800600" cy="3200400"/>
          </a:xfrm>
          <a:prstGeom prst="rect">
            <a:avLst/>
          </a:prstGeom>
        </p:spPr>
      </p:pic>
    </p:spTree>
    <p:extLst>
      <p:ext uri="{BB962C8B-B14F-4D97-AF65-F5344CB8AC3E}">
        <p14:creationId xmlns:p14="http://schemas.microsoft.com/office/powerpoint/2010/main" val="184162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3810121"/>
            <a:ext cx="6034667" cy="283594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buFont typeface="Arial"/>
              <a:buChar char="•"/>
            </a:pPr>
            <a:r>
              <a:rPr lang="pt-BR" sz="1800" b="1" dirty="0">
                <a:solidFill>
                  <a:srgbClr val="F9F9F9"/>
                </a:solidFill>
                <a:latin typeface="Neue Haas Grotesk Text Pro"/>
                <a:ea typeface="+mn-lt"/>
                <a:cs typeface="+mn-lt"/>
              </a:rPr>
              <a:t>Geração de Imagens</a:t>
            </a:r>
            <a:r>
              <a:rPr lang="pt-BR" sz="1800" dirty="0">
                <a:solidFill>
                  <a:srgbClr val="F9F9F9"/>
                </a:solidFill>
                <a:latin typeface="Neue Haas Grotesk Text Pro"/>
                <a:ea typeface="+mn-lt"/>
                <a:cs typeface="+mn-lt"/>
              </a:rPr>
              <a:t>: Utilização de </a:t>
            </a:r>
            <a:r>
              <a:rPr lang="pt-BR" sz="1800" dirty="0" err="1">
                <a:solidFill>
                  <a:srgbClr val="F9F9F9"/>
                </a:solidFill>
                <a:latin typeface="Neue Haas Grotesk Text Pro"/>
                <a:ea typeface="+mn-lt"/>
                <a:cs typeface="+mn-lt"/>
              </a:rPr>
              <a:t>IAs</a:t>
            </a:r>
            <a:r>
              <a:rPr lang="pt-BR" sz="1800" dirty="0">
                <a:solidFill>
                  <a:srgbClr val="F9F9F9"/>
                </a:solidFill>
                <a:latin typeface="Neue Haas Grotesk Text Pro"/>
                <a:ea typeface="+mn-lt"/>
                <a:cs typeface="+mn-lt"/>
              </a:rPr>
              <a:t> para criar imagens realistas, arte generativa e até mesmo rostos humanos sintéticos.</a:t>
            </a:r>
            <a:endParaRPr lang="pt-BR" sz="1800">
              <a:latin typeface="Neue Haas Grotesk Text Pro"/>
              <a:ea typeface="+mn-lt"/>
              <a:cs typeface="+mn-lt"/>
            </a:endParaRPr>
          </a:p>
          <a:p>
            <a:pPr algn="just">
              <a:buFont typeface="Arial"/>
              <a:buChar char="•"/>
            </a:pPr>
            <a:r>
              <a:rPr lang="pt-BR" sz="1800" b="1" dirty="0">
                <a:solidFill>
                  <a:srgbClr val="F9F9F9"/>
                </a:solidFill>
                <a:latin typeface="Neue Haas Grotesk Text Pro"/>
                <a:ea typeface="+mn-lt"/>
                <a:cs typeface="+mn-lt"/>
              </a:rPr>
              <a:t>Música Generativa</a:t>
            </a:r>
            <a:r>
              <a:rPr lang="pt-BR" sz="1800" dirty="0">
                <a:solidFill>
                  <a:srgbClr val="F9F9F9"/>
                </a:solidFill>
                <a:latin typeface="Neue Haas Grotesk Text Pro"/>
                <a:ea typeface="+mn-lt"/>
                <a:cs typeface="+mn-lt"/>
              </a:rPr>
              <a:t>: Exploração de sistemas que podem compor músicas originais de forma autônoma.</a:t>
            </a:r>
            <a:endParaRPr lang="pt-BR" sz="1800">
              <a:latin typeface="Neue Haas Grotesk Text Pro"/>
              <a:ea typeface="+mn-lt"/>
              <a:cs typeface="+mn-lt"/>
            </a:endParaRPr>
          </a:p>
          <a:p>
            <a:pPr algn="just">
              <a:buFont typeface="Arial"/>
              <a:buChar char="•"/>
            </a:pPr>
            <a:r>
              <a:rPr lang="pt-BR" sz="1800" b="1" dirty="0">
                <a:solidFill>
                  <a:srgbClr val="F9F9F9"/>
                </a:solidFill>
                <a:latin typeface="Neue Haas Grotesk Text Pro"/>
                <a:ea typeface="+mn-lt"/>
                <a:cs typeface="+mn-lt"/>
              </a:rPr>
              <a:t>Texto e Linguagem Natural</a:t>
            </a:r>
            <a:r>
              <a:rPr lang="pt-BR" sz="1800" dirty="0">
                <a:solidFill>
                  <a:srgbClr val="F9F9F9"/>
                </a:solidFill>
                <a:latin typeface="Neue Haas Grotesk Text Pro"/>
                <a:ea typeface="+mn-lt"/>
                <a:cs typeface="+mn-lt"/>
              </a:rPr>
              <a:t>: Como as </a:t>
            </a:r>
            <a:r>
              <a:rPr lang="pt-BR" sz="1800" dirty="0" err="1">
                <a:solidFill>
                  <a:srgbClr val="F9F9F9"/>
                </a:solidFill>
                <a:latin typeface="Neue Haas Grotesk Text Pro"/>
                <a:ea typeface="+mn-lt"/>
                <a:cs typeface="+mn-lt"/>
              </a:rPr>
              <a:t>IAs</a:t>
            </a:r>
            <a:r>
              <a:rPr lang="pt-BR" sz="1800" dirty="0">
                <a:solidFill>
                  <a:srgbClr val="F9F9F9"/>
                </a:solidFill>
                <a:latin typeface="Neue Haas Grotesk Text Pro"/>
                <a:ea typeface="+mn-lt"/>
                <a:cs typeface="+mn-lt"/>
              </a:rPr>
              <a:t> são empregadas na geração de texto, desde resumos automáticos até criação de diálogos realistas.</a:t>
            </a:r>
            <a:endParaRPr lang="pt-BR" sz="1800">
              <a:latin typeface="Neue Haas Grotesk Text Pro"/>
              <a:ea typeface="+mn-lt"/>
              <a:cs typeface="+mn-lt"/>
            </a:endParaRPr>
          </a:p>
          <a:p>
            <a:pPr marL="285750" indent="-285750" algn="just">
              <a:buFont typeface="Arial"/>
              <a:buChar char="•"/>
            </a:pPr>
            <a:endParaRPr lang="pt-BR" sz="1800" dirty="0">
              <a:solidFill>
                <a:srgbClr val="F9F9F9"/>
              </a:solidFill>
              <a:ea typeface="+mn-lt"/>
              <a:cs typeface="+mn-lt"/>
            </a:endParaRPr>
          </a:p>
          <a:p>
            <a:pPr algn="just"/>
            <a:endParaRPr lang="pt-BR" sz="1800" dirty="0">
              <a:solidFill>
                <a:srgbClr val="F9F9F9"/>
              </a:solidFill>
            </a:endParaRPr>
          </a:p>
        </p:txBody>
      </p:sp>
      <p:sp>
        <p:nvSpPr>
          <p:cNvPr id="5" name="CaixaDeTexto 4">
            <a:extLst>
              <a:ext uri="{FF2B5EF4-FFF2-40B4-BE49-F238E27FC236}">
                <a16:creationId xmlns:a16="http://schemas.microsoft.com/office/drawing/2014/main" id="{032EE5B2-56BB-AD2B-58A1-4799878B4736}"/>
              </a:ext>
            </a:extLst>
          </p:cNvPr>
          <p:cNvSpPr txBox="1"/>
          <p:nvPr/>
        </p:nvSpPr>
        <p:spPr>
          <a:xfrm>
            <a:off x="1827040" y="1550487"/>
            <a:ext cx="6026843" cy="943115"/>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2850" dirty="0">
                <a:solidFill>
                  <a:srgbClr val="FFFFFF"/>
                </a:solidFill>
                <a:latin typeface="Impact"/>
                <a:ea typeface="+mn-lt"/>
                <a:cs typeface="+mn-lt"/>
              </a:rPr>
              <a:t>Inteligência Artificial Generativa em Nossas Vidas</a:t>
            </a:r>
            <a:endParaRPr lang="pt-BR" sz="2150" dirty="0">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5542749" cy="34295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b="1" dirty="0">
                <a:solidFill>
                  <a:srgbClr val="F9F9F9"/>
                </a:solidFill>
                <a:latin typeface="Calibri Light"/>
                <a:ea typeface="+mn-lt"/>
                <a:cs typeface="+mn-lt"/>
              </a:rPr>
              <a:t>2. Aplicações das </a:t>
            </a:r>
            <a:r>
              <a:rPr lang="pt-BR" sz="1800" b="1" dirty="0" err="1">
                <a:solidFill>
                  <a:srgbClr val="F9F9F9"/>
                </a:solidFill>
                <a:latin typeface="Calibri Light"/>
                <a:ea typeface="+mn-lt"/>
                <a:cs typeface="+mn-lt"/>
              </a:rPr>
              <a:t>IAs</a:t>
            </a:r>
            <a:r>
              <a:rPr lang="pt-BR" sz="1800" b="1" dirty="0">
                <a:solidFill>
                  <a:srgbClr val="F9F9F9"/>
                </a:solidFill>
                <a:latin typeface="Calibri Light"/>
                <a:ea typeface="+mn-lt"/>
                <a:cs typeface="+mn-lt"/>
              </a:rPr>
              <a:t> Generativas</a:t>
            </a:r>
            <a:endParaRPr lang="pt-BR" sz="1800" dirty="0">
              <a:latin typeface="Calibri Light"/>
            </a:endParaRPr>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3</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9" name="Imagem 8" descr="Pessoa sentada em frente a computador&#10;&#10;Descrição gerada automaticamente">
            <a:extLst>
              <a:ext uri="{FF2B5EF4-FFF2-40B4-BE49-F238E27FC236}">
                <a16:creationId xmlns:a16="http://schemas.microsoft.com/office/drawing/2014/main" id="{F7C56869-689B-8AB1-40C1-35B25E45AFD2}"/>
              </a:ext>
            </a:extLst>
          </p:cNvPr>
          <p:cNvPicPr>
            <a:picLocks noChangeAspect="1"/>
          </p:cNvPicPr>
          <p:nvPr/>
        </p:nvPicPr>
        <p:blipFill>
          <a:blip r:embed="rId2"/>
          <a:stretch>
            <a:fillRect/>
          </a:stretch>
        </p:blipFill>
        <p:spPr>
          <a:xfrm>
            <a:off x="2696135" y="6710082"/>
            <a:ext cx="4800600" cy="3200400"/>
          </a:xfrm>
          <a:prstGeom prst="rect">
            <a:avLst/>
          </a:prstGeom>
        </p:spPr>
      </p:pic>
    </p:spTree>
    <p:extLst>
      <p:ext uri="{BB962C8B-B14F-4D97-AF65-F5344CB8AC3E}">
        <p14:creationId xmlns:p14="http://schemas.microsoft.com/office/powerpoint/2010/main" val="94230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3810121"/>
            <a:ext cx="6034667" cy="2281943"/>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buFont typeface="Arial"/>
              <a:buChar char="•"/>
            </a:pPr>
            <a:r>
              <a:rPr lang="pt-BR" sz="1800" b="1" dirty="0">
                <a:solidFill>
                  <a:srgbClr val="F9F9F9"/>
                </a:solidFill>
                <a:ea typeface="+mn-lt"/>
                <a:cs typeface="+mn-lt"/>
              </a:rPr>
              <a:t>Viés e Eticidade</a:t>
            </a:r>
            <a:r>
              <a:rPr lang="pt-BR" sz="1800" dirty="0">
                <a:solidFill>
                  <a:srgbClr val="F9F9F9"/>
                </a:solidFill>
                <a:ea typeface="+mn-lt"/>
                <a:cs typeface="+mn-lt"/>
              </a:rPr>
              <a:t>: Discussão sobre os desafios éticos associados à criação de conteúdos gerados por IA, incluindo questões de viés e manipulação.</a:t>
            </a:r>
            <a:endParaRPr lang="pt-BR" sz="1800" dirty="0">
              <a:ea typeface="+mn-lt"/>
              <a:cs typeface="+mn-lt"/>
            </a:endParaRPr>
          </a:p>
          <a:p>
            <a:pPr algn="just">
              <a:buFont typeface="Arial"/>
              <a:buChar char="•"/>
            </a:pPr>
            <a:r>
              <a:rPr lang="pt-BR" sz="1800" b="1" dirty="0">
                <a:solidFill>
                  <a:srgbClr val="F9F9F9"/>
                </a:solidFill>
                <a:ea typeface="+mn-lt"/>
                <a:cs typeface="+mn-lt"/>
              </a:rPr>
              <a:t>Controle de Qualidade</a:t>
            </a:r>
            <a:r>
              <a:rPr lang="pt-BR" sz="1800" dirty="0">
                <a:solidFill>
                  <a:srgbClr val="F9F9F9"/>
                </a:solidFill>
                <a:ea typeface="+mn-lt"/>
                <a:cs typeface="+mn-lt"/>
              </a:rPr>
              <a:t>: Como garantir a qualidade e a segurança dos conteúdos gerados pelas </a:t>
            </a:r>
            <a:r>
              <a:rPr lang="pt-BR" sz="1800" dirty="0" err="1">
                <a:solidFill>
                  <a:srgbClr val="F9F9F9"/>
                </a:solidFill>
                <a:ea typeface="+mn-lt"/>
                <a:cs typeface="+mn-lt"/>
              </a:rPr>
              <a:t>IAs</a:t>
            </a:r>
            <a:r>
              <a:rPr lang="pt-BR" sz="1800" dirty="0">
                <a:solidFill>
                  <a:srgbClr val="F9F9F9"/>
                </a:solidFill>
                <a:ea typeface="+mn-lt"/>
                <a:cs typeface="+mn-lt"/>
              </a:rPr>
              <a:t>.</a:t>
            </a:r>
            <a:endParaRPr lang="pt-BR" sz="1800" dirty="0">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marL="285750" indent="-285750" algn="just">
              <a:buFont typeface="Arial"/>
              <a:buChar char="•"/>
            </a:pPr>
            <a:endParaRPr lang="pt-BR" sz="1800" dirty="0">
              <a:solidFill>
                <a:srgbClr val="F9F9F9"/>
              </a:solidFill>
              <a:ea typeface="+mn-lt"/>
              <a:cs typeface="+mn-lt"/>
            </a:endParaRPr>
          </a:p>
          <a:p>
            <a:pPr algn="just"/>
            <a:endParaRPr lang="pt-BR" sz="1800" dirty="0">
              <a:solidFill>
                <a:srgbClr val="F9F9F9"/>
              </a:solidFill>
            </a:endParaRPr>
          </a:p>
        </p:txBody>
      </p:sp>
      <p:sp>
        <p:nvSpPr>
          <p:cNvPr id="5" name="CaixaDeTexto 4">
            <a:extLst>
              <a:ext uri="{FF2B5EF4-FFF2-40B4-BE49-F238E27FC236}">
                <a16:creationId xmlns:a16="http://schemas.microsoft.com/office/drawing/2014/main" id="{032EE5B2-56BB-AD2B-58A1-4799878B4736}"/>
              </a:ext>
            </a:extLst>
          </p:cNvPr>
          <p:cNvSpPr txBox="1"/>
          <p:nvPr/>
        </p:nvSpPr>
        <p:spPr>
          <a:xfrm>
            <a:off x="1827040" y="1550487"/>
            <a:ext cx="6026843" cy="943115"/>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2850" dirty="0">
                <a:solidFill>
                  <a:srgbClr val="FFFFFF"/>
                </a:solidFill>
                <a:latin typeface="Impact"/>
                <a:ea typeface="+mn-lt"/>
                <a:cs typeface="+mn-lt"/>
              </a:rPr>
              <a:t>Inteligência Artificial Generativa em Nossas Vidas</a:t>
            </a:r>
            <a:endParaRPr lang="pt-BR" sz="2150" dirty="0">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5542749" cy="34295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b="1" dirty="0">
                <a:solidFill>
                  <a:srgbClr val="F9F9F9"/>
                </a:solidFill>
                <a:latin typeface="Calibri Light"/>
                <a:ea typeface="+mn-lt"/>
                <a:cs typeface="+mn-lt"/>
              </a:rPr>
              <a:t>3. Desafios e Ética</a:t>
            </a:r>
            <a:endParaRPr lang="pt-BR" sz="1800" dirty="0">
              <a:latin typeface="Calibri Light"/>
            </a:endParaRPr>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4</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4" name="Imagem 3">
            <a:extLst>
              <a:ext uri="{FF2B5EF4-FFF2-40B4-BE49-F238E27FC236}">
                <a16:creationId xmlns:a16="http://schemas.microsoft.com/office/drawing/2014/main" id="{EB6DA7EE-7CE0-3B80-07D7-7FCDD615C1AC}"/>
              </a:ext>
            </a:extLst>
          </p:cNvPr>
          <p:cNvPicPr>
            <a:picLocks noChangeAspect="1"/>
          </p:cNvPicPr>
          <p:nvPr/>
        </p:nvPicPr>
        <p:blipFill>
          <a:blip r:embed="rId2"/>
          <a:stretch>
            <a:fillRect/>
          </a:stretch>
        </p:blipFill>
        <p:spPr>
          <a:xfrm>
            <a:off x="2454088" y="6287761"/>
            <a:ext cx="4800600" cy="2700338"/>
          </a:xfrm>
          <a:prstGeom prst="rect">
            <a:avLst/>
          </a:prstGeom>
        </p:spPr>
      </p:pic>
    </p:spTree>
    <p:extLst>
      <p:ext uri="{BB962C8B-B14F-4D97-AF65-F5344CB8AC3E}">
        <p14:creationId xmlns:p14="http://schemas.microsoft.com/office/powerpoint/2010/main" val="16476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3810121"/>
            <a:ext cx="6034667" cy="3666938"/>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buFont typeface="Arial"/>
              <a:buChar char="•"/>
            </a:pPr>
            <a:r>
              <a:rPr lang="pt-BR" sz="1800" b="1" dirty="0">
                <a:solidFill>
                  <a:srgbClr val="F9F9F9"/>
                </a:solidFill>
                <a:latin typeface="Neue Haas Grotesk Text Pro"/>
                <a:ea typeface="+mn-lt"/>
                <a:cs typeface="+mn-lt"/>
              </a:rPr>
              <a:t>Criatividade Ampliada</a:t>
            </a:r>
            <a:r>
              <a:rPr lang="pt-BR" sz="1800" dirty="0">
                <a:solidFill>
                  <a:srgbClr val="F9F9F9"/>
                </a:solidFill>
                <a:latin typeface="Neue Haas Grotesk Text Pro"/>
                <a:ea typeface="+mn-lt"/>
                <a:cs typeface="+mn-lt"/>
              </a:rPr>
              <a:t>: Como as </a:t>
            </a:r>
            <a:r>
              <a:rPr lang="pt-BR" sz="1800" dirty="0" err="1">
                <a:solidFill>
                  <a:srgbClr val="F9F9F9"/>
                </a:solidFill>
                <a:latin typeface="Neue Haas Grotesk Text Pro"/>
                <a:ea typeface="+mn-lt"/>
                <a:cs typeface="+mn-lt"/>
              </a:rPr>
              <a:t>IAs</a:t>
            </a:r>
            <a:r>
              <a:rPr lang="pt-BR" sz="1800" dirty="0">
                <a:solidFill>
                  <a:srgbClr val="F9F9F9"/>
                </a:solidFill>
                <a:latin typeface="Neue Haas Grotesk Text Pro"/>
                <a:ea typeface="+mn-lt"/>
                <a:cs typeface="+mn-lt"/>
              </a:rPr>
              <a:t> estão ampliando os limites da criatividade humana em áreas como arte, música e escrita.</a:t>
            </a:r>
            <a:endParaRPr lang="pt-BR" sz="1800" dirty="0">
              <a:solidFill>
                <a:srgbClr val="FFFFFF"/>
              </a:solidFill>
              <a:latin typeface="Neue Haas Grotesk Text Pro"/>
              <a:ea typeface="+mn-lt"/>
              <a:cs typeface="+mn-lt"/>
            </a:endParaRPr>
          </a:p>
          <a:p>
            <a:pPr algn="just">
              <a:buFont typeface="Arial"/>
              <a:buChar char="•"/>
            </a:pPr>
            <a:r>
              <a:rPr lang="pt-BR" sz="1800" b="1" dirty="0">
                <a:solidFill>
                  <a:srgbClr val="F9F9F9"/>
                </a:solidFill>
                <a:latin typeface="Neue Haas Grotesk Text Pro"/>
                <a:ea typeface="+mn-lt"/>
                <a:cs typeface="+mn-lt"/>
              </a:rPr>
              <a:t>Personalização e Entretenimento</a:t>
            </a:r>
            <a:r>
              <a:rPr lang="pt-BR" sz="1800" dirty="0">
                <a:solidFill>
                  <a:srgbClr val="F9F9F9"/>
                </a:solidFill>
                <a:latin typeface="Neue Haas Grotesk Text Pro"/>
                <a:ea typeface="+mn-lt"/>
                <a:cs typeface="+mn-lt"/>
              </a:rPr>
              <a:t>: O papel das </a:t>
            </a:r>
            <a:r>
              <a:rPr lang="pt-BR" sz="1800" dirty="0" err="1">
                <a:solidFill>
                  <a:srgbClr val="F9F9F9"/>
                </a:solidFill>
                <a:latin typeface="Neue Haas Grotesk Text Pro"/>
                <a:ea typeface="+mn-lt"/>
                <a:cs typeface="+mn-lt"/>
              </a:rPr>
              <a:t>IAs</a:t>
            </a:r>
            <a:r>
              <a:rPr lang="pt-BR" sz="1800" dirty="0">
                <a:solidFill>
                  <a:srgbClr val="F9F9F9"/>
                </a:solidFill>
                <a:latin typeface="Neue Haas Grotesk Text Pro"/>
                <a:ea typeface="+mn-lt"/>
                <a:cs typeface="+mn-lt"/>
              </a:rPr>
              <a:t> na personalização de experiências de entretenimento, como recomendação de músicas e filmes.</a:t>
            </a:r>
            <a:endParaRPr lang="pt-BR" sz="1800" dirty="0">
              <a:latin typeface="Neue Haas Grotesk Text Pro"/>
              <a:ea typeface="+mn-lt"/>
              <a:cs typeface="+mn-lt"/>
            </a:endParaRPr>
          </a:p>
          <a:p>
            <a:pPr algn="just">
              <a:buFont typeface="Arial"/>
              <a:buChar char="•"/>
            </a:pPr>
            <a:r>
              <a:rPr lang="pt-BR" sz="1800" b="1" dirty="0">
                <a:solidFill>
                  <a:srgbClr val="F9F9F9"/>
                </a:solidFill>
                <a:latin typeface="Neue Haas Grotesk Text Pro"/>
                <a:ea typeface="+mn-lt"/>
                <a:cs typeface="+mn-lt"/>
              </a:rPr>
              <a:t>Inovação e Produtividade</a:t>
            </a:r>
            <a:r>
              <a:rPr lang="pt-BR" sz="1800" dirty="0">
                <a:solidFill>
                  <a:srgbClr val="F9F9F9"/>
                </a:solidFill>
                <a:latin typeface="Neue Haas Grotesk Text Pro"/>
                <a:ea typeface="+mn-lt"/>
                <a:cs typeface="+mn-lt"/>
              </a:rPr>
              <a:t>: Como as </a:t>
            </a:r>
            <a:r>
              <a:rPr lang="pt-BR" sz="1800" dirty="0" err="1">
                <a:solidFill>
                  <a:srgbClr val="F9F9F9"/>
                </a:solidFill>
                <a:latin typeface="Neue Haas Grotesk Text Pro"/>
                <a:ea typeface="+mn-lt"/>
                <a:cs typeface="+mn-lt"/>
              </a:rPr>
              <a:t>IAs</a:t>
            </a:r>
            <a:r>
              <a:rPr lang="pt-BR" sz="1800" dirty="0">
                <a:solidFill>
                  <a:srgbClr val="F9F9F9"/>
                </a:solidFill>
                <a:latin typeface="Neue Haas Grotesk Text Pro"/>
                <a:ea typeface="+mn-lt"/>
                <a:cs typeface="+mn-lt"/>
              </a:rPr>
              <a:t> estão impulsionando a inovação em diversos setores, incluindo design, publicidade e mídia.</a:t>
            </a:r>
            <a:endParaRPr lang="pt-BR" sz="1800" dirty="0">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marL="285750" indent="-285750" algn="just">
              <a:buFont typeface="Arial"/>
              <a:buChar char="•"/>
            </a:pPr>
            <a:endParaRPr lang="pt-BR" sz="1800" dirty="0">
              <a:solidFill>
                <a:srgbClr val="F9F9F9"/>
              </a:solidFill>
              <a:latin typeface="Neue Haas Grotesk Text Pro"/>
              <a:ea typeface="+mn-lt"/>
              <a:cs typeface="+mn-lt"/>
            </a:endParaRPr>
          </a:p>
          <a:p>
            <a:pPr algn="just"/>
            <a:endParaRPr lang="pt-BR" sz="1800" dirty="0">
              <a:solidFill>
                <a:srgbClr val="F9F9F9"/>
              </a:solidFill>
              <a:latin typeface="Neue Haas Grotesk Text Pro"/>
            </a:endParaRPr>
          </a:p>
        </p:txBody>
      </p:sp>
      <p:sp>
        <p:nvSpPr>
          <p:cNvPr id="5" name="CaixaDeTexto 4">
            <a:extLst>
              <a:ext uri="{FF2B5EF4-FFF2-40B4-BE49-F238E27FC236}">
                <a16:creationId xmlns:a16="http://schemas.microsoft.com/office/drawing/2014/main" id="{032EE5B2-56BB-AD2B-58A1-4799878B4736}"/>
              </a:ext>
            </a:extLst>
          </p:cNvPr>
          <p:cNvSpPr txBox="1"/>
          <p:nvPr/>
        </p:nvSpPr>
        <p:spPr>
          <a:xfrm>
            <a:off x="1827040" y="1550487"/>
            <a:ext cx="6026843" cy="943115"/>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2850" dirty="0">
                <a:solidFill>
                  <a:srgbClr val="FFFFFF"/>
                </a:solidFill>
                <a:latin typeface="Impact"/>
                <a:ea typeface="+mn-lt"/>
                <a:cs typeface="+mn-lt"/>
              </a:rPr>
              <a:t>Inteligência Artificial Generativa em Nossas Vidas</a:t>
            </a:r>
            <a:endParaRPr lang="pt-BR" sz="2150" dirty="0">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5542749" cy="34295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b="1" dirty="0">
                <a:solidFill>
                  <a:srgbClr val="F9F9F9"/>
                </a:solidFill>
                <a:latin typeface="Calibri Light"/>
                <a:ea typeface="+mn-lt"/>
                <a:cs typeface="Calibri Light"/>
              </a:rPr>
              <a:t>4. O Impacto das </a:t>
            </a:r>
            <a:r>
              <a:rPr lang="pt-BR" sz="1800" b="1" dirty="0" err="1">
                <a:solidFill>
                  <a:srgbClr val="F9F9F9"/>
                </a:solidFill>
                <a:latin typeface="Calibri Light"/>
                <a:ea typeface="+mn-lt"/>
                <a:cs typeface="Calibri Light"/>
              </a:rPr>
              <a:t>IAs</a:t>
            </a:r>
            <a:r>
              <a:rPr lang="pt-BR" sz="1800" b="1" dirty="0">
                <a:solidFill>
                  <a:srgbClr val="F9F9F9"/>
                </a:solidFill>
                <a:latin typeface="Calibri Light"/>
                <a:ea typeface="+mn-lt"/>
                <a:cs typeface="Calibri Light"/>
              </a:rPr>
              <a:t> Generativas em Nossas Vidas</a:t>
            </a:r>
            <a:endParaRPr lang="pt-BR" sz="1800" dirty="0">
              <a:latin typeface="Calibri Light"/>
              <a:cs typeface="Calibri Light"/>
            </a:endParaRPr>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5</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6" name="Imagem 5">
            <a:extLst>
              <a:ext uri="{FF2B5EF4-FFF2-40B4-BE49-F238E27FC236}">
                <a16:creationId xmlns:a16="http://schemas.microsoft.com/office/drawing/2014/main" id="{0C26C932-785E-AD40-4893-6FBA2412F38B}"/>
              </a:ext>
            </a:extLst>
          </p:cNvPr>
          <p:cNvPicPr>
            <a:picLocks noChangeAspect="1"/>
          </p:cNvPicPr>
          <p:nvPr/>
        </p:nvPicPr>
        <p:blipFill>
          <a:blip r:embed="rId2"/>
          <a:stretch>
            <a:fillRect/>
          </a:stretch>
        </p:blipFill>
        <p:spPr>
          <a:xfrm>
            <a:off x="2454088" y="7202161"/>
            <a:ext cx="4800600" cy="2700338"/>
          </a:xfrm>
          <a:prstGeom prst="rect">
            <a:avLst/>
          </a:prstGeom>
        </p:spPr>
      </p:pic>
    </p:spTree>
    <p:extLst>
      <p:ext uri="{BB962C8B-B14F-4D97-AF65-F5344CB8AC3E}">
        <p14:creationId xmlns:p14="http://schemas.microsoft.com/office/powerpoint/2010/main" val="67577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3810121"/>
            <a:ext cx="6034667" cy="5051932"/>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a:solidFill>
                  <a:srgbClr val="F9F9F9"/>
                </a:solidFill>
                <a:latin typeface="Neue Haas Grotesk Text Pro"/>
                <a:ea typeface="+mn-lt"/>
                <a:cs typeface="+mn-lt"/>
              </a:rPr>
              <a:t>As Inteligências Artificiais Generativas estão revolucionando a forma como interagimos com a tecnologia e como produzimos e consumimos conteúdo. Seja na criação de arte, na composição de música ou na geração de texto, essas tecnologias estão desempenhando um papel cada vez mais importante em nossas vidas. No entanto, é crucial abordar os desafios éticos e garantir que o desenvolvimento e uso dessas tecnologias sejam realizados de forma responsável, visando o benefício da sociedade como um todo. As </a:t>
            </a:r>
            <a:r>
              <a:rPr lang="pt-BR" sz="1800" err="1">
                <a:solidFill>
                  <a:srgbClr val="F9F9F9"/>
                </a:solidFill>
                <a:latin typeface="Neue Haas Grotesk Text Pro"/>
                <a:ea typeface="+mn-lt"/>
                <a:cs typeface="+mn-lt"/>
              </a:rPr>
              <a:t>IAs</a:t>
            </a:r>
            <a:r>
              <a:rPr lang="pt-BR" sz="1800">
                <a:solidFill>
                  <a:srgbClr val="F9F9F9"/>
                </a:solidFill>
                <a:latin typeface="Neue Haas Grotesk Text Pro"/>
                <a:ea typeface="+mn-lt"/>
                <a:cs typeface="+mn-lt"/>
              </a:rPr>
              <a:t> generativas prometem continuar transformando nossa experiência digital e impactando positivamente diversos aspectos de nossas vidas no futuro.</a:t>
            </a:r>
            <a:endParaRPr lang="pt-BR" sz="1800">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marL="285750" indent="-285750" algn="just">
              <a:buFont typeface="Arial"/>
              <a:buChar char="•"/>
            </a:pPr>
            <a:endParaRPr lang="pt-BR" sz="1800" dirty="0">
              <a:solidFill>
                <a:srgbClr val="F9F9F9"/>
              </a:solidFill>
              <a:latin typeface="Neue Haas Grotesk Text Pro"/>
              <a:ea typeface="+mn-lt"/>
              <a:cs typeface="+mn-lt"/>
            </a:endParaRPr>
          </a:p>
          <a:p>
            <a:pPr algn="just"/>
            <a:endParaRPr lang="pt-BR" sz="1800" dirty="0">
              <a:solidFill>
                <a:srgbClr val="F9F9F9"/>
              </a:solidFill>
              <a:latin typeface="Neue Haas Grotesk Text Pro"/>
            </a:endParaRPr>
          </a:p>
        </p:txBody>
      </p:sp>
      <p:sp>
        <p:nvSpPr>
          <p:cNvPr id="5" name="CaixaDeTexto 4">
            <a:extLst>
              <a:ext uri="{FF2B5EF4-FFF2-40B4-BE49-F238E27FC236}">
                <a16:creationId xmlns:a16="http://schemas.microsoft.com/office/drawing/2014/main" id="{032EE5B2-56BB-AD2B-58A1-4799878B4736}"/>
              </a:ext>
            </a:extLst>
          </p:cNvPr>
          <p:cNvSpPr txBox="1"/>
          <p:nvPr/>
        </p:nvSpPr>
        <p:spPr>
          <a:xfrm>
            <a:off x="1342946" y="1523593"/>
            <a:ext cx="6537831" cy="943115"/>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2850" dirty="0">
                <a:solidFill>
                  <a:srgbClr val="FFFFFF"/>
                </a:solidFill>
                <a:latin typeface="Impact"/>
                <a:ea typeface="+mn-lt"/>
                <a:cs typeface="+mn-lt"/>
              </a:rPr>
              <a:t>Inteligência Artificial Generativa em Nossas Vidas</a:t>
            </a:r>
            <a:endParaRPr lang="pt-BR" sz="2150" dirty="0">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5542749" cy="34295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b="1" dirty="0">
                <a:solidFill>
                  <a:srgbClr val="F9F9F9"/>
                </a:solidFill>
                <a:latin typeface="Calibri Light"/>
                <a:ea typeface="+mn-lt"/>
                <a:cs typeface="Calibri Light"/>
              </a:rPr>
              <a:t>Conclusão</a:t>
            </a:r>
            <a:endParaRPr lang="pt-BR" sz="1800" dirty="0">
              <a:latin typeface="Calibri Light"/>
              <a:cs typeface="Calibri Light"/>
            </a:endParaRPr>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6</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4" name="Imagem 3">
            <a:extLst>
              <a:ext uri="{FF2B5EF4-FFF2-40B4-BE49-F238E27FC236}">
                <a16:creationId xmlns:a16="http://schemas.microsoft.com/office/drawing/2014/main" id="{8F592CFC-B496-7A97-90F8-CA563CFE8F7C}"/>
              </a:ext>
            </a:extLst>
          </p:cNvPr>
          <p:cNvPicPr>
            <a:picLocks noChangeAspect="1"/>
          </p:cNvPicPr>
          <p:nvPr/>
        </p:nvPicPr>
        <p:blipFill>
          <a:blip r:embed="rId2"/>
          <a:stretch>
            <a:fillRect/>
          </a:stretch>
        </p:blipFill>
        <p:spPr>
          <a:xfrm>
            <a:off x="2454088" y="8197243"/>
            <a:ext cx="4800600" cy="2700338"/>
          </a:xfrm>
          <a:prstGeom prst="rect">
            <a:avLst/>
          </a:prstGeom>
        </p:spPr>
      </p:pic>
    </p:spTree>
    <p:extLst>
      <p:ext uri="{BB962C8B-B14F-4D97-AF65-F5344CB8AC3E}">
        <p14:creationId xmlns:p14="http://schemas.microsoft.com/office/powerpoint/2010/main" val="355397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0884BF8-7DDA-DB44-B6A2-99A6D450366A}"/>
              </a:ext>
            </a:extLst>
          </p:cNvPr>
          <p:cNvSpPr txBox="1"/>
          <p:nvPr/>
        </p:nvSpPr>
        <p:spPr>
          <a:xfrm>
            <a:off x="1850021" y="4052169"/>
            <a:ext cx="6034667" cy="283594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dirty="0">
                <a:solidFill>
                  <a:srgbClr val="F9F9F9"/>
                </a:solidFill>
                <a:latin typeface="Neue Haas Grotesk Text Pro"/>
                <a:ea typeface="+mn-lt"/>
                <a:cs typeface="+mn-lt"/>
              </a:rPr>
              <a:t>Conteúdo foi gerado por inteligência artificial (IA) com validação e a diagramação realizadas por humano, com fins didáticos de estudo em aproveitamento de IA na tecnologia. </a:t>
            </a:r>
            <a:endParaRPr lang="pt-BR" sz="1800" dirty="0">
              <a:solidFill>
                <a:srgbClr val="FFFFFF"/>
              </a:solidFill>
              <a:latin typeface="Neue Haas Grotesk Text Pro"/>
              <a:ea typeface="+mn-lt"/>
              <a:cs typeface="+mn-lt"/>
            </a:endParaRPr>
          </a:p>
          <a:p>
            <a:pPr algn="just"/>
            <a:endParaRPr lang="pt-BR" sz="1800" dirty="0">
              <a:solidFill>
                <a:srgbClr val="F9F9F9"/>
              </a:solidFill>
              <a:latin typeface="Neue Haas Grotesk Text Pro"/>
              <a:ea typeface="+mn-lt"/>
              <a:cs typeface="+mn-lt"/>
            </a:endParaRPr>
          </a:p>
          <a:p>
            <a:pPr algn="just"/>
            <a:r>
              <a:rPr lang="pt-BR" sz="1800" dirty="0">
                <a:solidFill>
                  <a:srgbClr val="F9F9F9"/>
                </a:solidFill>
                <a:latin typeface="Neue Haas Grotesk Text Pro"/>
                <a:ea typeface="+mn-lt"/>
                <a:cs typeface="+mn-lt"/>
              </a:rPr>
              <a:t>Fontes: ChatGPT e </a:t>
            </a:r>
            <a:r>
              <a:rPr lang="pt-BR" sz="1800" dirty="0" err="1">
                <a:solidFill>
                  <a:srgbClr val="F9F9F9"/>
                </a:solidFill>
                <a:latin typeface="Neue Haas Grotesk Text Pro"/>
                <a:ea typeface="+mn-lt"/>
                <a:cs typeface="+mn-lt"/>
              </a:rPr>
              <a:t>Leonardo.Ai</a:t>
            </a:r>
            <a:r>
              <a:rPr lang="pt-BR" sz="1800" dirty="0">
                <a:solidFill>
                  <a:srgbClr val="F9F9F9"/>
                </a:solidFill>
                <a:latin typeface="Neue Haas Grotesk Text Pro"/>
                <a:ea typeface="+mn-lt"/>
                <a:cs typeface="+mn-lt"/>
              </a:rPr>
              <a:t>.</a:t>
            </a:r>
            <a:endParaRPr lang="pt-BR" sz="1800">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algn="just">
              <a:buFont typeface="Arial"/>
              <a:buChar char="•"/>
            </a:pPr>
            <a:endParaRPr lang="pt-BR" sz="1800" dirty="0">
              <a:solidFill>
                <a:srgbClr val="F9F9F9"/>
              </a:solidFill>
              <a:latin typeface="Neue Haas Grotesk Text Pro"/>
              <a:ea typeface="+mn-lt"/>
              <a:cs typeface="+mn-lt"/>
            </a:endParaRPr>
          </a:p>
          <a:p>
            <a:pPr marL="285750" indent="-285750" algn="just">
              <a:buFont typeface="Arial"/>
              <a:buChar char="•"/>
            </a:pPr>
            <a:endParaRPr lang="pt-BR" sz="1800" dirty="0">
              <a:solidFill>
                <a:srgbClr val="F9F9F9"/>
              </a:solidFill>
              <a:latin typeface="Neue Haas Grotesk Text Pro"/>
              <a:ea typeface="+mn-lt"/>
              <a:cs typeface="+mn-lt"/>
            </a:endParaRPr>
          </a:p>
          <a:p>
            <a:pPr algn="just"/>
            <a:endParaRPr lang="pt-BR" sz="1800" dirty="0">
              <a:solidFill>
                <a:srgbClr val="F9F9F9"/>
              </a:solidFill>
              <a:latin typeface="Neue Haas Grotesk Text Pro"/>
            </a:endParaRPr>
          </a:p>
        </p:txBody>
      </p:sp>
      <p:sp>
        <p:nvSpPr>
          <p:cNvPr id="5" name="CaixaDeTexto 4">
            <a:extLst>
              <a:ext uri="{FF2B5EF4-FFF2-40B4-BE49-F238E27FC236}">
                <a16:creationId xmlns:a16="http://schemas.microsoft.com/office/drawing/2014/main" id="{032EE5B2-56BB-AD2B-58A1-4799878B4736}"/>
              </a:ext>
            </a:extLst>
          </p:cNvPr>
          <p:cNvSpPr txBox="1"/>
          <p:nvPr/>
        </p:nvSpPr>
        <p:spPr>
          <a:xfrm>
            <a:off x="1827040" y="1550487"/>
            <a:ext cx="6026843" cy="1120087"/>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4000" dirty="0">
                <a:solidFill>
                  <a:srgbClr val="FFFFFF"/>
                </a:solidFill>
                <a:latin typeface="Impact"/>
                <a:ea typeface="+mn-lt"/>
                <a:cs typeface="+mn-lt"/>
              </a:rPr>
              <a:t>Obrigado por ler até aqui</a:t>
            </a:r>
          </a:p>
          <a:p>
            <a:pPr algn="ctr"/>
            <a:endParaRPr lang="pt-BR" sz="2850" dirty="0">
              <a:solidFill>
                <a:srgbClr val="FFFFFF"/>
              </a:solidFill>
              <a:latin typeface="Impact"/>
            </a:endParaRPr>
          </a:p>
        </p:txBody>
      </p:sp>
      <p:sp>
        <p:nvSpPr>
          <p:cNvPr id="7" name="CaixaDeTexto 6">
            <a:extLst>
              <a:ext uri="{FF2B5EF4-FFF2-40B4-BE49-F238E27FC236}">
                <a16:creationId xmlns:a16="http://schemas.microsoft.com/office/drawing/2014/main" id="{DBFDB4DF-55D4-1612-F3D1-CD1F56750822}"/>
              </a:ext>
            </a:extLst>
          </p:cNvPr>
          <p:cNvSpPr txBox="1"/>
          <p:nvPr/>
        </p:nvSpPr>
        <p:spPr>
          <a:xfrm>
            <a:off x="1850021" y="2992983"/>
            <a:ext cx="6026843" cy="619950"/>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just"/>
            <a:r>
              <a:rPr lang="pt-BR" sz="1800" dirty="0">
                <a:solidFill>
                  <a:srgbClr val="F9F9F9"/>
                </a:solidFill>
                <a:ea typeface="+mn-lt"/>
                <a:cs typeface="+mn-lt"/>
              </a:rPr>
              <a:t>Este Ebook visa tornar um entendimento e o impacto da Inteligência Artificial em nossas vidas. Boa leitura!</a:t>
            </a:r>
            <a:endParaRPr lang="pt-BR" sz="1800" dirty="0"/>
          </a:p>
        </p:txBody>
      </p:sp>
      <p:sp>
        <p:nvSpPr>
          <p:cNvPr id="11" name="Retângulo 10">
            <a:extLst>
              <a:ext uri="{FF2B5EF4-FFF2-40B4-BE49-F238E27FC236}">
                <a16:creationId xmlns:a16="http://schemas.microsoft.com/office/drawing/2014/main" id="{26A660C5-6017-2459-FF26-F2FE06265BEB}"/>
              </a:ext>
            </a:extLst>
          </p:cNvPr>
          <p:cNvSpPr>
            <a:spLocks/>
          </p:cNvSpPr>
          <p:nvPr/>
        </p:nvSpPr>
        <p:spPr>
          <a:xfrm flipH="1" flipV="1">
            <a:off x="1837748" y="676193"/>
            <a:ext cx="79884" cy="85309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sp>
        <p:nvSpPr>
          <p:cNvPr id="8" name="Espaço Reservado para Número de Slide 7">
            <a:extLst>
              <a:ext uri="{FF2B5EF4-FFF2-40B4-BE49-F238E27FC236}">
                <a16:creationId xmlns:a16="http://schemas.microsoft.com/office/drawing/2014/main" id="{08237D85-19BB-7DD2-7660-DC6B9278BAAE}"/>
              </a:ext>
            </a:extLst>
          </p:cNvPr>
          <p:cNvSpPr>
            <a:spLocks noGrp="1"/>
          </p:cNvSpPr>
          <p:nvPr>
            <p:ph type="sldNum" sz="quarter" idx="12"/>
          </p:nvPr>
        </p:nvSpPr>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fld id="{754FE2FE-B55E-4328-8F5C-2CEB8781A47B}" type="slidenum">
              <a:rPr lang="de-DE" smtClean="0"/>
              <a:t>7</a:t>
            </a:fld>
            <a:endParaRPr lang="pt-BR"/>
          </a:p>
        </p:txBody>
      </p:sp>
      <p:sp>
        <p:nvSpPr>
          <p:cNvPr id="2" name="Espaço Reservado para Rodapé 1">
            <a:extLst>
              <a:ext uri="{FF2B5EF4-FFF2-40B4-BE49-F238E27FC236}">
                <a16:creationId xmlns:a16="http://schemas.microsoft.com/office/drawing/2014/main" id="{4777299B-09F8-A12C-1954-5029A8EDBFD5}"/>
              </a:ext>
            </a:extLst>
          </p:cNvPr>
          <p:cNvSpPr>
            <a:spLocks noGrp="1"/>
          </p:cNvSpPr>
          <p:nvPr>
            <p:ph type="ftr" sz="quarter" idx="11"/>
          </p:nvPr>
        </p:nvSpPr>
        <p:spPr>
          <a:xfrm>
            <a:off x="2360397" y="11593456"/>
            <a:ext cx="4877286" cy="632883"/>
          </a:xfrm>
        </p:spPr>
        <p:txBody>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900" dirty="0"/>
              <a:t>INTELIGÊNCIA ARTIFICIAL GENERATIVA EM NOSSAS VIDAS - Wagner Nogueira</a:t>
            </a:r>
            <a:endParaRPr lang="pt-BR" dirty="0"/>
          </a:p>
        </p:txBody>
      </p:sp>
      <p:sp>
        <p:nvSpPr>
          <p:cNvPr id="10" name="Retângulo 9">
            <a:extLst>
              <a:ext uri="{FF2B5EF4-FFF2-40B4-BE49-F238E27FC236}">
                <a16:creationId xmlns:a16="http://schemas.microsoft.com/office/drawing/2014/main" id="{5AFD8156-D6E3-45B5-05D2-FBC7D9BC4E45}"/>
              </a:ext>
            </a:extLst>
          </p:cNvPr>
          <p:cNvSpPr>
            <a:spLocks/>
          </p:cNvSpPr>
          <p:nvPr/>
        </p:nvSpPr>
        <p:spPr>
          <a:xfrm rot="5400000" flipH="1" flipV="1">
            <a:off x="4778611" y="8426581"/>
            <a:ext cx="179636" cy="60366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endParaRPr lang="pt-BR" sz="1076"/>
          </a:p>
        </p:txBody>
      </p:sp>
      <p:pic>
        <p:nvPicPr>
          <p:cNvPr id="4" name="Imagem 3" descr="Ícone&#10;&#10;Descrição gerada automaticamente">
            <a:extLst>
              <a:ext uri="{FF2B5EF4-FFF2-40B4-BE49-F238E27FC236}">
                <a16:creationId xmlns:a16="http://schemas.microsoft.com/office/drawing/2014/main" id="{05F55087-7E79-73D9-BC4D-8693FD9CE4BF}"/>
              </a:ext>
            </a:extLst>
          </p:cNvPr>
          <p:cNvPicPr>
            <a:picLocks noChangeAspect="1"/>
          </p:cNvPicPr>
          <p:nvPr/>
        </p:nvPicPr>
        <p:blipFill>
          <a:blip r:embed="rId2"/>
          <a:stretch>
            <a:fillRect/>
          </a:stretch>
        </p:blipFill>
        <p:spPr>
          <a:xfrm>
            <a:off x="3924300" y="6196853"/>
            <a:ext cx="1752600" cy="1752600"/>
          </a:xfrm>
          <a:prstGeom prst="rect">
            <a:avLst/>
          </a:prstGeom>
        </p:spPr>
      </p:pic>
      <p:sp>
        <p:nvSpPr>
          <p:cNvPr id="9" name="CaixaDeTexto 8">
            <a:extLst>
              <a:ext uri="{FF2B5EF4-FFF2-40B4-BE49-F238E27FC236}">
                <a16:creationId xmlns:a16="http://schemas.microsoft.com/office/drawing/2014/main" id="{7E9EF228-B53B-CEAA-437F-C6B12DD63C46}"/>
              </a:ext>
            </a:extLst>
          </p:cNvPr>
          <p:cNvSpPr txBox="1"/>
          <p:nvPr/>
        </p:nvSpPr>
        <p:spPr>
          <a:xfrm>
            <a:off x="1796232" y="8210441"/>
            <a:ext cx="6026843" cy="342951"/>
          </a:xfrm>
          <a:prstGeom prst="rect">
            <a:avLst/>
          </a:prstGeom>
          <a:noFill/>
        </p:spPr>
        <p:txBody>
          <a:bodyPr rot="0" spcFirstLastPara="0" vertOverflow="overflow" horzOverflow="overflow" vert="horz" wrap="square" lIns="65314" tIns="32657" rIns="65314" bIns="32657" numCol="1" spcCol="0" rtlCol="0" fromWordArt="0" anchor="t" anchorCtr="0" forceAA="0" compatLnSpc="1">
            <a:prstTxWarp prst="textNoShape">
              <a:avLst/>
            </a:prstTxWarp>
            <a:spAutoFit/>
          </a:bodyPr>
          <a:lstStyle>
            <a:defPPr>
              <a:defRPr lang="de-DE"/>
            </a:defPPr>
            <a:lvl1pPr marL="0" algn="l" defTabSz="1092799" rtl="0" eaLnBrk="1" latinLnBrk="0" hangingPunct="1">
              <a:defRPr sz="2151" kern="1200">
                <a:solidFill>
                  <a:schemeClr val="tx1"/>
                </a:solidFill>
                <a:latin typeface="+mn-lt"/>
                <a:ea typeface="+mn-ea"/>
                <a:cs typeface="+mn-cs"/>
              </a:defRPr>
            </a:lvl1pPr>
            <a:lvl2pPr marL="546400" algn="l" defTabSz="1092799" rtl="0" eaLnBrk="1" latinLnBrk="0" hangingPunct="1">
              <a:defRPr sz="2151" kern="1200">
                <a:solidFill>
                  <a:schemeClr val="tx1"/>
                </a:solidFill>
                <a:latin typeface="+mn-lt"/>
                <a:ea typeface="+mn-ea"/>
                <a:cs typeface="+mn-cs"/>
              </a:defRPr>
            </a:lvl2pPr>
            <a:lvl3pPr marL="1092799" algn="l" defTabSz="1092799" rtl="0" eaLnBrk="1" latinLnBrk="0" hangingPunct="1">
              <a:defRPr sz="2151" kern="1200">
                <a:solidFill>
                  <a:schemeClr val="tx1"/>
                </a:solidFill>
                <a:latin typeface="+mn-lt"/>
                <a:ea typeface="+mn-ea"/>
                <a:cs typeface="+mn-cs"/>
              </a:defRPr>
            </a:lvl3pPr>
            <a:lvl4pPr marL="1639199" algn="l" defTabSz="1092799" rtl="0" eaLnBrk="1" latinLnBrk="0" hangingPunct="1">
              <a:defRPr sz="2151" kern="1200">
                <a:solidFill>
                  <a:schemeClr val="tx1"/>
                </a:solidFill>
                <a:latin typeface="+mn-lt"/>
                <a:ea typeface="+mn-ea"/>
                <a:cs typeface="+mn-cs"/>
              </a:defRPr>
            </a:lvl4pPr>
            <a:lvl5pPr marL="2185599" algn="l" defTabSz="1092799" rtl="0" eaLnBrk="1" latinLnBrk="0" hangingPunct="1">
              <a:defRPr sz="2151" kern="1200">
                <a:solidFill>
                  <a:schemeClr val="tx1"/>
                </a:solidFill>
                <a:latin typeface="+mn-lt"/>
                <a:ea typeface="+mn-ea"/>
                <a:cs typeface="+mn-cs"/>
              </a:defRPr>
            </a:lvl5pPr>
            <a:lvl6pPr marL="2731999" algn="l" defTabSz="1092799" rtl="0" eaLnBrk="1" latinLnBrk="0" hangingPunct="1">
              <a:defRPr sz="2151" kern="1200">
                <a:solidFill>
                  <a:schemeClr val="tx1"/>
                </a:solidFill>
                <a:latin typeface="+mn-lt"/>
                <a:ea typeface="+mn-ea"/>
                <a:cs typeface="+mn-cs"/>
              </a:defRPr>
            </a:lvl6pPr>
            <a:lvl7pPr marL="3278398" algn="l" defTabSz="1092799" rtl="0" eaLnBrk="1" latinLnBrk="0" hangingPunct="1">
              <a:defRPr sz="2151" kern="1200">
                <a:solidFill>
                  <a:schemeClr val="tx1"/>
                </a:solidFill>
                <a:latin typeface="+mn-lt"/>
                <a:ea typeface="+mn-ea"/>
                <a:cs typeface="+mn-cs"/>
              </a:defRPr>
            </a:lvl7pPr>
            <a:lvl8pPr marL="3824798" algn="l" defTabSz="1092799" rtl="0" eaLnBrk="1" latinLnBrk="0" hangingPunct="1">
              <a:defRPr sz="2151" kern="1200">
                <a:solidFill>
                  <a:schemeClr val="tx1"/>
                </a:solidFill>
                <a:latin typeface="+mn-lt"/>
                <a:ea typeface="+mn-ea"/>
                <a:cs typeface="+mn-cs"/>
              </a:defRPr>
            </a:lvl8pPr>
            <a:lvl9pPr marL="4371198" algn="l" defTabSz="1092799" rtl="0" eaLnBrk="1" latinLnBrk="0" hangingPunct="1">
              <a:defRPr sz="2151" kern="1200">
                <a:solidFill>
                  <a:schemeClr val="tx1"/>
                </a:solidFill>
                <a:latin typeface="+mn-lt"/>
                <a:ea typeface="+mn-ea"/>
                <a:cs typeface="+mn-cs"/>
              </a:defRPr>
            </a:lvl9pPr>
          </a:lstStyle>
          <a:p>
            <a:pPr algn="ctr"/>
            <a:r>
              <a:rPr lang="pt-BR" sz="1800" dirty="0">
                <a:solidFill>
                  <a:srgbClr val="F9F9F9"/>
                </a:solidFill>
                <a:ea typeface="+mn-lt"/>
                <a:cs typeface="+mn-lt"/>
              </a:rPr>
              <a:t>https://github.com/WBNogueira/IA-lab-natty-or-not</a:t>
            </a:r>
            <a:endParaRPr lang="pt-BR" dirty="0"/>
          </a:p>
        </p:txBody>
      </p:sp>
      <p:pic>
        <p:nvPicPr>
          <p:cNvPr id="12" name="Imagem 11">
            <a:extLst>
              <a:ext uri="{FF2B5EF4-FFF2-40B4-BE49-F238E27FC236}">
                <a16:creationId xmlns:a16="http://schemas.microsoft.com/office/drawing/2014/main" id="{5CEC3EE7-A070-FB14-C254-52B2CA5069EB}"/>
              </a:ext>
            </a:extLst>
          </p:cNvPr>
          <p:cNvPicPr>
            <a:picLocks noChangeAspect="1"/>
          </p:cNvPicPr>
          <p:nvPr/>
        </p:nvPicPr>
        <p:blipFill>
          <a:blip r:embed="rId3"/>
          <a:stretch>
            <a:fillRect/>
          </a:stretch>
        </p:blipFill>
        <p:spPr>
          <a:xfrm>
            <a:off x="3153335" y="8754035"/>
            <a:ext cx="3402106" cy="2286001"/>
          </a:xfrm>
          <a:prstGeom prst="rect">
            <a:avLst/>
          </a:prstGeom>
        </p:spPr>
      </p:pic>
    </p:spTree>
    <p:extLst>
      <p:ext uri="{BB962C8B-B14F-4D97-AF65-F5344CB8AC3E}">
        <p14:creationId xmlns:p14="http://schemas.microsoft.com/office/powerpoint/2010/main" val="79661714"/>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Papel A3 (297 x 420 mm)</PresentationFormat>
  <Paragraphs>0</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DylanVTI</vt:lpstr>
      <vt:lpstr>Inteligência Artificial Generativa em Nossas Vidas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354</cp:revision>
  <dcterms:created xsi:type="dcterms:W3CDTF">2024-02-12T18:01:58Z</dcterms:created>
  <dcterms:modified xsi:type="dcterms:W3CDTF">2024-02-12T20:33:59Z</dcterms:modified>
</cp:coreProperties>
</file>