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93" r:id="rId5"/>
    <p:sldId id="294" r:id="rId6"/>
    <p:sldId id="295" r:id="rId7"/>
    <p:sldId id="290" r:id="rId8"/>
    <p:sldId id="296" r:id="rId9"/>
    <p:sldId id="297" r:id="rId10"/>
    <p:sldId id="291" r:id="rId11"/>
    <p:sldId id="299" r:id="rId12"/>
    <p:sldId id="298" r:id="rId13"/>
    <p:sldId id="300" r:id="rId14"/>
    <p:sldId id="301" r:id="rId15"/>
    <p:sldId id="302" r:id="rId16"/>
    <p:sldId id="303" r:id="rId17"/>
    <p:sldId id="304" r:id="rId1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7" name="Shape 297"/>
          <p:cNvSpPr>
            <a:spLocks noGrp="1" noRot="1" noChangeAspect="1"/>
          </p:cNvSpPr>
          <p:nvPr>
            <p:ph type="sldImg"/>
          </p:nvPr>
        </p:nvSpPr>
        <p:spPr>
          <a:xfrm>
            <a:off x="1143000" y="685800"/>
            <a:ext cx="4572000" cy="3429000"/>
          </a:xfrm>
          <a:prstGeom prst="rect">
            <a:avLst/>
          </a:prstGeom>
        </p:spPr>
        <p:txBody>
          <a:bodyPr/>
          <a:lstStyle/>
          <a:p>
            <a:endParaRPr/>
          </a:p>
        </p:txBody>
      </p:sp>
      <p:sp>
        <p:nvSpPr>
          <p:cNvPr id="298" name="Shape 29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107181533"/>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685800" y="1597819"/>
            <a:ext cx="7772400" cy="1102520"/>
          </a:xfrm>
          <a:prstGeom prst="rect">
            <a:avLst/>
          </a:prstGeom>
        </p:spPr>
        <p:txBody>
          <a:bodyPr/>
          <a:lstStyle/>
          <a:p>
            <a:r>
              <a:t>标题文本</a:t>
            </a:r>
          </a:p>
        </p:txBody>
      </p:sp>
      <p:sp>
        <p:nvSpPr>
          <p:cNvPr id="12" name="正文级别 1…"/>
          <p:cNvSpPr txBox="1">
            <a:spLocks noGrp="1"/>
          </p:cNvSpPr>
          <p:nvPr>
            <p:ph type="body" sz="quarter" idx="1"/>
          </p:nvPr>
        </p:nvSpPr>
        <p:spPr>
          <a:xfrm>
            <a:off x="1371600" y="2914650"/>
            <a:ext cx="6400800" cy="131445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标题幻灯片">
    <p:spTree>
      <p:nvGrpSpPr>
        <p:cNvPr id="1" name=""/>
        <p:cNvGrpSpPr/>
        <p:nvPr/>
      </p:nvGrpSpPr>
      <p:grpSpPr>
        <a:xfrm>
          <a:off x="0" y="0"/>
          <a:ext cx="0" cy="0"/>
          <a:chOff x="0" y="0"/>
          <a:chExt cx="0" cy="0"/>
        </a:xfrm>
      </p:grpSpPr>
      <p:sp>
        <p:nvSpPr>
          <p:cNvPr id="92" name="矩形 1"/>
          <p:cNvSpPr/>
          <p:nvPr/>
        </p:nvSpPr>
        <p:spPr>
          <a:xfrm>
            <a:off x="0" y="-1"/>
            <a:ext cx="9144000" cy="700090"/>
          </a:xfrm>
          <a:prstGeom prst="rect">
            <a:avLst/>
          </a:prstGeom>
          <a:solidFill>
            <a:srgbClr val="414455"/>
          </a:solidFill>
          <a:ln w="12700">
            <a:miter lim="400000"/>
          </a:ln>
        </p:spPr>
        <p:txBody>
          <a:bodyPr lIns="45719" rIns="45719" anchor="ctr"/>
          <a:lstStyle/>
          <a:p>
            <a:pPr algn="ctr">
              <a:defRPr>
                <a:solidFill>
                  <a:srgbClr val="FFFFFF"/>
                </a:solidFill>
              </a:defRPr>
            </a:pPr>
            <a:endParaRPr/>
          </a:p>
        </p:txBody>
      </p:sp>
      <p:pic>
        <p:nvPicPr>
          <p:cNvPr id="93" name="图片 2" descr="图片 2"/>
          <p:cNvPicPr>
            <a:picLocks noChangeAspect="1"/>
          </p:cNvPicPr>
          <p:nvPr/>
        </p:nvPicPr>
        <p:blipFill>
          <a:blip r:embed="rId2"/>
          <a:stretch>
            <a:fillRect/>
          </a:stretch>
        </p:blipFill>
        <p:spPr>
          <a:xfrm>
            <a:off x="179387" y="-20638"/>
            <a:ext cx="1704976" cy="720727"/>
          </a:xfrm>
          <a:prstGeom prst="rect">
            <a:avLst/>
          </a:prstGeom>
          <a:ln w="12700">
            <a:miter lim="400000"/>
          </a:ln>
        </p:spPr>
      </p:pic>
      <p:sp>
        <p:nvSpPr>
          <p:cNvPr id="94" name="矩形 1"/>
          <p:cNvSpPr/>
          <p:nvPr/>
        </p:nvSpPr>
        <p:spPr>
          <a:xfrm>
            <a:off x="0" y="-1"/>
            <a:ext cx="9144000" cy="700090"/>
          </a:xfrm>
          <a:prstGeom prst="rect">
            <a:avLst/>
          </a:prstGeom>
          <a:solidFill>
            <a:srgbClr val="414455"/>
          </a:solidFill>
          <a:ln w="12700">
            <a:miter lim="400000"/>
          </a:ln>
        </p:spPr>
        <p:txBody>
          <a:bodyPr lIns="45719" rIns="45719" anchor="ctr"/>
          <a:lstStyle/>
          <a:p>
            <a:pPr algn="ctr">
              <a:defRPr>
                <a:solidFill>
                  <a:srgbClr val="FFFFFF"/>
                </a:solidFill>
              </a:defRPr>
            </a:pPr>
            <a:endParaRPr/>
          </a:p>
        </p:txBody>
      </p:sp>
      <p:pic>
        <p:nvPicPr>
          <p:cNvPr id="95" name="同济大学.png" descr="同济大学.png"/>
          <p:cNvPicPr>
            <a:picLocks noChangeAspect="1"/>
          </p:cNvPicPr>
          <p:nvPr/>
        </p:nvPicPr>
        <p:blipFill>
          <a:blip r:embed="rId3"/>
          <a:stretch>
            <a:fillRect/>
          </a:stretch>
        </p:blipFill>
        <p:spPr>
          <a:xfrm>
            <a:off x="-138764" y="-578822"/>
            <a:ext cx="2840784" cy="1857732"/>
          </a:xfrm>
          <a:prstGeom prst="rect">
            <a:avLst/>
          </a:prstGeom>
          <a:ln w="12700">
            <a:miter lim="400000"/>
          </a:ln>
        </p:spPr>
      </p:pic>
      <p:sp>
        <p:nvSpPr>
          <p:cNvPr id="96" name="幻灯片编号"/>
          <p:cNvSpPr txBox="1">
            <a:spLocks noGrp="1"/>
          </p:cNvSpPr>
          <p:nvPr>
            <p:ph type="sldNum" sz="quarter" idx="2"/>
          </p:nvPr>
        </p:nvSpPr>
        <p:spPr>
          <a:xfrm>
            <a:off x="4419600" y="4627562"/>
            <a:ext cx="2133600" cy="279401"/>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1_标题和内容">
    <p:spTree>
      <p:nvGrpSpPr>
        <p:cNvPr id="1" name=""/>
        <p:cNvGrpSpPr/>
        <p:nvPr/>
      </p:nvGrpSpPr>
      <p:grpSpPr>
        <a:xfrm>
          <a:off x="0" y="0"/>
          <a:ext cx="0" cy="0"/>
          <a:chOff x="0" y="0"/>
          <a:chExt cx="0" cy="0"/>
        </a:xfrm>
      </p:grpSpPr>
      <p:sp>
        <p:nvSpPr>
          <p:cNvPr id="103" name="幻灯片编号"/>
          <p:cNvSpPr txBox="1">
            <a:spLocks noGrp="1"/>
          </p:cNvSpPr>
          <p:nvPr>
            <p:ph type="sldNum" sz="quarter" idx="2"/>
          </p:nvPr>
        </p:nvSpPr>
        <p:spPr>
          <a:xfrm>
            <a:off x="4419600" y="4627562"/>
            <a:ext cx="2133600" cy="279401"/>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9_标题幻灯片">
    <p:spTree>
      <p:nvGrpSpPr>
        <p:cNvPr id="1" name=""/>
        <p:cNvGrpSpPr/>
        <p:nvPr/>
      </p:nvGrpSpPr>
      <p:grpSpPr>
        <a:xfrm>
          <a:off x="0" y="0"/>
          <a:ext cx="0" cy="0"/>
          <a:chOff x="0" y="0"/>
          <a:chExt cx="0" cy="0"/>
        </a:xfrm>
      </p:grpSpPr>
      <p:sp>
        <p:nvSpPr>
          <p:cNvPr id="110" name="矩形 1"/>
          <p:cNvSpPr/>
          <p:nvPr/>
        </p:nvSpPr>
        <p:spPr>
          <a:xfrm>
            <a:off x="0" y="-1"/>
            <a:ext cx="9144000" cy="700090"/>
          </a:xfrm>
          <a:prstGeom prst="rect">
            <a:avLst/>
          </a:prstGeom>
          <a:solidFill>
            <a:srgbClr val="414455"/>
          </a:solidFill>
          <a:ln w="12700">
            <a:miter lim="400000"/>
          </a:ln>
        </p:spPr>
        <p:txBody>
          <a:bodyPr lIns="45719" rIns="45719" anchor="ctr"/>
          <a:lstStyle/>
          <a:p>
            <a:pPr algn="ctr">
              <a:defRPr>
                <a:solidFill>
                  <a:srgbClr val="FFFFFF"/>
                </a:solidFill>
              </a:defRPr>
            </a:pPr>
            <a:endParaRPr/>
          </a:p>
        </p:txBody>
      </p:sp>
      <p:pic>
        <p:nvPicPr>
          <p:cNvPr id="111" name="图片 2" descr="图片 2"/>
          <p:cNvPicPr>
            <a:picLocks noChangeAspect="1"/>
          </p:cNvPicPr>
          <p:nvPr/>
        </p:nvPicPr>
        <p:blipFill>
          <a:blip r:embed="rId2"/>
          <a:stretch>
            <a:fillRect/>
          </a:stretch>
        </p:blipFill>
        <p:spPr>
          <a:xfrm>
            <a:off x="179387" y="-20638"/>
            <a:ext cx="1704976" cy="720727"/>
          </a:xfrm>
          <a:prstGeom prst="rect">
            <a:avLst/>
          </a:prstGeom>
          <a:ln w="12700">
            <a:miter lim="400000"/>
          </a:ln>
        </p:spPr>
      </p:pic>
      <p:sp>
        <p:nvSpPr>
          <p:cNvPr id="112" name="矩形 3"/>
          <p:cNvSpPr txBox="1"/>
          <p:nvPr/>
        </p:nvSpPr>
        <p:spPr>
          <a:xfrm>
            <a:off x="6477000" y="176212"/>
            <a:ext cx="815341" cy="34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400">
                <a:solidFill>
                  <a:srgbClr val="FFFFFF"/>
                </a:solidFill>
                <a:latin typeface="微软雅黑"/>
                <a:ea typeface="微软雅黑"/>
                <a:cs typeface="微软雅黑"/>
                <a:sym typeface="微软雅黑"/>
              </a:defRPr>
            </a:lvl1pPr>
          </a:lstStyle>
          <a:p>
            <a:r>
              <a:t>课题综述</a:t>
            </a:r>
          </a:p>
        </p:txBody>
      </p:sp>
      <p:sp>
        <p:nvSpPr>
          <p:cNvPr id="113" name="矩形 4"/>
          <p:cNvSpPr/>
          <p:nvPr/>
        </p:nvSpPr>
        <p:spPr>
          <a:xfrm>
            <a:off x="8564563" y="258763"/>
            <a:ext cx="184151" cy="138113"/>
          </a:xfrm>
          <a:prstGeom prst="rect">
            <a:avLst/>
          </a:prstGeom>
          <a:solidFill>
            <a:srgbClr val="FFFFFF">
              <a:alpha val="80000"/>
            </a:srgbClr>
          </a:solidFill>
          <a:ln w="12700">
            <a:miter lim="400000"/>
          </a:ln>
        </p:spPr>
        <p:txBody>
          <a:bodyPr lIns="45719" rIns="45719" anchor="ctr"/>
          <a:lstStyle/>
          <a:p>
            <a:pPr algn="ctr">
              <a:defRPr sz="1400">
                <a:solidFill>
                  <a:srgbClr val="FFFFFF"/>
                </a:solidFill>
                <a:latin typeface="微软雅黑"/>
                <a:ea typeface="微软雅黑"/>
                <a:cs typeface="微软雅黑"/>
                <a:sym typeface="微软雅黑"/>
              </a:defRPr>
            </a:pPr>
            <a:endParaRPr/>
          </a:p>
        </p:txBody>
      </p:sp>
      <p:sp>
        <p:nvSpPr>
          <p:cNvPr id="114" name="矩形 5"/>
          <p:cNvSpPr/>
          <p:nvPr/>
        </p:nvSpPr>
        <p:spPr>
          <a:xfrm>
            <a:off x="8329613" y="258763"/>
            <a:ext cx="182563" cy="138113"/>
          </a:xfrm>
          <a:prstGeom prst="rect">
            <a:avLst/>
          </a:prstGeom>
          <a:solidFill>
            <a:srgbClr val="FFFFFF">
              <a:alpha val="80000"/>
            </a:srgbClr>
          </a:solidFill>
          <a:ln w="12700">
            <a:miter lim="400000"/>
          </a:ln>
        </p:spPr>
        <p:txBody>
          <a:bodyPr lIns="45719" rIns="45719" anchor="ctr"/>
          <a:lstStyle/>
          <a:p>
            <a:pPr algn="ctr">
              <a:defRPr sz="1400">
                <a:solidFill>
                  <a:srgbClr val="FFFFFF"/>
                </a:solidFill>
                <a:latin typeface="微软雅黑"/>
                <a:ea typeface="微软雅黑"/>
                <a:cs typeface="微软雅黑"/>
                <a:sym typeface="微软雅黑"/>
              </a:defRPr>
            </a:pPr>
            <a:endParaRPr/>
          </a:p>
        </p:txBody>
      </p:sp>
      <p:sp>
        <p:nvSpPr>
          <p:cNvPr id="115" name="矩形 6"/>
          <p:cNvSpPr/>
          <p:nvPr/>
        </p:nvSpPr>
        <p:spPr>
          <a:xfrm>
            <a:off x="8097838" y="258763"/>
            <a:ext cx="184151" cy="138113"/>
          </a:xfrm>
          <a:prstGeom prst="rect">
            <a:avLst/>
          </a:prstGeom>
          <a:solidFill>
            <a:srgbClr val="FFFFFF">
              <a:alpha val="80000"/>
            </a:srgbClr>
          </a:solidFill>
          <a:ln w="12700">
            <a:miter lim="400000"/>
          </a:ln>
        </p:spPr>
        <p:txBody>
          <a:bodyPr lIns="45719" rIns="45719" anchor="ctr"/>
          <a:lstStyle/>
          <a:p>
            <a:pPr algn="ctr">
              <a:defRPr sz="1400">
                <a:solidFill>
                  <a:srgbClr val="FFFFFF"/>
                </a:solidFill>
                <a:latin typeface="微软雅黑"/>
                <a:ea typeface="微软雅黑"/>
                <a:cs typeface="微软雅黑"/>
                <a:sym typeface="微软雅黑"/>
              </a:defRPr>
            </a:pPr>
            <a:endParaRPr/>
          </a:p>
        </p:txBody>
      </p:sp>
      <p:sp>
        <p:nvSpPr>
          <p:cNvPr id="116" name="矩形 7"/>
          <p:cNvSpPr/>
          <p:nvPr/>
        </p:nvSpPr>
        <p:spPr>
          <a:xfrm>
            <a:off x="7861300" y="258763"/>
            <a:ext cx="184150" cy="138113"/>
          </a:xfrm>
          <a:prstGeom prst="rect">
            <a:avLst/>
          </a:prstGeom>
          <a:solidFill>
            <a:srgbClr val="FFFFFF">
              <a:alpha val="80000"/>
            </a:srgbClr>
          </a:solidFill>
          <a:ln w="12700">
            <a:miter lim="400000"/>
          </a:ln>
        </p:spPr>
        <p:txBody>
          <a:bodyPr lIns="45719" rIns="45719" anchor="ctr"/>
          <a:lstStyle/>
          <a:p>
            <a:pPr algn="ctr">
              <a:defRPr sz="1400">
                <a:solidFill>
                  <a:srgbClr val="FFFFFF"/>
                </a:solidFill>
                <a:latin typeface="微软雅黑"/>
                <a:ea typeface="微软雅黑"/>
                <a:cs typeface="微软雅黑"/>
                <a:sym typeface="微软雅黑"/>
              </a:defRPr>
            </a:pPr>
            <a:endParaRPr/>
          </a:p>
        </p:txBody>
      </p:sp>
      <p:sp>
        <p:nvSpPr>
          <p:cNvPr id="117" name="矩形 8"/>
          <p:cNvSpPr/>
          <p:nvPr/>
        </p:nvSpPr>
        <p:spPr>
          <a:xfrm>
            <a:off x="7626350" y="258763"/>
            <a:ext cx="184150" cy="138113"/>
          </a:xfrm>
          <a:prstGeom prst="rect">
            <a:avLst/>
          </a:prstGeom>
          <a:solidFill>
            <a:srgbClr val="FFFFFF">
              <a:alpha val="80000"/>
            </a:srgbClr>
          </a:solidFill>
          <a:ln w="12700">
            <a:miter lim="400000"/>
          </a:ln>
        </p:spPr>
        <p:txBody>
          <a:bodyPr lIns="45719" rIns="45719" anchor="ctr"/>
          <a:lstStyle/>
          <a:p>
            <a:pPr algn="ctr">
              <a:defRPr sz="1400">
                <a:solidFill>
                  <a:srgbClr val="FFFFFF"/>
                </a:solidFill>
                <a:latin typeface="微软雅黑"/>
                <a:ea typeface="微软雅黑"/>
                <a:cs typeface="微软雅黑"/>
                <a:sym typeface="微软雅黑"/>
              </a:defRPr>
            </a:pPr>
            <a:endParaRPr/>
          </a:p>
        </p:txBody>
      </p:sp>
      <p:sp>
        <p:nvSpPr>
          <p:cNvPr id="118" name="矩形 9"/>
          <p:cNvSpPr/>
          <p:nvPr/>
        </p:nvSpPr>
        <p:spPr>
          <a:xfrm>
            <a:off x="7383463" y="258763"/>
            <a:ext cx="184151" cy="138113"/>
          </a:xfrm>
          <a:prstGeom prst="rect">
            <a:avLst/>
          </a:prstGeom>
          <a:ln w="6350">
            <a:solidFill>
              <a:srgbClr val="FFFFFF"/>
            </a:solidFill>
          </a:ln>
        </p:spPr>
        <p:txBody>
          <a:bodyPr lIns="45719" rIns="45719" anchor="ctr"/>
          <a:lstStyle/>
          <a:p>
            <a:pPr algn="ctr">
              <a:defRPr sz="1400">
                <a:solidFill>
                  <a:srgbClr val="FFFFFF"/>
                </a:solidFill>
                <a:latin typeface="微软雅黑"/>
                <a:ea typeface="微软雅黑"/>
                <a:cs typeface="微软雅黑"/>
                <a:sym typeface="微软雅黑"/>
              </a:defRPr>
            </a:pPr>
            <a:endParaRPr/>
          </a:p>
        </p:txBody>
      </p:sp>
      <p:sp>
        <p:nvSpPr>
          <p:cNvPr id="119" name="矩形 1"/>
          <p:cNvSpPr/>
          <p:nvPr/>
        </p:nvSpPr>
        <p:spPr>
          <a:xfrm>
            <a:off x="0" y="-1"/>
            <a:ext cx="9144000" cy="700090"/>
          </a:xfrm>
          <a:prstGeom prst="rect">
            <a:avLst/>
          </a:prstGeom>
          <a:solidFill>
            <a:srgbClr val="414455"/>
          </a:solidFill>
          <a:ln w="12700">
            <a:miter lim="400000"/>
          </a:ln>
        </p:spPr>
        <p:txBody>
          <a:bodyPr lIns="45719" rIns="45719" anchor="ctr"/>
          <a:lstStyle/>
          <a:p>
            <a:pPr algn="ctr">
              <a:defRPr>
                <a:solidFill>
                  <a:srgbClr val="FFFFFF"/>
                </a:solidFill>
              </a:defRPr>
            </a:pPr>
            <a:endParaRPr/>
          </a:p>
        </p:txBody>
      </p:sp>
      <p:pic>
        <p:nvPicPr>
          <p:cNvPr id="120" name="同济大学.png" descr="同济大学.png"/>
          <p:cNvPicPr>
            <a:picLocks noChangeAspect="1"/>
          </p:cNvPicPr>
          <p:nvPr/>
        </p:nvPicPr>
        <p:blipFill>
          <a:blip r:embed="rId3"/>
          <a:stretch>
            <a:fillRect/>
          </a:stretch>
        </p:blipFill>
        <p:spPr>
          <a:xfrm>
            <a:off x="-138764" y="-578822"/>
            <a:ext cx="2840784" cy="1857732"/>
          </a:xfrm>
          <a:prstGeom prst="rect">
            <a:avLst/>
          </a:prstGeom>
          <a:ln w="12700">
            <a:miter lim="400000"/>
          </a:ln>
        </p:spPr>
      </p:pic>
      <p:sp>
        <p:nvSpPr>
          <p:cNvPr id="121" name="幻灯片编号"/>
          <p:cNvSpPr txBox="1">
            <a:spLocks noGrp="1"/>
          </p:cNvSpPr>
          <p:nvPr>
            <p:ph type="sldNum" sz="quarter" idx="2"/>
          </p:nvPr>
        </p:nvSpPr>
        <p:spPr>
          <a:xfrm>
            <a:off x="4419600" y="4627562"/>
            <a:ext cx="2133600" cy="279401"/>
          </a:xfrm>
          <a:prstGeom prst="rect">
            <a:avLst/>
          </a:prstGeom>
        </p:spPr>
        <p:txBody>
          <a:bodyPr anchor="ctr"/>
          <a:lstStyle>
            <a:lvl1pPr algn="r">
              <a:defRPr sz="1200"/>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722312" y="3305176"/>
            <a:ext cx="7772401" cy="1021557"/>
          </a:xfrm>
          <a:prstGeom prst="rect">
            <a:avLst/>
          </a:prstGeom>
        </p:spPr>
        <p:txBody>
          <a:bodyPr/>
          <a:lstStyle>
            <a:lvl1pPr algn="l">
              <a:defRPr sz="4000" b="1" cap="all"/>
            </a:lvl1pPr>
          </a:lstStyle>
          <a:p>
            <a:r>
              <a:t>标题文本</a:t>
            </a:r>
          </a:p>
        </p:txBody>
      </p:sp>
      <p:sp>
        <p:nvSpPr>
          <p:cNvPr id="30" name="正文级别 1…"/>
          <p:cNvSpPr txBox="1">
            <a:spLocks noGrp="1"/>
          </p:cNvSpPr>
          <p:nvPr>
            <p:ph type="body" sz="quarter" idx="1"/>
          </p:nvPr>
        </p:nvSpPr>
        <p:spPr>
          <a:xfrm>
            <a:off x="722312" y="2180034"/>
            <a:ext cx="7772401" cy="1125141"/>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457200" y="900112"/>
            <a:ext cx="4038600" cy="2545558"/>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prstGeom prst="rect">
            <a:avLst/>
          </a:prstGeom>
        </p:spPr>
        <p:txBody>
          <a:bodyPr/>
          <a:lstStyle/>
          <a:p>
            <a:r>
              <a:t>标题文本</a:t>
            </a:r>
          </a:p>
        </p:txBody>
      </p:sp>
      <p:sp>
        <p:nvSpPr>
          <p:cNvPr id="48" name="正文级别 1…"/>
          <p:cNvSpPr txBox="1">
            <a:spLocks noGrp="1"/>
          </p:cNvSpPr>
          <p:nvPr>
            <p:ph type="body" sz="quarter" idx="1"/>
          </p:nvPr>
        </p:nvSpPr>
        <p:spPr>
          <a:xfrm>
            <a:off x="457200" y="1151334"/>
            <a:ext cx="4040188" cy="47982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4645026" y="1151334"/>
            <a:ext cx="4041776" cy="479823"/>
          </a:xfrm>
          <a:prstGeom prst="rect">
            <a:avLst/>
          </a:prstGeom>
        </p:spPr>
        <p:txBody>
          <a:bodyPr anchor="b"/>
          <a:lstStyle/>
          <a:p>
            <a:pPr marL="0" indent="0">
              <a:spcBef>
                <a:spcPts val="500"/>
              </a:spcBef>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457201" y="204786"/>
            <a:ext cx="3008314" cy="871539"/>
          </a:xfrm>
          <a:prstGeom prst="rect">
            <a:avLst/>
          </a:prstGeom>
        </p:spPr>
        <p:txBody>
          <a:bodyPr anchor="b"/>
          <a:lstStyle>
            <a:lvl1pPr algn="l">
              <a:defRPr sz="2000" b="1"/>
            </a:lvl1pPr>
          </a:lstStyle>
          <a:p>
            <a:r>
              <a:t>标题文本</a:t>
            </a:r>
          </a:p>
        </p:txBody>
      </p:sp>
      <p:sp>
        <p:nvSpPr>
          <p:cNvPr id="73" name="正文级别 1…"/>
          <p:cNvSpPr txBox="1">
            <a:spLocks noGrp="1"/>
          </p:cNvSpPr>
          <p:nvPr>
            <p:ph type="body" idx="1"/>
          </p:nvPr>
        </p:nvSpPr>
        <p:spPr>
          <a:xfrm>
            <a:off x="3575050" y="204788"/>
            <a:ext cx="5111750" cy="4389836"/>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half" idx="13"/>
          </p:nvPr>
        </p:nvSpPr>
        <p:spPr>
          <a:xfrm>
            <a:off x="457200" y="1076326"/>
            <a:ext cx="3008315" cy="3518297"/>
          </a:xfrm>
          <a:prstGeom prst="rect">
            <a:avLst/>
          </a:prstGeom>
        </p:spPr>
        <p:txBody>
          <a:bodyPr/>
          <a:lstStyle/>
          <a:p>
            <a:pPr marL="0" indent="0">
              <a:spcBef>
                <a:spcPts val="300"/>
              </a:spcBef>
              <a:buSzTx/>
              <a:buFontTx/>
              <a:buNone/>
              <a:defRPr sz="14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1792288" y="3600450"/>
            <a:ext cx="5486401" cy="425054"/>
          </a:xfrm>
          <a:prstGeom prst="rect">
            <a:avLst/>
          </a:prstGeom>
        </p:spPr>
        <p:txBody>
          <a:bodyPr anchor="b"/>
          <a:lstStyle>
            <a:lvl1pPr algn="l">
              <a:defRPr sz="2000" b="1"/>
            </a:lvl1pPr>
          </a:lstStyle>
          <a:p>
            <a:r>
              <a:t>标题文本</a:t>
            </a:r>
          </a:p>
        </p:txBody>
      </p:sp>
      <p:sp>
        <p:nvSpPr>
          <p:cNvPr id="83" name="图片占位符 2"/>
          <p:cNvSpPr>
            <a:spLocks noGrp="1"/>
          </p:cNvSpPr>
          <p:nvPr>
            <p:ph type="pic" sz="half" idx="13"/>
          </p:nvPr>
        </p:nvSpPr>
        <p:spPr>
          <a:xfrm>
            <a:off x="1792288" y="459581"/>
            <a:ext cx="5486401" cy="3086101"/>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1792288" y="4025503"/>
            <a:ext cx="5486401" cy="603648"/>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457200" y="205978"/>
            <a:ext cx="8229600" cy="8572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标题文本</a:t>
            </a:r>
          </a:p>
        </p:txBody>
      </p:sp>
      <p:sp>
        <p:nvSpPr>
          <p:cNvPr id="3" name="正文级别 1…"/>
          <p:cNvSpPr txBox="1">
            <a:spLocks noGrp="1"/>
          </p:cNvSpPr>
          <p:nvPr>
            <p:ph type="body" idx="1"/>
          </p:nvPr>
        </p:nvSpPr>
        <p:spPr>
          <a:xfrm>
            <a:off x="457200" y="1200150"/>
            <a:ext cx="8229600" cy="33944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6553200" y="4767262"/>
            <a:ext cx="343903" cy="358141"/>
          </a:xfrm>
          <a:prstGeom prst="rect">
            <a:avLst/>
          </a:prstGeom>
          <a:ln w="12700">
            <a:miter lim="400000"/>
          </a:ln>
        </p:spPr>
        <p:txBody>
          <a:bodyPr wrap="none" lIns="45719" rIns="45719">
            <a:spAutoFit/>
          </a:body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 Id="rId5" Type="http://schemas.openxmlformats.org/officeDocument/2006/relationships/image" Target="../media/image17.jpe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0" name="图像" descr="图像"/>
          <p:cNvPicPr>
            <a:picLocks noChangeAspect="1"/>
          </p:cNvPicPr>
          <p:nvPr/>
        </p:nvPicPr>
        <p:blipFill>
          <a:blip r:embed="rId2"/>
          <a:stretch>
            <a:fillRect/>
          </a:stretch>
        </p:blipFill>
        <p:spPr>
          <a:xfrm>
            <a:off x="-98380" y="846249"/>
            <a:ext cx="3460751" cy="2342928"/>
          </a:xfrm>
          <a:prstGeom prst="rect">
            <a:avLst/>
          </a:prstGeom>
          <a:ln w="12700">
            <a:miter lim="400000"/>
          </a:ln>
        </p:spPr>
      </p:pic>
      <p:sp>
        <p:nvSpPr>
          <p:cNvPr id="301" name="矩形 1"/>
          <p:cNvSpPr/>
          <p:nvPr/>
        </p:nvSpPr>
        <p:spPr>
          <a:xfrm>
            <a:off x="2627313" y="1109663"/>
            <a:ext cx="6516687" cy="2097086"/>
          </a:xfrm>
          <a:prstGeom prst="rect">
            <a:avLst/>
          </a:prstGeom>
          <a:solidFill>
            <a:srgbClr val="414455"/>
          </a:solidFill>
          <a:ln w="12700">
            <a:miter lim="400000"/>
          </a:ln>
        </p:spPr>
        <p:txBody>
          <a:bodyPr lIns="45719" rIns="45719" anchor="ctr"/>
          <a:lstStyle/>
          <a:p>
            <a:pPr algn="ctr">
              <a:defRPr>
                <a:solidFill>
                  <a:srgbClr val="FFFFFF"/>
                </a:solidFill>
              </a:defRPr>
            </a:pPr>
            <a:r>
              <a:rPr lang="en-US" sz="2800" dirty="0"/>
              <a:t>Diagnostic system for diabetes retinopathy</a:t>
            </a:r>
            <a:endParaRPr sz="2800" dirty="0"/>
          </a:p>
        </p:txBody>
      </p:sp>
      <p:sp>
        <p:nvSpPr>
          <p:cNvPr id="302" name="TextBox 25"/>
          <p:cNvSpPr txBox="1"/>
          <p:nvPr/>
        </p:nvSpPr>
        <p:spPr>
          <a:xfrm>
            <a:off x="6400526" y="2387848"/>
            <a:ext cx="2939530" cy="476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90" tIns="34290" rIns="34290" bIns="34290" anchor="ctr">
            <a:spAutoFit/>
          </a:bodyPr>
          <a:lstStyle/>
          <a:p>
            <a:pPr>
              <a:lnSpc>
                <a:spcPct val="150000"/>
              </a:lnSpc>
              <a:defRPr sz="1500">
                <a:solidFill>
                  <a:srgbClr val="FFFFFF"/>
                </a:solidFill>
                <a:latin typeface="微软雅黑"/>
                <a:ea typeface="微软雅黑"/>
                <a:cs typeface="微软雅黑"/>
                <a:sym typeface="微软雅黑"/>
              </a:defRPr>
            </a:pPr>
            <a:r>
              <a:rPr lang="en-US" altLang="zh-CN" sz="2000" dirty="0"/>
              <a:t>Milestone 1 meeting</a:t>
            </a:r>
            <a:endParaRPr sz="2000" dirty="0"/>
          </a:p>
        </p:txBody>
      </p:sp>
      <p:sp>
        <p:nvSpPr>
          <p:cNvPr id="303" name="矩形 33"/>
          <p:cNvSpPr/>
          <p:nvPr/>
        </p:nvSpPr>
        <p:spPr>
          <a:xfrm>
            <a:off x="3342011" y="832595"/>
            <a:ext cx="5974752" cy="266701"/>
          </a:xfrm>
          <a:prstGeom prst="rect">
            <a:avLst/>
          </a:prstGeom>
          <a:blipFill>
            <a:blip r:embed="rId3"/>
          </a:blipFill>
          <a:ln w="12700">
            <a:miter lim="400000"/>
          </a:ln>
        </p:spPr>
        <p:txBody>
          <a:bodyPr lIns="45719" rIns="45719" anchor="ctr"/>
          <a:lstStyle/>
          <a:p>
            <a:pPr algn="ctr">
              <a:defRPr>
                <a:solidFill>
                  <a:srgbClr val="FFFFFF"/>
                </a:solidFill>
              </a:defRPr>
            </a:pPr>
            <a:endParaRPr/>
          </a:p>
        </p:txBody>
      </p:sp>
      <p:sp>
        <p:nvSpPr>
          <p:cNvPr id="305" name="TextBox 28"/>
          <p:cNvSpPr txBox="1"/>
          <p:nvPr/>
        </p:nvSpPr>
        <p:spPr>
          <a:xfrm>
            <a:off x="3424238" y="1469032"/>
            <a:ext cx="5327651" cy="1046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90" tIns="34290" rIns="34290" bIns="34290" anchor="ctr">
            <a:spAutoFit/>
          </a:bodyPr>
          <a:lstStyle>
            <a:lvl1pPr>
              <a:lnSpc>
                <a:spcPct val="150000"/>
              </a:lnSpc>
              <a:defRPr sz="4800" b="1">
                <a:solidFill>
                  <a:srgbClr val="FFFFFF"/>
                </a:solidFill>
                <a:latin typeface="微软雅黑"/>
                <a:ea typeface="微软雅黑"/>
                <a:cs typeface="微软雅黑"/>
                <a:sym typeface="微软雅黑"/>
              </a:defRPr>
            </a:lvl1pPr>
          </a:lstStyle>
          <a:p>
            <a:endParaRPr dirty="0"/>
          </a:p>
        </p:txBody>
      </p:sp>
      <p:grpSp>
        <p:nvGrpSpPr>
          <p:cNvPr id="315" name="组合 2"/>
          <p:cNvGrpSpPr/>
          <p:nvPr/>
        </p:nvGrpSpPr>
        <p:grpSpPr>
          <a:xfrm>
            <a:off x="4179454" y="3259434"/>
            <a:ext cx="3125790" cy="1317627"/>
            <a:chOff x="0" y="76199"/>
            <a:chExt cx="3125789" cy="1317626"/>
          </a:xfrm>
        </p:grpSpPr>
        <p:sp>
          <p:nvSpPr>
            <p:cNvPr id="307" name="TextBox 90"/>
            <p:cNvSpPr txBox="1"/>
            <p:nvPr/>
          </p:nvSpPr>
          <p:spPr>
            <a:xfrm>
              <a:off x="0" y="76199"/>
              <a:ext cx="1154113" cy="3385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sz="1600">
                  <a:solidFill>
                    <a:srgbClr val="404040"/>
                  </a:solidFill>
                  <a:latin typeface="微软雅黑"/>
                  <a:ea typeface="微软雅黑"/>
                  <a:cs typeface="微软雅黑"/>
                  <a:sym typeface="微软雅黑"/>
                </a:defRPr>
              </a:lvl1pPr>
            </a:lstStyle>
            <a:p>
              <a:r>
                <a:rPr lang="en-US" altLang="zh-CN" dirty="0"/>
                <a:t>Member</a:t>
              </a:r>
              <a:r>
                <a:rPr dirty="0"/>
                <a:t>：</a:t>
              </a:r>
            </a:p>
          </p:txBody>
        </p:sp>
        <p:sp>
          <p:nvSpPr>
            <p:cNvPr id="311" name="直接连接符 62"/>
            <p:cNvSpPr/>
            <p:nvPr/>
          </p:nvSpPr>
          <p:spPr>
            <a:xfrm>
              <a:off x="1036638" y="368300"/>
              <a:ext cx="2089151" cy="1"/>
            </a:xfrm>
            <a:prstGeom prst="line">
              <a:avLst/>
            </a:prstGeom>
            <a:noFill/>
            <a:ln w="9525" cap="flat">
              <a:solidFill>
                <a:srgbClr val="404040"/>
              </a:solidFill>
              <a:prstDash val="solid"/>
              <a:round/>
            </a:ln>
            <a:effectLst/>
          </p:spPr>
          <p:txBody>
            <a:bodyPr wrap="square" lIns="45719" tIns="45719" rIns="45719" bIns="45719" numCol="1" anchor="t">
              <a:noAutofit/>
            </a:bodyPr>
            <a:lstStyle/>
            <a:p>
              <a:endParaRPr/>
            </a:p>
          </p:txBody>
        </p:sp>
        <p:sp>
          <p:nvSpPr>
            <p:cNvPr id="312" name="直接连接符 63"/>
            <p:cNvSpPr/>
            <p:nvPr/>
          </p:nvSpPr>
          <p:spPr>
            <a:xfrm>
              <a:off x="1036638" y="692150"/>
              <a:ext cx="2089151" cy="1"/>
            </a:xfrm>
            <a:prstGeom prst="line">
              <a:avLst/>
            </a:prstGeom>
            <a:noFill/>
            <a:ln w="9525" cap="flat">
              <a:solidFill>
                <a:srgbClr val="404040"/>
              </a:solidFill>
              <a:prstDash val="solid"/>
              <a:round/>
            </a:ln>
            <a:effectLst/>
          </p:spPr>
          <p:txBody>
            <a:bodyPr wrap="square" lIns="45719" tIns="45719" rIns="45719" bIns="45719" numCol="1" anchor="t">
              <a:noAutofit/>
            </a:bodyPr>
            <a:lstStyle/>
            <a:p>
              <a:endParaRPr/>
            </a:p>
          </p:txBody>
        </p:sp>
        <p:sp>
          <p:nvSpPr>
            <p:cNvPr id="313" name="直接连接符 64"/>
            <p:cNvSpPr/>
            <p:nvPr/>
          </p:nvSpPr>
          <p:spPr>
            <a:xfrm>
              <a:off x="1036638" y="1069974"/>
              <a:ext cx="2089151" cy="1"/>
            </a:xfrm>
            <a:prstGeom prst="line">
              <a:avLst/>
            </a:prstGeom>
            <a:noFill/>
            <a:ln w="9525" cap="flat">
              <a:solidFill>
                <a:srgbClr val="404040"/>
              </a:solidFill>
              <a:prstDash val="solid"/>
              <a:round/>
            </a:ln>
            <a:effectLst/>
          </p:spPr>
          <p:txBody>
            <a:bodyPr wrap="square" lIns="45719" tIns="45719" rIns="45719" bIns="45719" numCol="1" anchor="t">
              <a:noAutofit/>
            </a:bodyPr>
            <a:lstStyle/>
            <a:p>
              <a:endParaRPr dirty="0"/>
            </a:p>
          </p:txBody>
        </p:sp>
        <p:sp>
          <p:nvSpPr>
            <p:cNvPr id="314" name="直接连接符 65"/>
            <p:cNvSpPr/>
            <p:nvPr/>
          </p:nvSpPr>
          <p:spPr>
            <a:xfrm>
              <a:off x="1036638" y="1393824"/>
              <a:ext cx="2089151" cy="1"/>
            </a:xfrm>
            <a:prstGeom prst="line">
              <a:avLst/>
            </a:prstGeom>
            <a:noFill/>
            <a:ln w="9525" cap="flat">
              <a:solidFill>
                <a:srgbClr val="404040"/>
              </a:solidFill>
              <a:prstDash val="solid"/>
              <a:round/>
            </a:ln>
            <a:effectLst/>
          </p:spPr>
          <p:txBody>
            <a:bodyPr wrap="square" lIns="45719" tIns="45719" rIns="45719" bIns="45719" numCol="1" anchor="t">
              <a:noAutofit/>
            </a:bodyPr>
            <a:lstStyle/>
            <a:p>
              <a:endParaRPr/>
            </a:p>
          </p:txBody>
        </p:sp>
      </p:grpSp>
      <p:pic>
        <p:nvPicPr>
          <p:cNvPr id="316" name="温馨、背景音乐 - 梦.mp3" descr="温馨、背景音乐 - 梦.mp3"/>
          <p:cNvPicPr>
            <a:picLocks noChangeAspect="1"/>
          </p:cNvPicPr>
          <p:nvPr/>
        </p:nvPicPr>
        <p:blipFill>
          <a:blip r:embed="rId4"/>
          <a:stretch>
            <a:fillRect/>
          </a:stretch>
        </p:blipFill>
        <p:spPr>
          <a:xfrm>
            <a:off x="4343400" y="-506413"/>
            <a:ext cx="457200" cy="457201"/>
          </a:xfrm>
          <a:prstGeom prst="rect">
            <a:avLst/>
          </a:prstGeom>
          <a:ln w="12700">
            <a:miter lim="400000"/>
          </a:ln>
        </p:spPr>
      </p:pic>
      <p:sp>
        <p:nvSpPr>
          <p:cNvPr id="4" name="文本框 3">
            <a:extLst>
              <a:ext uri="{FF2B5EF4-FFF2-40B4-BE49-F238E27FC236}">
                <a16:creationId xmlns:a16="http://schemas.microsoft.com/office/drawing/2014/main" id="{5213B35C-EF26-2C02-5C58-959FA326537C}"/>
              </a:ext>
            </a:extLst>
          </p:cNvPr>
          <p:cNvSpPr txBox="1"/>
          <p:nvPr/>
        </p:nvSpPr>
        <p:spPr>
          <a:xfrm flipH="1">
            <a:off x="5333567" y="3216715"/>
            <a:ext cx="1891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1800" dirty="0">
                <a:effectLst/>
                <a:latin typeface="等线" panose="02010600030101010101" pitchFamily="2" charset="-122"/>
                <a:cs typeface="Times New Roman" panose="02020603050405020304" pitchFamily="18" charset="0"/>
              </a:rPr>
              <a:t>BEINING WANG</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文本框 4">
            <a:extLst>
              <a:ext uri="{FF2B5EF4-FFF2-40B4-BE49-F238E27FC236}">
                <a16:creationId xmlns:a16="http://schemas.microsoft.com/office/drawing/2014/main" id="{FE90D9B1-27E0-1F0B-258C-37B0D14BAC1A}"/>
              </a:ext>
            </a:extLst>
          </p:cNvPr>
          <p:cNvSpPr txBox="1"/>
          <p:nvPr/>
        </p:nvSpPr>
        <p:spPr>
          <a:xfrm flipH="1">
            <a:off x="5333567" y="3542488"/>
            <a:ext cx="1891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1800" dirty="0">
                <a:effectLst/>
                <a:latin typeface="等线" panose="02010600030101010101" pitchFamily="2" charset="-122"/>
                <a:cs typeface="Times New Roman" panose="02020603050405020304" pitchFamily="18" charset="0"/>
              </a:rPr>
              <a:t>CHENYU HUANG</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6" name="文本框 5">
            <a:extLst>
              <a:ext uri="{FF2B5EF4-FFF2-40B4-BE49-F238E27FC236}">
                <a16:creationId xmlns:a16="http://schemas.microsoft.com/office/drawing/2014/main" id="{43B88927-BBF8-0C50-B70E-73183F804403}"/>
              </a:ext>
            </a:extLst>
          </p:cNvPr>
          <p:cNvSpPr txBox="1"/>
          <p:nvPr/>
        </p:nvSpPr>
        <p:spPr>
          <a:xfrm flipH="1">
            <a:off x="5333567" y="3883483"/>
            <a:ext cx="1891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1800" dirty="0">
                <a:effectLst/>
                <a:latin typeface="等线" panose="02010600030101010101" pitchFamily="2" charset="-122"/>
                <a:cs typeface="Times New Roman" panose="02020603050405020304" pitchFamily="18" charset="0"/>
              </a:rPr>
              <a:t>ZHENGYU ZHOU</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7" name="文本框 6">
            <a:extLst>
              <a:ext uri="{FF2B5EF4-FFF2-40B4-BE49-F238E27FC236}">
                <a16:creationId xmlns:a16="http://schemas.microsoft.com/office/drawing/2014/main" id="{BCCBF348-91AE-D3E8-D954-E3931BE08F44}"/>
              </a:ext>
            </a:extLst>
          </p:cNvPr>
          <p:cNvSpPr txBox="1"/>
          <p:nvPr/>
        </p:nvSpPr>
        <p:spPr>
          <a:xfrm flipH="1">
            <a:off x="5333567" y="4229809"/>
            <a:ext cx="18915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1800" dirty="0">
                <a:effectLst/>
                <a:latin typeface="等线" panose="02010600030101010101" pitchFamily="2" charset="-122"/>
                <a:cs typeface="Times New Roman" panose="02020603050405020304" pitchFamily="18" charset="0"/>
              </a:rPr>
              <a:t>PEIJIN CHEN</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文本框 7">
            <a:extLst>
              <a:ext uri="{FF2B5EF4-FFF2-40B4-BE49-F238E27FC236}">
                <a16:creationId xmlns:a16="http://schemas.microsoft.com/office/drawing/2014/main" id="{01744AF4-D2D3-23AC-0344-673163E7FA81}"/>
              </a:ext>
            </a:extLst>
          </p:cNvPr>
          <p:cNvSpPr txBox="1"/>
          <p:nvPr/>
        </p:nvSpPr>
        <p:spPr>
          <a:xfrm>
            <a:off x="4179454" y="4637565"/>
            <a:ext cx="327429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dirty="0">
                <a:ln>
                  <a:noFill/>
                </a:ln>
                <a:solidFill>
                  <a:srgbClr val="000000"/>
                </a:solidFill>
                <a:effectLst/>
                <a:uFillTx/>
                <a:latin typeface="+mn-lt"/>
                <a:ea typeface="+mn-ea"/>
                <a:cs typeface="+mn-cs"/>
                <a:sym typeface="Calibri"/>
              </a:rPr>
              <a:t>Date: 2025.04.20</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advClick="0" advTm="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B03B7-43AA-7278-B517-479DD2DF382B}"/>
            </a:ext>
          </a:extLst>
        </p:cNvPr>
        <p:cNvGrpSpPr/>
        <p:nvPr/>
      </p:nvGrpSpPr>
      <p:grpSpPr>
        <a:xfrm>
          <a:off x="0" y="0"/>
          <a:ext cx="0" cy="0"/>
          <a:chOff x="0" y="0"/>
          <a:chExt cx="0" cy="0"/>
        </a:xfrm>
      </p:grpSpPr>
      <p:sp>
        <p:nvSpPr>
          <p:cNvPr id="346" name="矩形 1">
            <a:extLst>
              <a:ext uri="{FF2B5EF4-FFF2-40B4-BE49-F238E27FC236}">
                <a16:creationId xmlns:a16="http://schemas.microsoft.com/office/drawing/2014/main" id="{0A419024-08AE-D439-E2CA-E7B00800ED04}"/>
              </a:ext>
            </a:extLst>
          </p:cNvPr>
          <p:cNvSpPr/>
          <p:nvPr/>
        </p:nvSpPr>
        <p:spPr>
          <a:xfrm>
            <a:off x="0" y="1350962"/>
            <a:ext cx="3228975" cy="1187451"/>
          </a:xfrm>
          <a:prstGeom prst="rect">
            <a:avLst/>
          </a:prstGeom>
          <a:solidFill>
            <a:srgbClr val="414455"/>
          </a:solidFill>
          <a:ln w="12700">
            <a:miter lim="400000"/>
          </a:ln>
        </p:spPr>
        <p:txBody>
          <a:bodyPr lIns="45719" rIns="45719" anchor="ctr"/>
          <a:lstStyle/>
          <a:p>
            <a:pPr algn="ctr">
              <a:defRPr>
                <a:solidFill>
                  <a:srgbClr val="FFFFFF"/>
                </a:solidFill>
              </a:defRPr>
            </a:pPr>
            <a:endParaRPr/>
          </a:p>
        </p:txBody>
      </p:sp>
      <p:sp>
        <p:nvSpPr>
          <p:cNvPr id="347" name="文本框 2">
            <a:extLst>
              <a:ext uri="{FF2B5EF4-FFF2-40B4-BE49-F238E27FC236}">
                <a16:creationId xmlns:a16="http://schemas.microsoft.com/office/drawing/2014/main" id="{999A1429-AE94-D73D-6D2E-ED7A2EB3A132}"/>
              </a:ext>
            </a:extLst>
          </p:cNvPr>
          <p:cNvSpPr txBox="1"/>
          <p:nvPr/>
        </p:nvSpPr>
        <p:spPr>
          <a:xfrm>
            <a:off x="1352549" y="1663700"/>
            <a:ext cx="1471878" cy="5309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90" tIns="34290" rIns="34290" bIns="34290">
            <a:spAutoFit/>
          </a:bodyPr>
          <a:lstStyle>
            <a:lvl1pPr>
              <a:defRPr sz="3000" b="1">
                <a:solidFill>
                  <a:srgbClr val="FFFFFF"/>
                </a:solidFill>
                <a:latin typeface="微软雅黑"/>
                <a:ea typeface="微软雅黑"/>
                <a:cs typeface="微软雅黑"/>
                <a:sym typeface="微软雅黑"/>
              </a:defRPr>
            </a:lvl1pPr>
          </a:lstStyle>
          <a:p>
            <a:r>
              <a:rPr lang="en-US" dirty="0"/>
              <a:t>PART 3</a:t>
            </a:r>
            <a:endParaRPr dirty="0"/>
          </a:p>
        </p:txBody>
      </p:sp>
      <p:sp>
        <p:nvSpPr>
          <p:cNvPr id="353" name="文本框 8">
            <a:extLst>
              <a:ext uri="{FF2B5EF4-FFF2-40B4-BE49-F238E27FC236}">
                <a16:creationId xmlns:a16="http://schemas.microsoft.com/office/drawing/2014/main" id="{96D6451C-0044-5090-EA84-E8AFF8D94458}"/>
              </a:ext>
            </a:extLst>
          </p:cNvPr>
          <p:cNvSpPr txBox="1"/>
          <p:nvPr/>
        </p:nvSpPr>
        <p:spPr>
          <a:xfrm>
            <a:off x="3681413" y="1769242"/>
            <a:ext cx="4834200" cy="37702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90" tIns="34290" rIns="34290" bIns="34290" numCol="1" anchor="t">
            <a:spAutoFit/>
          </a:bodyPr>
          <a:lstStyle>
            <a:lvl1pPr>
              <a:defRPr sz="2400" b="1">
                <a:solidFill>
                  <a:srgbClr val="404040"/>
                </a:solidFill>
                <a:latin typeface="微软雅黑"/>
                <a:ea typeface="微软雅黑"/>
                <a:cs typeface="微软雅黑"/>
                <a:sym typeface="微软雅黑"/>
              </a:defRPr>
            </a:lvl1pPr>
          </a:lstStyle>
          <a:p>
            <a:r>
              <a:rPr lang="en-US" altLang="zh-CN" sz="2000" dirty="0"/>
              <a:t>Detailed step demonstration</a:t>
            </a:r>
          </a:p>
        </p:txBody>
      </p:sp>
      <p:sp>
        <p:nvSpPr>
          <p:cNvPr id="355" name="矩形 9">
            <a:extLst>
              <a:ext uri="{FF2B5EF4-FFF2-40B4-BE49-F238E27FC236}">
                <a16:creationId xmlns:a16="http://schemas.microsoft.com/office/drawing/2014/main" id="{A1367B3A-2396-625B-FB65-A0D5B420A459}"/>
              </a:ext>
            </a:extLst>
          </p:cNvPr>
          <p:cNvSpPr/>
          <p:nvPr/>
        </p:nvSpPr>
        <p:spPr>
          <a:xfrm>
            <a:off x="3681413" y="2338387"/>
            <a:ext cx="5319713" cy="200026"/>
          </a:xfrm>
          <a:prstGeom prst="rect">
            <a:avLst/>
          </a:prstGeom>
          <a:solidFill>
            <a:srgbClr val="414455"/>
          </a:solidFill>
          <a:ln w="12700">
            <a:miter lim="400000"/>
          </a:ln>
        </p:spPr>
        <p:txBody>
          <a:bodyPr lIns="45719" rIns="45719" anchor="ctr"/>
          <a:lstStyle/>
          <a:p>
            <a:pPr algn="ctr">
              <a:defRPr>
                <a:solidFill>
                  <a:srgbClr val="FFFFFF"/>
                </a:solidFill>
              </a:defRPr>
            </a:pPr>
            <a:endParaRPr/>
          </a:p>
        </p:txBody>
      </p:sp>
      <p:sp>
        <p:nvSpPr>
          <p:cNvPr id="356" name="矩形 10">
            <a:extLst>
              <a:ext uri="{FF2B5EF4-FFF2-40B4-BE49-F238E27FC236}">
                <a16:creationId xmlns:a16="http://schemas.microsoft.com/office/drawing/2014/main" id="{6E8A64CA-E01C-2172-3851-A8CA115D0999}"/>
              </a:ext>
            </a:extLst>
          </p:cNvPr>
          <p:cNvSpPr/>
          <p:nvPr/>
        </p:nvSpPr>
        <p:spPr>
          <a:xfrm>
            <a:off x="3301999" y="1350962"/>
            <a:ext cx="306390" cy="1187451"/>
          </a:xfrm>
          <a:prstGeom prst="rect">
            <a:avLst/>
          </a:prstGeom>
          <a:solidFill>
            <a:srgbClr val="414455"/>
          </a:solidFill>
          <a:ln w="12700">
            <a:miter lim="400000"/>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716047701"/>
      </p:ext>
    </p:extLst>
  </p:cSld>
  <p:clrMapOvr>
    <a:masterClrMapping/>
  </p:clrMapOvr>
  <mc:AlternateContent xmlns:mc="http://schemas.openxmlformats.org/markup-compatibility/2006" xmlns:p14="http://schemas.microsoft.com/office/powerpoint/2010/main">
    <mc:Choice Requires="p14">
      <p:transition spd="slow" p14:dur="1200" advClick="0" advTm="0">
        <p:wipe/>
      </p:transition>
    </mc:Choice>
    <mc:Fallback xmlns="">
      <p:transition spd="slow" advClick="0" advTm="0">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9E0CC-7898-1730-C740-DE42CEFA2623}"/>
            </a:ext>
          </a:extLst>
        </p:cNvPr>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08854EA5-CC4D-3334-B563-189E630B365C}"/>
              </a:ext>
            </a:extLst>
          </p:cNvPr>
          <p:cNvGraphicFramePr>
            <a:graphicFrameLocks noGrp="1"/>
          </p:cNvGraphicFramePr>
          <p:nvPr>
            <p:extLst>
              <p:ext uri="{D42A27DB-BD31-4B8C-83A1-F6EECF244321}">
                <p14:modId xmlns:p14="http://schemas.microsoft.com/office/powerpoint/2010/main" val="2698039001"/>
              </p:ext>
            </p:extLst>
          </p:nvPr>
        </p:nvGraphicFramePr>
        <p:xfrm>
          <a:off x="1671524" y="1617116"/>
          <a:ext cx="5281963" cy="2346960"/>
        </p:xfrm>
        <a:graphic>
          <a:graphicData uri="http://schemas.openxmlformats.org/drawingml/2006/table">
            <a:tbl>
              <a:tblPr firstRow="1" bandRow="1">
                <a:tableStyleId>{C083E6E3-FA7D-4D7B-A595-EF9225AFEA82}</a:tableStyleId>
              </a:tblPr>
              <a:tblGrid>
                <a:gridCol w="1407817">
                  <a:extLst>
                    <a:ext uri="{9D8B030D-6E8A-4147-A177-3AD203B41FA5}">
                      <a16:colId xmlns:a16="http://schemas.microsoft.com/office/drawing/2014/main" val="2279781229"/>
                    </a:ext>
                  </a:extLst>
                </a:gridCol>
                <a:gridCol w="2598234">
                  <a:extLst>
                    <a:ext uri="{9D8B030D-6E8A-4147-A177-3AD203B41FA5}">
                      <a16:colId xmlns:a16="http://schemas.microsoft.com/office/drawing/2014/main" val="4227396291"/>
                    </a:ext>
                  </a:extLst>
                </a:gridCol>
                <a:gridCol w="1275912">
                  <a:extLst>
                    <a:ext uri="{9D8B030D-6E8A-4147-A177-3AD203B41FA5}">
                      <a16:colId xmlns:a16="http://schemas.microsoft.com/office/drawing/2014/main" val="2349586942"/>
                    </a:ext>
                  </a:extLst>
                </a:gridCol>
              </a:tblGrid>
              <a:tr h="306737">
                <a:tc>
                  <a:txBody>
                    <a:bodyPr/>
                    <a:lstStyle/>
                    <a:p>
                      <a:pPr algn="ctr"/>
                      <a:r>
                        <a:rPr lang="en-US" altLang="zh-CN" sz="1600" dirty="0">
                          <a:solidFill>
                            <a:srgbClr val="333F50"/>
                          </a:solidFill>
                        </a:rPr>
                        <a:t>Dataset</a:t>
                      </a:r>
                      <a:endParaRPr lang="zh-CN" altLang="en-US" sz="1600" dirty="0">
                        <a:solidFill>
                          <a:srgbClr val="333F50"/>
                        </a:solidFill>
                      </a:endParaRPr>
                    </a:p>
                  </a:txBody>
                  <a:tcPr/>
                </a:tc>
                <a:tc>
                  <a:txBody>
                    <a:bodyPr/>
                    <a:lstStyle/>
                    <a:p>
                      <a:pPr algn="ctr"/>
                      <a:r>
                        <a:rPr lang="en-US" altLang="zh-CN" sz="1600" dirty="0">
                          <a:solidFill>
                            <a:srgbClr val="333F50"/>
                          </a:solidFill>
                        </a:rPr>
                        <a:t>Task</a:t>
                      </a:r>
                      <a:endParaRPr lang="zh-CN" altLang="en-US" sz="1600" dirty="0">
                        <a:solidFill>
                          <a:srgbClr val="333F50"/>
                        </a:solidFill>
                      </a:endParaRPr>
                    </a:p>
                  </a:txBody>
                  <a:tcPr/>
                </a:tc>
                <a:tc>
                  <a:txBody>
                    <a:bodyPr/>
                    <a:lstStyle/>
                    <a:p>
                      <a:pPr algn="ctr"/>
                      <a:r>
                        <a:rPr lang="en-US" altLang="zh-CN" sz="1600" dirty="0">
                          <a:solidFill>
                            <a:srgbClr val="333F50"/>
                          </a:solidFill>
                        </a:rPr>
                        <a:t>Images</a:t>
                      </a:r>
                      <a:endParaRPr lang="zh-CN" altLang="en-US" sz="1600" dirty="0">
                        <a:solidFill>
                          <a:srgbClr val="333F50"/>
                        </a:solidFill>
                      </a:endParaRPr>
                    </a:p>
                  </a:txBody>
                  <a:tcPr/>
                </a:tc>
                <a:extLst>
                  <a:ext uri="{0D108BD9-81ED-4DB2-BD59-A6C34878D82A}">
                    <a16:rowId xmlns:a16="http://schemas.microsoft.com/office/drawing/2014/main" val="3910073920"/>
                  </a:ext>
                </a:extLst>
              </a:tr>
              <a:tr h="306737">
                <a:tc>
                  <a:txBody>
                    <a:bodyPr/>
                    <a:lstStyle/>
                    <a:p>
                      <a:pPr algn="ctr"/>
                      <a:r>
                        <a:rPr lang="en-US" altLang="zh-CN" sz="1600" b="0" dirty="0">
                          <a:solidFill>
                            <a:schemeClr val="tx1"/>
                          </a:solidFill>
                          <a:latin typeface="+mn-lt"/>
                        </a:rPr>
                        <a:t>DRIVE</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Vessel segmentation</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40</a:t>
                      </a:r>
                      <a:endParaRPr lang="zh-CN" altLang="en-US" sz="1600" b="0" dirty="0">
                        <a:solidFill>
                          <a:schemeClr val="tx1"/>
                        </a:solidFill>
                        <a:latin typeface="+mn-lt"/>
                      </a:endParaRPr>
                    </a:p>
                  </a:txBody>
                  <a:tcPr/>
                </a:tc>
                <a:extLst>
                  <a:ext uri="{0D108BD9-81ED-4DB2-BD59-A6C34878D82A}">
                    <a16:rowId xmlns:a16="http://schemas.microsoft.com/office/drawing/2014/main" val="227049387"/>
                  </a:ext>
                </a:extLst>
              </a:tr>
              <a:tr h="306737">
                <a:tc>
                  <a:txBody>
                    <a:bodyPr/>
                    <a:lstStyle/>
                    <a:p>
                      <a:pPr algn="ctr"/>
                      <a:r>
                        <a:rPr lang="en-US" altLang="zh-CN" sz="1600" b="0" dirty="0">
                          <a:solidFill>
                            <a:schemeClr val="tx1"/>
                          </a:solidFill>
                          <a:latin typeface="+mn-lt"/>
                        </a:rPr>
                        <a:t>IDRID</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Segmentation &amp; Grading</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81</a:t>
                      </a:r>
                      <a:endParaRPr lang="zh-CN" altLang="en-US" sz="1600" b="0" dirty="0">
                        <a:solidFill>
                          <a:schemeClr val="tx1"/>
                        </a:solidFill>
                        <a:latin typeface="+mn-lt"/>
                      </a:endParaRPr>
                    </a:p>
                  </a:txBody>
                  <a:tcPr/>
                </a:tc>
                <a:extLst>
                  <a:ext uri="{0D108BD9-81ED-4DB2-BD59-A6C34878D82A}">
                    <a16:rowId xmlns:a16="http://schemas.microsoft.com/office/drawing/2014/main" val="3308040688"/>
                  </a:ext>
                </a:extLst>
              </a:tr>
              <a:tr h="306737">
                <a:tc>
                  <a:txBody>
                    <a:bodyPr/>
                    <a:lstStyle/>
                    <a:p>
                      <a:pPr algn="ctr"/>
                      <a:r>
                        <a:rPr lang="en-US" altLang="zh-CN" sz="1600" b="0" dirty="0">
                          <a:solidFill>
                            <a:schemeClr val="tx1"/>
                          </a:solidFill>
                          <a:latin typeface="+mn-lt"/>
                        </a:rPr>
                        <a:t>FGADR</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Segmentation</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1842</a:t>
                      </a:r>
                      <a:endParaRPr lang="zh-CN" altLang="en-US" sz="1600" b="0" dirty="0">
                        <a:solidFill>
                          <a:schemeClr val="tx1"/>
                        </a:solidFill>
                        <a:latin typeface="+mn-lt"/>
                      </a:endParaRPr>
                    </a:p>
                  </a:txBody>
                  <a:tcPr/>
                </a:tc>
                <a:extLst>
                  <a:ext uri="{0D108BD9-81ED-4DB2-BD59-A6C34878D82A}">
                    <a16:rowId xmlns:a16="http://schemas.microsoft.com/office/drawing/2014/main" val="3330538312"/>
                  </a:ext>
                </a:extLst>
              </a:tr>
              <a:tr h="289560">
                <a:tc>
                  <a:txBody>
                    <a:bodyPr/>
                    <a:lstStyle/>
                    <a:p>
                      <a:pPr algn="ctr"/>
                      <a:r>
                        <a:rPr lang="en-US" altLang="zh-CN" sz="1600" b="0" dirty="0">
                          <a:solidFill>
                            <a:schemeClr val="tx1"/>
                          </a:solidFill>
                          <a:latin typeface="+mn-lt"/>
                        </a:rPr>
                        <a:t>DDR</a:t>
                      </a:r>
                      <a:endParaRPr lang="zh-CN" altLang="en-US" sz="1600" b="0" dirty="0">
                        <a:solidFill>
                          <a:schemeClr val="tx1"/>
                        </a:solidFill>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0" dirty="0">
                          <a:solidFill>
                            <a:schemeClr val="tx1"/>
                          </a:solidFill>
                          <a:latin typeface="+mn-lt"/>
                        </a:rPr>
                        <a:t>Segmentation &amp; Grading</a:t>
                      </a:r>
                      <a:endParaRPr lang="zh-CN" altLang="en-US" sz="1600" b="0" dirty="0">
                        <a:solidFill>
                          <a:schemeClr val="tx1"/>
                        </a:solidFill>
                        <a:latin typeface="+mn-lt"/>
                      </a:endParaRPr>
                    </a:p>
                  </a:txBody>
                  <a:tcPr/>
                </a:tc>
                <a:tc>
                  <a:txBody>
                    <a:bodyPr/>
                    <a:lstStyle/>
                    <a:p>
                      <a:pPr algn="ctr"/>
                      <a:r>
                        <a:rPr lang="en-US" altLang="zh-CN" sz="1600" b="0" dirty="0">
                          <a:solidFill>
                            <a:schemeClr val="tx1"/>
                          </a:solidFill>
                          <a:latin typeface="+mn-lt"/>
                        </a:rPr>
                        <a:t>757</a:t>
                      </a:r>
                    </a:p>
                  </a:txBody>
                  <a:tcPr/>
                </a:tc>
                <a:extLst>
                  <a:ext uri="{0D108BD9-81ED-4DB2-BD59-A6C34878D82A}">
                    <a16:rowId xmlns:a16="http://schemas.microsoft.com/office/drawing/2014/main" val="3114514014"/>
                  </a:ext>
                </a:extLst>
              </a:tr>
              <a:tr h="289560">
                <a:tc>
                  <a:txBody>
                    <a:bodyPr/>
                    <a:lstStyle/>
                    <a:p>
                      <a:r>
                        <a:rPr lang="en-US" altLang="zh-CN" sz="1600" b="0" dirty="0">
                          <a:solidFill>
                            <a:schemeClr val="tx1"/>
                          </a:solidFill>
                          <a:latin typeface="+mn-lt"/>
                          <a:ea typeface="微软雅黑" panose="020B0503020204020204" pitchFamily="34" charset="-122"/>
                        </a:rPr>
                        <a:t>Tongji-DR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mn-lt"/>
                          <a:ea typeface="微软雅黑" panose="020B0503020204020204" pitchFamily="34" charset="-122"/>
                        </a:rPr>
                        <a:t>Segmentation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mn-lt"/>
                          <a:ea typeface="微软雅黑" panose="020B0503020204020204" pitchFamily="34" charset="-122"/>
                        </a:rPr>
                        <a:t>492</a:t>
                      </a:r>
                    </a:p>
                  </a:txBody>
                  <a:tcPr/>
                </a:tc>
                <a:extLst>
                  <a:ext uri="{0D108BD9-81ED-4DB2-BD59-A6C34878D82A}">
                    <a16:rowId xmlns:a16="http://schemas.microsoft.com/office/drawing/2014/main" val="3760972059"/>
                  </a:ext>
                </a:extLst>
              </a:tr>
              <a:tr h="2895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mn-lt"/>
                          <a:ea typeface="微软雅黑" panose="020B0503020204020204" pitchFamily="34" charset="-122"/>
                        </a:rPr>
                        <a:t>Nankai-DR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0" dirty="0">
                          <a:solidFill>
                            <a:schemeClr val="tx1"/>
                          </a:solidFill>
                          <a:latin typeface="+mn-lt"/>
                          <a:ea typeface="微软雅黑" panose="020B0503020204020204" pitchFamily="34" charset="-122"/>
                        </a:rPr>
                        <a:t>Segmentation</a:t>
                      </a:r>
                    </a:p>
                  </a:txBody>
                  <a:tcPr/>
                </a:tc>
                <a:tc>
                  <a:txBody>
                    <a:bodyPr/>
                    <a:lstStyle/>
                    <a:p>
                      <a:pPr algn="ctr"/>
                      <a:r>
                        <a:rPr lang="en-US" altLang="zh-CN" sz="1600" b="0" dirty="0">
                          <a:solidFill>
                            <a:schemeClr val="tx1"/>
                          </a:solidFill>
                          <a:latin typeface="+mn-lt"/>
                        </a:rPr>
                        <a:t>762</a:t>
                      </a:r>
                      <a:endParaRPr lang="zh-CN" altLang="en-US" sz="1600" b="0" dirty="0">
                        <a:solidFill>
                          <a:schemeClr val="tx1"/>
                        </a:solidFill>
                        <a:latin typeface="+mn-lt"/>
                      </a:endParaRPr>
                    </a:p>
                  </a:txBody>
                  <a:tcPr/>
                </a:tc>
                <a:extLst>
                  <a:ext uri="{0D108BD9-81ED-4DB2-BD59-A6C34878D82A}">
                    <a16:rowId xmlns:a16="http://schemas.microsoft.com/office/drawing/2014/main" val="3332688230"/>
                  </a:ext>
                </a:extLst>
              </a:tr>
            </a:tbl>
          </a:graphicData>
        </a:graphic>
      </p:graphicFrame>
      <p:sp>
        <p:nvSpPr>
          <p:cNvPr id="3" name="文本框 2">
            <a:extLst>
              <a:ext uri="{FF2B5EF4-FFF2-40B4-BE49-F238E27FC236}">
                <a16:creationId xmlns:a16="http://schemas.microsoft.com/office/drawing/2014/main" id="{48B3E81C-1FA5-5790-848A-C5CE0270C24F}"/>
              </a:ext>
            </a:extLst>
          </p:cNvPr>
          <p:cNvSpPr txBox="1"/>
          <p:nvPr/>
        </p:nvSpPr>
        <p:spPr>
          <a:xfrm>
            <a:off x="3400718" y="1179424"/>
            <a:ext cx="182357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800" b="1" i="0" u="none" strike="noStrike" cap="none" spc="0" normalizeH="0" baseline="0" dirty="0">
                <a:ln>
                  <a:noFill/>
                </a:ln>
                <a:solidFill>
                  <a:srgbClr val="000000"/>
                </a:solidFill>
                <a:effectLst/>
                <a:uFillTx/>
                <a:latin typeface="+mn-lt"/>
                <a:ea typeface="+mn-ea"/>
                <a:cs typeface="+mn-cs"/>
                <a:sym typeface="Calibri"/>
              </a:rPr>
              <a:t>Dataset Collecting</a:t>
            </a:r>
            <a:endParaRPr kumimoji="0" lang="zh-CN" altLang="en-US" sz="1800" b="1"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221230456"/>
      </p:ext>
    </p:extLst>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BFEA9-1BBF-5F24-5C29-2377F826523D}"/>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2D93EE1B-CCDB-4D3E-E14D-3CEE10C8F8B9}"/>
              </a:ext>
            </a:extLst>
          </p:cNvPr>
          <p:cNvPicPr>
            <a:picLocks noChangeAspect="1"/>
          </p:cNvPicPr>
          <p:nvPr/>
        </p:nvPicPr>
        <p:blipFill>
          <a:blip r:embed="rId2"/>
          <a:stretch>
            <a:fillRect/>
          </a:stretch>
        </p:blipFill>
        <p:spPr>
          <a:xfrm>
            <a:off x="0" y="1102063"/>
            <a:ext cx="3364991" cy="4041437"/>
          </a:xfrm>
          <a:prstGeom prst="rect">
            <a:avLst/>
          </a:prstGeom>
        </p:spPr>
      </p:pic>
      <p:pic>
        <p:nvPicPr>
          <p:cNvPr id="5" name="图片 4">
            <a:extLst>
              <a:ext uri="{FF2B5EF4-FFF2-40B4-BE49-F238E27FC236}">
                <a16:creationId xmlns:a16="http://schemas.microsoft.com/office/drawing/2014/main" id="{537212E6-670C-05B3-5BAB-116A4C808286}"/>
              </a:ext>
            </a:extLst>
          </p:cNvPr>
          <p:cNvPicPr>
            <a:picLocks noChangeAspect="1"/>
          </p:cNvPicPr>
          <p:nvPr/>
        </p:nvPicPr>
        <p:blipFill>
          <a:blip r:embed="rId3"/>
          <a:stretch>
            <a:fillRect/>
          </a:stretch>
        </p:blipFill>
        <p:spPr>
          <a:xfrm>
            <a:off x="3440267" y="1106498"/>
            <a:ext cx="5703732" cy="4037002"/>
          </a:xfrm>
          <a:prstGeom prst="rect">
            <a:avLst/>
          </a:prstGeom>
        </p:spPr>
      </p:pic>
      <p:sp>
        <p:nvSpPr>
          <p:cNvPr id="6" name="文本框 5">
            <a:extLst>
              <a:ext uri="{FF2B5EF4-FFF2-40B4-BE49-F238E27FC236}">
                <a16:creationId xmlns:a16="http://schemas.microsoft.com/office/drawing/2014/main" id="{7118907B-13A6-A91F-59B0-BF8084714A7C}"/>
              </a:ext>
            </a:extLst>
          </p:cNvPr>
          <p:cNvSpPr txBox="1"/>
          <p:nvPr/>
        </p:nvSpPr>
        <p:spPr>
          <a:xfrm>
            <a:off x="58522" y="732733"/>
            <a:ext cx="374717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800" b="1" i="0" u="none" strike="noStrike" cap="none" spc="0" normalizeH="0" baseline="0" dirty="0">
                <a:ln>
                  <a:noFill/>
                </a:ln>
                <a:solidFill>
                  <a:srgbClr val="000000"/>
                </a:solidFill>
                <a:effectLst/>
                <a:uFillTx/>
                <a:latin typeface="+mn-lt"/>
                <a:ea typeface="+mn-ea"/>
                <a:cs typeface="+mn-cs"/>
                <a:sym typeface="Calibri"/>
              </a:rPr>
              <a:t>Data preprocessing and augmentation</a:t>
            </a:r>
            <a:endParaRPr kumimoji="0" lang="zh-CN" altLang="en-US" sz="1800" b="1"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972759946"/>
      </p:ext>
    </p:extLst>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A12B7-76C5-B701-2938-84349A6C89D4}"/>
            </a:ext>
          </a:extLst>
        </p:cNvPr>
        <p:cNvGrpSpPr/>
        <p:nvPr/>
      </p:nvGrpSpPr>
      <p:grpSpPr>
        <a:xfrm>
          <a:off x="0" y="0"/>
          <a:ext cx="0" cy="0"/>
          <a:chOff x="0" y="0"/>
          <a:chExt cx="0" cy="0"/>
        </a:xfrm>
      </p:grpSpPr>
      <p:sp>
        <p:nvSpPr>
          <p:cNvPr id="7" name="文本框 6">
            <a:extLst>
              <a:ext uri="{FF2B5EF4-FFF2-40B4-BE49-F238E27FC236}">
                <a16:creationId xmlns:a16="http://schemas.microsoft.com/office/drawing/2014/main" id="{D11A0F21-66DE-C665-0D45-67F165237CC7}"/>
              </a:ext>
            </a:extLst>
          </p:cNvPr>
          <p:cNvSpPr txBox="1"/>
          <p:nvPr/>
        </p:nvSpPr>
        <p:spPr>
          <a:xfrm>
            <a:off x="182880" y="1363719"/>
            <a:ext cx="3758186"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dirty="0"/>
              <a:t>BTS neural network</a:t>
            </a:r>
            <a:endParaRPr lang="en-US" altLang="zh-CN" dirty="0"/>
          </a:p>
          <a:p>
            <a:r>
              <a:rPr lang="zh-CN" altLang="en-US" dirty="0"/>
              <a:t>https://arxiv.org/pdf/2104.01784.pdf</a:t>
            </a:r>
          </a:p>
        </p:txBody>
      </p:sp>
      <p:sp>
        <p:nvSpPr>
          <p:cNvPr id="9" name="文本框 8">
            <a:extLst>
              <a:ext uri="{FF2B5EF4-FFF2-40B4-BE49-F238E27FC236}">
                <a16:creationId xmlns:a16="http://schemas.microsoft.com/office/drawing/2014/main" id="{13EFD4BC-613B-B652-6F6E-28ADA7F62462}"/>
              </a:ext>
            </a:extLst>
          </p:cNvPr>
          <p:cNvSpPr txBox="1"/>
          <p:nvPr/>
        </p:nvSpPr>
        <p:spPr>
          <a:xfrm>
            <a:off x="360272" y="916075"/>
            <a:ext cx="464149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b="1" dirty="0"/>
              <a:t>Paper research</a:t>
            </a:r>
            <a:endParaRPr lang="en-US" altLang="zh-CN" b="1" dirty="0"/>
          </a:p>
        </p:txBody>
      </p:sp>
      <p:pic>
        <p:nvPicPr>
          <p:cNvPr id="11" name="Picture 5">
            <a:extLst>
              <a:ext uri="{FF2B5EF4-FFF2-40B4-BE49-F238E27FC236}">
                <a16:creationId xmlns:a16="http://schemas.microsoft.com/office/drawing/2014/main" id="{8A351B36-50D2-D30E-AAC3-3BD663A1FD9D}"/>
              </a:ext>
            </a:extLst>
          </p:cNvPr>
          <p:cNvPicPr>
            <a:picLocks noChangeAspect="1"/>
          </p:cNvPicPr>
          <p:nvPr/>
        </p:nvPicPr>
        <p:blipFill>
          <a:blip r:embed="rId2"/>
          <a:stretch>
            <a:fillRect/>
          </a:stretch>
        </p:blipFill>
        <p:spPr>
          <a:xfrm>
            <a:off x="182880" y="2233248"/>
            <a:ext cx="3884372" cy="1449909"/>
          </a:xfrm>
          <a:prstGeom prst="rect">
            <a:avLst/>
          </a:prstGeom>
        </p:spPr>
      </p:pic>
      <p:sp>
        <p:nvSpPr>
          <p:cNvPr id="13" name="文本框 12">
            <a:extLst>
              <a:ext uri="{FF2B5EF4-FFF2-40B4-BE49-F238E27FC236}">
                <a16:creationId xmlns:a16="http://schemas.microsoft.com/office/drawing/2014/main" id="{3B0447BE-7420-6503-9655-44289C08C271}"/>
              </a:ext>
            </a:extLst>
          </p:cNvPr>
          <p:cNvSpPr txBox="1"/>
          <p:nvPr/>
        </p:nvSpPr>
        <p:spPr>
          <a:xfrm>
            <a:off x="4142234" y="1086720"/>
            <a:ext cx="4641494"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Diabetic Retinopathy Detection via Deep Convolutional Networks for Discriminative Localization and Visual Explanation</a:t>
            </a:r>
            <a:endParaRPr lang="zh-CN" altLang="en-US" dirty="0"/>
          </a:p>
        </p:txBody>
      </p:sp>
      <p:pic>
        <p:nvPicPr>
          <p:cNvPr id="14" name="图片 13">
            <a:extLst>
              <a:ext uri="{FF2B5EF4-FFF2-40B4-BE49-F238E27FC236}">
                <a16:creationId xmlns:a16="http://schemas.microsoft.com/office/drawing/2014/main" id="{778CABB1-8CA9-9D3B-5007-55F4A1C84679}"/>
              </a:ext>
            </a:extLst>
          </p:cNvPr>
          <p:cNvPicPr>
            <a:picLocks noChangeAspect="1"/>
          </p:cNvPicPr>
          <p:nvPr/>
        </p:nvPicPr>
        <p:blipFill>
          <a:blip r:embed="rId3"/>
          <a:stretch>
            <a:fillRect/>
          </a:stretch>
        </p:blipFill>
        <p:spPr>
          <a:xfrm>
            <a:off x="4268420" y="1941568"/>
            <a:ext cx="3343046" cy="3029635"/>
          </a:xfrm>
          <a:prstGeom prst="rect">
            <a:avLst/>
          </a:prstGeom>
        </p:spPr>
      </p:pic>
    </p:spTree>
    <p:extLst>
      <p:ext uri="{BB962C8B-B14F-4D97-AF65-F5344CB8AC3E}">
        <p14:creationId xmlns:p14="http://schemas.microsoft.com/office/powerpoint/2010/main" val="854544481"/>
      </p:ext>
    </p:extLst>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CF2BF-B2ED-1537-8A4F-828EB6C092DB}"/>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3CBBC7E8-A79D-1594-2642-8F29B2B00058}"/>
              </a:ext>
            </a:extLst>
          </p:cNvPr>
          <p:cNvSpPr txBox="1"/>
          <p:nvPr/>
        </p:nvSpPr>
        <p:spPr>
          <a:xfrm>
            <a:off x="111556" y="795571"/>
            <a:ext cx="7042709"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b="1" dirty="0"/>
              <a:t>Model reproduction </a:t>
            </a:r>
            <a:r>
              <a:rPr lang="en-US" altLang="zh-CN" b="1" dirty="0"/>
              <a:t>(using </a:t>
            </a:r>
            <a:r>
              <a:rPr lang="en-US" altLang="zh-CN" b="1" dirty="0" err="1"/>
              <a:t>IDRiD</a:t>
            </a:r>
            <a:r>
              <a:rPr lang="en-US" altLang="zh-CN" b="1" dirty="0"/>
              <a:t> and DDR dataset)</a:t>
            </a:r>
            <a:endParaRPr lang="zh-CN" altLang="en-US" b="1" dirty="0"/>
          </a:p>
        </p:txBody>
      </p:sp>
      <p:pic>
        <p:nvPicPr>
          <p:cNvPr id="5" name="图片 4">
            <a:extLst>
              <a:ext uri="{FF2B5EF4-FFF2-40B4-BE49-F238E27FC236}">
                <a16:creationId xmlns:a16="http://schemas.microsoft.com/office/drawing/2014/main" id="{26D18555-EA3C-DB3D-49B1-58F8E78983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09" y="1811234"/>
            <a:ext cx="3311957" cy="1968982"/>
          </a:xfrm>
          <a:prstGeom prst="rect">
            <a:avLst/>
          </a:prstGeom>
        </p:spPr>
      </p:pic>
      <p:sp>
        <p:nvSpPr>
          <p:cNvPr id="7" name="文本框 6">
            <a:extLst>
              <a:ext uri="{FF2B5EF4-FFF2-40B4-BE49-F238E27FC236}">
                <a16:creationId xmlns:a16="http://schemas.microsoft.com/office/drawing/2014/main" id="{74A1E9F8-B935-4D0D-BCFF-DB808C31B532}"/>
              </a:ext>
            </a:extLst>
          </p:cNvPr>
          <p:cNvSpPr txBox="1"/>
          <p:nvPr/>
        </p:nvSpPr>
        <p:spPr>
          <a:xfrm>
            <a:off x="184709" y="1164903"/>
            <a:ext cx="2858414"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dirty="0"/>
              <a:t>https://github.com/xqh180110910537/HACDR-Net</a:t>
            </a:r>
          </a:p>
        </p:txBody>
      </p:sp>
      <p:sp>
        <p:nvSpPr>
          <p:cNvPr id="9" name="文本框 8">
            <a:extLst>
              <a:ext uri="{FF2B5EF4-FFF2-40B4-BE49-F238E27FC236}">
                <a16:creationId xmlns:a16="http://schemas.microsoft.com/office/drawing/2014/main" id="{EDE5BAD8-C707-68BD-3105-184E93F0140B}"/>
              </a:ext>
            </a:extLst>
          </p:cNvPr>
          <p:cNvSpPr txBox="1"/>
          <p:nvPr/>
        </p:nvSpPr>
        <p:spPr>
          <a:xfrm>
            <a:off x="3900830" y="1156291"/>
            <a:ext cx="4641494"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dirty="0"/>
              <a:t>https://github.com/CVIU-CSU/M2MRF-Lesion-Segmentation?tab=readme-ov-file</a:t>
            </a:r>
          </a:p>
        </p:txBody>
      </p:sp>
      <p:pic>
        <p:nvPicPr>
          <p:cNvPr id="11" name="图片 10">
            <a:extLst>
              <a:ext uri="{FF2B5EF4-FFF2-40B4-BE49-F238E27FC236}">
                <a16:creationId xmlns:a16="http://schemas.microsoft.com/office/drawing/2014/main" id="{89E164F7-CFE4-5533-AA29-7EDAF43A29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3904" y="1835998"/>
            <a:ext cx="5056531" cy="1443798"/>
          </a:xfrm>
          <a:prstGeom prst="rect">
            <a:avLst/>
          </a:prstGeom>
        </p:spPr>
      </p:pic>
      <p:pic>
        <p:nvPicPr>
          <p:cNvPr id="13" name="图片 12">
            <a:extLst>
              <a:ext uri="{FF2B5EF4-FFF2-40B4-BE49-F238E27FC236}">
                <a16:creationId xmlns:a16="http://schemas.microsoft.com/office/drawing/2014/main" id="{26A27EBF-253A-D21F-78FE-10BBCE18FC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2169" y="3468773"/>
            <a:ext cx="1285646" cy="964235"/>
          </a:xfrm>
          <a:prstGeom prst="rect">
            <a:avLst/>
          </a:prstGeom>
        </p:spPr>
      </p:pic>
      <p:pic>
        <p:nvPicPr>
          <p:cNvPr id="15" name="图片 14">
            <a:extLst>
              <a:ext uri="{FF2B5EF4-FFF2-40B4-BE49-F238E27FC236}">
                <a16:creationId xmlns:a16="http://schemas.microsoft.com/office/drawing/2014/main" id="{B441E944-140C-E0DF-C29F-5BB0A90AC10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0" y="3468773"/>
            <a:ext cx="1285646" cy="964235"/>
          </a:xfrm>
          <a:prstGeom prst="rect">
            <a:avLst/>
          </a:prstGeom>
        </p:spPr>
      </p:pic>
      <p:sp>
        <p:nvSpPr>
          <p:cNvPr id="16" name="箭头: 右 15">
            <a:extLst>
              <a:ext uri="{FF2B5EF4-FFF2-40B4-BE49-F238E27FC236}">
                <a16:creationId xmlns:a16="http://schemas.microsoft.com/office/drawing/2014/main" id="{6A1560AE-80F6-C802-3B51-2E4284C5818A}"/>
              </a:ext>
            </a:extLst>
          </p:cNvPr>
          <p:cNvSpPr/>
          <p:nvPr/>
        </p:nvSpPr>
        <p:spPr>
          <a:xfrm>
            <a:off x="5857646" y="3780216"/>
            <a:ext cx="448056" cy="382133"/>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3478153"/>
      </p:ext>
    </p:extLst>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73896-A18F-E13E-FE51-5ED828A348F2}"/>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A44436FE-137C-F0CD-8C8B-16198CBE90A0}"/>
              </a:ext>
            </a:extLst>
          </p:cNvPr>
          <p:cNvPicPr>
            <a:picLocks noChangeAspect="1"/>
          </p:cNvPicPr>
          <p:nvPr/>
        </p:nvPicPr>
        <p:blipFill>
          <a:blip r:embed="rId2"/>
          <a:stretch>
            <a:fillRect/>
          </a:stretch>
        </p:blipFill>
        <p:spPr>
          <a:xfrm>
            <a:off x="4542312" y="1456911"/>
            <a:ext cx="4183441" cy="2684405"/>
          </a:xfrm>
          <a:prstGeom prst="rect">
            <a:avLst/>
          </a:prstGeom>
        </p:spPr>
      </p:pic>
      <p:sp>
        <p:nvSpPr>
          <p:cNvPr id="5" name="文本框 4">
            <a:extLst>
              <a:ext uri="{FF2B5EF4-FFF2-40B4-BE49-F238E27FC236}">
                <a16:creationId xmlns:a16="http://schemas.microsoft.com/office/drawing/2014/main" id="{31F1F95B-F2F2-FED2-4FDC-995EA7E7AAB5}"/>
              </a:ext>
            </a:extLst>
          </p:cNvPr>
          <p:cNvSpPr txBox="1"/>
          <p:nvPr/>
        </p:nvSpPr>
        <p:spPr>
          <a:xfrm>
            <a:off x="345642" y="927244"/>
            <a:ext cx="464149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b="1" dirty="0"/>
              <a:t>Model Optimization - Input Dataset</a:t>
            </a:r>
            <a:endParaRPr lang="zh-CN" altLang="en-US" b="1" dirty="0"/>
          </a:p>
        </p:txBody>
      </p:sp>
      <p:sp>
        <p:nvSpPr>
          <p:cNvPr id="7" name="文本框 6">
            <a:extLst>
              <a:ext uri="{FF2B5EF4-FFF2-40B4-BE49-F238E27FC236}">
                <a16:creationId xmlns:a16="http://schemas.microsoft.com/office/drawing/2014/main" id="{01628155-E2B6-716B-B7E6-EF6FF2EDF22D}"/>
              </a:ext>
            </a:extLst>
          </p:cNvPr>
          <p:cNvSpPr txBox="1"/>
          <p:nvPr/>
        </p:nvSpPr>
        <p:spPr>
          <a:xfrm>
            <a:off x="345641" y="1732895"/>
            <a:ext cx="3721609"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t>1</a:t>
            </a:r>
            <a:r>
              <a:rPr lang="zh-CN" altLang="en-US" dirty="0"/>
              <a:t>、class imbalance problem</a:t>
            </a:r>
            <a:endParaRPr lang="en-US" altLang="zh-CN" dirty="0"/>
          </a:p>
          <a:p>
            <a:r>
              <a:rPr lang="en-US" altLang="zh-CN" dirty="0"/>
              <a:t>2</a:t>
            </a:r>
            <a:r>
              <a:rPr lang="zh-CN" altLang="en-US" dirty="0"/>
              <a:t>、The correlation between single channel and multi-channel and training results</a:t>
            </a:r>
          </a:p>
        </p:txBody>
      </p:sp>
    </p:spTree>
    <p:extLst>
      <p:ext uri="{BB962C8B-B14F-4D97-AF65-F5344CB8AC3E}">
        <p14:creationId xmlns:p14="http://schemas.microsoft.com/office/powerpoint/2010/main" val="225334982"/>
      </p:ext>
    </p:extLst>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3A1A0-7C5A-6880-B14C-5EE5474A3C26}"/>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E70E9581-575B-A768-DC12-71904FF56F9A}"/>
              </a:ext>
            </a:extLst>
          </p:cNvPr>
          <p:cNvSpPr txBox="1"/>
          <p:nvPr/>
        </p:nvSpPr>
        <p:spPr>
          <a:xfrm>
            <a:off x="345642" y="927244"/>
            <a:ext cx="464149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b="1" dirty="0"/>
              <a:t>Model Optimization – U-net++</a:t>
            </a:r>
            <a:endParaRPr lang="zh-CN" altLang="en-US" b="1" dirty="0"/>
          </a:p>
        </p:txBody>
      </p:sp>
      <p:sp>
        <p:nvSpPr>
          <p:cNvPr id="6" name="文本框 5">
            <a:extLst>
              <a:ext uri="{FF2B5EF4-FFF2-40B4-BE49-F238E27FC236}">
                <a16:creationId xmlns:a16="http://schemas.microsoft.com/office/drawing/2014/main" id="{4369F9F8-5398-9E97-AC4F-41006D479609}"/>
              </a:ext>
            </a:extLst>
          </p:cNvPr>
          <p:cNvSpPr txBox="1"/>
          <p:nvPr/>
        </p:nvSpPr>
        <p:spPr>
          <a:xfrm>
            <a:off x="287121" y="1296576"/>
            <a:ext cx="2573122"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sz="1400" dirty="0"/>
              <a:t>Test set evaluation results:</a:t>
            </a:r>
            <a:endParaRPr lang="en-US" altLang="zh-CN" sz="1400" dirty="0"/>
          </a:p>
          <a:p>
            <a:r>
              <a:rPr lang="zh-CN" altLang="en-US" sz="1400" dirty="0"/>
              <a:t>Sample size: </a:t>
            </a:r>
            <a:r>
              <a:rPr lang="en-US" altLang="zh-CN" sz="1400" dirty="0"/>
              <a:t>1372</a:t>
            </a:r>
          </a:p>
          <a:p>
            <a:r>
              <a:rPr lang="zh-CN" altLang="en-US" sz="1400" dirty="0"/>
              <a:t>Average Dice coefficient: </a:t>
            </a:r>
            <a:r>
              <a:rPr lang="en-US" altLang="zh-CN" sz="1400" dirty="0"/>
              <a:t>0.6238</a:t>
            </a:r>
          </a:p>
          <a:p>
            <a:r>
              <a:rPr lang="zh-CN" altLang="en-US" sz="1400" dirty="0"/>
              <a:t>Average precision: </a:t>
            </a:r>
            <a:r>
              <a:rPr lang="en-US" altLang="zh-CN" sz="1400" dirty="0"/>
              <a:t>0.6835</a:t>
            </a:r>
          </a:p>
          <a:p>
            <a:r>
              <a:rPr lang="zh-CN" altLang="en-US" sz="1400" dirty="0"/>
              <a:t>Average recall rate: </a:t>
            </a:r>
            <a:r>
              <a:rPr lang="en-US" altLang="zh-CN" sz="1400" dirty="0"/>
              <a:t>0.7075</a:t>
            </a:r>
          </a:p>
          <a:p>
            <a:r>
              <a:rPr lang="zh-CN" altLang="en-US" sz="1400" dirty="0"/>
              <a:t>fiveAverage F1 score: 0.6325</a:t>
            </a:r>
          </a:p>
        </p:txBody>
      </p:sp>
      <p:pic>
        <p:nvPicPr>
          <p:cNvPr id="10" name="图片 9">
            <a:extLst>
              <a:ext uri="{FF2B5EF4-FFF2-40B4-BE49-F238E27FC236}">
                <a16:creationId xmlns:a16="http://schemas.microsoft.com/office/drawing/2014/main" id="{83BDADAA-882C-D404-BCDC-534B4C8B28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96940" y="3180561"/>
            <a:ext cx="4103315" cy="2188434"/>
          </a:xfrm>
          <a:prstGeom prst="rect">
            <a:avLst/>
          </a:prstGeom>
        </p:spPr>
      </p:pic>
      <p:pic>
        <p:nvPicPr>
          <p:cNvPr id="8" name="图片 7">
            <a:extLst>
              <a:ext uri="{FF2B5EF4-FFF2-40B4-BE49-F238E27FC236}">
                <a16:creationId xmlns:a16="http://schemas.microsoft.com/office/drawing/2014/main" id="{13540D6E-C019-2D9D-71B7-4D62E6C825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8143" y="0"/>
            <a:ext cx="5705857" cy="3423514"/>
          </a:xfrm>
          <a:prstGeom prst="rect">
            <a:avLst/>
          </a:prstGeom>
        </p:spPr>
      </p:pic>
      <p:pic>
        <p:nvPicPr>
          <p:cNvPr id="12" name="图片 11">
            <a:extLst>
              <a:ext uri="{FF2B5EF4-FFF2-40B4-BE49-F238E27FC236}">
                <a16:creationId xmlns:a16="http://schemas.microsoft.com/office/drawing/2014/main" id="{87C74C59-18C7-F7DC-6AC0-645A2A0479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987" y="2681571"/>
            <a:ext cx="3077411" cy="2461929"/>
          </a:xfrm>
          <a:prstGeom prst="rect">
            <a:avLst/>
          </a:prstGeom>
        </p:spPr>
      </p:pic>
    </p:spTree>
    <p:extLst>
      <p:ext uri="{BB962C8B-B14F-4D97-AF65-F5344CB8AC3E}">
        <p14:creationId xmlns:p14="http://schemas.microsoft.com/office/powerpoint/2010/main" val="2292431228"/>
      </p:ext>
    </p:extLst>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8851C6D-11DF-2E0A-96D1-8782B24EAD5D}"/>
              </a:ext>
            </a:extLst>
          </p:cNvPr>
          <p:cNvSpPr txBox="1"/>
          <p:nvPr/>
        </p:nvSpPr>
        <p:spPr>
          <a:xfrm>
            <a:off x="3125611" y="2238451"/>
            <a:ext cx="2892778"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6000" b="0" i="0" u="none" strike="noStrike" cap="none" spc="0" normalizeH="0" baseline="0" dirty="0">
                <a:ln>
                  <a:noFill/>
                </a:ln>
                <a:solidFill>
                  <a:srgbClr val="000000"/>
                </a:solidFill>
                <a:effectLst/>
                <a:uFillTx/>
                <a:latin typeface="+mn-lt"/>
                <a:ea typeface="+mn-ea"/>
                <a:cs typeface="+mn-cs"/>
                <a:sym typeface="Calibri"/>
              </a:rPr>
              <a:t>THANKS!</a:t>
            </a:r>
            <a:endParaRPr kumimoji="0" lang="zh-CN" altLang="en-US" sz="60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64160011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文本框 38"/>
          <p:cNvSpPr txBox="1"/>
          <p:nvPr/>
        </p:nvSpPr>
        <p:spPr>
          <a:xfrm>
            <a:off x="163512" y="2346325"/>
            <a:ext cx="3124201"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200" b="1">
                <a:solidFill>
                  <a:srgbClr val="A6A6A6"/>
                </a:solidFill>
                <a:latin typeface="微软雅黑"/>
                <a:ea typeface="微软雅黑"/>
                <a:cs typeface="微软雅黑"/>
                <a:sym typeface="微软雅黑"/>
              </a:defRPr>
            </a:lvl1pPr>
          </a:lstStyle>
          <a:p>
            <a:r>
              <a:t>CONTENTS</a:t>
            </a:r>
          </a:p>
        </p:txBody>
      </p:sp>
      <p:sp>
        <p:nvSpPr>
          <p:cNvPr id="320" name="文本框 18"/>
          <p:cNvSpPr txBox="1"/>
          <p:nvPr/>
        </p:nvSpPr>
        <p:spPr>
          <a:xfrm>
            <a:off x="3167207" y="2102084"/>
            <a:ext cx="4822793"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404040"/>
                </a:solidFill>
                <a:latin typeface="微软雅黑"/>
                <a:ea typeface="微软雅黑"/>
                <a:cs typeface="微软雅黑"/>
                <a:sym typeface="微软雅黑"/>
              </a:defRPr>
            </a:lvl1pPr>
          </a:lstStyle>
          <a:p>
            <a:r>
              <a:rPr lang="en-US" altLang="zh-CN" sz="1400" dirty="0"/>
              <a:t>Overview of project objectives and requirement design</a:t>
            </a:r>
            <a:endParaRPr sz="1400" dirty="0"/>
          </a:p>
        </p:txBody>
      </p:sp>
      <p:grpSp>
        <p:nvGrpSpPr>
          <p:cNvPr id="323" name="组合 34"/>
          <p:cNvGrpSpPr/>
          <p:nvPr/>
        </p:nvGrpSpPr>
        <p:grpSpPr>
          <a:xfrm>
            <a:off x="2751477" y="2035409"/>
            <a:ext cx="414143" cy="497842"/>
            <a:chOff x="0" y="0"/>
            <a:chExt cx="414142" cy="497840"/>
          </a:xfrm>
        </p:grpSpPr>
        <p:sp>
          <p:nvSpPr>
            <p:cNvPr id="321" name="文本框 16"/>
            <p:cNvSpPr txBox="1"/>
            <p:nvPr/>
          </p:nvSpPr>
          <p:spPr>
            <a:xfrm>
              <a:off x="0" y="0"/>
              <a:ext cx="290622" cy="497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ctr">
                <a:defRPr sz="2800">
                  <a:solidFill>
                    <a:srgbClr val="414455"/>
                  </a:solidFill>
                </a:defRPr>
              </a:lvl1pPr>
            </a:lstStyle>
            <a:p>
              <a:r>
                <a:t>1</a:t>
              </a:r>
            </a:p>
          </p:txBody>
        </p:sp>
        <p:sp>
          <p:nvSpPr>
            <p:cNvPr id="322" name="直接连接符 17"/>
            <p:cNvSpPr/>
            <p:nvPr/>
          </p:nvSpPr>
          <p:spPr>
            <a:xfrm flipH="1">
              <a:off x="168079" y="179388"/>
              <a:ext cx="246064" cy="247650"/>
            </a:xfrm>
            <a:prstGeom prst="line">
              <a:avLst/>
            </a:prstGeom>
            <a:noFill/>
            <a:ln w="9525" cap="flat">
              <a:solidFill>
                <a:srgbClr val="5C307D"/>
              </a:solidFill>
              <a:prstDash val="solid"/>
              <a:round/>
            </a:ln>
            <a:effectLst/>
          </p:spPr>
          <p:txBody>
            <a:bodyPr wrap="square" lIns="45719" tIns="45719" rIns="45719" bIns="45719" numCol="1" anchor="t">
              <a:noAutofit/>
            </a:bodyPr>
            <a:lstStyle/>
            <a:p>
              <a:endParaRPr/>
            </a:p>
          </p:txBody>
        </p:sp>
      </p:grpSp>
      <p:sp>
        <p:nvSpPr>
          <p:cNvPr id="328" name="文本框 24"/>
          <p:cNvSpPr txBox="1"/>
          <p:nvPr/>
        </p:nvSpPr>
        <p:spPr>
          <a:xfrm>
            <a:off x="3167207" y="2681523"/>
            <a:ext cx="5709253"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404040"/>
                </a:solidFill>
                <a:latin typeface="微软雅黑"/>
                <a:ea typeface="微软雅黑"/>
                <a:cs typeface="微软雅黑"/>
                <a:sym typeface="微软雅黑"/>
              </a:defRPr>
            </a:lvl1pPr>
          </a:lstStyle>
          <a:p>
            <a:r>
              <a:rPr lang="en-US" altLang="zh-CN" sz="1400" dirty="0"/>
              <a:t>Gantt chart and progress analysis, team member division analysis</a:t>
            </a:r>
            <a:endParaRPr sz="1400" dirty="0"/>
          </a:p>
        </p:txBody>
      </p:sp>
      <p:grpSp>
        <p:nvGrpSpPr>
          <p:cNvPr id="331" name="组合 36"/>
          <p:cNvGrpSpPr/>
          <p:nvPr/>
        </p:nvGrpSpPr>
        <p:grpSpPr>
          <a:xfrm>
            <a:off x="2751477" y="2614848"/>
            <a:ext cx="414143" cy="497841"/>
            <a:chOff x="0" y="0"/>
            <a:chExt cx="414142" cy="497840"/>
          </a:xfrm>
        </p:grpSpPr>
        <p:sp>
          <p:nvSpPr>
            <p:cNvPr id="329" name="文本框 23"/>
            <p:cNvSpPr txBox="1"/>
            <p:nvPr/>
          </p:nvSpPr>
          <p:spPr>
            <a:xfrm>
              <a:off x="0" y="0"/>
              <a:ext cx="290622" cy="497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ctr">
                <a:defRPr sz="2800">
                  <a:solidFill>
                    <a:srgbClr val="414455"/>
                  </a:solidFill>
                </a:defRPr>
              </a:lvl1pPr>
            </a:lstStyle>
            <a:p>
              <a:r>
                <a:t>2</a:t>
              </a:r>
            </a:p>
          </p:txBody>
        </p:sp>
        <p:sp>
          <p:nvSpPr>
            <p:cNvPr id="330" name="直接连接符 23"/>
            <p:cNvSpPr/>
            <p:nvPr/>
          </p:nvSpPr>
          <p:spPr>
            <a:xfrm flipH="1">
              <a:off x="168079" y="179386"/>
              <a:ext cx="246064" cy="246064"/>
            </a:xfrm>
            <a:prstGeom prst="line">
              <a:avLst/>
            </a:prstGeom>
            <a:noFill/>
            <a:ln w="9525" cap="flat">
              <a:solidFill>
                <a:srgbClr val="5C307D"/>
              </a:solidFill>
              <a:prstDash val="solid"/>
              <a:round/>
            </a:ln>
            <a:effectLst/>
          </p:spPr>
          <p:txBody>
            <a:bodyPr wrap="square" lIns="45719" tIns="45719" rIns="45719" bIns="45719" numCol="1" anchor="t">
              <a:noAutofit/>
            </a:bodyPr>
            <a:lstStyle/>
            <a:p>
              <a:endParaRPr/>
            </a:p>
          </p:txBody>
        </p:sp>
      </p:grpSp>
      <p:sp>
        <p:nvSpPr>
          <p:cNvPr id="336" name="文本框 30"/>
          <p:cNvSpPr txBox="1"/>
          <p:nvPr/>
        </p:nvSpPr>
        <p:spPr>
          <a:xfrm>
            <a:off x="3167207" y="3254609"/>
            <a:ext cx="2556147" cy="3077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404040"/>
                </a:solidFill>
                <a:latin typeface="微软雅黑"/>
                <a:ea typeface="微软雅黑"/>
                <a:cs typeface="微软雅黑"/>
                <a:sym typeface="微软雅黑"/>
              </a:defRPr>
            </a:lvl1pPr>
          </a:lstStyle>
          <a:p>
            <a:r>
              <a:rPr lang="en-US" altLang="zh-CN" sz="1400" dirty="0"/>
              <a:t>Detailed step demonstration</a:t>
            </a:r>
            <a:endParaRPr sz="1400" dirty="0"/>
          </a:p>
        </p:txBody>
      </p:sp>
      <p:grpSp>
        <p:nvGrpSpPr>
          <p:cNvPr id="339" name="组合 38"/>
          <p:cNvGrpSpPr/>
          <p:nvPr/>
        </p:nvGrpSpPr>
        <p:grpSpPr>
          <a:xfrm>
            <a:off x="2751477" y="3187934"/>
            <a:ext cx="414143" cy="497842"/>
            <a:chOff x="0" y="0"/>
            <a:chExt cx="414142" cy="497840"/>
          </a:xfrm>
        </p:grpSpPr>
        <p:sp>
          <p:nvSpPr>
            <p:cNvPr id="337" name="文本框 29"/>
            <p:cNvSpPr txBox="1"/>
            <p:nvPr/>
          </p:nvSpPr>
          <p:spPr>
            <a:xfrm>
              <a:off x="0" y="0"/>
              <a:ext cx="290622" cy="4978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ctr">
                <a:defRPr sz="2800">
                  <a:solidFill>
                    <a:srgbClr val="414455"/>
                  </a:solidFill>
                </a:defRPr>
              </a:lvl1pPr>
            </a:lstStyle>
            <a:p>
              <a:r>
                <a:t>3</a:t>
              </a:r>
            </a:p>
          </p:txBody>
        </p:sp>
        <p:sp>
          <p:nvSpPr>
            <p:cNvPr id="338" name="直接连接符 29"/>
            <p:cNvSpPr/>
            <p:nvPr/>
          </p:nvSpPr>
          <p:spPr>
            <a:xfrm flipH="1">
              <a:off x="168079" y="179388"/>
              <a:ext cx="246064" cy="247650"/>
            </a:xfrm>
            <a:prstGeom prst="line">
              <a:avLst/>
            </a:prstGeom>
            <a:noFill/>
            <a:ln w="9525" cap="flat">
              <a:solidFill>
                <a:srgbClr val="5C307D"/>
              </a:solidFill>
              <a:prstDash val="solid"/>
              <a:round/>
            </a:ln>
            <a:effectLst/>
          </p:spPr>
          <p:txBody>
            <a:bodyPr wrap="square" lIns="45719" tIns="45719" rIns="45719" bIns="45719" numCol="1" anchor="t">
              <a:noAutofit/>
            </a:bodyPr>
            <a:lstStyle/>
            <a:p>
              <a:endParaRPr/>
            </a:p>
          </p:txBody>
        </p:sp>
      </p:grpSp>
      <p:sp>
        <p:nvSpPr>
          <p:cNvPr id="344" name="直接连接符 33"/>
          <p:cNvSpPr/>
          <p:nvPr/>
        </p:nvSpPr>
        <p:spPr>
          <a:xfrm>
            <a:off x="2620097" y="2119257"/>
            <a:ext cx="1" cy="1546226"/>
          </a:xfrm>
          <a:prstGeom prst="line">
            <a:avLst/>
          </a:prstGeom>
          <a:ln>
            <a:solidFill>
              <a:srgbClr val="808080"/>
            </a:solidFill>
          </a:ln>
        </p:spPr>
        <p:txBody>
          <a:bodyPr lIns="45719" rIns="45719"/>
          <a:lstStyle/>
          <a:p>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a14="http://schemas.microsoft.com/office/drawing/2010/main" xmlns:m="http://schemas.openxmlformats.org/officeDocument/2006/math"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矩形 1"/>
          <p:cNvSpPr/>
          <p:nvPr/>
        </p:nvSpPr>
        <p:spPr>
          <a:xfrm>
            <a:off x="0" y="1350962"/>
            <a:ext cx="3228975" cy="1187451"/>
          </a:xfrm>
          <a:prstGeom prst="rect">
            <a:avLst/>
          </a:prstGeom>
          <a:solidFill>
            <a:srgbClr val="414455"/>
          </a:solidFill>
          <a:ln w="12700">
            <a:miter lim="400000"/>
          </a:ln>
        </p:spPr>
        <p:txBody>
          <a:bodyPr lIns="45719" rIns="45719" anchor="ctr"/>
          <a:lstStyle/>
          <a:p>
            <a:pPr algn="ctr">
              <a:defRPr>
                <a:solidFill>
                  <a:srgbClr val="FFFFFF"/>
                </a:solidFill>
              </a:defRPr>
            </a:pPr>
            <a:endParaRPr/>
          </a:p>
        </p:txBody>
      </p:sp>
      <p:sp>
        <p:nvSpPr>
          <p:cNvPr id="347" name="文本框 2"/>
          <p:cNvSpPr txBox="1"/>
          <p:nvPr/>
        </p:nvSpPr>
        <p:spPr>
          <a:xfrm>
            <a:off x="1352549" y="1663700"/>
            <a:ext cx="1471878" cy="5309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90" tIns="34290" rIns="34290" bIns="34290">
            <a:spAutoFit/>
          </a:bodyPr>
          <a:lstStyle>
            <a:lvl1pPr>
              <a:defRPr sz="3000" b="1">
                <a:solidFill>
                  <a:srgbClr val="FFFFFF"/>
                </a:solidFill>
                <a:latin typeface="微软雅黑"/>
                <a:ea typeface="微软雅黑"/>
                <a:cs typeface="微软雅黑"/>
                <a:sym typeface="微软雅黑"/>
              </a:defRPr>
            </a:lvl1pPr>
          </a:lstStyle>
          <a:p>
            <a:r>
              <a:rPr lang="en-US" dirty="0"/>
              <a:t>PART 1</a:t>
            </a:r>
            <a:endParaRPr dirty="0"/>
          </a:p>
        </p:txBody>
      </p:sp>
      <p:sp>
        <p:nvSpPr>
          <p:cNvPr id="353" name="文本框 8"/>
          <p:cNvSpPr txBox="1"/>
          <p:nvPr/>
        </p:nvSpPr>
        <p:spPr>
          <a:xfrm>
            <a:off x="3681413" y="1415256"/>
            <a:ext cx="4834200" cy="68480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90" tIns="34290" rIns="34290" bIns="34290" numCol="1" anchor="t">
            <a:spAutoFit/>
          </a:bodyPr>
          <a:lstStyle>
            <a:lvl1pPr>
              <a:defRPr sz="2400" b="1">
                <a:solidFill>
                  <a:srgbClr val="404040"/>
                </a:solidFill>
                <a:latin typeface="微软雅黑"/>
                <a:ea typeface="微软雅黑"/>
                <a:cs typeface="微软雅黑"/>
                <a:sym typeface="微软雅黑"/>
              </a:defRPr>
            </a:lvl1pPr>
          </a:lstStyle>
          <a:p>
            <a:r>
              <a:rPr lang="en-US" altLang="zh-CN" sz="2000" dirty="0"/>
              <a:t>Overview of project objectives and requirement design</a:t>
            </a:r>
          </a:p>
        </p:txBody>
      </p:sp>
      <p:sp>
        <p:nvSpPr>
          <p:cNvPr id="355" name="矩形 9"/>
          <p:cNvSpPr/>
          <p:nvPr/>
        </p:nvSpPr>
        <p:spPr>
          <a:xfrm>
            <a:off x="3681413" y="2338387"/>
            <a:ext cx="5319713" cy="200026"/>
          </a:xfrm>
          <a:prstGeom prst="rect">
            <a:avLst/>
          </a:prstGeom>
          <a:solidFill>
            <a:srgbClr val="414455"/>
          </a:solidFill>
          <a:ln w="12700">
            <a:miter lim="400000"/>
          </a:ln>
        </p:spPr>
        <p:txBody>
          <a:bodyPr lIns="45719" rIns="45719" anchor="ctr"/>
          <a:lstStyle/>
          <a:p>
            <a:pPr algn="ctr">
              <a:defRPr>
                <a:solidFill>
                  <a:srgbClr val="FFFFFF"/>
                </a:solidFill>
              </a:defRPr>
            </a:pPr>
            <a:endParaRPr/>
          </a:p>
        </p:txBody>
      </p:sp>
      <p:sp>
        <p:nvSpPr>
          <p:cNvPr id="356" name="矩形 10"/>
          <p:cNvSpPr/>
          <p:nvPr/>
        </p:nvSpPr>
        <p:spPr>
          <a:xfrm>
            <a:off x="3301999" y="1350962"/>
            <a:ext cx="306390" cy="1187451"/>
          </a:xfrm>
          <a:prstGeom prst="rect">
            <a:avLst/>
          </a:prstGeom>
          <a:solidFill>
            <a:srgbClr val="414455"/>
          </a:solidFill>
          <a:ln w="12700">
            <a:miter lim="400000"/>
          </a:ln>
        </p:spPr>
        <p:txBody>
          <a:bodyPr lIns="45719" rIns="45719" anchor="ctr"/>
          <a:lstStyle/>
          <a:p>
            <a:pPr algn="ctr">
              <a:defRPr>
                <a:solidFill>
                  <a:srgbClr val="FFFFFF"/>
                </a:solidFill>
              </a:defRPr>
            </a:pPr>
            <a:endParaRPr/>
          </a:p>
        </p:txBody>
      </p:sp>
    </p:spTree>
  </p:cSld>
  <p:clrMapOvr>
    <a:masterClrMapping/>
  </p:clrMapOvr>
  <mc:AlternateContent xmlns:mc="http://schemas.openxmlformats.org/markup-compatibility/2006" xmlns:p14="http://schemas.microsoft.com/office/powerpoint/2010/main">
    <mc:Choice Requires="p14">
      <p:transition spd="slow" p14:dur="1200" advClick="0" advTm="0">
        <p:wipe/>
      </p:transition>
    </mc:Choice>
    <mc:Fallback xmlns:a14="http://schemas.microsoft.com/office/drawing/2010/main" xmlns:m="http://schemas.openxmlformats.org/officeDocument/2006/math"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CA1DB-6AC1-6C56-6BB7-5D36BF206C28}"/>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252E8DC9-9538-7C12-C366-72157D071CCB}"/>
              </a:ext>
            </a:extLst>
          </p:cNvPr>
          <p:cNvSpPr txBox="1"/>
          <p:nvPr/>
        </p:nvSpPr>
        <p:spPr>
          <a:xfrm>
            <a:off x="109728" y="1823258"/>
            <a:ext cx="4167164"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a:ln>
                  <a:noFill/>
                </a:ln>
                <a:solidFill>
                  <a:srgbClr val="000000"/>
                </a:solidFill>
                <a:effectLst/>
                <a:uFillTx/>
                <a:latin typeface="+mn-lt"/>
                <a:ea typeface="+mn-ea"/>
                <a:cs typeface="+mn-cs"/>
                <a:sym typeface="Calibri"/>
              </a:rPr>
              <a:t>1. The efficiency of manual screening is low</a:t>
            </a:r>
          </a:p>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a:ln>
                  <a:noFill/>
                </a:ln>
                <a:solidFill>
                  <a:srgbClr val="000000"/>
                </a:solidFill>
                <a:effectLst/>
                <a:uFillTx/>
                <a:latin typeface="+mn-lt"/>
                <a:ea typeface="+mn-ea"/>
                <a:cs typeface="+mn-cs"/>
                <a:sym typeface="Calibri"/>
              </a:rPr>
              <a:t>2. Lack of medical resources</a:t>
            </a:r>
          </a:p>
          <a:p>
            <a:pPr marL="0" marR="0" indent="0" algn="l" defTabSz="914400" rtl="0" fontAlgn="auto" latinLnBrk="0" hangingPunct="0">
              <a:lnSpc>
                <a:spcPct val="100000"/>
              </a:lnSpc>
              <a:spcBef>
                <a:spcPts val="0"/>
              </a:spcBef>
              <a:spcAft>
                <a:spcPts val="0"/>
              </a:spcAft>
              <a:buClrTx/>
              <a:buSzTx/>
              <a:buFontTx/>
              <a:buNone/>
              <a:tabLst/>
            </a:pPr>
            <a:r>
              <a:rPr kumimoji="0" lang="en-US" altLang="zh-CN" sz="1800" b="0" i="0" u="none" strike="noStrike" cap="none" spc="0" normalizeH="0" baseline="0">
                <a:ln>
                  <a:noFill/>
                </a:ln>
                <a:solidFill>
                  <a:srgbClr val="000000"/>
                </a:solidFill>
                <a:effectLst/>
                <a:uFillTx/>
                <a:latin typeface="+mn-lt"/>
                <a:ea typeface="+mn-ea"/>
                <a:cs typeface="+mn-cs"/>
                <a:sym typeface="Calibri"/>
              </a:rPr>
              <a:t>3. Low popularity of fundus examination</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 name="文本框 3">
            <a:extLst>
              <a:ext uri="{FF2B5EF4-FFF2-40B4-BE49-F238E27FC236}">
                <a16:creationId xmlns:a16="http://schemas.microsoft.com/office/drawing/2014/main" id="{B2B1B7B8-6979-14E4-034B-8ABC110D836E}"/>
              </a:ext>
            </a:extLst>
          </p:cNvPr>
          <p:cNvSpPr txBox="1"/>
          <p:nvPr/>
        </p:nvSpPr>
        <p:spPr>
          <a:xfrm>
            <a:off x="4502506" y="1546257"/>
            <a:ext cx="4641494"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dirty="0"/>
              <a:t>Develop an automatic diagnosis system for diabetes retinopathy (DR) based on neural networkUsing deep learning techniques to construct a neural network model.</a:t>
            </a:r>
            <a:endParaRPr lang="en-US" altLang="zh-CN" dirty="0"/>
          </a:p>
        </p:txBody>
      </p:sp>
      <p:sp>
        <p:nvSpPr>
          <p:cNvPr id="8" name="文本框 7">
            <a:extLst>
              <a:ext uri="{FF2B5EF4-FFF2-40B4-BE49-F238E27FC236}">
                <a16:creationId xmlns:a16="http://schemas.microsoft.com/office/drawing/2014/main" id="{6B9E86E5-76FA-1F8F-F9EB-E84C26868E02}"/>
              </a:ext>
            </a:extLst>
          </p:cNvPr>
          <p:cNvSpPr txBox="1"/>
          <p:nvPr/>
        </p:nvSpPr>
        <p:spPr>
          <a:xfrm>
            <a:off x="2509113" y="3442988"/>
            <a:ext cx="4641494"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dirty="0"/>
              <a:t>programming language Python</a:t>
            </a:r>
            <a:endParaRPr lang="en-US" altLang="zh-CN" dirty="0"/>
          </a:p>
          <a:p>
            <a:r>
              <a:rPr lang="zh-CN" altLang="en-US" dirty="0"/>
              <a:t>Deep Learning Framework: PyTorch</a:t>
            </a:r>
            <a:endParaRPr lang="en-US" altLang="zh-CN" dirty="0"/>
          </a:p>
          <a:p>
            <a:r>
              <a:rPr lang="zh-CN" altLang="en-US" dirty="0"/>
              <a:t>Data processing tools: OpenCV</a:t>
            </a:r>
            <a:endParaRPr lang="en-US" altLang="zh-CN" dirty="0"/>
          </a:p>
          <a:p>
            <a:r>
              <a:rPr lang="zh-CN" altLang="en-US" dirty="0"/>
              <a:t>Model Training Platform: Cloud GPU Server</a:t>
            </a:r>
          </a:p>
        </p:txBody>
      </p:sp>
      <p:sp>
        <p:nvSpPr>
          <p:cNvPr id="3" name="文本框 30">
            <a:extLst>
              <a:ext uri="{FF2B5EF4-FFF2-40B4-BE49-F238E27FC236}">
                <a16:creationId xmlns:a16="http://schemas.microsoft.com/office/drawing/2014/main" id="{C017D0E2-919F-307A-8E0A-D12DF51AB726}"/>
              </a:ext>
            </a:extLst>
          </p:cNvPr>
          <p:cNvSpPr txBox="1"/>
          <p:nvPr/>
        </p:nvSpPr>
        <p:spPr>
          <a:xfrm>
            <a:off x="1038483" y="1392368"/>
            <a:ext cx="967571"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404040"/>
                </a:solidFill>
                <a:latin typeface="微软雅黑"/>
                <a:ea typeface="微软雅黑"/>
                <a:cs typeface="微软雅黑"/>
                <a:sym typeface="微软雅黑"/>
              </a:defRPr>
            </a:lvl1pPr>
          </a:lstStyle>
          <a:p>
            <a:r>
              <a:rPr lang="en-US" altLang="zh-CN" sz="1600" b="1" dirty="0"/>
              <a:t>Problem</a:t>
            </a:r>
            <a:endParaRPr sz="1600" b="1" dirty="0"/>
          </a:p>
        </p:txBody>
      </p:sp>
      <p:sp>
        <p:nvSpPr>
          <p:cNvPr id="5" name="文本框 30">
            <a:extLst>
              <a:ext uri="{FF2B5EF4-FFF2-40B4-BE49-F238E27FC236}">
                <a16:creationId xmlns:a16="http://schemas.microsoft.com/office/drawing/2014/main" id="{07A46BED-E66D-87AA-4FF0-07DF287630BD}"/>
              </a:ext>
            </a:extLst>
          </p:cNvPr>
          <p:cNvSpPr txBox="1"/>
          <p:nvPr/>
        </p:nvSpPr>
        <p:spPr>
          <a:xfrm>
            <a:off x="3604429" y="3000493"/>
            <a:ext cx="1297789"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404040"/>
                </a:solidFill>
                <a:latin typeface="微软雅黑"/>
                <a:ea typeface="微软雅黑"/>
                <a:cs typeface="微软雅黑"/>
                <a:sym typeface="微软雅黑"/>
              </a:defRPr>
            </a:lvl1pPr>
          </a:lstStyle>
          <a:p>
            <a:r>
              <a:rPr lang="en-US" altLang="zh-CN" sz="1600" b="1" dirty="0"/>
              <a:t>Technology</a:t>
            </a:r>
            <a:endParaRPr sz="1600" b="1" dirty="0"/>
          </a:p>
        </p:txBody>
      </p:sp>
      <p:sp>
        <p:nvSpPr>
          <p:cNvPr id="6" name="文本框 30">
            <a:extLst>
              <a:ext uri="{FF2B5EF4-FFF2-40B4-BE49-F238E27FC236}">
                <a16:creationId xmlns:a16="http://schemas.microsoft.com/office/drawing/2014/main" id="{6A919E7E-3219-CDC5-9378-E2D552B36589}"/>
              </a:ext>
            </a:extLst>
          </p:cNvPr>
          <p:cNvSpPr txBox="1"/>
          <p:nvPr/>
        </p:nvSpPr>
        <p:spPr>
          <a:xfrm>
            <a:off x="6062806" y="1207703"/>
            <a:ext cx="563614"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a:solidFill>
                  <a:srgbClr val="404040"/>
                </a:solidFill>
                <a:latin typeface="微软雅黑"/>
                <a:ea typeface="微软雅黑"/>
                <a:cs typeface="微软雅黑"/>
                <a:sym typeface="微软雅黑"/>
              </a:defRPr>
            </a:lvl1pPr>
          </a:lstStyle>
          <a:p>
            <a:r>
              <a:rPr lang="en-US" altLang="zh-CN" sz="1600" b="1" dirty="0"/>
              <a:t>Goal</a:t>
            </a:r>
            <a:endParaRPr sz="1600" b="1" dirty="0"/>
          </a:p>
        </p:txBody>
      </p:sp>
    </p:spTree>
    <p:extLst>
      <p:ext uri="{BB962C8B-B14F-4D97-AF65-F5344CB8AC3E}">
        <p14:creationId xmlns:p14="http://schemas.microsoft.com/office/powerpoint/2010/main" val="2286325628"/>
      </p:ext>
    </p:extLst>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AA002-926F-2645-6112-C0DF190AF5C8}"/>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8C79B4E1-D57C-13F5-837F-BBE7BA128E2D}"/>
              </a:ext>
            </a:extLst>
          </p:cNvPr>
          <p:cNvSpPr txBox="1"/>
          <p:nvPr/>
        </p:nvSpPr>
        <p:spPr>
          <a:xfrm>
            <a:off x="74979" y="1115638"/>
            <a:ext cx="4423870"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altLang="zh-CN" dirty="0">
                <a:effectLst/>
              </a:rPr>
              <a:t>1</a:t>
            </a:r>
            <a:r>
              <a:rPr lang="zh-CN" altLang="en-US" dirty="0">
                <a:effectLst/>
              </a:rPr>
              <a:t>、</a:t>
            </a:r>
            <a:r>
              <a:rPr lang="en-US" altLang="zh-CN" dirty="0">
                <a:effectLst/>
              </a:rPr>
              <a:t>The system is capable of receiving fundus images uploaded by doctors or patients and automatically analyzing them to classify them. Standardize the input image, further remove noise, perform pixel level annotation, brightness adjustment, etc.</a:t>
            </a:r>
          </a:p>
          <a:p>
            <a:pPr>
              <a:buNone/>
            </a:pPr>
            <a:r>
              <a:rPr lang="en-US" altLang="zh-CN" dirty="0">
                <a:effectLst/>
              </a:rPr>
              <a:t>2</a:t>
            </a:r>
            <a:r>
              <a:rPr lang="zh-CN" altLang="en-US" dirty="0">
                <a:effectLst/>
              </a:rPr>
              <a:t>、</a:t>
            </a:r>
            <a:r>
              <a:rPr lang="en-US" altLang="zh-CN" dirty="0">
                <a:effectLst/>
              </a:rPr>
              <a:t>Judge whether there is diabetes retinopathy, further divide the severity of the disease, and identify the diagnosis results. Choose a suitable deep learning model (such as </a:t>
            </a:r>
            <a:r>
              <a:rPr lang="en-US" altLang="zh-CN" dirty="0" err="1">
                <a:effectLst/>
              </a:rPr>
              <a:t>ResNet</a:t>
            </a:r>
            <a:r>
              <a:rPr lang="en-US" altLang="zh-CN" dirty="0">
                <a:effectLst/>
              </a:rPr>
              <a:t>) and train the model to identify retinal lesions. It is possible to grade lesions and develop lesion grading algorithms. </a:t>
            </a:r>
          </a:p>
        </p:txBody>
      </p:sp>
      <p:pic>
        <p:nvPicPr>
          <p:cNvPr id="4" name="Picture 2" descr="图 6">
            <a:extLst>
              <a:ext uri="{FF2B5EF4-FFF2-40B4-BE49-F238E27FC236}">
                <a16:creationId xmlns:a16="http://schemas.microsoft.com/office/drawing/2014/main" id="{3E28F109-ADAA-09C9-324A-D9F1146B355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36235"/>
          <a:stretch/>
        </p:blipFill>
        <p:spPr bwMode="auto">
          <a:xfrm>
            <a:off x="4645153" y="273863"/>
            <a:ext cx="4103826" cy="29562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图 6">
            <a:extLst>
              <a:ext uri="{FF2B5EF4-FFF2-40B4-BE49-F238E27FC236}">
                <a16:creationId xmlns:a16="http://schemas.microsoft.com/office/drawing/2014/main" id="{371DFC4B-3F12-30BB-8CD0-0EDBA3A50E4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3392" b="-1"/>
          <a:stretch/>
        </p:blipFill>
        <p:spPr bwMode="auto">
          <a:xfrm>
            <a:off x="4645156" y="3222755"/>
            <a:ext cx="4074563" cy="1685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947069"/>
      </p:ext>
    </p:extLst>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2A1C8-0AAA-02F8-73DC-850268CE29E2}"/>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80492755-5E43-6E69-5B3A-0EA41EE1A0F9}"/>
              </a:ext>
            </a:extLst>
          </p:cNvPr>
          <p:cNvSpPr txBox="1"/>
          <p:nvPr/>
        </p:nvSpPr>
        <p:spPr>
          <a:xfrm>
            <a:off x="221284" y="1613430"/>
            <a:ext cx="4145890" cy="2585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altLang="zh-CN" dirty="0">
                <a:effectLst/>
              </a:rPr>
              <a:t>3 User Interface</a:t>
            </a:r>
          </a:p>
          <a:p>
            <a:pPr>
              <a:buNone/>
            </a:pPr>
            <a:r>
              <a:rPr lang="en-US" altLang="zh-CN" dirty="0">
                <a:effectLst/>
              </a:rPr>
              <a:t>Used to view patient test results, lesion grading, and treatment recommendations, supporting image upload, result viewing. Automatically generate reports and reference treatment methods to help doctors quickly understand the patient's condition and develop treatment plans.</a:t>
            </a:r>
          </a:p>
        </p:txBody>
      </p:sp>
      <p:sp>
        <p:nvSpPr>
          <p:cNvPr id="5" name="文本框 4">
            <a:extLst>
              <a:ext uri="{FF2B5EF4-FFF2-40B4-BE49-F238E27FC236}">
                <a16:creationId xmlns:a16="http://schemas.microsoft.com/office/drawing/2014/main" id="{B8D3C03E-7CA3-B605-5D20-65243E7A6179}"/>
              </a:ext>
            </a:extLst>
          </p:cNvPr>
          <p:cNvSpPr txBox="1"/>
          <p:nvPr/>
        </p:nvSpPr>
        <p:spPr>
          <a:xfrm>
            <a:off x="4572000" y="2045027"/>
            <a:ext cx="4641494"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buNone/>
            </a:pPr>
            <a:r>
              <a:rPr lang="en-US" altLang="zh-CN" dirty="0">
                <a:effectLst/>
              </a:rPr>
              <a:t>4 Non functional requirements</a:t>
            </a:r>
          </a:p>
          <a:p>
            <a:pPr>
              <a:buNone/>
            </a:pPr>
            <a:r>
              <a:rPr lang="en-US" altLang="zh-CN" dirty="0">
                <a:effectLst/>
              </a:rPr>
              <a:t>4.1 System response time</a:t>
            </a:r>
          </a:p>
          <a:p>
            <a:pPr>
              <a:buNone/>
            </a:pPr>
            <a:r>
              <a:rPr lang="en-US" altLang="zh-CN" dirty="0">
                <a:effectLst/>
              </a:rPr>
              <a:t>4.2 Support high concurrency user access</a:t>
            </a:r>
          </a:p>
          <a:p>
            <a:r>
              <a:rPr lang="en-US" altLang="zh-CN" dirty="0">
                <a:effectLst/>
              </a:rPr>
              <a:t>4.3 Security</a:t>
            </a:r>
            <a:r>
              <a:rPr lang="zh-CN" altLang="en-US" dirty="0">
                <a:effectLst/>
              </a:rPr>
              <a:t>（</a:t>
            </a:r>
            <a:r>
              <a:rPr lang="en-US" altLang="zh-CN" dirty="0">
                <a:effectLst/>
              </a:rPr>
              <a:t>All patient data must be encrypted</a:t>
            </a:r>
            <a:r>
              <a:rPr lang="zh-CN" altLang="en-US" dirty="0">
                <a:effectLst/>
              </a:rPr>
              <a:t>）</a:t>
            </a:r>
          </a:p>
        </p:txBody>
      </p:sp>
    </p:spTree>
    <p:extLst>
      <p:ext uri="{BB962C8B-B14F-4D97-AF65-F5344CB8AC3E}">
        <p14:creationId xmlns:p14="http://schemas.microsoft.com/office/powerpoint/2010/main" val="3372661436"/>
      </p:ext>
    </p:extLst>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E958E-7067-BECA-A706-1A54664B858E}"/>
            </a:ext>
          </a:extLst>
        </p:cNvPr>
        <p:cNvGrpSpPr/>
        <p:nvPr/>
      </p:nvGrpSpPr>
      <p:grpSpPr>
        <a:xfrm>
          <a:off x="0" y="0"/>
          <a:ext cx="0" cy="0"/>
          <a:chOff x="0" y="0"/>
          <a:chExt cx="0" cy="0"/>
        </a:xfrm>
      </p:grpSpPr>
      <p:sp>
        <p:nvSpPr>
          <p:cNvPr id="346" name="矩形 1">
            <a:extLst>
              <a:ext uri="{FF2B5EF4-FFF2-40B4-BE49-F238E27FC236}">
                <a16:creationId xmlns:a16="http://schemas.microsoft.com/office/drawing/2014/main" id="{CE181AFE-81CE-994D-3E9D-26299B686945}"/>
              </a:ext>
            </a:extLst>
          </p:cNvPr>
          <p:cNvSpPr/>
          <p:nvPr/>
        </p:nvSpPr>
        <p:spPr>
          <a:xfrm>
            <a:off x="0" y="1350962"/>
            <a:ext cx="3228975" cy="1187451"/>
          </a:xfrm>
          <a:prstGeom prst="rect">
            <a:avLst/>
          </a:prstGeom>
          <a:solidFill>
            <a:srgbClr val="414455"/>
          </a:solidFill>
          <a:ln w="12700">
            <a:miter lim="400000"/>
          </a:ln>
        </p:spPr>
        <p:txBody>
          <a:bodyPr lIns="45719" rIns="45719" anchor="ctr"/>
          <a:lstStyle/>
          <a:p>
            <a:pPr algn="ctr">
              <a:defRPr>
                <a:solidFill>
                  <a:srgbClr val="FFFFFF"/>
                </a:solidFill>
              </a:defRPr>
            </a:pPr>
            <a:endParaRPr/>
          </a:p>
        </p:txBody>
      </p:sp>
      <p:sp>
        <p:nvSpPr>
          <p:cNvPr id="347" name="文本框 2">
            <a:extLst>
              <a:ext uri="{FF2B5EF4-FFF2-40B4-BE49-F238E27FC236}">
                <a16:creationId xmlns:a16="http://schemas.microsoft.com/office/drawing/2014/main" id="{FDC75F18-B69C-7AC1-DBFF-C071255F3413}"/>
              </a:ext>
            </a:extLst>
          </p:cNvPr>
          <p:cNvSpPr txBox="1"/>
          <p:nvPr/>
        </p:nvSpPr>
        <p:spPr>
          <a:xfrm>
            <a:off x="1352549" y="1663700"/>
            <a:ext cx="1471878" cy="5309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90" tIns="34290" rIns="34290" bIns="34290">
            <a:spAutoFit/>
          </a:bodyPr>
          <a:lstStyle>
            <a:lvl1pPr>
              <a:defRPr sz="3000" b="1">
                <a:solidFill>
                  <a:srgbClr val="FFFFFF"/>
                </a:solidFill>
                <a:latin typeface="微软雅黑"/>
                <a:ea typeface="微软雅黑"/>
                <a:cs typeface="微软雅黑"/>
                <a:sym typeface="微软雅黑"/>
              </a:defRPr>
            </a:lvl1pPr>
          </a:lstStyle>
          <a:p>
            <a:r>
              <a:rPr lang="en-US" dirty="0"/>
              <a:t>PART 2</a:t>
            </a:r>
            <a:endParaRPr dirty="0"/>
          </a:p>
        </p:txBody>
      </p:sp>
      <p:sp>
        <p:nvSpPr>
          <p:cNvPr id="353" name="文本框 8">
            <a:extLst>
              <a:ext uri="{FF2B5EF4-FFF2-40B4-BE49-F238E27FC236}">
                <a16:creationId xmlns:a16="http://schemas.microsoft.com/office/drawing/2014/main" id="{2AD9AA77-6010-FC7E-E054-1423F0B6854A}"/>
              </a:ext>
            </a:extLst>
          </p:cNvPr>
          <p:cNvSpPr txBox="1"/>
          <p:nvPr/>
        </p:nvSpPr>
        <p:spPr>
          <a:xfrm>
            <a:off x="3681413" y="1415256"/>
            <a:ext cx="4834200" cy="68480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90" tIns="34290" rIns="34290" bIns="34290" numCol="1" anchor="t">
            <a:spAutoFit/>
          </a:bodyPr>
          <a:lstStyle>
            <a:lvl1pPr>
              <a:defRPr sz="2400" b="1">
                <a:solidFill>
                  <a:srgbClr val="404040"/>
                </a:solidFill>
                <a:latin typeface="微软雅黑"/>
                <a:ea typeface="微软雅黑"/>
                <a:cs typeface="微软雅黑"/>
                <a:sym typeface="微软雅黑"/>
              </a:defRPr>
            </a:lvl1pPr>
          </a:lstStyle>
          <a:p>
            <a:r>
              <a:rPr lang="en-US" altLang="zh-CN" sz="2000" dirty="0"/>
              <a:t>Gantt chart and progress analysis, team member division analysis</a:t>
            </a:r>
          </a:p>
        </p:txBody>
      </p:sp>
      <p:sp>
        <p:nvSpPr>
          <p:cNvPr id="355" name="矩形 9">
            <a:extLst>
              <a:ext uri="{FF2B5EF4-FFF2-40B4-BE49-F238E27FC236}">
                <a16:creationId xmlns:a16="http://schemas.microsoft.com/office/drawing/2014/main" id="{F8E224E1-92FE-D848-C31F-2350F11B9507}"/>
              </a:ext>
            </a:extLst>
          </p:cNvPr>
          <p:cNvSpPr/>
          <p:nvPr/>
        </p:nvSpPr>
        <p:spPr>
          <a:xfrm>
            <a:off x="3681413" y="2338387"/>
            <a:ext cx="5319713" cy="200026"/>
          </a:xfrm>
          <a:prstGeom prst="rect">
            <a:avLst/>
          </a:prstGeom>
          <a:solidFill>
            <a:srgbClr val="414455"/>
          </a:solidFill>
          <a:ln w="12700">
            <a:miter lim="400000"/>
          </a:ln>
        </p:spPr>
        <p:txBody>
          <a:bodyPr lIns="45719" rIns="45719" anchor="ctr"/>
          <a:lstStyle/>
          <a:p>
            <a:pPr algn="ctr">
              <a:defRPr>
                <a:solidFill>
                  <a:srgbClr val="FFFFFF"/>
                </a:solidFill>
              </a:defRPr>
            </a:pPr>
            <a:endParaRPr/>
          </a:p>
        </p:txBody>
      </p:sp>
      <p:sp>
        <p:nvSpPr>
          <p:cNvPr id="356" name="矩形 10">
            <a:extLst>
              <a:ext uri="{FF2B5EF4-FFF2-40B4-BE49-F238E27FC236}">
                <a16:creationId xmlns:a16="http://schemas.microsoft.com/office/drawing/2014/main" id="{23CAABEF-3FEF-F7CF-7330-EDC2ADA5B06C}"/>
              </a:ext>
            </a:extLst>
          </p:cNvPr>
          <p:cNvSpPr/>
          <p:nvPr/>
        </p:nvSpPr>
        <p:spPr>
          <a:xfrm>
            <a:off x="3301999" y="1350962"/>
            <a:ext cx="306390" cy="1187451"/>
          </a:xfrm>
          <a:prstGeom prst="rect">
            <a:avLst/>
          </a:prstGeom>
          <a:solidFill>
            <a:srgbClr val="414455"/>
          </a:solidFill>
          <a:ln w="12700">
            <a:miter lim="400000"/>
          </a:ln>
        </p:spPr>
        <p:txBody>
          <a:bodyPr lIns="45719" rIns="45719" anchor="ctr"/>
          <a:lstStyle/>
          <a:p>
            <a:pPr algn="ctr">
              <a:defRPr>
                <a:solidFill>
                  <a:srgbClr val="FFFFFF"/>
                </a:solidFill>
              </a:defRPr>
            </a:pPr>
            <a:endParaRPr/>
          </a:p>
        </p:txBody>
      </p:sp>
    </p:spTree>
    <p:extLst>
      <p:ext uri="{BB962C8B-B14F-4D97-AF65-F5344CB8AC3E}">
        <p14:creationId xmlns:p14="http://schemas.microsoft.com/office/powerpoint/2010/main" val="3355910026"/>
      </p:ext>
    </p:extLst>
  </p:cSld>
  <p:clrMapOvr>
    <a:masterClrMapping/>
  </p:clrMapOvr>
  <mc:AlternateContent xmlns:mc="http://schemas.openxmlformats.org/markup-compatibility/2006" xmlns:p14="http://schemas.microsoft.com/office/powerpoint/2010/main">
    <mc:Choice Requires="p14">
      <p:transition spd="slow" p14:dur="1200" advClick="0" advTm="0">
        <p:wipe/>
      </p:transition>
    </mc:Choice>
    <mc:Fallback xmlns="">
      <p:transition spd="slow" advClick="0" advTm="0">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EADB4-84D0-5814-CCF8-75836F65B8C1}"/>
            </a:ext>
          </a:extLst>
        </p:cNvPr>
        <p:cNvGrpSpPr/>
        <p:nvPr/>
      </p:nvGrpSpPr>
      <p:grpSpPr>
        <a:xfrm>
          <a:off x="0" y="0"/>
          <a:ext cx="0" cy="0"/>
          <a:chOff x="0" y="0"/>
          <a:chExt cx="0" cy="0"/>
        </a:xfrm>
      </p:grpSpPr>
      <p:pic>
        <p:nvPicPr>
          <p:cNvPr id="2" name="图片 1">
            <a:extLst>
              <a:ext uri="{FF2B5EF4-FFF2-40B4-BE49-F238E27FC236}">
                <a16:creationId xmlns:a16="http://schemas.microsoft.com/office/drawing/2014/main" id="{2BAFDAF3-230B-3CAE-99CE-C9207F5BFAB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120" y="918654"/>
            <a:ext cx="8847760" cy="3950920"/>
          </a:xfrm>
          <a:prstGeom prst="rect">
            <a:avLst/>
          </a:prstGeom>
          <a:noFill/>
          <a:ln>
            <a:noFill/>
          </a:ln>
        </p:spPr>
      </p:pic>
    </p:spTree>
    <p:extLst>
      <p:ext uri="{BB962C8B-B14F-4D97-AF65-F5344CB8AC3E}">
        <p14:creationId xmlns:p14="http://schemas.microsoft.com/office/powerpoint/2010/main" val="120596803"/>
      </p:ext>
    </p:extLst>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0578C-1199-69D7-3661-E026037CE966}"/>
            </a:ext>
          </a:extLst>
        </p:cNvPr>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8A4825C9-724C-57AA-2462-E33D3053CA55}"/>
              </a:ext>
            </a:extLst>
          </p:cNvPr>
          <p:cNvGraphicFramePr>
            <a:graphicFrameLocks noGrp="1"/>
          </p:cNvGraphicFramePr>
          <p:nvPr>
            <p:extLst>
              <p:ext uri="{D42A27DB-BD31-4B8C-83A1-F6EECF244321}">
                <p14:modId xmlns:p14="http://schemas.microsoft.com/office/powerpoint/2010/main" val="1153716420"/>
              </p:ext>
            </p:extLst>
          </p:nvPr>
        </p:nvGraphicFramePr>
        <p:xfrm>
          <a:off x="434034" y="1037488"/>
          <a:ext cx="8212532" cy="2931160"/>
        </p:xfrm>
        <a:graphic>
          <a:graphicData uri="http://schemas.openxmlformats.org/drawingml/2006/table">
            <a:tbl>
              <a:tblPr firstRow="1" bandRow="1">
                <a:tableStyleId>{33BA23B1-9221-436E-865A-0063620EA4FD}</a:tableStyleId>
              </a:tblPr>
              <a:tblGrid>
                <a:gridCol w="2226375">
                  <a:extLst>
                    <a:ext uri="{9D8B030D-6E8A-4147-A177-3AD203B41FA5}">
                      <a16:colId xmlns:a16="http://schemas.microsoft.com/office/drawing/2014/main" val="1085363898"/>
                    </a:ext>
                  </a:extLst>
                </a:gridCol>
                <a:gridCol w="5986157">
                  <a:extLst>
                    <a:ext uri="{9D8B030D-6E8A-4147-A177-3AD203B41FA5}">
                      <a16:colId xmlns:a16="http://schemas.microsoft.com/office/drawing/2014/main" val="526769759"/>
                    </a:ext>
                  </a:extLst>
                </a:gridCol>
              </a:tblGrid>
              <a:tr h="370840">
                <a:tc>
                  <a:txBody>
                    <a:bodyPr/>
                    <a:lstStyle/>
                    <a:p>
                      <a:r>
                        <a:rPr lang="en-US" altLang="zh-CN" dirty="0"/>
                        <a:t>Name</a:t>
                      </a:r>
                      <a:endParaRPr lang="zh-CN" altLang="en-US" dirty="0"/>
                    </a:p>
                  </a:txBody>
                  <a:tcPr/>
                </a:tc>
                <a:tc>
                  <a:txBody>
                    <a:bodyPr/>
                    <a:lstStyle/>
                    <a:p>
                      <a:r>
                        <a:rPr lang="en-US" altLang="zh-CN" dirty="0"/>
                        <a:t>Responsibility</a:t>
                      </a:r>
                      <a:r>
                        <a:rPr lang="zh-CN" altLang="en-US" dirty="0"/>
                        <a:t>（</a:t>
                      </a:r>
                      <a:r>
                        <a:rPr lang="en-US" altLang="zh-CN" dirty="0"/>
                        <a:t>about 30 working hours/person until 4.20)</a:t>
                      </a:r>
                      <a:endParaRPr lang="zh-CN" altLang="en-US" dirty="0"/>
                    </a:p>
                  </a:txBody>
                  <a:tcPr/>
                </a:tc>
                <a:extLst>
                  <a:ext uri="{0D108BD9-81ED-4DB2-BD59-A6C34878D82A}">
                    <a16:rowId xmlns:a16="http://schemas.microsoft.com/office/drawing/2014/main" val="915690917"/>
                  </a:ext>
                </a:extLst>
              </a:tr>
              <a:tr h="370840">
                <a:tc>
                  <a:txBody>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1800" dirty="0">
                          <a:effectLst/>
                          <a:latin typeface="等线" panose="02010600030101010101" pitchFamily="2" charset="-122"/>
                          <a:cs typeface="Times New Roman" panose="02020603050405020304" pitchFamily="18" charset="0"/>
                        </a:rPr>
                        <a:t>BEINING WANG</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a:txBody>
                  <a:tcPr/>
                </a:tc>
                <a:tc>
                  <a:txBody>
                    <a:bodyPr/>
                    <a:lstStyle/>
                    <a:p>
                      <a:r>
                        <a:rPr lang="en-US" altLang="zh-CN" dirty="0"/>
                        <a:t>Supervise and manage the overall progress, conduct model training and data processing</a:t>
                      </a:r>
                      <a:endParaRPr lang="zh-CN" altLang="en-US" dirty="0"/>
                    </a:p>
                  </a:txBody>
                  <a:tcPr/>
                </a:tc>
                <a:extLst>
                  <a:ext uri="{0D108BD9-81ED-4DB2-BD59-A6C34878D82A}">
                    <a16:rowId xmlns:a16="http://schemas.microsoft.com/office/drawing/2014/main" val="2884309881"/>
                  </a:ext>
                </a:extLst>
              </a:tr>
              <a:tr h="370840">
                <a:tc>
                  <a:txBody>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1800" dirty="0">
                          <a:effectLst/>
                          <a:latin typeface="等线" panose="02010600030101010101" pitchFamily="2" charset="-122"/>
                          <a:cs typeface="Times New Roman" panose="02020603050405020304" pitchFamily="18" charset="0"/>
                        </a:rPr>
                        <a:t>CHENYU HUANG</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Conduct paper research and data preprocessing</a:t>
                      </a:r>
                      <a:r>
                        <a:rPr lang="zh-CN" altLang="en-US" dirty="0"/>
                        <a:t>，</a:t>
                      </a:r>
                      <a:r>
                        <a:rPr lang="en-US" altLang="zh-CN" dirty="0"/>
                        <a:t>host system testing</a:t>
                      </a:r>
                      <a:endParaRPr lang="zh-CN" altLang="en-US" dirty="0"/>
                    </a:p>
                  </a:txBody>
                  <a:tcPr/>
                </a:tc>
                <a:extLst>
                  <a:ext uri="{0D108BD9-81ED-4DB2-BD59-A6C34878D82A}">
                    <a16:rowId xmlns:a16="http://schemas.microsoft.com/office/drawing/2014/main" val="708886017"/>
                  </a:ext>
                </a:extLst>
              </a:tr>
              <a:tr h="370840">
                <a:tc>
                  <a:txBody>
                    <a:bodyPr/>
                    <a:lstStyle/>
                    <a:p>
                      <a:pPr marL="0" marR="0" indent="0" algn="l" defTabSz="914400" rtl="0" fontAlgn="auto" latinLnBrk="0" hangingPunct="0">
                        <a:lnSpc>
                          <a:spcPct val="100000"/>
                        </a:lnSpc>
                        <a:spcBef>
                          <a:spcPts val="0"/>
                        </a:spcBef>
                        <a:spcAft>
                          <a:spcPts val="0"/>
                        </a:spcAft>
                        <a:buClrTx/>
                        <a:buSzTx/>
                        <a:buFontTx/>
                        <a:buNone/>
                        <a:tabLst/>
                      </a:pPr>
                      <a:r>
                        <a:rPr lang="en-US" altLang="zh-CN" sz="1800" dirty="0">
                          <a:effectLst/>
                          <a:latin typeface="等线" panose="02010600030101010101" pitchFamily="2" charset="-122"/>
                          <a:cs typeface="Times New Roman" panose="02020603050405020304" pitchFamily="18" charset="0"/>
                        </a:rPr>
                        <a:t>ZHENGYU ZHOU</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a:txBody>
                  <a:tcPr/>
                </a:tc>
                <a:tc>
                  <a:txBody>
                    <a:bodyPr/>
                    <a:lstStyle/>
                    <a:p>
                      <a:r>
                        <a:rPr lang="en-US" altLang="zh-CN" dirty="0"/>
                        <a:t>Based on previous papers and dataset structures, optimize the model and analyze the results</a:t>
                      </a:r>
                      <a:endParaRPr lang="zh-CN" altLang="en-US" dirty="0"/>
                    </a:p>
                  </a:txBody>
                  <a:tcPr/>
                </a:tc>
                <a:extLst>
                  <a:ext uri="{0D108BD9-81ED-4DB2-BD59-A6C34878D82A}">
                    <a16:rowId xmlns:a16="http://schemas.microsoft.com/office/drawing/2014/main" val="6532550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effectLst/>
                          <a:latin typeface="等线" panose="02010600030101010101" pitchFamily="2" charset="-122"/>
                          <a:cs typeface="Times New Roman" panose="02020603050405020304" pitchFamily="18" charset="0"/>
                        </a:rPr>
                        <a:t>PEIJIN CHEN</a:t>
                      </a:r>
                      <a:endParaRPr kumimoji="0" lang="zh-CN" altLang="en-US" sz="1800" b="0" i="0" u="none" strike="noStrike" cap="none" spc="0" normalizeH="0" baseline="0" dirty="0">
                        <a:ln>
                          <a:noFill/>
                        </a:ln>
                        <a:solidFill>
                          <a:srgbClr val="000000"/>
                        </a:solidFill>
                        <a:effectLst/>
                        <a:uFillTx/>
                        <a:latin typeface="+mn-lt"/>
                        <a:ea typeface="+mn-ea"/>
                        <a:cs typeface="+mn-cs"/>
                        <a:sym typeface="Calibri"/>
                      </a:endParaRPr>
                    </a:p>
                  </a:txBody>
                  <a:tcPr/>
                </a:tc>
                <a:tc>
                  <a:txBody>
                    <a:bodyPr/>
                    <a:lstStyle/>
                    <a:p>
                      <a:r>
                        <a:rPr lang="en-US" altLang="zh-CN" dirty="0"/>
                        <a:t>Complete the writing of front-end and back-end interfaces and API documentation</a:t>
                      </a:r>
                      <a:endParaRPr lang="zh-CN" altLang="en-US" dirty="0"/>
                    </a:p>
                  </a:txBody>
                  <a:tcPr/>
                </a:tc>
                <a:extLst>
                  <a:ext uri="{0D108BD9-81ED-4DB2-BD59-A6C34878D82A}">
                    <a16:rowId xmlns:a16="http://schemas.microsoft.com/office/drawing/2014/main" val="786273201"/>
                  </a:ext>
                </a:extLst>
              </a:tr>
            </a:tbl>
          </a:graphicData>
        </a:graphic>
      </p:graphicFrame>
    </p:spTree>
    <p:extLst>
      <p:ext uri="{BB962C8B-B14F-4D97-AF65-F5344CB8AC3E}">
        <p14:creationId xmlns:p14="http://schemas.microsoft.com/office/powerpoint/2010/main" val="1567454232"/>
      </p:ext>
    </p:extLst>
  </p:cSld>
  <p:clrMapOvr>
    <a:masterClrMapping/>
  </p:clrMapOvr>
  <mc:AlternateContent xmlns:mc="http://schemas.openxmlformats.org/markup-compatibility/2006" xmlns:p14="http://schemas.microsoft.com/office/powerpoint/2010/main">
    <mc:Choice Requires="p14">
      <p:transition spd="slow" p14:dur="1200" advClick="0" advTm="0">
        <p:dissolve/>
      </p:transition>
    </mc:Choice>
    <mc:Fallback xmlns="">
      <p:transition spd="slow" advClick="0" advTm="0">
        <p:dissolve/>
      </p:transition>
    </mc:Fallback>
  </mc:AlternateContent>
</p:sld>
</file>

<file path=ppt/theme/theme1.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主题​​">
      <a:majorFont>
        <a:latin typeface="Helvetica"/>
        <a:ea typeface="Helvetica"/>
        <a:cs typeface="Helvetica"/>
      </a:majorFont>
      <a:minorFont>
        <a:latin typeface="Calibri"/>
        <a:ea typeface="Calibri"/>
        <a:cs typeface="Calibri"/>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481</TotalTime>
  <Words>549</Words>
  <Application>Microsoft Office PowerPoint</Application>
  <PresentationFormat>全屏显示(16:9)</PresentationFormat>
  <Paragraphs>91</Paragraphs>
  <Slides>17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等线</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BEINING WANG</dc:creator>
  <cp:lastModifiedBy>BEINING WANG</cp:lastModifiedBy>
  <cp:revision>12</cp:revision>
  <dcterms:modified xsi:type="dcterms:W3CDTF">2025-04-20T07:51:46Z</dcterms:modified>
</cp:coreProperties>
</file>