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3.jpg" ContentType="image/png"/>
  <Override PartName="/ppt/media/image4.jpg" ContentType="image/png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8" r:id="rId4"/>
    <p:sldId id="266" r:id="rId5"/>
    <p:sldId id="257" r:id="rId6"/>
    <p:sldId id="263" r:id="rId7"/>
    <p:sldId id="262" r:id="rId8"/>
    <p:sldId id="269" r:id="rId9"/>
    <p:sldId id="270" r:id="rId10"/>
    <p:sldId id="268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26"/>
    <p:restoredTop sz="94643"/>
  </p:normalViewPr>
  <p:slideViewPr>
    <p:cSldViewPr snapToGrid="0" snapToObjects="1">
      <p:cViewPr varScale="1">
        <p:scale>
          <a:sx n="147" d="100"/>
          <a:sy n="147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18D5-CF37-7040-95CE-873CF48D6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Architecture Of Risk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EF038-3EFB-D94C-AC7F-84F1E8E9BB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build-</a:t>
            </a:r>
            <a:r>
              <a:rPr lang="en-US" altLang="zh-C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20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C57661-8D84-CA41-823F-5B798287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96111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Singleton Patte</a:t>
            </a:r>
            <a:r>
              <a:rPr lang="en-US" altLang="zh-CN" dirty="0"/>
              <a:t>rn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93766C-B2C7-6E4A-9122-FF119B827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61" y="2043061"/>
            <a:ext cx="8756393" cy="43970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4C651D-2796-414D-ADA4-5C8EEE200EFD}"/>
              </a:ext>
            </a:extLst>
          </p:cNvPr>
          <p:cNvSpPr txBox="1"/>
          <p:nvPr/>
        </p:nvSpPr>
        <p:spPr>
          <a:xfrm>
            <a:off x="557161" y="842732"/>
            <a:ext cx="819495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 </a:t>
            </a:r>
            <a:r>
              <a:rPr lang="en-CA" dirty="0">
                <a:latin typeface="Calibri Light" panose="020F0302020204030204" pitchFamily="34" charset="0"/>
              </a:rPr>
              <a:t>this project,</a:t>
            </a:r>
            <a:r>
              <a:rPr lang="en-US" altLang="en-US" dirty="0">
                <a:latin typeface="Calibri Light" panose="020F0302020204030204" pitchFamily="34" charset="0"/>
              </a:rPr>
              <a:t> we  want ensures following class has only one instance, and provides a global point of access to it:</a:t>
            </a:r>
            <a:r>
              <a:rPr lang="en-CA" dirty="0"/>
              <a:t> </a:t>
            </a:r>
          </a:p>
          <a:p>
            <a:endParaRPr lang="en-CA" dirty="0"/>
          </a:p>
          <a:p>
            <a:r>
              <a:rPr lang="en-CA" sz="1400" dirty="0" err="1"/>
              <a:t>Phase+View</a:t>
            </a:r>
            <a:r>
              <a:rPr lang="en-CA" sz="1400" dirty="0"/>
              <a:t>, </a:t>
            </a:r>
            <a:r>
              <a:rPr lang="en-CA" sz="1400" dirty="0" err="1"/>
              <a:t>PlayersWorldDomination+View</a:t>
            </a:r>
            <a:r>
              <a:rPr lang="en-CA" sz="1400" dirty="0"/>
              <a:t>, </a:t>
            </a:r>
            <a:r>
              <a:rPr lang="en-CA" sz="1400" dirty="0" err="1"/>
              <a:t>CountryView</a:t>
            </a:r>
            <a:r>
              <a:rPr lang="en-CA" sz="1400" dirty="0"/>
              <a:t>,</a:t>
            </a:r>
            <a:r>
              <a:rPr lang="en-CA" sz="1400" b="1" dirty="0"/>
              <a:t> </a:t>
            </a:r>
            <a:r>
              <a:rPr lang="en-CA" sz="1400" dirty="0" err="1"/>
              <a:t>CardView</a:t>
            </a:r>
            <a:r>
              <a:rPr lang="en-CA" sz="1400" dirty="0"/>
              <a:t>, </a:t>
            </a:r>
            <a:r>
              <a:rPr lang="en-CA" sz="1400" dirty="0" err="1"/>
              <a:t>Map,Menu</a:t>
            </a:r>
            <a:r>
              <a:rPr lang="en-CA" sz="1400" dirty="0"/>
              <a:t> class use the singleton pattern.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0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18D5-CF37-7040-95CE-873CF48D6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651" y="2404534"/>
            <a:ext cx="8307352" cy="1646302"/>
          </a:xfrm>
        </p:spPr>
        <p:txBody>
          <a:bodyPr/>
          <a:lstStyle/>
          <a:p>
            <a:r>
              <a:rPr lang="en-US" dirty="0"/>
              <a:t>MVC and </a:t>
            </a:r>
            <a:br>
              <a:rPr lang="en-US" dirty="0"/>
            </a:br>
            <a:r>
              <a:rPr lang="en-US" sz="4000" dirty="0"/>
              <a:t>Communication between them</a:t>
            </a:r>
          </a:p>
        </p:txBody>
      </p:sp>
    </p:spTree>
    <p:extLst>
      <p:ext uri="{BB962C8B-B14F-4D97-AF65-F5344CB8AC3E}">
        <p14:creationId xmlns:p14="http://schemas.microsoft.com/office/powerpoint/2010/main" val="1975372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5B12-9EB9-DD40-917D-BE57005F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01" y="519657"/>
            <a:ext cx="4552455" cy="1743856"/>
          </a:xfrm>
        </p:spPr>
        <p:txBody>
          <a:bodyPr>
            <a:normAutofit/>
          </a:bodyPr>
          <a:lstStyle/>
          <a:p>
            <a:r>
              <a:rPr lang="en-CA" sz="2000" dirty="0"/>
              <a:t>Communication </a:t>
            </a:r>
            <a:br>
              <a:rPr lang="en-CA" sz="2000" dirty="0"/>
            </a:b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View, Controller and Model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57F26C-45AA-2240-9BC8-421A814A0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956" y="154983"/>
            <a:ext cx="330593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4D0E07-F190-7145-9464-0574346D42E3}"/>
              </a:ext>
            </a:extLst>
          </p:cNvPr>
          <p:cNvSpPr txBox="1"/>
          <p:nvPr/>
        </p:nvSpPr>
        <p:spPr>
          <a:xfrm>
            <a:off x="422501" y="1206919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(see the big picture in the same folder)</a:t>
            </a:r>
          </a:p>
        </p:txBody>
      </p:sp>
    </p:spTree>
    <p:extLst>
      <p:ext uri="{BB962C8B-B14F-4D97-AF65-F5344CB8AC3E}">
        <p14:creationId xmlns:p14="http://schemas.microsoft.com/office/powerpoint/2010/main" val="146416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18D5-CF37-7040-95CE-873CF48D6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5724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FAED-6688-F049-A206-1582F28A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029"/>
          </a:xfrm>
        </p:spPr>
        <p:txBody>
          <a:bodyPr/>
          <a:lstStyle/>
          <a:p>
            <a:r>
              <a:rPr lang="en-CA" dirty="0"/>
              <a:t>Modules in risk Project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0B7B1D3-FF35-5C49-B0BA-5A721D55B0D0}"/>
              </a:ext>
            </a:extLst>
          </p:cNvPr>
          <p:cNvGrpSpPr/>
          <p:nvPr/>
        </p:nvGrpSpPr>
        <p:grpSpPr>
          <a:xfrm>
            <a:off x="677334" y="1404257"/>
            <a:ext cx="8332414" cy="4818866"/>
            <a:chOff x="677334" y="1404257"/>
            <a:chExt cx="8332414" cy="481886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7079EA94-59FD-7E42-8BF9-66A559BF9FE8}"/>
                </a:ext>
              </a:extLst>
            </p:cNvPr>
            <p:cNvSpPr/>
            <p:nvPr/>
          </p:nvSpPr>
          <p:spPr>
            <a:xfrm>
              <a:off x="677334" y="1545773"/>
              <a:ext cx="762000" cy="4582886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CB454-338A-4E41-AFF6-6AD81D8453A8}"/>
                </a:ext>
              </a:extLst>
            </p:cNvPr>
            <p:cNvSpPr txBox="1"/>
            <p:nvPr/>
          </p:nvSpPr>
          <p:spPr>
            <a:xfrm>
              <a:off x="1439334" y="1404257"/>
              <a:ext cx="405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resource: where the maps are saved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089153-7C90-D849-99F1-AE40E006CF0D}"/>
                </a:ext>
              </a:extLst>
            </p:cNvPr>
            <p:cNvSpPr txBox="1"/>
            <p:nvPr/>
          </p:nvSpPr>
          <p:spPr>
            <a:xfrm>
              <a:off x="1439334" y="2159242"/>
              <a:ext cx="2702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src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: where the raw code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2C120B-CF1A-8C48-85EB-AC7BD2375149}"/>
                </a:ext>
              </a:extLst>
            </p:cNvPr>
            <p:cNvSpPr txBox="1"/>
            <p:nvPr/>
          </p:nvSpPr>
          <p:spPr>
            <a:xfrm>
              <a:off x="1439333" y="5853791"/>
              <a:ext cx="3464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test: where the test are saved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DA6325-B3E4-CB49-90A4-B029C4E3FC5D}"/>
                </a:ext>
              </a:extLst>
            </p:cNvPr>
            <p:cNvSpPr txBox="1"/>
            <p:nvPr/>
          </p:nvSpPr>
          <p:spPr>
            <a:xfrm>
              <a:off x="1907419" y="2491322"/>
              <a:ext cx="7102329" cy="337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driver: the entrance of the project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 err="1">
                  <a:solidFill>
                    <a:schemeClr val="accent1">
                      <a:lumMod val="50000"/>
                    </a:schemeClr>
                  </a:solidFill>
                </a:rPr>
                <a:t>mapeditor</a:t>
              </a:r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: code implement the map editor function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model: data and function in this project, observable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view: code to show graph based on data, observer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Controller: the </a:t>
              </a:r>
              <a:r>
                <a:rPr lang="en-CA" sz="1600" dirty="0">
                  <a:solidFill>
                    <a:schemeClr val="accent1">
                      <a:lumMod val="50000"/>
                    </a:schemeClr>
                  </a:solidFill>
                </a:rPr>
                <a:t>mediator</a:t>
              </a:r>
              <a:r>
                <a:rPr lang="zh-CN" altLang="en-US" sz="1600" dirty="0"/>
                <a:t> </a:t>
              </a:r>
              <a:r>
                <a:rPr lang="en-US" altLang="zh-CN" sz="1600" dirty="0">
                  <a:solidFill>
                    <a:schemeClr val="accent1">
                      <a:lumMod val="50000"/>
                    </a:schemeClr>
                  </a:solidFill>
                </a:rPr>
                <a:t>between model and view,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accent1">
                      <a:lumMod val="50000"/>
                    </a:schemeClr>
                  </a:solidFill>
                </a:rPr>
                <a:t>		   when player interact with view, help to call the model function</a:t>
              </a:r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validate: code to verify a map’s validity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common: code that other modules can use together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exception: define exceptions in the project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636185-C113-3047-B175-FB265E1E71C2}"/>
                </a:ext>
              </a:extLst>
            </p:cNvPr>
            <p:cNvSpPr txBox="1"/>
            <p:nvPr/>
          </p:nvSpPr>
          <p:spPr>
            <a:xfrm>
              <a:off x="1439333" y="1755399"/>
              <a:ext cx="689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50000"/>
                    </a:schemeClr>
                  </a:solidFill>
                </a:rPr>
                <a:t>javadoc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: where the documentation about this project are saved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68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18D5-CF37-7040-95CE-873CF48D6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651" y="2404534"/>
            <a:ext cx="8307352" cy="1646302"/>
          </a:xfrm>
        </p:spPr>
        <p:txBody>
          <a:bodyPr/>
          <a:lstStyle/>
          <a:p>
            <a:r>
              <a:rPr lang="en-US" dirty="0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6231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4AF3-CC4A-1D48-8A29-788BA4F6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96111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Observer Patte</a:t>
            </a:r>
            <a:r>
              <a:rPr lang="en-US" altLang="zh-CN" dirty="0"/>
              <a:t>rn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18D1EF-FAAE-D440-9D63-D5C0C8D91001}"/>
              </a:ext>
            </a:extLst>
          </p:cNvPr>
          <p:cNvGrpSpPr/>
          <p:nvPr/>
        </p:nvGrpSpPr>
        <p:grpSpPr>
          <a:xfrm>
            <a:off x="947650" y="839585"/>
            <a:ext cx="7897090" cy="4332768"/>
            <a:chOff x="947650" y="839585"/>
            <a:chExt cx="7897090" cy="433276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92AEE9-88F0-A944-9370-D0340BB69003}"/>
                </a:ext>
              </a:extLst>
            </p:cNvPr>
            <p:cNvGrpSpPr/>
            <p:nvPr/>
          </p:nvGrpSpPr>
          <p:grpSpPr>
            <a:xfrm>
              <a:off x="947651" y="839585"/>
              <a:ext cx="7897089" cy="4332768"/>
              <a:chOff x="947651" y="839585"/>
              <a:chExt cx="8512268" cy="433276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FD67E67-2D1F-4A45-8868-D086A0CEE8F8}"/>
                  </a:ext>
                </a:extLst>
              </p:cNvPr>
              <p:cNvSpPr/>
              <p:nvPr/>
            </p:nvSpPr>
            <p:spPr>
              <a:xfrm>
                <a:off x="947651" y="839585"/>
                <a:ext cx="2510444" cy="340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Observer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CA5C52-3AA7-AB47-9644-B5A96C839609}"/>
                  </a:ext>
                </a:extLst>
              </p:cNvPr>
              <p:cNvSpPr/>
              <p:nvPr/>
            </p:nvSpPr>
            <p:spPr>
              <a:xfrm>
                <a:off x="6949476" y="839585"/>
                <a:ext cx="2510443" cy="34082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Observable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5C733A-E489-5749-AB85-50759ABA206F}"/>
                  </a:ext>
                </a:extLst>
              </p:cNvPr>
              <p:cNvSpPr/>
              <p:nvPr/>
            </p:nvSpPr>
            <p:spPr>
              <a:xfrm>
                <a:off x="947651" y="1516415"/>
                <a:ext cx="2510444" cy="3408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PhaseView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3B842A-A89B-7D44-B828-0ACBFE62BC35}"/>
                  </a:ext>
                </a:extLst>
              </p:cNvPr>
              <p:cNvSpPr/>
              <p:nvPr/>
            </p:nvSpPr>
            <p:spPr>
              <a:xfrm>
                <a:off x="947651" y="2180922"/>
                <a:ext cx="2510444" cy="3408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WorldDomainView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B58F076-806F-CB48-945A-7C5748F43003}"/>
                  </a:ext>
                </a:extLst>
              </p:cNvPr>
              <p:cNvSpPr/>
              <p:nvPr/>
            </p:nvSpPr>
            <p:spPr>
              <a:xfrm>
                <a:off x="947651" y="2845429"/>
                <a:ext cx="2510444" cy="3408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CardExchangeView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7B843D-9D76-D746-8928-9A8D1E764733}"/>
                  </a:ext>
                </a:extLst>
              </p:cNvPr>
              <p:cNvSpPr/>
              <p:nvPr/>
            </p:nvSpPr>
            <p:spPr>
              <a:xfrm>
                <a:off x="947651" y="4162120"/>
                <a:ext cx="2510444" cy="3408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FileInfoMenuView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58CBF1D-E48E-4C41-AD13-D385A18C6B6A}"/>
                  </a:ext>
                </a:extLst>
              </p:cNvPr>
              <p:cNvSpPr/>
              <p:nvPr/>
            </p:nvSpPr>
            <p:spPr>
              <a:xfrm>
                <a:off x="947651" y="3497613"/>
                <a:ext cx="2510444" cy="3408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accent2">
                        <a:lumMod val="50000"/>
                      </a:schemeClr>
                    </a:solidFill>
                  </a:rPr>
                  <a:t>CountryView</a:t>
                </a:r>
                <a:endParaRPr 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(for each country)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74CB0D-9BFC-0044-815D-8FA2686684D8}"/>
                  </a:ext>
                </a:extLst>
              </p:cNvPr>
              <p:cNvSpPr/>
              <p:nvPr/>
            </p:nvSpPr>
            <p:spPr>
              <a:xfrm>
                <a:off x="6949476" y="4831531"/>
                <a:ext cx="2510443" cy="340822"/>
              </a:xfrm>
              <a:prstGeom prst="rec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600" dirty="0" err="1">
                    <a:solidFill>
                      <a:schemeClr val="accent3">
                        <a:lumMod val="75000"/>
                      </a:schemeClr>
                    </a:solidFill>
                  </a:rPr>
                  <a:t>NumPlayerMenu</a:t>
                </a:r>
                <a:endParaRPr lang="en-US" sz="16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EBD42FA-814C-8A45-AC1B-C70F32A5C68F}"/>
                  </a:ext>
                </a:extLst>
              </p:cNvPr>
              <p:cNvSpPr/>
              <p:nvPr/>
            </p:nvSpPr>
            <p:spPr>
              <a:xfrm>
                <a:off x="6949476" y="1519914"/>
                <a:ext cx="2510443" cy="340822"/>
              </a:xfrm>
              <a:prstGeom prst="rec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accent3">
                        <a:lumMod val="75000"/>
                      </a:schemeClr>
                    </a:solidFill>
                  </a:rPr>
                  <a:t>Phase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C161989-F24E-D849-AFFF-6DB24F716910}"/>
                  </a:ext>
                </a:extLst>
              </p:cNvPr>
              <p:cNvSpPr/>
              <p:nvPr/>
            </p:nvSpPr>
            <p:spPr>
              <a:xfrm>
                <a:off x="6949476" y="2182669"/>
                <a:ext cx="2510443" cy="340822"/>
              </a:xfrm>
              <a:prstGeom prst="rec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400" dirty="0" err="1">
                    <a:solidFill>
                      <a:schemeClr val="accent3">
                        <a:lumMod val="75000"/>
                      </a:schemeClr>
                    </a:solidFill>
                  </a:rPr>
                  <a:t>PlayersWorldDomination</a:t>
                </a:r>
                <a:endParaRPr lang="en-CA" sz="14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BB86130-AF9B-8949-8439-C07301E58D3F}"/>
                  </a:ext>
                </a:extLst>
              </p:cNvPr>
              <p:cNvSpPr/>
              <p:nvPr/>
            </p:nvSpPr>
            <p:spPr>
              <a:xfrm>
                <a:off x="6949476" y="2839352"/>
                <a:ext cx="2510443" cy="340822"/>
              </a:xfrm>
              <a:prstGeom prst="rec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accent3">
                        <a:lumMod val="75000"/>
                      </a:schemeClr>
                    </a:solidFill>
                  </a:rPr>
                  <a:t>Cards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BF0B406-DDC2-C741-AFC7-9CE272AFAF65}"/>
                  </a:ext>
                </a:extLst>
              </p:cNvPr>
              <p:cNvSpPr/>
              <p:nvPr/>
            </p:nvSpPr>
            <p:spPr>
              <a:xfrm>
                <a:off x="6949476" y="3498909"/>
                <a:ext cx="2510443" cy="340822"/>
              </a:xfrm>
              <a:prstGeom prst="rec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accent3">
                        <a:lumMod val="75000"/>
                      </a:schemeClr>
                    </a:solidFill>
                  </a:rPr>
                  <a:t>Country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79EADF-D1C5-B24B-8659-DFA801F1EA65}"/>
                  </a:ext>
                </a:extLst>
              </p:cNvPr>
              <p:cNvSpPr/>
              <p:nvPr/>
            </p:nvSpPr>
            <p:spPr>
              <a:xfrm>
                <a:off x="6949476" y="4164357"/>
                <a:ext cx="2510443" cy="340822"/>
              </a:xfrm>
              <a:prstGeom prst="rec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600" dirty="0" err="1">
                    <a:solidFill>
                      <a:schemeClr val="accent3">
                        <a:lumMod val="75000"/>
                      </a:schemeClr>
                    </a:solidFill>
                  </a:rPr>
                  <a:t>FileInfoMenu</a:t>
                </a:r>
                <a:endParaRPr lang="en-US" sz="16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21E8222-E313-7B40-83EF-AAEEB6AD3D53}"/>
                </a:ext>
              </a:extLst>
            </p:cNvPr>
            <p:cNvCxnSpPr>
              <a:stCxn id="13" idx="1"/>
              <a:endCxn id="6" idx="3"/>
            </p:cNvCxnSpPr>
            <p:nvPr/>
          </p:nvCxnSpPr>
          <p:spPr>
            <a:xfrm flipH="1" flipV="1">
              <a:off x="3276666" y="1686826"/>
              <a:ext cx="3239060" cy="3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2EA3926-108D-434A-9368-4C525D15FFA2}"/>
                </a:ext>
              </a:extLst>
            </p:cNvPr>
            <p:cNvCxnSpPr>
              <a:stCxn id="14" idx="1"/>
              <a:endCxn id="7" idx="3"/>
            </p:cNvCxnSpPr>
            <p:nvPr/>
          </p:nvCxnSpPr>
          <p:spPr>
            <a:xfrm flipH="1" flipV="1">
              <a:off x="3276666" y="2351333"/>
              <a:ext cx="3239060" cy="1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4D94E9-EABA-D940-A39E-C7D17CF6D8A5}"/>
                </a:ext>
              </a:extLst>
            </p:cNvPr>
            <p:cNvCxnSpPr>
              <a:stCxn id="15" idx="1"/>
              <a:endCxn id="8" idx="3"/>
            </p:cNvCxnSpPr>
            <p:nvPr/>
          </p:nvCxnSpPr>
          <p:spPr>
            <a:xfrm flipH="1">
              <a:off x="3276666" y="3009763"/>
              <a:ext cx="3239060" cy="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F347F22-5B41-544D-9B1D-74F901FEDE5D}"/>
                </a:ext>
              </a:extLst>
            </p:cNvPr>
            <p:cNvCxnSpPr>
              <a:stCxn id="16" idx="1"/>
              <a:endCxn id="10" idx="3"/>
            </p:cNvCxnSpPr>
            <p:nvPr/>
          </p:nvCxnSpPr>
          <p:spPr>
            <a:xfrm flipH="1" flipV="1">
              <a:off x="3276666" y="3668024"/>
              <a:ext cx="3239060" cy="12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291E3DA-FE54-9745-8B98-2DA5F27B8601}"/>
                </a:ext>
              </a:extLst>
            </p:cNvPr>
            <p:cNvCxnSpPr>
              <a:cxnSpLocks/>
              <a:stCxn id="17" idx="1"/>
              <a:endCxn id="9" idx="3"/>
            </p:cNvCxnSpPr>
            <p:nvPr/>
          </p:nvCxnSpPr>
          <p:spPr>
            <a:xfrm flipH="1" flipV="1">
              <a:off x="3276666" y="4332531"/>
              <a:ext cx="3239060" cy="2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67E362-0689-A547-B4B2-76E78260C175}"/>
                </a:ext>
              </a:extLst>
            </p:cNvPr>
            <p:cNvSpPr txBox="1"/>
            <p:nvPr/>
          </p:nvSpPr>
          <p:spPr>
            <a:xfrm>
              <a:off x="3309399" y="1417651"/>
              <a:ext cx="3206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Notify: current phase, action and other info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F62F3F-3C76-CF4A-925B-0A41EEFDFEE8}"/>
                </a:ext>
              </a:extLst>
            </p:cNvPr>
            <p:cNvSpPr txBox="1"/>
            <p:nvPr/>
          </p:nvSpPr>
          <p:spPr>
            <a:xfrm>
              <a:off x="3309399" y="2067691"/>
              <a:ext cx="204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Notify: all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the player’s info</a:t>
              </a:r>
              <a:endParaRPr lang="en-US" sz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44F436B-05A9-F04A-B118-1D7A906EE2ED}"/>
                </a:ext>
              </a:extLst>
            </p:cNvPr>
            <p:cNvSpPr txBox="1"/>
            <p:nvPr/>
          </p:nvSpPr>
          <p:spPr>
            <a:xfrm>
              <a:off x="3309399" y="2739119"/>
              <a:ext cx="13805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Notify: cards</a:t>
              </a:r>
              <a:r>
                <a:rPr lang="en-US" altLang="zh-CN" sz="1200" dirty="0"/>
                <a:t> info</a:t>
              </a:r>
              <a:endParaRPr 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E76BE1B-B3BD-6B4C-B6D0-CB48D963788A}"/>
                </a:ext>
              </a:extLst>
            </p:cNvPr>
            <p:cNvSpPr txBox="1"/>
            <p:nvPr/>
          </p:nvSpPr>
          <p:spPr>
            <a:xfrm>
              <a:off x="3309399" y="3365468"/>
              <a:ext cx="16530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Notify: </a:t>
              </a:r>
              <a:r>
                <a:rPr lang="en-CA" sz="1200" dirty="0"/>
                <a:t>countries</a:t>
              </a:r>
              <a:r>
                <a:rPr lang="en-US" altLang="zh-CN" sz="1200" dirty="0"/>
                <a:t> info</a:t>
              </a:r>
              <a:endParaRPr lang="en-US" sz="12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10CB8DB-22A4-7546-9661-18363629FC7C}"/>
                </a:ext>
              </a:extLst>
            </p:cNvPr>
            <p:cNvSpPr/>
            <p:nvPr/>
          </p:nvSpPr>
          <p:spPr>
            <a:xfrm>
              <a:off x="947650" y="4825089"/>
              <a:ext cx="2329015" cy="340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err="1">
                  <a:solidFill>
                    <a:schemeClr val="accent2">
                      <a:lumMod val="50000"/>
                    </a:schemeClr>
                  </a:solidFill>
                </a:rPr>
                <a:t>NumPlayerMenuView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BA14E3D-7B69-0B48-A2E1-C77D3F0A9D9A}"/>
                </a:ext>
              </a:extLst>
            </p:cNvPr>
            <p:cNvCxnSpPr>
              <a:stCxn id="12" idx="1"/>
              <a:endCxn id="37" idx="3"/>
            </p:cNvCxnSpPr>
            <p:nvPr/>
          </p:nvCxnSpPr>
          <p:spPr>
            <a:xfrm flipH="1" flipV="1">
              <a:off x="3276665" y="4995500"/>
              <a:ext cx="3239061" cy="6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4DD98A1-93CA-8042-B9EB-0D4E8B5FD0E6}"/>
                </a:ext>
              </a:extLst>
            </p:cNvPr>
            <p:cNvSpPr txBox="1"/>
            <p:nvPr/>
          </p:nvSpPr>
          <p:spPr>
            <a:xfrm>
              <a:off x="3355726" y="4017374"/>
              <a:ext cx="18710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Notify: </a:t>
              </a:r>
              <a:r>
                <a:rPr lang="en-CA" sz="1200" dirty="0"/>
                <a:t>selected file info</a:t>
              </a:r>
              <a:endParaRPr lang="en-US" sz="1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14B4CD-6D1F-F242-A4CD-87EE38A69C36}"/>
                </a:ext>
              </a:extLst>
            </p:cNvPr>
            <p:cNvSpPr txBox="1"/>
            <p:nvPr/>
          </p:nvSpPr>
          <p:spPr>
            <a:xfrm>
              <a:off x="3309399" y="4714497"/>
              <a:ext cx="20714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Notify: </a:t>
              </a:r>
              <a:r>
                <a:rPr lang="en-CA" sz="1200" dirty="0"/>
                <a:t>selected player info</a:t>
              </a:r>
              <a:endParaRPr lang="en-US" sz="120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2329DB8-6A35-B446-8502-EB5140FBED4C}"/>
              </a:ext>
            </a:extLst>
          </p:cNvPr>
          <p:cNvSpPr txBox="1"/>
          <p:nvPr/>
        </p:nvSpPr>
        <p:spPr>
          <a:xfrm>
            <a:off x="947650" y="5586153"/>
            <a:ext cx="7342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Note: Project flow chart (in next page) will present the Notify—update flows. </a:t>
            </a:r>
          </a:p>
        </p:txBody>
      </p:sp>
    </p:spTree>
    <p:extLst>
      <p:ext uri="{BB962C8B-B14F-4D97-AF65-F5344CB8AC3E}">
        <p14:creationId xmlns:p14="http://schemas.microsoft.com/office/powerpoint/2010/main" val="297448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A38571-9820-874F-85A3-C3B2BE1F5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96111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Observer Patte</a:t>
            </a:r>
            <a:r>
              <a:rPr lang="en-US" altLang="zh-CN" dirty="0"/>
              <a:t>rn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CD4957-4B38-3541-9CD9-539A59484188}"/>
              </a:ext>
            </a:extLst>
          </p:cNvPr>
          <p:cNvGrpSpPr/>
          <p:nvPr/>
        </p:nvGrpSpPr>
        <p:grpSpPr>
          <a:xfrm>
            <a:off x="868688" y="1187964"/>
            <a:ext cx="10617644" cy="4533213"/>
            <a:chOff x="868688" y="1187964"/>
            <a:chExt cx="10617644" cy="45332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2FDACA7-B50F-0C4A-9E8A-10513DA6B8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87"/>
            <a:stretch/>
          </p:blipFill>
          <p:spPr>
            <a:xfrm>
              <a:off x="4496042" y="1187964"/>
              <a:ext cx="6990290" cy="453321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816C97-F52E-8B43-80BB-5E87F5FDE4E3}"/>
                </a:ext>
              </a:extLst>
            </p:cNvPr>
            <p:cNvSpPr/>
            <p:nvPr/>
          </p:nvSpPr>
          <p:spPr>
            <a:xfrm>
              <a:off x="4496042" y="1187964"/>
              <a:ext cx="6979750" cy="2965622"/>
            </a:xfrm>
            <a:prstGeom prst="rect">
              <a:avLst/>
            </a:prstGeom>
            <a:noFill/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55008E-79CA-EF45-8C09-988BC8919AA7}"/>
                </a:ext>
              </a:extLst>
            </p:cNvPr>
            <p:cNvSpPr/>
            <p:nvPr/>
          </p:nvSpPr>
          <p:spPr>
            <a:xfrm>
              <a:off x="6821409" y="2670775"/>
              <a:ext cx="2329015" cy="340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err="1">
                  <a:solidFill>
                    <a:schemeClr val="accent2">
                      <a:lumMod val="50000"/>
                    </a:schemeClr>
                  </a:solidFill>
                </a:rPr>
                <a:t>FileInfoMenuView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CA8F9A-AB3D-6649-B8DF-BA4B40295DA0}"/>
                </a:ext>
              </a:extLst>
            </p:cNvPr>
            <p:cNvSpPr/>
            <p:nvPr/>
          </p:nvSpPr>
          <p:spPr>
            <a:xfrm>
              <a:off x="868688" y="2670775"/>
              <a:ext cx="2329014" cy="340822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err="1">
                  <a:solidFill>
                    <a:schemeClr val="accent3">
                      <a:lumMod val="75000"/>
                    </a:schemeClr>
                  </a:solidFill>
                </a:rPr>
                <a:t>FileInfoMenu</a:t>
              </a:r>
              <a:endParaRPr lang="en-US" sz="1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F658ABA-9DB9-EE4B-B638-492565DF3DCA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3197702" y="2841186"/>
              <a:ext cx="36237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2A3EE4-85CB-1241-9D78-E244A2A3F052}"/>
                </a:ext>
              </a:extLst>
            </p:cNvPr>
            <p:cNvSpPr/>
            <p:nvPr/>
          </p:nvSpPr>
          <p:spPr>
            <a:xfrm>
              <a:off x="6821408" y="4639374"/>
              <a:ext cx="2329015" cy="340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err="1">
                  <a:solidFill>
                    <a:schemeClr val="accent2">
                      <a:lumMod val="50000"/>
                    </a:schemeClr>
                  </a:solidFill>
                </a:rPr>
                <a:t>NumPlayerMenuView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78EDA3-FDE4-B346-B490-D3F4E46279F7}"/>
                </a:ext>
              </a:extLst>
            </p:cNvPr>
            <p:cNvSpPr/>
            <p:nvPr/>
          </p:nvSpPr>
          <p:spPr>
            <a:xfrm>
              <a:off x="868688" y="4639374"/>
              <a:ext cx="2329014" cy="340822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err="1">
                  <a:solidFill>
                    <a:schemeClr val="accent3">
                      <a:lumMod val="75000"/>
                    </a:schemeClr>
                  </a:solidFill>
                </a:rPr>
                <a:t>NumPlayerMenu</a:t>
              </a:r>
              <a:endParaRPr lang="en-US" sz="1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F345906-1CF5-6745-81E9-AF32FC2CB359}"/>
                </a:ext>
              </a:extLst>
            </p:cNvPr>
            <p:cNvCxnSpPr/>
            <p:nvPr/>
          </p:nvCxnSpPr>
          <p:spPr>
            <a:xfrm>
              <a:off x="3197702" y="4809785"/>
              <a:ext cx="36237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4DD711-9D26-F04A-B805-2E4155421E91}"/>
                </a:ext>
              </a:extLst>
            </p:cNvPr>
            <p:cNvSpPr txBox="1"/>
            <p:nvPr/>
          </p:nvSpPr>
          <p:spPr>
            <a:xfrm>
              <a:off x="3197702" y="2532275"/>
              <a:ext cx="18710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Notify: </a:t>
              </a:r>
              <a:r>
                <a:rPr lang="en-CA" sz="1200" dirty="0"/>
                <a:t>selected file info</a:t>
              </a:r>
              <a:endParaRPr lang="en-US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CC9B96-008D-E14B-B00D-5C6789128465}"/>
                </a:ext>
              </a:extLst>
            </p:cNvPr>
            <p:cNvSpPr txBox="1"/>
            <p:nvPr/>
          </p:nvSpPr>
          <p:spPr>
            <a:xfrm>
              <a:off x="3197702" y="4494409"/>
              <a:ext cx="20714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Notify: </a:t>
              </a:r>
              <a:r>
                <a:rPr lang="en-CA" sz="1200" dirty="0"/>
                <a:t>selected player info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688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AACB64-15E5-654E-B983-C5EBEAB806D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596668" cy="5961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Observer Patte</a:t>
            </a:r>
            <a:r>
              <a:rPr lang="en-US" altLang="zh-CN"/>
              <a:t>rn</a:t>
            </a:r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CE30A73-C554-7645-B0B3-D2F568A88FCB}"/>
              </a:ext>
            </a:extLst>
          </p:cNvPr>
          <p:cNvGrpSpPr/>
          <p:nvPr/>
        </p:nvGrpSpPr>
        <p:grpSpPr>
          <a:xfrm>
            <a:off x="856385" y="1198461"/>
            <a:ext cx="9600047" cy="4639369"/>
            <a:chOff x="856385" y="1198461"/>
            <a:chExt cx="9600047" cy="46393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66EA02-2202-444F-8A95-1E9DD9F92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1126" y="1198461"/>
              <a:ext cx="6025306" cy="4639369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2367360-C1A5-EC41-A57D-B7ADB5787C7E}"/>
                </a:ext>
              </a:extLst>
            </p:cNvPr>
            <p:cNvGrpSpPr/>
            <p:nvPr/>
          </p:nvGrpSpPr>
          <p:grpSpPr>
            <a:xfrm>
              <a:off x="856385" y="5241898"/>
              <a:ext cx="6473352" cy="340822"/>
              <a:chOff x="1157599" y="3284007"/>
              <a:chExt cx="6473352" cy="34082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2DE2726-8178-DB47-BFAB-3E1C46E2449C}"/>
                  </a:ext>
                </a:extLst>
              </p:cNvPr>
              <p:cNvSpPr/>
              <p:nvPr/>
            </p:nvSpPr>
            <p:spPr>
              <a:xfrm>
                <a:off x="5301936" y="3284007"/>
                <a:ext cx="2329015" cy="3408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WorldDomainView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5871A19-9F1A-1141-A9CC-7378B954780E}"/>
                  </a:ext>
                </a:extLst>
              </p:cNvPr>
              <p:cNvSpPr/>
              <p:nvPr/>
            </p:nvSpPr>
            <p:spPr>
              <a:xfrm>
                <a:off x="1157599" y="3284007"/>
                <a:ext cx="2329014" cy="340822"/>
              </a:xfrm>
              <a:prstGeom prst="rec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400" dirty="0" err="1">
                    <a:solidFill>
                      <a:schemeClr val="accent3">
                        <a:lumMod val="75000"/>
                      </a:schemeClr>
                    </a:solidFill>
                  </a:rPr>
                  <a:t>PlayersWorldDomination</a:t>
                </a:r>
                <a:endParaRPr lang="en-CA" sz="14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5DB39E9-95FA-CC47-8F9F-4C59F189D061}"/>
                  </a:ext>
                </a:extLst>
              </p:cNvPr>
              <p:cNvCxnSpPr>
                <a:stCxn id="8" idx="3"/>
              </p:cNvCxnSpPr>
              <p:nvPr/>
            </p:nvCxnSpPr>
            <p:spPr>
              <a:xfrm>
                <a:off x="3486613" y="3454418"/>
                <a:ext cx="1815323" cy="144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955E0FE-A55E-2045-933F-701BD2D3DE18}"/>
                </a:ext>
              </a:extLst>
            </p:cNvPr>
            <p:cNvSpPr/>
            <p:nvPr/>
          </p:nvSpPr>
          <p:spPr>
            <a:xfrm>
              <a:off x="6165229" y="3347734"/>
              <a:ext cx="2329015" cy="340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CardExchangeView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AE11A4-BAE7-A04E-85C9-0804D994F2A4}"/>
                </a:ext>
              </a:extLst>
            </p:cNvPr>
            <p:cNvSpPr/>
            <p:nvPr/>
          </p:nvSpPr>
          <p:spPr>
            <a:xfrm>
              <a:off x="856385" y="3360597"/>
              <a:ext cx="2329014" cy="340822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75000"/>
                    </a:schemeClr>
                  </a:solidFill>
                </a:rPr>
                <a:t>Cards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1D8D7CF-076F-6C46-9496-5D8FC1206C3E}"/>
                </a:ext>
              </a:extLst>
            </p:cNvPr>
            <p:cNvCxnSpPr>
              <a:stCxn id="29" idx="3"/>
              <a:endCxn id="28" idx="1"/>
            </p:cNvCxnSpPr>
            <p:nvPr/>
          </p:nvCxnSpPr>
          <p:spPr>
            <a:xfrm flipV="1">
              <a:off x="3185399" y="3518145"/>
              <a:ext cx="2979830" cy="12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4F44-131A-D34E-B8AA-5D721BA9D040}"/>
                </a:ext>
              </a:extLst>
            </p:cNvPr>
            <p:cNvSpPr/>
            <p:nvPr/>
          </p:nvSpPr>
          <p:spPr>
            <a:xfrm>
              <a:off x="9703398" y="1441111"/>
              <a:ext cx="656216" cy="15710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accent2">
                      <a:lumMod val="50000"/>
                    </a:schemeClr>
                  </a:solidFill>
                </a:rPr>
                <a:t>PhaseView</a:t>
              </a:r>
              <a:endParaRPr lang="en-US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C4A048F-FEB8-C64F-9D84-5E665B7E1217}"/>
                </a:ext>
              </a:extLst>
            </p:cNvPr>
            <p:cNvSpPr/>
            <p:nvPr/>
          </p:nvSpPr>
          <p:spPr>
            <a:xfrm>
              <a:off x="856385" y="2056215"/>
              <a:ext cx="2329014" cy="340822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75000"/>
                    </a:schemeClr>
                  </a:solidFill>
                </a:rPr>
                <a:t>Phase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F31B87F-806F-204D-ACF5-0ADABB89EF29}"/>
                </a:ext>
              </a:extLst>
            </p:cNvPr>
            <p:cNvCxnSpPr>
              <a:stCxn id="34" idx="3"/>
              <a:endCxn id="33" idx="1"/>
            </p:cNvCxnSpPr>
            <p:nvPr/>
          </p:nvCxnSpPr>
          <p:spPr>
            <a:xfrm>
              <a:off x="3185399" y="2226626"/>
              <a:ext cx="6517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A5FDA6-B3FE-F049-ABCC-B5CF01748AC6}"/>
                </a:ext>
              </a:extLst>
            </p:cNvPr>
            <p:cNvSpPr/>
            <p:nvPr/>
          </p:nvSpPr>
          <p:spPr>
            <a:xfrm>
              <a:off x="4675314" y="3875220"/>
              <a:ext cx="746540" cy="340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accent2">
                      <a:lumMod val="50000"/>
                    </a:schemeClr>
                  </a:solidFill>
                </a:rPr>
                <a:t>CountryView</a:t>
              </a:r>
              <a:endParaRPr lang="en-US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8E83293-B1F9-9749-A448-84B9480AD81B}"/>
                </a:ext>
              </a:extLst>
            </p:cNvPr>
            <p:cNvSpPr/>
            <p:nvPr/>
          </p:nvSpPr>
          <p:spPr>
            <a:xfrm>
              <a:off x="856385" y="3875220"/>
              <a:ext cx="2329014" cy="340822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75000"/>
                    </a:schemeClr>
                  </a:solidFill>
                </a:rPr>
                <a:t>Country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(for each country)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B49520D-EB15-9843-95A3-70C65EB18381}"/>
                </a:ext>
              </a:extLst>
            </p:cNvPr>
            <p:cNvCxnSpPr>
              <a:stCxn id="39" idx="3"/>
            </p:cNvCxnSpPr>
            <p:nvPr/>
          </p:nvCxnSpPr>
          <p:spPr>
            <a:xfrm>
              <a:off x="3185399" y="4045631"/>
              <a:ext cx="14899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B68192D-A942-EE41-A45A-CBC386908D7A}"/>
              </a:ext>
            </a:extLst>
          </p:cNvPr>
          <p:cNvSpPr txBox="1"/>
          <p:nvPr/>
        </p:nvSpPr>
        <p:spPr>
          <a:xfrm>
            <a:off x="3222161" y="1911640"/>
            <a:ext cx="3206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Notify: current phase, action and other info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8C5E1D-C317-2643-AFDC-34FA9DB0BC29}"/>
              </a:ext>
            </a:extLst>
          </p:cNvPr>
          <p:cNvSpPr txBox="1"/>
          <p:nvPr/>
        </p:nvSpPr>
        <p:spPr>
          <a:xfrm>
            <a:off x="3185399" y="5103398"/>
            <a:ext cx="204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Notify: all</a:t>
            </a:r>
            <a:r>
              <a:rPr lang="zh-CN" altLang="en-US" sz="1200" dirty="0"/>
              <a:t> </a:t>
            </a:r>
            <a:r>
              <a:rPr lang="en-US" altLang="zh-CN" sz="1200" dirty="0"/>
              <a:t>the player’s info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4902C0-44D7-0848-9661-730E906FD5D3}"/>
              </a:ext>
            </a:extLst>
          </p:cNvPr>
          <p:cNvSpPr txBox="1"/>
          <p:nvPr/>
        </p:nvSpPr>
        <p:spPr>
          <a:xfrm>
            <a:off x="3185399" y="3727648"/>
            <a:ext cx="1703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Notify: countries’</a:t>
            </a:r>
            <a:r>
              <a:rPr lang="en-US" altLang="zh-CN" sz="1200" dirty="0"/>
              <a:t> info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7B1F2F-343B-144B-8D19-C49A6654258B}"/>
              </a:ext>
            </a:extLst>
          </p:cNvPr>
          <p:cNvSpPr txBox="1"/>
          <p:nvPr/>
        </p:nvSpPr>
        <p:spPr>
          <a:xfrm>
            <a:off x="3222161" y="3209234"/>
            <a:ext cx="1430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Notify: </a:t>
            </a:r>
            <a:r>
              <a:rPr lang="en-CA" sz="1200" dirty="0"/>
              <a:t>cards’ </a:t>
            </a:r>
            <a:r>
              <a:rPr lang="en-US" altLang="zh-CN" sz="1200" dirty="0"/>
              <a:t>info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469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165866-52F4-7D4D-81F1-37E744F4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5" y="904567"/>
            <a:ext cx="9205443" cy="487003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F1663BA-7708-C14A-9B83-8F9C91BC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96111"/>
          </a:xfrm>
        </p:spPr>
        <p:txBody>
          <a:bodyPr>
            <a:normAutofit fontScale="90000"/>
          </a:bodyPr>
          <a:lstStyle/>
          <a:p>
            <a:r>
              <a:rPr lang="en-US" dirty="0"/>
              <a:t>Strategy Patte</a:t>
            </a:r>
            <a:r>
              <a:rPr lang="en-US" altLang="zh-CN" dirty="0"/>
              <a:t>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0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99963D-D3D1-4A46-BE60-C948756F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96111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Factory Patte</a:t>
            </a:r>
            <a:r>
              <a:rPr lang="en-US" altLang="zh-CN" dirty="0"/>
              <a:t>rn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ED83D-A652-324C-999C-92510F046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63" y="596111"/>
            <a:ext cx="8138602" cy="55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858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650</TotalTime>
  <Words>279</Words>
  <Application>Microsoft Macintosh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方正姚体</vt:lpstr>
      <vt:lpstr>华文新魏</vt:lpstr>
      <vt:lpstr>Arial</vt:lpstr>
      <vt:lpstr>Calibri Light</vt:lpstr>
      <vt:lpstr>Trebuchet MS</vt:lpstr>
      <vt:lpstr>Wingdings 3</vt:lpstr>
      <vt:lpstr>Facet</vt:lpstr>
      <vt:lpstr>Architecture Of Risk</vt:lpstr>
      <vt:lpstr>Modules</vt:lpstr>
      <vt:lpstr>Modules in risk Project</vt:lpstr>
      <vt:lpstr>Design Patterns</vt:lpstr>
      <vt:lpstr>Observer Pattern</vt:lpstr>
      <vt:lpstr>Observer Pattern</vt:lpstr>
      <vt:lpstr>PowerPoint Presentation</vt:lpstr>
      <vt:lpstr>Strategy Pattern</vt:lpstr>
      <vt:lpstr>Factory Pattern</vt:lpstr>
      <vt:lpstr>Singleton Pattern</vt:lpstr>
      <vt:lpstr>MVC and  Communication between them</vt:lpstr>
      <vt:lpstr>Communication  between View, Controller and Model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Of Risk</dc:title>
  <dc:creator>Ling Zhijing</dc:creator>
  <cp:lastModifiedBy>Ling Zhijing</cp:lastModifiedBy>
  <cp:revision>26</cp:revision>
  <dcterms:created xsi:type="dcterms:W3CDTF">2018-10-17T14:05:28Z</dcterms:created>
  <dcterms:modified xsi:type="dcterms:W3CDTF">2018-11-29T22:43:39Z</dcterms:modified>
</cp:coreProperties>
</file>