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7D5F8-6A3D-4B61-AF66-A6E7E18C4963}" type="datetimeFigureOut">
              <a:rPr lang="sv-SE" smtClean="0"/>
              <a:t>2021-06-13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737E91-68ED-4FE4-A304-65796453F7E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20840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37E91-68ED-4FE4-A304-65796453F7E7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3400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16A86-DEB7-45FE-9569-391941107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5CED31-DEEA-4157-B12A-3594B1B79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F691A-AB92-46A8-B1C7-9D253C11C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641A-5BA2-451A-9886-04FF904A5C86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D43F5-3DCF-4C62-BCE7-741136C6B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2A3A9-F375-48FB-9FF9-C785D29D3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91D8-F844-42AE-B72B-CDB5E6FB2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8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0C3AB-C550-4ACA-84D4-3C9A5765E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8B44C3-3D01-4A14-9E79-7584E0519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7ECBA-9384-47EA-B7BE-C1346169C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641A-5BA2-451A-9886-04FF904A5C86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675FE-1162-4BE7-955C-B6F24836B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09C4A-6C40-49D3-8E2D-C30CDB8C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91D8-F844-42AE-B72B-CDB5E6FB2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08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2CC29F-ABC3-42FF-AC83-6E2EA30753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406428-1D8C-4E88-9C68-09FC449E8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3A84E-63B8-485A-8E4B-6DCB32ECA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641A-5BA2-451A-9886-04FF904A5C86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1D97A-C133-4845-85C9-853222A97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D1DF9-E78A-4853-A442-1A4A184A8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91D8-F844-42AE-B72B-CDB5E6FB2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50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1A849-83B2-4B35-9660-5C1701453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6AF1E-E8A5-4349-B5CB-77FE208F7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E0BA5-FA99-4CDD-91B0-BAED3698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641A-5BA2-451A-9886-04FF904A5C86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8AE29-FF6A-4CB5-A316-AB432232C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213ED-C7E3-4B3B-AB24-A14CA280F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91D8-F844-42AE-B72B-CDB5E6FB2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15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57199-20AA-4B1B-9F4D-7DAC8F88B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9489F-BAF2-433F-B0D7-7A575514A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EBB30-1DB6-4942-A03C-BBBFC648E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641A-5BA2-451A-9886-04FF904A5C86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7CFEF-91F4-483B-B36D-8E5C4CF0A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D241A-9411-4993-BC3C-E901D5531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91D8-F844-42AE-B72B-CDB5E6FB2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61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92275-2045-47F6-9EBE-3DCD2D25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B8A41-00BE-4149-A936-BBB0E3F17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6F68C-A558-4E5F-A41A-A12D7F4CA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28957-BCF9-4C0A-9D8B-47F4CCC61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641A-5BA2-451A-9886-04FF904A5C86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89EE3-C901-4C90-9AE8-4920C55E9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BEB1E-F0F7-45C7-BD9C-8D2F66E4A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91D8-F844-42AE-B72B-CDB5E6FB2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11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7A329-D53F-4D8C-ADDA-9D132F4D0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70353-82E6-4DD4-9D20-AD40DB8CF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08D34-C9E2-4EBD-B4F7-E23AE0AE6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AFE778-BB3A-4E92-9795-750923046D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B82A8A-2F75-41B9-B07A-0E26A4520F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F71241-E6FD-43F2-B02F-D60702FAF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641A-5BA2-451A-9886-04FF904A5C86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1724C0-6407-402E-87CA-3270BD23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4D1C76-874E-4AD0-A0A5-C2078E763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91D8-F844-42AE-B72B-CDB5E6FB2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4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9B80A-DFB7-49CF-B43B-FF088EAAE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CA9CF5-856C-4723-B78C-31ADE6FC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641A-5BA2-451A-9886-04FF904A5C86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F6725E-A429-41BC-B5E3-78549E2D3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2FADF9-C1FE-4233-BB5A-27E7BFEC0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91D8-F844-42AE-B72B-CDB5E6FB2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18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D81626-1660-466F-A8C5-4C89B5872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641A-5BA2-451A-9886-04FF904A5C86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5056A-C079-4FAD-B521-660D293FC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E6175-C187-47FF-B984-BCDA0A0CE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91D8-F844-42AE-B72B-CDB5E6FB2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05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C7BA0-FBB6-408E-A46A-3802CF094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D6855-1DA0-4084-B3F6-6549774EC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B65DB-0BA5-497C-B731-528D66DF9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DBE4A-65EA-48F7-80B2-0A063AE5C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641A-5BA2-451A-9886-04FF904A5C86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08446-CAD8-4B92-802D-E68BCB66A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A6D90-9C60-45DC-AE57-80026D38B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91D8-F844-42AE-B72B-CDB5E6FB2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77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D669C-FF2E-4B7F-9A37-98801DC70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09DAAC-931E-41C3-B7C4-61A5F6D565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98BA8-8AAA-41A5-94CD-63D085291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D63A3-8FA5-4AAC-8A40-57805E4D5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641A-5BA2-451A-9886-04FF904A5C86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FE7F1-AF42-4D59-84BD-8688297F8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135A4D-E187-49BD-835C-FD37BE285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91D8-F844-42AE-B72B-CDB5E6FB2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1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A094CC-8EFE-4FA5-887C-AB5B1A2AE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E70CB-0A3C-4885-80DB-B2F597403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F8E09-95EC-47CD-8CE4-6AEC9D92B1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3641A-5BA2-451A-9886-04FF904A5C86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1F2A5-DBAD-4BEC-87E1-BDC9503F32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A654-7D99-4CF4-80C5-B106B9A07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A91D8-F844-42AE-B72B-CDB5E6FB2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065CAB9-D753-4329-9977-32123D023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091690"/>
              </p:ext>
            </p:extLst>
          </p:nvPr>
        </p:nvGraphicFramePr>
        <p:xfrm>
          <a:off x="2032000" y="1278959"/>
          <a:ext cx="7662416" cy="2763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1208">
                  <a:extLst>
                    <a:ext uri="{9D8B030D-6E8A-4147-A177-3AD203B41FA5}">
                      <a16:colId xmlns:a16="http://schemas.microsoft.com/office/drawing/2014/main" val="1628043770"/>
                    </a:ext>
                  </a:extLst>
                </a:gridCol>
                <a:gridCol w="3831208">
                  <a:extLst>
                    <a:ext uri="{9D8B030D-6E8A-4147-A177-3AD203B41FA5}">
                      <a16:colId xmlns:a16="http://schemas.microsoft.com/office/drawing/2014/main" val="4246388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Nontarget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8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 Low-throughput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High-throughput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976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 Low-dimensional (few variables)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High-dimensional (many parameters in parallel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608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 High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Often low accuracy, lots of noise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340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 Simple data analysis of experiments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Often not interpretable without statistics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779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 Preset of m/z and retention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No requirement of </a:t>
                      </a:r>
                      <a:r>
                        <a:rPr lang="en-US"/>
                        <a:t>preset values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944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0822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C1982F-EB3F-4162-88B9-0FF4E417E4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02" t="6756" r="42570"/>
          <a:stretch/>
        </p:blipFill>
        <p:spPr>
          <a:xfrm>
            <a:off x="320387" y="651009"/>
            <a:ext cx="2497361" cy="184995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8B7A57B1-0AB7-4553-BEE0-DFF235D9BC14}"/>
              </a:ext>
            </a:extLst>
          </p:cNvPr>
          <p:cNvSpPr/>
          <p:nvPr/>
        </p:nvSpPr>
        <p:spPr>
          <a:xfrm>
            <a:off x="2918543" y="1320123"/>
            <a:ext cx="570451" cy="5117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30FE08-5FC9-45F4-AB61-891398180C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159"/>
          <a:stretch/>
        </p:blipFill>
        <p:spPr>
          <a:xfrm>
            <a:off x="3728451" y="535345"/>
            <a:ext cx="2043173" cy="2470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38B35D-1593-4734-ABC8-D4974D6640B1}"/>
              </a:ext>
            </a:extLst>
          </p:cNvPr>
          <p:cNvSpPr txBox="1"/>
          <p:nvPr/>
        </p:nvSpPr>
        <p:spPr>
          <a:xfrm>
            <a:off x="1569067" y="782032"/>
            <a:ext cx="1070222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b="1" dirty="0"/>
              <a:t>GC-HRMS </a:t>
            </a:r>
            <a:r>
              <a:rPr lang="sv-SE" sz="1200" b="1" dirty="0" err="1"/>
              <a:t>analysis</a:t>
            </a:r>
            <a:r>
              <a:rPr lang="sv-SE" sz="1200" b="1" dirty="0"/>
              <a:t> </a:t>
            </a:r>
            <a:r>
              <a:rPr lang="sv-SE" sz="1200" b="1" dirty="0" err="1"/>
              <a:t>of</a:t>
            </a:r>
            <a:r>
              <a:rPr lang="sv-SE" sz="1200" b="1" dirty="0"/>
              <a:t> </a:t>
            </a:r>
            <a:r>
              <a:rPr lang="sv-SE" sz="1200" b="1" dirty="0" err="1"/>
              <a:t>chloroatranol</a:t>
            </a:r>
            <a:r>
              <a:rPr lang="sv-SE" sz="1200" b="1" dirty="0"/>
              <a:t> standard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3CFD18-593B-4B65-AB8A-55377EE144A5}"/>
              </a:ext>
            </a:extLst>
          </p:cNvPr>
          <p:cNvSpPr txBox="1"/>
          <p:nvPr/>
        </p:nvSpPr>
        <p:spPr>
          <a:xfrm>
            <a:off x="4632992" y="651009"/>
            <a:ext cx="92279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b="1" dirty="0"/>
              <a:t>Metainfo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AB57E3-80E2-4C70-ABF1-71EE530D2725}"/>
              </a:ext>
            </a:extLst>
          </p:cNvPr>
          <p:cNvSpPr txBox="1"/>
          <p:nvPr/>
        </p:nvSpPr>
        <p:spPr>
          <a:xfrm>
            <a:off x="4440744" y="1674688"/>
            <a:ext cx="1115038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b="1" dirty="0" err="1"/>
              <a:t>Accurate</a:t>
            </a:r>
            <a:r>
              <a:rPr lang="sv-SE" sz="1200" b="1" dirty="0"/>
              <a:t> m/z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757112-382C-4400-987A-4E914D6D3E27}"/>
              </a:ext>
            </a:extLst>
          </p:cNvPr>
          <p:cNvSpPr txBox="1"/>
          <p:nvPr/>
        </p:nvSpPr>
        <p:spPr>
          <a:xfrm>
            <a:off x="4750036" y="2328016"/>
            <a:ext cx="805745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b="1" dirty="0" err="1"/>
              <a:t>Intensity</a:t>
            </a:r>
            <a:endParaRPr lang="sv-SE" sz="1200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6F837E-536E-47AF-A55C-575ACFECBD13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051881" y="1813188"/>
            <a:ext cx="388863" cy="321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0ED1FA4-B4FB-4700-B1FA-105DCACE911A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440746" y="2466516"/>
            <a:ext cx="309290" cy="92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7576AF11-1EDF-4001-95D0-9578E1B65E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108"/>
          <a:stretch/>
        </p:blipFill>
        <p:spPr>
          <a:xfrm>
            <a:off x="309602" y="4058558"/>
            <a:ext cx="2508146" cy="184995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E7BCB21-E14A-4307-AE5E-7FB7B61B188D}"/>
              </a:ext>
            </a:extLst>
          </p:cNvPr>
          <p:cNvSpPr txBox="1"/>
          <p:nvPr/>
        </p:nvSpPr>
        <p:spPr>
          <a:xfrm>
            <a:off x="376833" y="4152539"/>
            <a:ext cx="1070222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b="1" dirty="0"/>
              <a:t>GC-HRMS </a:t>
            </a:r>
            <a:r>
              <a:rPr lang="sv-SE" sz="1200" b="1" dirty="0" err="1"/>
              <a:t>analysis</a:t>
            </a:r>
            <a:r>
              <a:rPr lang="sv-SE" sz="1200" b="1" dirty="0"/>
              <a:t> </a:t>
            </a:r>
            <a:r>
              <a:rPr lang="sv-SE" sz="1200" b="1" dirty="0" err="1"/>
              <a:t>of</a:t>
            </a:r>
            <a:r>
              <a:rPr lang="sv-SE" sz="1200" b="1" dirty="0"/>
              <a:t> LCM-4 standard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31039317-915C-4B08-A185-9809CF9C8365}"/>
              </a:ext>
            </a:extLst>
          </p:cNvPr>
          <p:cNvSpPr/>
          <p:nvPr/>
        </p:nvSpPr>
        <p:spPr>
          <a:xfrm>
            <a:off x="2918543" y="4727672"/>
            <a:ext cx="570451" cy="5117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DD838E1-C353-4497-9E36-A203ADD4D8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2300" y="3520974"/>
            <a:ext cx="2075472" cy="2470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0" name="Arrow: Right 29">
            <a:extLst>
              <a:ext uri="{FF2B5EF4-FFF2-40B4-BE49-F238E27FC236}">
                <a16:creationId xmlns:a16="http://schemas.microsoft.com/office/drawing/2014/main" id="{86DA9541-B788-4122-8AEC-C60D10447DAC}"/>
              </a:ext>
            </a:extLst>
          </p:cNvPr>
          <p:cNvSpPr/>
          <p:nvPr/>
        </p:nvSpPr>
        <p:spPr>
          <a:xfrm rot="20270422">
            <a:off x="5974993" y="3921384"/>
            <a:ext cx="858473" cy="5033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5528C216-6EE4-4570-8489-66B2DE94DCA6}"/>
              </a:ext>
            </a:extLst>
          </p:cNvPr>
          <p:cNvSpPr/>
          <p:nvPr/>
        </p:nvSpPr>
        <p:spPr>
          <a:xfrm rot="1650898">
            <a:off x="5970267" y="1620282"/>
            <a:ext cx="858473" cy="5033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14541788-CF8A-4552-833B-219D1A8B75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6456" y="928008"/>
            <a:ext cx="2794664" cy="47387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4EF4F84-38EB-495E-A154-CC16557BA7BE}"/>
              </a:ext>
            </a:extLst>
          </p:cNvPr>
          <p:cNvSpPr txBox="1"/>
          <p:nvPr/>
        </p:nvSpPr>
        <p:spPr>
          <a:xfrm>
            <a:off x="7007348" y="535345"/>
            <a:ext cx="2572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err="1"/>
              <a:t>Library</a:t>
            </a:r>
            <a:r>
              <a:rPr lang="sv-SE" sz="1600" dirty="0"/>
              <a:t>: </a:t>
            </a:r>
            <a:r>
              <a:rPr lang="sv-SE" sz="1600" dirty="0" err="1"/>
              <a:t>combined</a:t>
            </a:r>
            <a:r>
              <a:rPr lang="sv-SE" sz="1600" dirty="0"/>
              <a:t> </a:t>
            </a:r>
            <a:r>
              <a:rPr lang="sv-SE" sz="1600" dirty="0" err="1"/>
              <a:t>msp</a:t>
            </a:r>
            <a:r>
              <a:rPr lang="sv-SE" sz="1600" dirty="0"/>
              <a:t> </a:t>
            </a:r>
            <a:r>
              <a:rPr lang="sv-SE" sz="1600" dirty="0" err="1"/>
              <a:t>file</a:t>
            </a:r>
            <a:endParaRPr lang="sv-SE" sz="1600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4C87AF1A-D5C4-4579-8A72-0C35580FED76}"/>
              </a:ext>
            </a:extLst>
          </p:cNvPr>
          <p:cNvSpPr/>
          <p:nvPr/>
        </p:nvSpPr>
        <p:spPr>
          <a:xfrm>
            <a:off x="9848675" y="2810312"/>
            <a:ext cx="1291905" cy="461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8D32AA9-AEDC-410C-B2DA-6330D5D41387}"/>
              </a:ext>
            </a:extLst>
          </p:cNvPr>
          <p:cNvSpPr txBox="1"/>
          <p:nvPr/>
        </p:nvSpPr>
        <p:spPr>
          <a:xfrm>
            <a:off x="9848675" y="2281849"/>
            <a:ext cx="119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Suspect</a:t>
            </a:r>
            <a:r>
              <a:rPr lang="sv-SE" dirty="0"/>
              <a:t> screening</a:t>
            </a:r>
          </a:p>
        </p:txBody>
      </p:sp>
    </p:spTree>
    <p:extLst>
      <p:ext uri="{BB962C8B-B14F-4D97-AF65-F5344CB8AC3E}">
        <p14:creationId xmlns:p14="http://schemas.microsoft.com/office/powerpoint/2010/main" val="3617453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C1982F-EB3F-4162-88B9-0FF4E417E4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02" t="6756" r="42570"/>
          <a:stretch/>
        </p:blipFill>
        <p:spPr>
          <a:xfrm>
            <a:off x="320387" y="651009"/>
            <a:ext cx="2497361" cy="184995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8B7A57B1-0AB7-4553-BEE0-DFF235D9BC14}"/>
              </a:ext>
            </a:extLst>
          </p:cNvPr>
          <p:cNvSpPr/>
          <p:nvPr/>
        </p:nvSpPr>
        <p:spPr>
          <a:xfrm>
            <a:off x="2918543" y="1320123"/>
            <a:ext cx="570451" cy="5117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30FE08-5FC9-45F4-AB61-891398180C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159"/>
          <a:stretch/>
        </p:blipFill>
        <p:spPr>
          <a:xfrm>
            <a:off x="3728451" y="535345"/>
            <a:ext cx="2043173" cy="2470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38B35D-1593-4734-ABC8-D4974D6640B1}"/>
              </a:ext>
            </a:extLst>
          </p:cNvPr>
          <p:cNvSpPr txBox="1"/>
          <p:nvPr/>
        </p:nvSpPr>
        <p:spPr>
          <a:xfrm>
            <a:off x="1569067" y="782032"/>
            <a:ext cx="1070222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b="1" dirty="0"/>
              <a:t>LC-HRMS negative mode:</a:t>
            </a:r>
          </a:p>
          <a:p>
            <a:r>
              <a:rPr lang="sv-SE" sz="1200" b="1" dirty="0"/>
              <a:t>PFOS standard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3CFD18-593B-4B65-AB8A-55377EE144A5}"/>
              </a:ext>
            </a:extLst>
          </p:cNvPr>
          <p:cNvSpPr txBox="1"/>
          <p:nvPr/>
        </p:nvSpPr>
        <p:spPr>
          <a:xfrm>
            <a:off x="4632992" y="651009"/>
            <a:ext cx="92279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b="1" dirty="0"/>
              <a:t>Metainfo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AB57E3-80E2-4C70-ABF1-71EE530D2725}"/>
              </a:ext>
            </a:extLst>
          </p:cNvPr>
          <p:cNvSpPr txBox="1"/>
          <p:nvPr/>
        </p:nvSpPr>
        <p:spPr>
          <a:xfrm>
            <a:off x="4440744" y="1674688"/>
            <a:ext cx="1115038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b="1" dirty="0" err="1"/>
              <a:t>Accurate</a:t>
            </a:r>
            <a:r>
              <a:rPr lang="sv-SE" sz="1200" b="1" dirty="0"/>
              <a:t> m/z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757112-382C-4400-987A-4E914D6D3E27}"/>
              </a:ext>
            </a:extLst>
          </p:cNvPr>
          <p:cNvSpPr txBox="1"/>
          <p:nvPr/>
        </p:nvSpPr>
        <p:spPr>
          <a:xfrm>
            <a:off x="4750036" y="2328016"/>
            <a:ext cx="805745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b="1" dirty="0" err="1"/>
              <a:t>Intensity</a:t>
            </a:r>
            <a:endParaRPr lang="sv-SE" sz="1200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6F837E-536E-47AF-A55C-575ACFECBD13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051881" y="1813188"/>
            <a:ext cx="388863" cy="321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0ED1FA4-B4FB-4700-B1FA-105DCACE911A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440746" y="2466516"/>
            <a:ext cx="309290" cy="92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7576AF11-1EDF-4001-95D0-9578E1B65E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108"/>
          <a:stretch/>
        </p:blipFill>
        <p:spPr>
          <a:xfrm>
            <a:off x="330340" y="3006145"/>
            <a:ext cx="2508146" cy="184995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E7BCB21-E14A-4307-AE5E-7FB7B61B188D}"/>
              </a:ext>
            </a:extLst>
          </p:cNvPr>
          <p:cNvSpPr txBox="1"/>
          <p:nvPr/>
        </p:nvSpPr>
        <p:spPr>
          <a:xfrm>
            <a:off x="397571" y="3100126"/>
            <a:ext cx="107022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b="1" dirty="0"/>
              <a:t>LC-HRMS negative mode: PFOA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31039317-915C-4B08-A185-9809CF9C8365}"/>
              </a:ext>
            </a:extLst>
          </p:cNvPr>
          <p:cNvSpPr/>
          <p:nvPr/>
        </p:nvSpPr>
        <p:spPr>
          <a:xfrm>
            <a:off x="2939281" y="3675259"/>
            <a:ext cx="570451" cy="5117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DD838E1-C353-4497-9E36-A203ADD4D85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8998"/>
          <a:stretch/>
        </p:blipFill>
        <p:spPr>
          <a:xfrm>
            <a:off x="3712300" y="3144645"/>
            <a:ext cx="2075472" cy="15072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0" name="Arrow: Right 29">
            <a:extLst>
              <a:ext uri="{FF2B5EF4-FFF2-40B4-BE49-F238E27FC236}">
                <a16:creationId xmlns:a16="http://schemas.microsoft.com/office/drawing/2014/main" id="{86DA9541-B788-4122-8AEC-C60D10447DAC}"/>
              </a:ext>
            </a:extLst>
          </p:cNvPr>
          <p:cNvSpPr/>
          <p:nvPr/>
        </p:nvSpPr>
        <p:spPr>
          <a:xfrm rot="20270422">
            <a:off x="5974993" y="3921384"/>
            <a:ext cx="858473" cy="5033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5528C216-6EE4-4570-8489-66B2DE94DCA6}"/>
              </a:ext>
            </a:extLst>
          </p:cNvPr>
          <p:cNvSpPr/>
          <p:nvPr/>
        </p:nvSpPr>
        <p:spPr>
          <a:xfrm rot="1650898">
            <a:off x="5970267" y="1620282"/>
            <a:ext cx="858473" cy="5033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14541788-CF8A-4552-833B-219D1A8B75A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4976"/>
          <a:stretch/>
        </p:blipFill>
        <p:spPr>
          <a:xfrm>
            <a:off x="6896456" y="928008"/>
            <a:ext cx="2794664" cy="35552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4EF4F84-38EB-495E-A154-CC16557BA7BE}"/>
              </a:ext>
            </a:extLst>
          </p:cNvPr>
          <p:cNvSpPr txBox="1"/>
          <p:nvPr/>
        </p:nvSpPr>
        <p:spPr>
          <a:xfrm>
            <a:off x="7007348" y="366068"/>
            <a:ext cx="2572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err="1"/>
              <a:t>Library</a:t>
            </a:r>
            <a:r>
              <a:rPr lang="sv-SE" sz="1600" dirty="0"/>
              <a:t>: </a:t>
            </a:r>
            <a:r>
              <a:rPr lang="sv-SE" sz="1600" dirty="0" err="1"/>
              <a:t>combined</a:t>
            </a:r>
            <a:r>
              <a:rPr lang="sv-SE" sz="1600" dirty="0"/>
              <a:t> </a:t>
            </a:r>
            <a:r>
              <a:rPr lang="sv-SE" sz="1600" dirty="0" err="1"/>
              <a:t>msp</a:t>
            </a:r>
            <a:r>
              <a:rPr lang="sv-SE" sz="1600" dirty="0"/>
              <a:t> </a:t>
            </a:r>
            <a:r>
              <a:rPr lang="sv-SE" sz="1600" dirty="0" err="1"/>
              <a:t>file</a:t>
            </a:r>
            <a:endParaRPr lang="sv-SE" sz="1600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4C87AF1A-D5C4-4579-8A72-0C35580FED76}"/>
              </a:ext>
            </a:extLst>
          </p:cNvPr>
          <p:cNvSpPr/>
          <p:nvPr/>
        </p:nvSpPr>
        <p:spPr>
          <a:xfrm>
            <a:off x="9848675" y="2810312"/>
            <a:ext cx="1291905" cy="461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8D32AA9-AEDC-410C-B2DA-6330D5D41387}"/>
              </a:ext>
            </a:extLst>
          </p:cNvPr>
          <p:cNvSpPr txBox="1"/>
          <p:nvPr/>
        </p:nvSpPr>
        <p:spPr>
          <a:xfrm>
            <a:off x="9848675" y="2281849"/>
            <a:ext cx="119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Suspect</a:t>
            </a:r>
            <a:r>
              <a:rPr lang="sv-SE" dirty="0"/>
              <a:t> screening</a:t>
            </a:r>
          </a:p>
        </p:txBody>
      </p:sp>
    </p:spTree>
    <p:extLst>
      <p:ext uri="{BB962C8B-B14F-4D97-AF65-F5344CB8AC3E}">
        <p14:creationId xmlns:p14="http://schemas.microsoft.com/office/powerpoint/2010/main" val="1117471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0F25F8-D237-44D7-9282-85D79D058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95" y="0"/>
            <a:ext cx="1097141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31603A-47A0-49E7-96D5-C351E998757E}"/>
              </a:ext>
            </a:extLst>
          </p:cNvPr>
          <p:cNvSpPr txBox="1"/>
          <p:nvPr/>
        </p:nvSpPr>
        <p:spPr>
          <a:xfrm>
            <a:off x="2144699" y="622889"/>
            <a:ext cx="433633" cy="369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DC67F-B61F-4FAB-B92F-49554547EE51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1906623" y="807555"/>
            <a:ext cx="238076" cy="3208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50BEAEF-1090-4106-8188-05CE077418AE}"/>
              </a:ext>
            </a:extLst>
          </p:cNvPr>
          <p:cNvSpPr txBox="1"/>
          <p:nvPr/>
        </p:nvSpPr>
        <p:spPr>
          <a:xfrm>
            <a:off x="5749916" y="3429000"/>
            <a:ext cx="433633" cy="369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8E9C3A-CBD9-438C-9692-2F355893819A}"/>
              </a:ext>
            </a:extLst>
          </p:cNvPr>
          <p:cNvCxnSpPr>
            <a:cxnSpLocks/>
          </p:cNvCxnSpPr>
          <p:nvPr/>
        </p:nvCxnSpPr>
        <p:spPr>
          <a:xfrm flipH="1" flipV="1">
            <a:off x="5369668" y="3171217"/>
            <a:ext cx="380248" cy="4716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413748D-FB49-44DC-A993-9CA2908AA40F}"/>
              </a:ext>
            </a:extLst>
          </p:cNvPr>
          <p:cNvSpPr txBox="1"/>
          <p:nvPr/>
        </p:nvSpPr>
        <p:spPr>
          <a:xfrm>
            <a:off x="5879183" y="5879481"/>
            <a:ext cx="433633" cy="369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9B5A49-396B-42E9-BD98-6A4E360CA8CD}"/>
              </a:ext>
            </a:extLst>
          </p:cNvPr>
          <p:cNvCxnSpPr>
            <a:cxnSpLocks/>
          </p:cNvCxnSpPr>
          <p:nvPr/>
        </p:nvCxnSpPr>
        <p:spPr>
          <a:xfrm flipH="1">
            <a:off x="5486400" y="6064147"/>
            <a:ext cx="392784" cy="2685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835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31ABC4-FBBD-468A-BC5B-E2FC5C3501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97"/>
          <a:stretch/>
        </p:blipFill>
        <p:spPr>
          <a:xfrm>
            <a:off x="311273" y="0"/>
            <a:ext cx="8202243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19FA0F-E4C2-4F18-8948-539AFECBD070}"/>
              </a:ext>
            </a:extLst>
          </p:cNvPr>
          <p:cNvSpPr txBox="1"/>
          <p:nvPr/>
        </p:nvSpPr>
        <p:spPr>
          <a:xfrm>
            <a:off x="2856241" y="2961182"/>
            <a:ext cx="433633" cy="369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4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F18A54A-889C-40CE-96F1-165E82BDB9EF}"/>
              </a:ext>
            </a:extLst>
          </p:cNvPr>
          <p:cNvCxnSpPr>
            <a:cxnSpLocks/>
          </p:cNvCxnSpPr>
          <p:nvPr/>
        </p:nvCxnSpPr>
        <p:spPr>
          <a:xfrm flipH="1" flipV="1">
            <a:off x="2354082" y="2961182"/>
            <a:ext cx="502159" cy="1846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B3942CD-B3A2-4824-83CD-9E46864F3A06}"/>
              </a:ext>
            </a:extLst>
          </p:cNvPr>
          <p:cNvSpPr txBox="1"/>
          <p:nvPr/>
        </p:nvSpPr>
        <p:spPr>
          <a:xfrm>
            <a:off x="2600949" y="881769"/>
            <a:ext cx="433633" cy="369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16FEFC-CBE2-48C3-9192-41C0A225A63E}"/>
              </a:ext>
            </a:extLst>
          </p:cNvPr>
          <p:cNvSpPr txBox="1"/>
          <p:nvPr/>
        </p:nvSpPr>
        <p:spPr>
          <a:xfrm>
            <a:off x="6554910" y="3536004"/>
            <a:ext cx="433633" cy="369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5BED8D-CAEF-4613-B8DE-201F11038B8C}"/>
              </a:ext>
            </a:extLst>
          </p:cNvPr>
          <p:cNvSpPr txBox="1"/>
          <p:nvPr/>
        </p:nvSpPr>
        <p:spPr>
          <a:xfrm>
            <a:off x="7020548" y="818380"/>
            <a:ext cx="433633" cy="369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7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A4BD5F3-C6AF-4CC0-AD7A-4A45EB425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5710" y="2236526"/>
            <a:ext cx="3048506" cy="390527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986004A-5603-43B2-A006-8E8E04BF5882}"/>
              </a:ext>
            </a:extLst>
          </p:cNvPr>
          <p:cNvCxnSpPr>
            <a:cxnSpLocks/>
          </p:cNvCxnSpPr>
          <p:nvPr/>
        </p:nvCxnSpPr>
        <p:spPr>
          <a:xfrm>
            <a:off x="6767615" y="2519464"/>
            <a:ext cx="2434751" cy="1056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DDF83A4-FEFD-47E0-8BB2-F36E4CD526EA}"/>
              </a:ext>
            </a:extLst>
          </p:cNvPr>
          <p:cNvSpPr txBox="1"/>
          <p:nvPr/>
        </p:nvSpPr>
        <p:spPr>
          <a:xfrm>
            <a:off x="6331146" y="2255802"/>
            <a:ext cx="433633" cy="369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A1DEA1-0242-4B66-90A6-449FB22282B6}"/>
              </a:ext>
            </a:extLst>
          </p:cNvPr>
          <p:cNvSpPr txBox="1"/>
          <p:nvPr/>
        </p:nvSpPr>
        <p:spPr>
          <a:xfrm>
            <a:off x="8902126" y="2776516"/>
            <a:ext cx="433633" cy="369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9C5C00-EFF4-4DC2-950A-5AF5C4C11FCD}"/>
              </a:ext>
            </a:extLst>
          </p:cNvPr>
          <p:cNvSpPr txBox="1"/>
          <p:nvPr/>
        </p:nvSpPr>
        <p:spPr>
          <a:xfrm>
            <a:off x="6771726" y="2888020"/>
            <a:ext cx="433633" cy="369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10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2A275D-2357-44FE-AF55-6C6690591657}"/>
              </a:ext>
            </a:extLst>
          </p:cNvPr>
          <p:cNvCxnSpPr>
            <a:cxnSpLocks/>
          </p:cNvCxnSpPr>
          <p:nvPr/>
        </p:nvCxnSpPr>
        <p:spPr>
          <a:xfrm flipH="1" flipV="1">
            <a:off x="6554910" y="2888020"/>
            <a:ext cx="209870" cy="1846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770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330DC8-2DC1-4620-A3F5-560111B5A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983"/>
            <a:ext cx="12192000" cy="65600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914FB3-CBAE-4117-B890-6E737F84C03D}"/>
              </a:ext>
            </a:extLst>
          </p:cNvPr>
          <p:cNvSpPr txBox="1"/>
          <p:nvPr/>
        </p:nvSpPr>
        <p:spPr>
          <a:xfrm>
            <a:off x="0" y="3244333"/>
            <a:ext cx="3393649" cy="286232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sv-SE" dirty="0">
              <a:solidFill>
                <a:srgbClr val="FF0000"/>
              </a:solidFill>
            </a:endParaRPr>
          </a:p>
          <a:p>
            <a:endParaRPr lang="sv-SE" dirty="0">
              <a:solidFill>
                <a:srgbClr val="FF0000"/>
              </a:solidFill>
            </a:endParaRPr>
          </a:p>
          <a:p>
            <a:endParaRPr lang="sv-SE" dirty="0">
              <a:solidFill>
                <a:srgbClr val="FF0000"/>
              </a:solidFill>
            </a:endParaRPr>
          </a:p>
          <a:p>
            <a:endParaRPr lang="sv-SE" dirty="0">
              <a:solidFill>
                <a:srgbClr val="FF0000"/>
              </a:solidFill>
            </a:endParaRPr>
          </a:p>
          <a:p>
            <a:endParaRPr lang="sv-SE" dirty="0">
              <a:solidFill>
                <a:srgbClr val="FF0000"/>
              </a:solidFill>
            </a:endParaRPr>
          </a:p>
          <a:p>
            <a:endParaRPr lang="sv-SE" dirty="0">
              <a:solidFill>
                <a:srgbClr val="FF0000"/>
              </a:solidFill>
            </a:endParaRPr>
          </a:p>
          <a:p>
            <a:endParaRPr lang="sv-SE" dirty="0">
              <a:solidFill>
                <a:srgbClr val="FF0000"/>
              </a:solidFill>
            </a:endParaRPr>
          </a:p>
          <a:p>
            <a:endParaRPr lang="sv-SE" dirty="0">
              <a:solidFill>
                <a:srgbClr val="FF0000"/>
              </a:solidFill>
            </a:endParaRPr>
          </a:p>
          <a:p>
            <a:endParaRPr lang="sv-SE" dirty="0">
              <a:solidFill>
                <a:srgbClr val="FF0000"/>
              </a:solidFill>
            </a:endParaRPr>
          </a:p>
          <a:p>
            <a:endParaRPr lang="sv-SE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AE52BE-ADB8-41A0-AF93-28F3ACF8DC73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402211" y="537328"/>
            <a:ext cx="106836" cy="4109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1FB876-4F53-4578-87E7-2354CDCC164A}"/>
              </a:ext>
            </a:extLst>
          </p:cNvPr>
          <p:cNvSpPr txBox="1"/>
          <p:nvPr/>
        </p:nvSpPr>
        <p:spPr>
          <a:xfrm>
            <a:off x="185394" y="948239"/>
            <a:ext cx="433633" cy="369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11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E7170C-9761-4F05-839F-A17C04D85A14}"/>
              </a:ext>
            </a:extLst>
          </p:cNvPr>
          <p:cNvSpPr txBox="1"/>
          <p:nvPr/>
        </p:nvSpPr>
        <p:spPr>
          <a:xfrm>
            <a:off x="9293257" y="3391291"/>
            <a:ext cx="433633" cy="369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3AEC86-E678-49D7-A5AF-A42615070661}"/>
              </a:ext>
            </a:extLst>
          </p:cNvPr>
          <p:cNvSpPr txBox="1"/>
          <p:nvPr/>
        </p:nvSpPr>
        <p:spPr>
          <a:xfrm>
            <a:off x="1480007" y="948239"/>
            <a:ext cx="433633" cy="369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13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C65938-2B2B-4CF8-9DC6-25B529B0E4A9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1370028" y="537329"/>
            <a:ext cx="326796" cy="4109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C83DC6F-6398-4887-B33A-E0D78FE11125}"/>
              </a:ext>
            </a:extLst>
          </p:cNvPr>
          <p:cNvSpPr txBox="1"/>
          <p:nvPr/>
        </p:nvSpPr>
        <p:spPr>
          <a:xfrm>
            <a:off x="2248293" y="3271942"/>
            <a:ext cx="433633" cy="369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951224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0D57E9-A609-4279-A5ED-7A3F576FC915}"/>
              </a:ext>
            </a:extLst>
          </p:cNvPr>
          <p:cNvSpPr txBox="1"/>
          <p:nvPr/>
        </p:nvSpPr>
        <p:spPr>
          <a:xfrm>
            <a:off x="257453" y="177553"/>
            <a:ext cx="1189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LC-HRMS </a:t>
            </a:r>
            <a:r>
              <a:rPr lang="sv-SE" dirty="0" err="1"/>
              <a:t>spec</a:t>
            </a:r>
            <a:r>
              <a:rPr lang="sv-SE" dirty="0"/>
              <a:t> </a:t>
            </a:r>
            <a:r>
              <a:rPr lang="sv-SE" dirty="0" err="1"/>
              <a:t>lib</a:t>
            </a:r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3AF59A-2E97-4633-A468-C75B473691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1"/>
          <a:stretch/>
        </p:blipFill>
        <p:spPr>
          <a:xfrm>
            <a:off x="1935332" y="528637"/>
            <a:ext cx="8365955" cy="5800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831AA4-E599-4B7A-B1E6-C5DAB4C4583B}"/>
              </a:ext>
            </a:extLst>
          </p:cNvPr>
          <p:cNvSpPr txBox="1"/>
          <p:nvPr/>
        </p:nvSpPr>
        <p:spPr>
          <a:xfrm>
            <a:off x="6551720" y="985422"/>
            <a:ext cx="50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rgbClr val="FF0000"/>
                </a:solidFill>
              </a:rPr>
              <a:t>1.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A8C719-54E1-43A0-8716-66884417E97E}"/>
              </a:ext>
            </a:extLst>
          </p:cNvPr>
          <p:cNvSpPr txBox="1"/>
          <p:nvPr/>
        </p:nvSpPr>
        <p:spPr>
          <a:xfrm>
            <a:off x="4014186" y="2447108"/>
            <a:ext cx="50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rgbClr val="FF0000"/>
                </a:solidFill>
              </a:rPr>
              <a:t>2.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7F34B6-7806-4A63-825A-C6B333C1436F}"/>
              </a:ext>
            </a:extLst>
          </p:cNvPr>
          <p:cNvCxnSpPr>
            <a:cxnSpLocks/>
          </p:cNvCxnSpPr>
          <p:nvPr/>
        </p:nvCxnSpPr>
        <p:spPr>
          <a:xfrm flipH="1" flipV="1">
            <a:off x="3116062" y="1677880"/>
            <a:ext cx="898124" cy="976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E95005F-414D-4723-AF56-53BDAC43BF80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267200" y="2816440"/>
            <a:ext cx="127247" cy="612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28D0C65-6B6A-4A4F-975C-811E41098CCE}"/>
              </a:ext>
            </a:extLst>
          </p:cNvPr>
          <p:cNvSpPr txBox="1"/>
          <p:nvPr/>
        </p:nvSpPr>
        <p:spPr>
          <a:xfrm>
            <a:off x="8463378" y="1731146"/>
            <a:ext cx="50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rgbClr val="FF0000"/>
                </a:solidFill>
              </a:rPr>
              <a:t>3.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701766-CDE9-46AD-BF51-ED2C3E5FC421}"/>
              </a:ext>
            </a:extLst>
          </p:cNvPr>
          <p:cNvSpPr txBox="1"/>
          <p:nvPr/>
        </p:nvSpPr>
        <p:spPr>
          <a:xfrm>
            <a:off x="7506068" y="5968908"/>
            <a:ext cx="50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rgbClr val="FF0000"/>
                </a:solidFill>
              </a:rPr>
              <a:t>4.</a:t>
            </a:r>
          </a:p>
        </p:txBody>
      </p:sp>
    </p:spTree>
    <p:extLst>
      <p:ext uri="{BB962C8B-B14F-4D97-AF65-F5344CB8AC3E}">
        <p14:creationId xmlns:p14="http://schemas.microsoft.com/office/powerpoint/2010/main" val="1167131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B21245-D671-43C5-9032-4FF2D4B9A474}"/>
              </a:ext>
            </a:extLst>
          </p:cNvPr>
          <p:cNvSpPr txBox="1"/>
          <p:nvPr/>
        </p:nvSpPr>
        <p:spPr>
          <a:xfrm>
            <a:off x="257452" y="83285"/>
            <a:ext cx="31927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100" dirty="0"/>
              <a:t>LC-HRMS </a:t>
            </a:r>
            <a:r>
              <a:rPr lang="sv-SE" sz="1100" dirty="0" err="1"/>
              <a:t>spec</a:t>
            </a:r>
            <a:r>
              <a:rPr lang="sv-SE" sz="1100" dirty="0"/>
              <a:t> </a:t>
            </a:r>
            <a:r>
              <a:rPr lang="sv-SE" sz="1100" dirty="0" err="1"/>
              <a:t>lib</a:t>
            </a:r>
            <a:r>
              <a:rPr lang="sv-SE" sz="1100" dirty="0"/>
              <a:t> MSDIAL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55CF63-5B3B-4C36-955C-E7983A98A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9410"/>
            <a:ext cx="12192000" cy="609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600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134</Words>
  <Application>Microsoft Office PowerPoint</Application>
  <PresentationFormat>Widescreen</PresentationFormat>
  <Paragraphs>56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Thanh Wang</dc:creator>
  <cp:lastModifiedBy>Thanh Wang</cp:lastModifiedBy>
  <cp:revision>23</cp:revision>
  <dcterms:created xsi:type="dcterms:W3CDTF">2020-09-07T09:31:45Z</dcterms:created>
  <dcterms:modified xsi:type="dcterms:W3CDTF">2021-06-13T21:28:21Z</dcterms:modified>
</cp:coreProperties>
</file>