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7" r:id="rId4"/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cbdc003d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	Minimum 1 minute per slide.. And 15 minutes to present whole presentation.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members must have a speaking part.</a:t>
            </a:r>
            <a:endParaRPr/>
          </a:p>
        </p:txBody>
      </p:sp>
      <p:sp>
        <p:nvSpPr>
          <p:cNvPr id="79" name="Google Shape;79;g70cbdc003d_0_1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2d4fb8c5_7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2d4fb8c5_7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2d4fb8c5_6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2d4fb8c5_6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42d4fb8c5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42d4fb8c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44d082c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744d082c8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42d4fb8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42d4fb8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42d4fb8c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42d4fb8c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42d4fb8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42d4fb8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2d4fb8c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42d4fb8c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42d4fb8c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42d4fb8c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42d4fb8c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42d4fb8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cbdc003d_0_1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0cbdc003d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0cbdc003d_0_1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42d4fb8c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42d4fb8c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42d4fb8c5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42d4fb8c5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0cbdc00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70cbdc003d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42d4fb8c5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42d4fb8c5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42d4fb8c5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42d4fb8c5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42d4fb8c5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42d4fb8c5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2d4fb8c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2d4fb8c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2d4fb8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2d4fb8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cbdc003d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0cbdc003d_0_1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4d082c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744d082c86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2d4fb8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2d4fb8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2d4fb8c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42d4fb8c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2d4fb8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2d4fb8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/>
          <p:nvPr>
            <p:ph idx="3" type="pic"/>
          </p:nvPr>
        </p:nvSpPr>
        <p:spPr>
          <a:xfrm>
            <a:off x="0" y="1275606"/>
            <a:ext cx="9144000" cy="259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00000" spcFirstLastPara="1" rIns="91425" wrap="square" tIns="45700">
            <a:noAutofit/>
          </a:bodyPr>
          <a:lstStyle>
            <a:lvl1pPr lvl="0" marR="0" rtl="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/>
          <p:nvPr>
            <p:ph idx="2" type="pic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/>
          <p:nvPr>
            <p:ph idx="3" type="pic"/>
          </p:nvPr>
        </p:nvSpPr>
        <p:spPr>
          <a:xfrm>
            <a:off x="3897690" y="3020149"/>
            <a:ext cx="1665000" cy="166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/>
          <p:nvPr>
            <p:ph idx="4" type="pic"/>
          </p:nvPr>
        </p:nvSpPr>
        <p:spPr>
          <a:xfrm>
            <a:off x="5564210" y="1354898"/>
            <a:ext cx="1665000" cy="166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>
            <p:ph idx="2" type="pic"/>
          </p:nvPr>
        </p:nvSpPr>
        <p:spPr>
          <a:xfrm>
            <a:off x="1115616" y="0"/>
            <a:ext cx="28083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>
            <p:ph idx="2" type="pic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4"/>
          <p:cNvSpPr/>
          <p:nvPr/>
        </p:nvSpPr>
        <p:spPr>
          <a:xfrm rot="2700000">
            <a:off x="1947377" y="994908"/>
            <a:ext cx="3188344" cy="3188344"/>
          </a:xfrm>
          <a:prstGeom prst="frame">
            <a:avLst>
              <a:gd fmla="val 1802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/>
          <p:nvPr/>
        </p:nvSpPr>
        <p:spPr>
          <a:xfrm rot="10800000">
            <a:off x="906501" y="1455166"/>
            <a:ext cx="1432800" cy="2268000"/>
          </a:xfrm>
          <a:prstGeom prst="chevron">
            <a:avLst>
              <a:gd fmla="val 8089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763688" y="123478"/>
            <a:ext cx="7380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1763688" y="699542"/>
            <a:ext cx="7380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6"/>
          <p:cNvSpPr/>
          <p:nvPr/>
        </p:nvSpPr>
        <p:spPr>
          <a:xfrm>
            <a:off x="354008" y="1131589"/>
            <a:ext cx="2849700" cy="36492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531932" y="1347500"/>
            <a:ext cx="108600" cy="32406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/>
          <p:nvPr/>
        </p:nvSpPr>
        <p:spPr>
          <a:xfrm rot="5400000">
            <a:off x="2592773" y="1238201"/>
            <a:ext cx="502200" cy="5022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409188" y="339502"/>
            <a:ext cx="4450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409188" y="1563638"/>
            <a:ext cx="4450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0" y="212446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-148" y="270052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4139952" y="2571750"/>
            <a:ext cx="50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2"/>
          <p:cNvSpPr txBox="1"/>
          <p:nvPr>
            <p:ph idx="2" type="body"/>
          </p:nvPr>
        </p:nvSpPr>
        <p:spPr>
          <a:xfrm>
            <a:off x="4139952" y="3147814"/>
            <a:ext cx="500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idx="1" type="body"/>
          </p:nvPr>
        </p:nvSpPr>
        <p:spPr>
          <a:xfrm>
            <a:off x="2627784" y="2115319"/>
            <a:ext cx="3888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2" type="body"/>
          </p:nvPr>
        </p:nvSpPr>
        <p:spPr>
          <a:xfrm>
            <a:off x="2627784" y="2700526"/>
            <a:ext cx="38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/>
          <p:nvPr>
            <p:ph idx="3" type="pic"/>
          </p:nvPr>
        </p:nvSpPr>
        <p:spPr>
          <a:xfrm>
            <a:off x="739674" y="1395769"/>
            <a:ext cx="1728300" cy="180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/>
          <p:nvPr>
            <p:ph idx="4" type="pic"/>
          </p:nvPr>
        </p:nvSpPr>
        <p:spPr>
          <a:xfrm>
            <a:off x="2539874" y="1395769"/>
            <a:ext cx="1728300" cy="180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/>
          <p:nvPr>
            <p:ph idx="5" type="pic"/>
          </p:nvPr>
        </p:nvSpPr>
        <p:spPr>
          <a:xfrm>
            <a:off x="4340074" y="1395769"/>
            <a:ext cx="1728300" cy="180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>
            <p:ph idx="2" type="pic"/>
          </p:nvPr>
        </p:nvSpPr>
        <p:spPr>
          <a:xfrm>
            <a:off x="295997" y="1611681"/>
            <a:ext cx="2791500" cy="191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>
            <p:ph idx="3" type="pic"/>
          </p:nvPr>
        </p:nvSpPr>
        <p:spPr>
          <a:xfrm>
            <a:off x="6058920" y="1611681"/>
            <a:ext cx="2791500" cy="191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4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27" name="Google Shape;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4287" y="1489421"/>
            <a:ext cx="3035425" cy="30265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/>
          <p:nvPr>
            <p:ph idx="5" type="pic"/>
          </p:nvPr>
        </p:nvSpPr>
        <p:spPr>
          <a:xfrm>
            <a:off x="3161556" y="1603730"/>
            <a:ext cx="2793900" cy="191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>
            <p:ph idx="2" type="pic"/>
          </p:nvPr>
        </p:nvSpPr>
        <p:spPr>
          <a:xfrm>
            <a:off x="0" y="0"/>
            <a:ext cx="4835700" cy="386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/>
          <p:nvPr>
            <p:ph idx="3" type="pic"/>
          </p:nvPr>
        </p:nvSpPr>
        <p:spPr>
          <a:xfrm>
            <a:off x="4268065" y="1243801"/>
            <a:ext cx="4875900" cy="389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>
            <p:ph idx="2" type="pic"/>
          </p:nvPr>
        </p:nvSpPr>
        <p:spPr>
          <a:xfrm>
            <a:off x="0" y="267494"/>
            <a:ext cx="2339700" cy="460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/>
          <p:nvPr>
            <p:ph idx="3" type="pic"/>
          </p:nvPr>
        </p:nvSpPr>
        <p:spPr>
          <a:xfrm>
            <a:off x="4572000" y="267494"/>
            <a:ext cx="4248600" cy="460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38" name="Google Shape;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790894"/>
            <a:ext cx="3816424" cy="19410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/>
          <p:nvPr>
            <p:ph idx="3" type="pic"/>
          </p:nvPr>
        </p:nvSpPr>
        <p:spPr>
          <a:xfrm>
            <a:off x="2462033" y="3061529"/>
            <a:ext cx="1783500" cy="1308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idx="2" type="body"/>
          </p:nvPr>
        </p:nvSpPr>
        <p:spPr>
          <a:xfrm>
            <a:off x="409200" y="1563675"/>
            <a:ext cx="5096400" cy="1681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/>
              <a:t>Zain Husain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/>
              <a:t>Aaron Stone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/>
              <a:t>Brad Mickow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/>
              <a:t>Bryan Nejad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/>
              <a:t>Robbie Castillo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/>
              <a:t>Wes Bales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/>
              <a:t>Nooreen Ahmad</a:t>
            </a:r>
            <a:endParaRPr b="1"/>
          </a:p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409201" y="339499"/>
            <a:ext cx="46968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" sz="5000"/>
              <a:t>Encrypt-</a:t>
            </a:r>
            <a:r>
              <a:rPr lang="en" sz="5000"/>
              <a:t>o</a:t>
            </a:r>
            <a:r>
              <a:rPr lang="en" sz="5000"/>
              <a:t>-File</a:t>
            </a:r>
            <a:endParaRPr sz="5000"/>
          </a:p>
        </p:txBody>
      </p:sp>
      <p:sp>
        <p:nvSpPr>
          <p:cNvPr id="83" name="Google Shape;83;p23"/>
          <p:cNvSpPr/>
          <p:nvPr/>
        </p:nvSpPr>
        <p:spPr>
          <a:xfrm>
            <a:off x="3092750" y="1058152"/>
            <a:ext cx="362546" cy="215925"/>
          </a:xfrm>
          <a:custGeom>
            <a:rect b="b" l="l" r="r" t="t"/>
            <a:pathLst>
              <a:path extrusionOk="0" h="1727404" w="337252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3"/>
          <p:cNvSpPr/>
          <p:nvPr/>
        </p:nvSpPr>
        <p:spPr>
          <a:xfrm>
            <a:off x="5011275" y="923525"/>
            <a:ext cx="491120" cy="430209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rgbClr val="86E5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3"/>
          <p:cNvSpPr/>
          <p:nvPr/>
        </p:nvSpPr>
        <p:spPr>
          <a:xfrm>
            <a:off x="308549" y="4413100"/>
            <a:ext cx="576071" cy="616185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Tech Stack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32"/>
          <p:cNvSpPr/>
          <p:nvPr/>
        </p:nvSpPr>
        <p:spPr>
          <a:xfrm rot="10800000">
            <a:off x="2599161" y="749996"/>
            <a:ext cx="3993600" cy="36720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 rot="10800000">
            <a:off x="3360240" y="2567534"/>
            <a:ext cx="2470800" cy="2271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 rot="10800000">
            <a:off x="2276070" y="870047"/>
            <a:ext cx="2470800" cy="2271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 rot="10800000">
            <a:off x="4396977" y="870046"/>
            <a:ext cx="2470800" cy="2271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 rot="10800000">
            <a:off x="3893785" y="1946984"/>
            <a:ext cx="1398000" cy="128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207" y="1150104"/>
            <a:ext cx="1975987" cy="98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775" y="3312126"/>
            <a:ext cx="2212450" cy="9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350" y="1073900"/>
            <a:ext cx="1288988" cy="14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28500" y="78350"/>
            <a:ext cx="45720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" sz="3300"/>
              <a:t>Encrypt-o-File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" sz="3300"/>
              <a:t>Class Diagram</a:t>
            </a:r>
            <a:endParaRPr sz="3300"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825" y="444000"/>
            <a:ext cx="4751151" cy="41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/>
          <p:nvPr/>
        </p:nvSpPr>
        <p:spPr>
          <a:xfrm>
            <a:off x="4318550" y="441675"/>
            <a:ext cx="4751100" cy="4143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425" y="0"/>
            <a:ext cx="6081973" cy="509017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/>
          <p:nvPr/>
        </p:nvSpPr>
        <p:spPr>
          <a:xfrm>
            <a:off x="3032425" y="0"/>
            <a:ext cx="6081900" cy="5090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409203" y="339500"/>
            <a:ext cx="57294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209" name="Google Shape;209;p34"/>
          <p:cNvSpPr txBox="1"/>
          <p:nvPr>
            <p:ph idx="2" type="body"/>
          </p:nvPr>
        </p:nvSpPr>
        <p:spPr>
          <a:xfrm>
            <a:off x="409200" y="1235025"/>
            <a:ext cx="8025600" cy="30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/>
              <a:t>Hashing is a one-way function used to verify data integrity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/>
              <a:t>A hash of the data is computed before encryption and after decryption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/>
              <a:t>The resulting hashes are compared to ensure that the message has not been altered during transit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/>
              <a:t>Some examples of secure hashing algorithms include SHA-256 and MD5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/>
              <a:t>We used a modified version of a hashing algorithm designed for strings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/>
        </p:nvSpPr>
        <p:spPr>
          <a:xfrm>
            <a:off x="29060" y="42330"/>
            <a:ext cx="20883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Merging Road Map</a:t>
            </a:r>
            <a:endParaRPr b="1"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</a:rPr>
              <a:t>Via Github</a:t>
            </a:r>
            <a:endParaRPr b="1" sz="1000">
              <a:solidFill>
                <a:schemeClr val="lt1"/>
              </a:solidFill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135" y="152400"/>
            <a:ext cx="59842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93247" y="1823150"/>
            <a:ext cx="27123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Illustration of our progress and integrations of the following aspects of the project: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</a:rPr>
              <a:t>Frontend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</a:rPr>
              <a:t>Backend (Encryption &amp; Decryption)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</a:rPr>
              <a:t>Backend (Hashing)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</a:rPr>
              <a:t>Networking Calls (Axios)</a:t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1794473" y="434676"/>
            <a:ext cx="897321" cy="811415"/>
          </a:xfrm>
          <a:custGeom>
            <a:rect b="b" l="l" r="r" t="t"/>
            <a:pathLst>
              <a:path extrusionOk="0" h="3213524" w="2600931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rgbClr val="1AB5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09188" y="339502"/>
            <a:ext cx="4450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3" name="Google Shape;223;p36"/>
          <p:cNvSpPr txBox="1"/>
          <p:nvPr>
            <p:ph idx="2" type="body"/>
          </p:nvPr>
        </p:nvSpPr>
        <p:spPr>
          <a:xfrm>
            <a:off x="409200" y="1563700"/>
            <a:ext cx="7808400" cy="282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a fully functional messaging app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Symmetric encryption was successfully implemented into the app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 has the capability of displaying plain-text or a view of the encrypted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Unsuccessful in asymmetric encryption and the Diffie-Hellman key exchange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2336350" y="2204150"/>
            <a:ext cx="46725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Security Principles</a:t>
            </a:r>
            <a:r>
              <a:rPr lang="en"/>
              <a:t> </a:t>
            </a:r>
            <a:br>
              <a:rPr lang="en"/>
            </a:br>
            <a:r>
              <a:rPr lang="en"/>
              <a:t>&amp; </a:t>
            </a:r>
            <a:br>
              <a:rPr lang="en"/>
            </a:br>
            <a:r>
              <a:rPr lang="en"/>
              <a:t>Comparisons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409188" y="339502"/>
            <a:ext cx="4450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Security Principles</a:t>
            </a:r>
            <a:endParaRPr/>
          </a:p>
        </p:txBody>
      </p:sp>
      <p:sp>
        <p:nvSpPr>
          <p:cNvPr id="234" name="Google Shape;234;p38"/>
          <p:cNvSpPr txBox="1"/>
          <p:nvPr>
            <p:ph idx="2" type="body"/>
          </p:nvPr>
        </p:nvSpPr>
        <p:spPr>
          <a:xfrm>
            <a:off x="409200" y="1563700"/>
            <a:ext cx="8089500" cy="335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Confidentiality: The data is encrypted, </a:t>
            </a:r>
            <a:r>
              <a:rPr lang="en" sz="1800"/>
              <a:t>symmetric</a:t>
            </a:r>
            <a:r>
              <a:rPr lang="en" sz="1800"/>
              <a:t> key is only known by the sender and receiver. Messages stay private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Integrity: The hashing of data assures the data will not be altered in transit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Availability</a:t>
            </a:r>
            <a:r>
              <a:rPr lang="en" sz="1800"/>
              <a:t>: The system and data are </a:t>
            </a:r>
            <a:r>
              <a:rPr lang="en" sz="1800"/>
              <a:t>accessible</a:t>
            </a:r>
            <a:r>
              <a:rPr lang="en" sz="1800"/>
              <a:t> to the users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409188" y="339502"/>
            <a:ext cx="4450800" cy="11520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Comparisons </a:t>
            </a:r>
            <a:endParaRPr/>
          </a:p>
        </p:txBody>
      </p:sp>
      <p:sp>
        <p:nvSpPr>
          <p:cNvPr id="240" name="Google Shape;240;p39"/>
          <p:cNvSpPr txBox="1"/>
          <p:nvPr>
            <p:ph idx="2" type="body"/>
          </p:nvPr>
        </p:nvSpPr>
        <p:spPr>
          <a:xfrm>
            <a:off x="409200" y="1563700"/>
            <a:ext cx="8089500" cy="357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Kissapp (iOS)  </a:t>
            </a:r>
            <a:r>
              <a:rPr lang="en" sz="1100"/>
              <a:t>[1]</a:t>
            </a:r>
            <a:endParaRPr sz="11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Apple CryptoKit (iPhone 5)  </a:t>
            </a:r>
            <a:r>
              <a:rPr lang="en" sz="1100"/>
              <a:t>[2]</a:t>
            </a:r>
            <a:endParaRPr sz="11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Messenger (USA, Sweden, Ireland)  </a:t>
            </a:r>
            <a:r>
              <a:rPr lang="en" sz="1100"/>
              <a:t>[3]</a:t>
            </a:r>
            <a:endParaRPr sz="11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Riot  (Decentralized platform)  </a:t>
            </a:r>
            <a:r>
              <a:rPr lang="en" sz="1100"/>
              <a:t>[3]</a:t>
            </a:r>
            <a:endParaRPr sz="11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Signal (USA only) </a:t>
            </a:r>
            <a:r>
              <a:rPr lang="en" sz="1100"/>
              <a:t>[3]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Skype (USA, China, Ireland, Japan, Australia, and Netherlands </a:t>
            </a:r>
            <a:r>
              <a:rPr lang="en" sz="1100"/>
              <a:t>[3]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Threema (Switzerland)    </a:t>
            </a:r>
            <a:r>
              <a:rPr lang="en" sz="1100"/>
              <a:t>[3]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Whatsapp (USA, Spain, Mexico, Brazil, China, India, Turkey)  </a:t>
            </a:r>
            <a:r>
              <a:rPr lang="en" sz="1100"/>
              <a:t>[3]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2336350" y="2204150"/>
            <a:ext cx="46725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</a:t>
            </a:r>
            <a:br>
              <a:rPr lang="en"/>
            </a:br>
            <a:r>
              <a:rPr lang="en"/>
              <a:t>&amp; </a:t>
            </a:r>
            <a:br>
              <a:rPr lang="en"/>
            </a:br>
            <a:r>
              <a:rPr lang="en"/>
              <a:t>Future Works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409188" y="339502"/>
            <a:ext cx="4450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1" name="Google Shape;251;p41"/>
          <p:cNvSpPr txBox="1"/>
          <p:nvPr>
            <p:ph idx="2" type="body"/>
          </p:nvPr>
        </p:nvSpPr>
        <p:spPr>
          <a:xfrm>
            <a:off x="409200" y="1563700"/>
            <a:ext cx="7794300" cy="33666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</a:t>
            </a:r>
            <a:r>
              <a:rPr b="1" lang="en" sz="1800"/>
              <a:t> were </a:t>
            </a:r>
            <a:r>
              <a:rPr lang="en" sz="1800"/>
              <a:t>able to reach our goals for implementation: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Able to successfully implement a basic messaging app using </a:t>
            </a:r>
            <a:r>
              <a:rPr lang="en" sz="1800">
                <a:solidFill>
                  <a:schemeClr val="lt1"/>
                </a:solidFill>
              </a:rPr>
              <a:t>symmetric</a:t>
            </a:r>
            <a:r>
              <a:rPr lang="en" sz="1800">
                <a:solidFill>
                  <a:schemeClr val="lt1"/>
                </a:solidFill>
              </a:rPr>
              <a:t> encryption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Application upholds confidentiality and integrity principles through symmetric encryption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Created unique implementation through combination of React and </a:t>
            </a:r>
            <a:r>
              <a:rPr lang="en" sz="1800">
                <a:solidFill>
                  <a:schemeClr val="lt1"/>
                </a:solidFill>
              </a:rPr>
              <a:t>Node JS</a:t>
            </a:r>
            <a:r>
              <a:rPr lang="en" sz="1800">
                <a:solidFill>
                  <a:schemeClr val="lt1"/>
                </a:solidFill>
              </a:rPr>
              <a:t> for frontend/backend functionalities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/>
        </p:nvSpPr>
        <p:spPr>
          <a:xfrm>
            <a:off x="136772" y="372125"/>
            <a:ext cx="23895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</a:rPr>
              <a:t>Overview</a:t>
            </a:r>
            <a:endParaRPr sz="700"/>
          </a:p>
        </p:txBody>
      </p:sp>
      <p:sp>
        <p:nvSpPr>
          <p:cNvPr id="92" name="Google Shape;92;p24"/>
          <p:cNvSpPr/>
          <p:nvPr/>
        </p:nvSpPr>
        <p:spPr>
          <a:xfrm>
            <a:off x="7236296" y="0"/>
            <a:ext cx="1907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/>
          <p:nvPr/>
        </p:nvSpPr>
        <p:spPr>
          <a:xfrm rot="-1057145">
            <a:off x="7124094" y="873285"/>
            <a:ext cx="1333308" cy="1057651"/>
          </a:xfrm>
          <a:custGeom>
            <a:rect b="b" l="l" r="r" t="t"/>
            <a:pathLst>
              <a:path extrusionOk="0" h="1058306" w="1334134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 rot="-1057145">
            <a:off x="7124094" y="1977399"/>
            <a:ext cx="1333308" cy="1057651"/>
          </a:xfrm>
          <a:custGeom>
            <a:rect b="b" l="l" r="r" t="t"/>
            <a:pathLst>
              <a:path extrusionOk="0" h="1058306" w="1334134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/>
          <p:nvPr/>
        </p:nvSpPr>
        <p:spPr>
          <a:xfrm rot="-1057145">
            <a:off x="7124094" y="3081513"/>
            <a:ext cx="1333308" cy="1057651"/>
          </a:xfrm>
          <a:custGeom>
            <a:rect b="b" l="l" r="r" t="t"/>
            <a:pathLst>
              <a:path extrusionOk="0" h="1058306" w="1334134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/>
          <p:nvPr/>
        </p:nvSpPr>
        <p:spPr>
          <a:xfrm flipH="1" rot="1060364">
            <a:off x="5964360" y="1424454"/>
            <a:ext cx="1383492" cy="10582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/>
          <p:nvPr/>
        </p:nvSpPr>
        <p:spPr>
          <a:xfrm flipH="1" rot="1060364">
            <a:off x="5964360" y="2528568"/>
            <a:ext cx="1383492" cy="10582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/>
          <p:nvPr/>
        </p:nvSpPr>
        <p:spPr>
          <a:xfrm flipH="1" rot="1060364">
            <a:off x="5964360" y="3632684"/>
            <a:ext cx="1383492" cy="10582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"/>
          <p:cNvSpPr/>
          <p:nvPr/>
        </p:nvSpPr>
        <p:spPr>
          <a:xfrm flipH="1" rot="1060364">
            <a:off x="5964360" y="314442"/>
            <a:ext cx="1383492" cy="10582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4"/>
          <p:cNvSpPr/>
          <p:nvPr/>
        </p:nvSpPr>
        <p:spPr>
          <a:xfrm rot="-1057145">
            <a:off x="7116816" y="4190394"/>
            <a:ext cx="1333308" cy="1057651"/>
          </a:xfrm>
          <a:custGeom>
            <a:rect b="b" l="l" r="r" t="t"/>
            <a:pathLst>
              <a:path extrusionOk="0" h="1058306" w="1334134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4"/>
          <p:cNvSpPr/>
          <p:nvPr/>
        </p:nvSpPr>
        <p:spPr>
          <a:xfrm rot="-1057145">
            <a:off x="7157133" y="13457"/>
            <a:ext cx="1333307" cy="793238"/>
          </a:xfrm>
          <a:custGeom>
            <a:rect b="b" l="l" r="r" t="t"/>
            <a:pathLst>
              <a:path extrusionOk="0" h="793729" w="1334133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4"/>
          <p:cNvSpPr/>
          <p:nvPr/>
        </p:nvSpPr>
        <p:spPr>
          <a:xfrm flipH="1" rot="1057145">
            <a:off x="6021701" y="4705850"/>
            <a:ext cx="1183434" cy="614302"/>
          </a:xfrm>
          <a:custGeom>
            <a:rect b="b" l="l" r="r" t="t"/>
            <a:pathLst>
              <a:path extrusionOk="0" h="614682" w="1184167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4"/>
          <p:cNvSpPr txBox="1"/>
          <p:nvPr/>
        </p:nvSpPr>
        <p:spPr>
          <a:xfrm>
            <a:off x="6137614" y="528443"/>
            <a:ext cx="5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6137614" y="1646559"/>
            <a:ext cx="5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6137614" y="2764675"/>
            <a:ext cx="5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6137614" y="3882791"/>
            <a:ext cx="5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4"/>
          <p:cNvGrpSpPr/>
          <p:nvPr/>
        </p:nvGrpSpPr>
        <p:grpSpPr>
          <a:xfrm>
            <a:off x="2595902" y="486098"/>
            <a:ext cx="3271853" cy="730975"/>
            <a:chOff x="2175371" y="1762964"/>
            <a:chExt cx="5040600" cy="730975"/>
          </a:xfrm>
        </p:grpSpPr>
        <p:sp>
          <p:nvSpPr>
            <p:cNvPr id="108" name="Google Shape;108;p24"/>
            <p:cNvSpPr txBox="1"/>
            <p:nvPr/>
          </p:nvSpPr>
          <p:spPr>
            <a:xfrm>
              <a:off x="2175371" y="1762964"/>
              <a:ext cx="504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Introduction &amp; Motivation</a:t>
              </a: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75371" y="2032239"/>
              <a:ext cx="504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4"/>
          <p:cNvGrpSpPr/>
          <p:nvPr/>
        </p:nvGrpSpPr>
        <p:grpSpPr>
          <a:xfrm>
            <a:off x="2595902" y="1596852"/>
            <a:ext cx="3271853" cy="730975"/>
            <a:chOff x="2175371" y="1762964"/>
            <a:chExt cx="5040600" cy="730975"/>
          </a:xfrm>
        </p:grpSpPr>
        <p:sp>
          <p:nvSpPr>
            <p:cNvPr id="111" name="Google Shape;111;p24"/>
            <p:cNvSpPr txBox="1"/>
            <p:nvPr/>
          </p:nvSpPr>
          <p:spPr>
            <a:xfrm>
              <a:off x="2175371" y="1762964"/>
              <a:ext cx="504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Implementation &amp; Results</a:t>
              </a:r>
              <a:endParaRPr/>
            </a:p>
          </p:txBody>
        </p:sp>
        <p:sp>
          <p:nvSpPr>
            <p:cNvPr id="112" name="Google Shape;112;p24"/>
            <p:cNvSpPr txBox="1"/>
            <p:nvPr/>
          </p:nvSpPr>
          <p:spPr>
            <a:xfrm>
              <a:off x="2175371" y="2032239"/>
              <a:ext cx="504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4"/>
          <p:cNvGrpSpPr/>
          <p:nvPr/>
        </p:nvGrpSpPr>
        <p:grpSpPr>
          <a:xfrm>
            <a:off x="2595902" y="2707606"/>
            <a:ext cx="3271853" cy="730975"/>
            <a:chOff x="2175371" y="1762964"/>
            <a:chExt cx="5040600" cy="730975"/>
          </a:xfrm>
        </p:grpSpPr>
        <p:sp>
          <p:nvSpPr>
            <p:cNvPr id="114" name="Google Shape;114;p24"/>
            <p:cNvSpPr txBox="1"/>
            <p:nvPr/>
          </p:nvSpPr>
          <p:spPr>
            <a:xfrm>
              <a:off x="2175371" y="1762964"/>
              <a:ext cx="504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Security Principles &amp; Comparisons</a:t>
              </a: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2175371" y="2032239"/>
              <a:ext cx="504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24"/>
          <p:cNvGrpSpPr/>
          <p:nvPr/>
        </p:nvGrpSpPr>
        <p:grpSpPr>
          <a:xfrm>
            <a:off x="2595902" y="3818359"/>
            <a:ext cx="3271853" cy="730975"/>
            <a:chOff x="2175371" y="1762964"/>
            <a:chExt cx="5040600" cy="730975"/>
          </a:xfrm>
        </p:grpSpPr>
        <p:sp>
          <p:nvSpPr>
            <p:cNvPr id="117" name="Google Shape;117;p24"/>
            <p:cNvSpPr txBox="1"/>
            <p:nvPr/>
          </p:nvSpPr>
          <p:spPr>
            <a:xfrm>
              <a:off x="2175371" y="1762964"/>
              <a:ext cx="504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Conclusion &amp; Future Work</a:t>
              </a:r>
              <a:endParaRPr/>
            </a:p>
          </p:txBody>
        </p:sp>
        <p:sp>
          <p:nvSpPr>
            <p:cNvPr id="118" name="Google Shape;118;p24"/>
            <p:cNvSpPr txBox="1"/>
            <p:nvPr/>
          </p:nvSpPr>
          <p:spPr>
            <a:xfrm>
              <a:off x="2175371" y="2032239"/>
              <a:ext cx="504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409188" y="339502"/>
            <a:ext cx="4450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257" name="Google Shape;257;p42"/>
          <p:cNvSpPr txBox="1"/>
          <p:nvPr>
            <p:ph idx="2" type="body"/>
          </p:nvPr>
        </p:nvSpPr>
        <p:spPr>
          <a:xfrm>
            <a:off x="409200" y="1350500"/>
            <a:ext cx="7794300" cy="33666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Could extend project further through utilizing open-source cryptography libraries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en" sz="1800" u="sng">
                <a:solidFill>
                  <a:schemeClr val="lt1"/>
                </a:solidFill>
              </a:rPr>
              <a:t>Features we would use:</a:t>
            </a:r>
            <a:endParaRPr b="1" sz="1800" u="sng">
              <a:solidFill>
                <a:schemeClr val="lt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" sz="1800">
                <a:solidFill>
                  <a:schemeClr val="lt1"/>
                </a:solidFill>
              </a:rPr>
              <a:t>More robust encryption/decryption library</a:t>
            </a:r>
            <a:endParaRPr sz="1800">
              <a:solidFill>
                <a:schemeClr val="lt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" sz="1800">
                <a:solidFill>
                  <a:schemeClr val="lt1"/>
                </a:solidFill>
              </a:rPr>
              <a:t>More complex hashing library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en" sz="1800" u="sng">
                <a:solidFill>
                  <a:schemeClr val="lt1"/>
                </a:solidFill>
              </a:rPr>
              <a:t>Feature Advantages:</a:t>
            </a:r>
            <a:endParaRPr b="1" sz="1800" u="sng">
              <a:solidFill>
                <a:schemeClr val="lt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" sz="1800">
                <a:solidFill>
                  <a:schemeClr val="lt1"/>
                </a:solidFill>
              </a:rPr>
              <a:t>Enhances confidentiality and integrity aspects of the application</a:t>
            </a:r>
            <a:endParaRPr sz="1800">
              <a:solidFill>
                <a:schemeClr val="lt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" sz="1800">
                <a:solidFill>
                  <a:schemeClr val="lt1"/>
                </a:solidFill>
              </a:rPr>
              <a:t>Would be a tremendous boost to overall security of the application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409188" y="339502"/>
            <a:ext cx="4450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43"/>
          <p:cNvSpPr txBox="1"/>
          <p:nvPr>
            <p:ph idx="2" type="body"/>
          </p:nvPr>
        </p:nvSpPr>
        <p:spPr>
          <a:xfrm>
            <a:off x="409200" y="1350500"/>
            <a:ext cx="7794300" cy="33666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[1] Kisapp, world's first smart ephemeral and encrypted instant messenger, available on iPhone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and iPad.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[Online]. Available: https://www.kisapp.co/en/blog.html. [Accessed: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15-Nov-2019].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[2] “Apple CryptoKit,”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Apple CryptoKit | Apple Developer Documentation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. [Online]. Available: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https://developer.apple.com/documentation/cryptokit. [Accessed: 15-Nov-2019].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b="1" i="1"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 TLS Support</a:t>
            </a:r>
            <a:r>
              <a:rPr b="1"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[Online]. Available:</a:t>
            </a:r>
            <a:endParaRPr b="1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http://ftp.uma.es/mirror/postfix/doc/TLS_README.html. [Accessed: 16-Nov-2019].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0" y="260310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69" name="Google Shape;269;p44"/>
          <p:cNvSpPr txBox="1"/>
          <p:nvPr>
            <p:ph idx="2" type="body"/>
          </p:nvPr>
        </p:nvSpPr>
        <p:spPr>
          <a:xfrm>
            <a:off x="-150" y="3179184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600"/>
              <a:t>Any Questions?</a:t>
            </a:r>
            <a:endParaRPr sz="1600"/>
          </a:p>
        </p:txBody>
      </p:sp>
      <p:grpSp>
        <p:nvGrpSpPr>
          <p:cNvPr id="270" name="Google Shape;270;p44"/>
          <p:cNvGrpSpPr/>
          <p:nvPr/>
        </p:nvGrpSpPr>
        <p:grpSpPr>
          <a:xfrm>
            <a:off x="4251670" y="1934452"/>
            <a:ext cx="649080" cy="649080"/>
            <a:chOff x="5696730" y="3628850"/>
            <a:chExt cx="1799999" cy="1800000"/>
          </a:xfrm>
        </p:grpSpPr>
        <p:sp>
          <p:nvSpPr>
            <p:cNvPr id="271" name="Google Shape;271;p44"/>
            <p:cNvSpPr/>
            <p:nvPr/>
          </p:nvSpPr>
          <p:spPr>
            <a:xfrm rot="-5400000">
              <a:off x="6488430" y="4421150"/>
              <a:ext cx="216000" cy="17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4"/>
            <p:cNvSpPr/>
            <p:nvPr/>
          </p:nvSpPr>
          <p:spPr>
            <a:xfrm rot="-5400000">
              <a:off x="6488430" y="2837150"/>
              <a:ext cx="216000" cy="17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4"/>
            <p:cNvSpPr/>
            <p:nvPr/>
          </p:nvSpPr>
          <p:spPr>
            <a:xfrm>
              <a:off x="5696730" y="3822037"/>
              <a:ext cx="216000" cy="140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4"/>
            <p:cNvSpPr/>
            <p:nvPr/>
          </p:nvSpPr>
          <p:spPr>
            <a:xfrm rot="-5400000">
              <a:off x="6466988" y="4347650"/>
              <a:ext cx="216000" cy="89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4"/>
            <p:cNvSpPr/>
            <p:nvPr/>
          </p:nvSpPr>
          <p:spPr>
            <a:xfrm rot="-5400000">
              <a:off x="6466988" y="3819650"/>
              <a:ext cx="216000" cy="89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6884320" y="4156849"/>
              <a:ext cx="216000" cy="105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4"/>
            <p:cNvSpPr/>
            <p:nvPr/>
          </p:nvSpPr>
          <p:spPr>
            <a:xfrm>
              <a:off x="7280729" y="3833303"/>
              <a:ext cx="216000" cy="140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4"/>
            <p:cNvSpPr/>
            <p:nvPr/>
          </p:nvSpPr>
          <p:spPr>
            <a:xfrm>
              <a:off x="6129788" y="3844850"/>
              <a:ext cx="216000" cy="105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-150" y="12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Demo: Enter User Name</a:t>
            </a:r>
            <a:endParaRPr/>
          </a:p>
        </p:txBody>
      </p:sp>
      <p:sp>
        <p:nvSpPr>
          <p:cNvPr id="284" name="Google Shape;284;p45"/>
          <p:cNvSpPr txBox="1"/>
          <p:nvPr>
            <p:ph idx="2" type="body"/>
          </p:nvPr>
        </p:nvSpPr>
        <p:spPr>
          <a:xfrm>
            <a:off x="-148" y="2700526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88" y="721100"/>
            <a:ext cx="7075821" cy="4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5"/>
          <p:cNvPicPr preferRelativeResize="0"/>
          <p:nvPr/>
        </p:nvPicPr>
        <p:blipFill rotWithShape="1">
          <a:blip r:embed="rId3">
            <a:alphaModFix/>
          </a:blip>
          <a:srcRect b="0" l="25930" r="63234" t="93487"/>
          <a:stretch/>
        </p:blipFill>
        <p:spPr>
          <a:xfrm>
            <a:off x="6161050" y="1854500"/>
            <a:ext cx="2632902" cy="98907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87" name="Google Shape;287;p45"/>
          <p:cNvCxnSpPr/>
          <p:nvPr/>
        </p:nvCxnSpPr>
        <p:spPr>
          <a:xfrm flipH="1" rot="10800000">
            <a:off x="3616025" y="2867950"/>
            <a:ext cx="2462700" cy="199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-150" y="12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Demo: Chat Room</a:t>
            </a:r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 rotWithShape="1">
          <a:blip r:embed="rId3">
            <a:alphaModFix/>
          </a:blip>
          <a:srcRect b="49233" l="0" r="0" t="0"/>
          <a:stretch/>
        </p:blipFill>
        <p:spPr>
          <a:xfrm>
            <a:off x="250725" y="804600"/>
            <a:ext cx="8642253" cy="27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 b="52624" l="77815" r="0" t="39400"/>
          <a:stretch/>
        </p:blipFill>
        <p:spPr>
          <a:xfrm>
            <a:off x="644225" y="3319850"/>
            <a:ext cx="4608051" cy="103389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95" name="Google Shape;295;p46"/>
          <p:cNvCxnSpPr>
            <a:endCxn id="294" idx="3"/>
          </p:cNvCxnSpPr>
          <p:nvPr/>
        </p:nvCxnSpPr>
        <p:spPr>
          <a:xfrm flipH="1">
            <a:off x="5252276" y="3231699"/>
            <a:ext cx="1636800" cy="6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-150" y="12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Demo: Encryption/Decryption</a:t>
            </a:r>
            <a:endParaRPr/>
          </a:p>
        </p:txBody>
      </p:sp>
      <p:sp>
        <p:nvSpPr>
          <p:cNvPr id="301" name="Google Shape;301;p47"/>
          <p:cNvSpPr txBox="1"/>
          <p:nvPr>
            <p:ph idx="2" type="body"/>
          </p:nvPr>
        </p:nvSpPr>
        <p:spPr>
          <a:xfrm>
            <a:off x="107850" y="1019950"/>
            <a:ext cx="6105900" cy="34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[ ...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 { id: 3,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   author: 'Rob',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   message: 'I see you have constructed a new lightsaber.n/Hg',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   timestamp: 1573871390207 },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 { id: 4,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   author: 'Robbie',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   message: 'I'll never join you!)cJ;AGFy.u,N',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200"/>
              <a:t>    timestamp: 1573871419769 } ]</a:t>
            </a:r>
            <a:endParaRPr b="1" sz="1200"/>
          </a:p>
        </p:txBody>
      </p:sp>
      <p:sp>
        <p:nvSpPr>
          <p:cNvPr id="302" name="Google Shape;302;p47"/>
          <p:cNvSpPr txBox="1"/>
          <p:nvPr>
            <p:ph idx="2" type="body"/>
          </p:nvPr>
        </p:nvSpPr>
        <p:spPr>
          <a:xfrm>
            <a:off x="4904500" y="1019950"/>
            <a:ext cx="4239300" cy="34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200"/>
              <a:t>[ ...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200"/>
              <a:t>  </a:t>
            </a:r>
            <a:r>
              <a:rPr b="1" lang="en" sz="1200"/>
              <a:t>{ id: 3,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200"/>
              <a:t>    author: 'Rob',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200"/>
              <a:t>    message: 'X&gt;Boy4RC&amp;/rz@tHm~.B~(+&lt;Hts*zH}/#/,8q|*L5qt|G8&gt;pq@NcCILkdHD@N_C_&lt;',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200"/>
              <a:t>    timestamp: 1573871390207 },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200"/>
              <a:t>  { id: 4,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200"/>
              <a:t>    author: 'Robbie',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200"/>
              <a:t>    message: 'XE;v4$&gt;Jt#*%9x8**/D+=w#mPVP4V&amp;TX@Pe&lt;MFjk@@;Q\\B`&gt;',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200"/>
              <a:t>    timestamp: 1573871419769 } ]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2336350" y="2115325"/>
            <a:ext cx="46725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br>
              <a:rPr lang="en"/>
            </a:br>
            <a:r>
              <a:rPr lang="en"/>
              <a:t>&amp; </a:t>
            </a:r>
            <a:br>
              <a:rPr lang="en"/>
            </a:b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09203" y="339500"/>
            <a:ext cx="57294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09200" y="1563700"/>
            <a:ext cx="8025600" cy="30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messaging application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Encrypt, hash and decrypt messages using symmetric encryption algorithm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 clear text messages and enc</a:t>
            </a:r>
            <a:r>
              <a:rPr lang="en" sz="1800"/>
              <a:t>rypted format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4139952" y="2731650"/>
            <a:ext cx="50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" sz="3500">
                <a:solidFill>
                  <a:schemeClr val="lt1"/>
                </a:solidFill>
              </a:rPr>
              <a:t>What is Symmetric Encryption?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6197060" y="315719"/>
            <a:ext cx="1956429" cy="2127143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rgbClr val="86E5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455873" y="315755"/>
            <a:ext cx="1390324" cy="1856558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"/>
              <a:t>Symmetric Encryption</a:t>
            </a:r>
            <a:endParaRPr/>
          </a:p>
        </p:txBody>
      </p:sp>
      <p:sp>
        <p:nvSpPr>
          <p:cNvPr id="142" name="Google Shape;142;p2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/>
              <a:t>Under the Hood</a:t>
            </a:r>
            <a:endParaRPr/>
          </a:p>
        </p:txBody>
      </p:sp>
      <p:sp>
        <p:nvSpPr>
          <p:cNvPr id="143" name="Google Shape;143;p28"/>
          <p:cNvSpPr/>
          <p:nvPr/>
        </p:nvSpPr>
        <p:spPr>
          <a:xfrm rot="-8100000">
            <a:off x="5569396" y="2289334"/>
            <a:ext cx="1476439" cy="147643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2975491" y="1323312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2111395" y="2646657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683568" y="3335061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3336990" y="4005645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8"/>
          <p:cNvCxnSpPr>
            <a:endCxn id="144" idx="6"/>
          </p:cNvCxnSpPr>
          <p:nvPr/>
        </p:nvCxnSpPr>
        <p:spPr>
          <a:xfrm rot="10800000">
            <a:off x="3695491" y="1683312"/>
            <a:ext cx="2612100" cy="956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8"/>
          <p:cNvCxnSpPr>
            <a:stCxn id="143" idx="5"/>
            <a:endCxn id="145" idx="6"/>
          </p:cNvCxnSpPr>
          <p:nvPr/>
        </p:nvCxnSpPr>
        <p:spPr>
          <a:xfrm rot="10800000">
            <a:off x="2831516" y="3006554"/>
            <a:ext cx="3476100" cy="21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28"/>
          <p:cNvCxnSpPr>
            <a:endCxn id="146" idx="6"/>
          </p:cNvCxnSpPr>
          <p:nvPr/>
        </p:nvCxnSpPr>
        <p:spPr>
          <a:xfrm flipH="1">
            <a:off x="1403568" y="3212361"/>
            <a:ext cx="4896000" cy="482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8"/>
          <p:cNvCxnSpPr>
            <a:endCxn id="147" idx="6"/>
          </p:cNvCxnSpPr>
          <p:nvPr/>
        </p:nvCxnSpPr>
        <p:spPr>
          <a:xfrm flipH="1">
            <a:off x="4056990" y="3384645"/>
            <a:ext cx="2239500" cy="981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8"/>
          <p:cNvSpPr/>
          <p:nvPr/>
        </p:nvSpPr>
        <p:spPr>
          <a:xfrm>
            <a:off x="7156238" y="2195948"/>
            <a:ext cx="315900" cy="31590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3183650" y="1530157"/>
            <a:ext cx="307800" cy="306900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835578" y="3485333"/>
            <a:ext cx="417166" cy="42065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3508208" y="4192734"/>
            <a:ext cx="347086" cy="345165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3714718" y="1334859"/>
            <a:ext cx="143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Message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2905671" y="2667359"/>
            <a:ext cx="143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Session Key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467700" y="3366725"/>
            <a:ext cx="176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Encryption Function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088873" y="4400136"/>
            <a:ext cx="143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Encapsulation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8"/>
          <p:cNvGrpSpPr/>
          <p:nvPr/>
        </p:nvGrpSpPr>
        <p:grpSpPr>
          <a:xfrm>
            <a:off x="7472145" y="2107230"/>
            <a:ext cx="1459374" cy="1623117"/>
            <a:chOff x="803640" y="3157046"/>
            <a:chExt cx="2059808" cy="1623117"/>
          </a:xfrm>
        </p:grpSpPr>
        <p:sp>
          <p:nvSpPr>
            <p:cNvPr id="161" name="Google Shape;161;p28"/>
            <p:cNvSpPr txBox="1"/>
            <p:nvPr/>
          </p:nvSpPr>
          <p:spPr>
            <a:xfrm>
              <a:off x="803640" y="3579862"/>
              <a:ext cx="20598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</a:rPr>
                <a:t>“</a:t>
              </a:r>
              <a:r>
                <a:rPr b="1" lang="en" sz="1200">
                  <a:solidFill>
                    <a:schemeClr val="lt1"/>
                  </a:solidFill>
                </a:rPr>
                <a:t>X&gt;Boy4RC&amp;/rz@tHm~.B~(+&lt;Hts*zH}/#/,8q|*L5qt|G8&gt;pq@NcCILkdHD@N_C_&lt;”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 txBox="1"/>
            <p:nvPr/>
          </p:nvSpPr>
          <p:spPr>
            <a:xfrm>
              <a:off x="803648" y="3157046"/>
              <a:ext cx="2059800" cy="48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</a:rPr>
                <a:t>Safely Encrypted Message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28"/>
          <p:cNvSpPr/>
          <p:nvPr/>
        </p:nvSpPr>
        <p:spPr>
          <a:xfrm>
            <a:off x="2294267" y="2831381"/>
            <a:ext cx="354251" cy="350540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rgbClr val="38D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385805" y="4247743"/>
            <a:ext cx="317986" cy="352106"/>
          </a:xfrm>
          <a:custGeom>
            <a:rect b="b" l="l" r="r" t="t"/>
            <a:pathLst>
              <a:path extrusionOk="0" h="3200962" w="2890784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09188" y="339502"/>
            <a:ext cx="4450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170" name="Google Shape;170;p29"/>
          <p:cNvSpPr txBox="1"/>
          <p:nvPr>
            <p:ph idx="2" type="body"/>
          </p:nvPr>
        </p:nvSpPr>
        <p:spPr>
          <a:xfrm>
            <a:off x="409200" y="1491500"/>
            <a:ext cx="7326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Collective interest in encryption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explore different encryption methods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 members experienced in backend/frontend development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Ample tasks to </a:t>
            </a:r>
            <a:r>
              <a:rPr lang="en" sz="1800"/>
              <a:t>delegate</a:t>
            </a:r>
            <a:r>
              <a:rPr lang="en" sz="1800"/>
              <a:t> between team members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2336350" y="2204150"/>
            <a:ext cx="46725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br>
              <a:rPr lang="en"/>
            </a:br>
            <a:r>
              <a:rPr lang="en"/>
              <a:t>&amp; </a:t>
            </a:r>
            <a:br>
              <a:rPr lang="en"/>
            </a:b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09188" y="339502"/>
            <a:ext cx="4450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1" name="Google Shape;181;p31"/>
          <p:cNvSpPr txBox="1"/>
          <p:nvPr>
            <p:ph idx="2" type="body"/>
          </p:nvPr>
        </p:nvSpPr>
        <p:spPr>
          <a:xfrm>
            <a:off x="409200" y="1563700"/>
            <a:ext cx="8106300" cy="32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Frontend:</a:t>
            </a:r>
            <a:r>
              <a:rPr lang="en" sz="1800"/>
              <a:t> open source React JS messaging template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Symmetric encryption:</a:t>
            </a:r>
            <a:r>
              <a:rPr lang="en" sz="1800"/>
              <a:t> Implemented for confidential Client-Server         </a:t>
            </a:r>
            <a:br>
              <a:rPr lang="en" sz="1800"/>
            </a:br>
            <a:r>
              <a:rPr lang="en" sz="1800"/>
              <a:t>                                     communications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Hashing:</a:t>
            </a:r>
            <a:r>
              <a:rPr lang="en" sz="1800"/>
              <a:t> Provide Integrity to Client-Server communications</a:t>
            </a:r>
            <a:endParaRPr sz="18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Backend:</a:t>
            </a:r>
            <a:r>
              <a:rPr lang="en" sz="1800"/>
              <a:t> Node JS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0">
      <a:dk1>
        <a:srgbClr val="000000"/>
      </a:dk1>
      <a:lt1>
        <a:srgbClr val="0B4D4E"/>
      </a:lt1>
      <a:dk2>
        <a:srgbClr val="1F497D"/>
      </a:dk2>
      <a:lt2>
        <a:srgbClr val="0B4D4E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05">
      <a:dk1>
        <a:srgbClr val="000000"/>
      </a:dk1>
      <a:lt1>
        <a:srgbClr val="0B4D4E"/>
      </a:lt1>
      <a:dk2>
        <a:srgbClr val="1F497D"/>
      </a:dk2>
      <a:lt2>
        <a:srgbClr val="DFCF7A"/>
      </a:lt2>
      <a:accent1>
        <a:srgbClr val="33E97C"/>
      </a:accent1>
      <a:accent2>
        <a:srgbClr val="1A4250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20">
      <a:dk1>
        <a:srgbClr val="000000"/>
      </a:dk1>
      <a:lt1>
        <a:srgbClr val="0B4D4E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