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304" r:id="rId3"/>
    <p:sldId id="299" r:id="rId4"/>
    <p:sldId id="296" r:id="rId5"/>
    <p:sldId id="293" r:id="rId6"/>
    <p:sldId id="290" r:id="rId7"/>
    <p:sldId id="292" r:id="rId8"/>
    <p:sldId id="280" r:id="rId9"/>
    <p:sldId id="271" r:id="rId10"/>
    <p:sldId id="282" r:id="rId11"/>
    <p:sldId id="283" r:id="rId12"/>
    <p:sldId id="260" r:id="rId13"/>
    <p:sldId id="261" r:id="rId14"/>
    <p:sldId id="262" r:id="rId15"/>
    <p:sldId id="265" r:id="rId16"/>
    <p:sldId id="266" r:id="rId17"/>
    <p:sldId id="259" r:id="rId18"/>
    <p:sldId id="263" r:id="rId19"/>
    <p:sldId id="268" r:id="rId20"/>
    <p:sldId id="284" r:id="rId21"/>
    <p:sldId id="273" r:id="rId22"/>
    <p:sldId id="267" r:id="rId23"/>
    <p:sldId id="294" r:id="rId24"/>
    <p:sldId id="275" r:id="rId25"/>
    <p:sldId id="298" r:id="rId26"/>
    <p:sldId id="297" r:id="rId27"/>
    <p:sldId id="277" r:id="rId28"/>
    <p:sldId id="285" r:id="rId29"/>
    <p:sldId id="264" r:id="rId30"/>
    <p:sldId id="269" r:id="rId31"/>
    <p:sldId id="286" r:id="rId32"/>
    <p:sldId id="287" r:id="rId33"/>
    <p:sldId id="302" r:id="rId34"/>
    <p:sldId id="301" r:id="rId35"/>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00" autoAdjust="0"/>
    <p:restoredTop sz="86409" autoAdjust="0"/>
  </p:normalViewPr>
  <p:slideViewPr>
    <p:cSldViewPr>
      <p:cViewPr>
        <p:scale>
          <a:sx n="66" d="100"/>
          <a:sy n="66" d="100"/>
        </p:scale>
        <p:origin x="-1771" y="-394"/>
      </p:cViewPr>
      <p:guideLst>
        <p:guide orient="horz" pos="2160"/>
        <p:guide pos="2880"/>
      </p:guideLst>
    </p:cSldViewPr>
  </p:slideViewPr>
  <p:outlineViewPr>
    <p:cViewPr>
      <p:scale>
        <a:sx n="33" d="100"/>
        <a:sy n="33" d="100"/>
      </p:scale>
      <p:origin x="0" y="1083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9140981E-A3BA-43A9-8C0C-D0CD327E8B32}" type="datetimeFigureOut">
              <a:rPr lang="en-US" smtClean="0"/>
              <a:pPr/>
              <a:t>6/2/2013</a:t>
            </a:fld>
            <a:endParaRPr lang="en-US"/>
          </a:p>
        </p:txBody>
      </p:sp>
      <p:sp>
        <p:nvSpPr>
          <p:cNvPr id="4" name="Footer Placeholder 3"/>
          <p:cNvSpPr>
            <a:spLocks noGrp="1"/>
          </p:cNvSpPr>
          <p:nvPr>
            <p:ph type="ftr" sz="quarter" idx="2"/>
          </p:nvPr>
        </p:nvSpPr>
        <p:spPr>
          <a:xfrm>
            <a:off x="0" y="8916988"/>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1440" tIns="45720" rIns="91440" bIns="45720" rtlCol="0" anchor="b"/>
          <a:lstStyle>
            <a:lvl1pPr algn="r">
              <a:defRPr sz="1200"/>
            </a:lvl1pPr>
          </a:lstStyle>
          <a:p>
            <a:fld id="{300C5F1F-5DC7-4819-A3D5-98600E7AE46D}"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7836400-0157-4AF3-8CB8-3559E2BC7C39}" type="datetimeFigureOut">
              <a:rPr lang="en-US" smtClean="0"/>
              <a:pPr/>
              <a:t>6/2/2013</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459288"/>
            <a:ext cx="5683250" cy="4224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6988"/>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lIns="91440" tIns="45720" rIns="91440" bIns="45720" rtlCol="0" anchor="b"/>
          <a:lstStyle>
            <a:lvl1pPr algn="r">
              <a:defRPr sz="1200"/>
            </a:lvl1pPr>
          </a:lstStyle>
          <a:p>
            <a:fld id="{04EF4621-737A-4296-8B69-38EA627379CA}"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EF4621-737A-4296-8B69-38EA627379CA}"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8FFBE-1DF1-4867-BA3F-F4D960183E1A}" type="datetime1">
              <a:rPr lang="en-US" smtClean="0"/>
              <a:pPr/>
              <a:t>6/2/2013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2FD5E-00E2-415F-BF5B-2B801682E557}" type="datetime1">
              <a:rPr lang="en-US" smtClean="0"/>
              <a:pPr/>
              <a:t>6/2/2013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F7C13-63F8-47F9-B496-DF1D7F139D20}" type="datetime1">
              <a:rPr lang="en-US" smtClean="0"/>
              <a:pPr/>
              <a:t>6/2/2013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A93A8-1EDA-4D32-867D-CA709A1FCC9B}" type="datetime1">
              <a:rPr lang="en-US" smtClean="0"/>
              <a:pPr/>
              <a:t>6/2/2013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DCCF6-5604-4C9F-BB02-4A620A3F194C}" type="datetime1">
              <a:rPr lang="en-US" smtClean="0"/>
              <a:pPr/>
              <a:t>6/2/2013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818BBC-CE7A-4C35-9D1F-A8910FE86FF8}" type="datetime1">
              <a:rPr lang="en-US" smtClean="0"/>
              <a:pPr/>
              <a:t>6/2/2013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A45FEB-C7EE-4AE8-808A-0A8C37765E6A}" type="datetime1">
              <a:rPr lang="en-US" smtClean="0"/>
              <a:pPr/>
              <a:t>6/2/2013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5F8D92-4176-4833-9FBE-317D2A36F0A4}" type="datetime1">
              <a:rPr lang="en-US" smtClean="0"/>
              <a:pPr/>
              <a:t>6/2/2013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979B-FF1E-4970-8691-7425369B78D9}" type="datetime1">
              <a:rPr lang="en-US" smtClean="0"/>
              <a:pPr/>
              <a:t>6/2/2013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53A14-9B72-4A56-88BE-15CCA1350335}" type="datetime1">
              <a:rPr lang="en-US" smtClean="0"/>
              <a:pPr/>
              <a:t>6/2/2013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24FFB-A461-4E08-BC94-A4E19CC21127}" type="datetime1">
              <a:rPr lang="en-US" smtClean="0"/>
              <a:pPr/>
              <a:t>6/2/2013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E314BB-A701-49C3-A5F5-A56D38BA91E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7E302-22A3-4954-8479-E733B70005F3}" type="datetime1">
              <a:rPr lang="en-US" smtClean="0"/>
              <a:pPr/>
              <a:t>6/2/2013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314BB-A701-49C3-A5F5-A56D38BA91E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davidgriesinger.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jpeg"/><Relationship Id="rId18" Type="http://schemas.openxmlformats.org/officeDocument/2006/relationships/image" Target="../media/image28.png"/><Relationship Id="rId3" Type="http://schemas.openxmlformats.org/officeDocument/2006/relationships/audio" Target="file:///C:\ddrive\ICA\ICA2013\to%20ICA\Oslo_balc2_back_excerpt.mp3" TargetMode="External"/><Relationship Id="rId7" Type="http://schemas.openxmlformats.org/officeDocument/2006/relationships/audio" Target="file:///C:\ddrive\ICA\ICA2013\to%20ICA\Copenhagen_new_house_act_3_excerpt.mp3" TargetMode="External"/><Relationship Id="rId12" Type="http://schemas.openxmlformats.org/officeDocument/2006/relationships/image" Target="../media/image23.jpeg"/><Relationship Id="rId17" Type="http://schemas.openxmlformats.org/officeDocument/2006/relationships/image" Target="../media/image27.png"/><Relationship Id="rId2" Type="http://schemas.openxmlformats.org/officeDocument/2006/relationships/audio" Target="file:///C:\ddrive\ICA\ICA2013\to%20ICA\Oslo_balc2_seat11_excerpt.mp3" TargetMode="Externa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audio" Target="file:///C:\ddrive\ICA\ICA2013\to%20ICA\berlin_excerpt%20(2).mp3" TargetMode="External"/><Relationship Id="rId6" Type="http://schemas.openxmlformats.org/officeDocument/2006/relationships/audio" Target="file:///C:\ddrive\ICA\ICA2013\to%20ICA\Copenhagen_new_house_act_3_excerpt_left.mp3" TargetMode="External"/><Relationship Id="rId11" Type="http://schemas.openxmlformats.org/officeDocument/2006/relationships/image" Target="../media/image16.jpeg"/><Relationship Id="rId5" Type="http://schemas.openxmlformats.org/officeDocument/2006/relationships/audio" Target="file:///C:\ddrive\ICA\ICA2013\to%20ICA\Walkure_hd_theater_excerpt.mp3" TargetMode="External"/><Relationship Id="rId15" Type="http://schemas.openxmlformats.org/officeDocument/2006/relationships/image" Target="../media/image25.png"/><Relationship Id="rId10" Type="http://schemas.openxmlformats.org/officeDocument/2006/relationships/image" Target="../media/image22.jpeg"/><Relationship Id="rId19" Type="http://schemas.openxmlformats.org/officeDocument/2006/relationships/image" Target="../media/image29.png"/><Relationship Id="rId4" Type="http://schemas.openxmlformats.org/officeDocument/2006/relationships/audio" Target="file:///C:\ddrive\ICA\ICA2013\to%20ICA\Barenboim_2_Albrecht_excerpt.mp3" TargetMode="External"/><Relationship Id="rId9" Type="http://schemas.openxmlformats.org/officeDocument/2006/relationships/image" Target="../media/image21.jpe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audio" Target="file:///C:\ddrive\ICA\ICA2013\to%20ICA\c_c_sharp_mixf0_low.mp3" TargetMode="External"/><Relationship Id="rId7" Type="http://schemas.openxmlformats.org/officeDocument/2006/relationships/image" Target="../media/image36.png"/><Relationship Id="rId2" Type="http://schemas.openxmlformats.org/officeDocument/2006/relationships/audio" Target="file:///C:\ddrive\ICA\ICA2013\to%20ICA\c_c_sharp_mixf0_high.mp3" TargetMode="External"/><Relationship Id="rId1" Type="http://schemas.openxmlformats.org/officeDocument/2006/relationships/audio" Target="file:///C:\ddrive\ICA\ICA2013\to%20ICA\c_c_sharp_mix.mp3" TargetMode="External"/><Relationship Id="rId6" Type="http://schemas.openxmlformats.org/officeDocument/2006/relationships/image" Target="../media/image35.png"/><Relationship Id="rId5" Type="http://schemas.openxmlformats.org/officeDocument/2006/relationships/slideLayout" Target="../slideLayouts/slideLayout2.xml"/><Relationship Id="rId4" Type="http://schemas.openxmlformats.org/officeDocument/2006/relationships/audio" Target="file:///C:\ddrive\ICA\ICA2013\to%20ICA\c_c_sharp_rvb_high_mono_hp.mp3" TargetMode="External"/><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3.png"/><Relationship Id="rId2" Type="http://schemas.openxmlformats.org/officeDocument/2006/relationships/audio" Target="file:///C:\ddrive\ICA\ICA2013\to%20ICA\Mix_yafei_dd_m4.mp3" TargetMode="External"/><Relationship Id="rId1" Type="http://schemas.openxmlformats.org/officeDocument/2006/relationships/audio" Target="file:///C:\ddrive\ICA\ICA2013\to%20ICA\Mix_yafei_r_p2.mp3" TargetMode="Externa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audio" Target="file:///C:\ddrive\ICA\ICA2013\to%20ICA\ten371_130_88r_ten.mp3" TargetMode="External"/><Relationship Id="rId5" Type="http://schemas.openxmlformats.org/officeDocument/2006/relationships/image" Target="../media/image50.png"/><Relationship Id="rId4" Type="http://schemas.openxmlformats.org/officeDocument/2006/relationships/hyperlink" Target="http://www.davidgriesinger.com/Acoustics_Today/ten_1600_2000_rectified_repeat_garbled.mp3"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6.png"/><Relationship Id="rId3" Type="http://schemas.openxmlformats.org/officeDocument/2006/relationships/audio" Target="file:///C:\ddrive\ICA\ICA2013\Science%20center%20C%20spkr%20front.mp3" TargetMode="Externa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audio" Target="file:///C:\ddrive\ICA\ICA2013\Science%20center%20C%20no%20speaker%20rear%20p10.mp3" TargetMode="External"/><Relationship Id="rId1" Type="http://schemas.openxmlformats.org/officeDocument/2006/relationships/audio" Target="file:///C:\ddrive\ICA\ICA2013\Science%20center%20C%20no%20speaker%20front%20p10.mp3" TargetMode="Externa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slideLayout" Target="../slideLayouts/slideLayout2.xml"/><Relationship Id="rId10" Type="http://schemas.openxmlformats.org/officeDocument/2006/relationships/image" Target="../media/image57.png"/><Relationship Id="rId4" Type="http://schemas.openxmlformats.org/officeDocument/2006/relationships/audio" Target="file:///C:\ddrive\ICA\ICA2013\Science%20center%20C%20rear.mp3" TargetMode="External"/><Relationship Id="rId9"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file:///C:\ddrive\ICA\ICA2013\to%20ICA\intro1_convolved_2.mp3" TargetMode="External"/><Relationship Id="rId6" Type="http://schemas.openxmlformats.org/officeDocument/2006/relationships/image" Target="../media/image3.png"/><Relationship Id="rId5" Type="http://schemas.openxmlformats.org/officeDocument/2006/relationships/hyperlink" Target="http://www.davidgriesinger.com/Acoustics_Today/intro1_convolved_2.mp3"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12" Type="http://schemas.openxmlformats.org/officeDocument/2006/relationships/image" Target="../media/image20.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What is Clarity and how can it be Measured?</a:t>
            </a:r>
            <a:endParaRPr lang="en-US" sz="4000" dirty="0"/>
          </a:p>
        </p:txBody>
      </p:sp>
      <p:sp>
        <p:nvSpPr>
          <p:cNvPr id="3" name="Subtitle 2"/>
          <p:cNvSpPr>
            <a:spLocks noGrp="1"/>
          </p:cNvSpPr>
          <p:nvPr>
            <p:ph type="subTitle" idx="1"/>
          </p:nvPr>
        </p:nvSpPr>
        <p:spPr/>
        <p:txBody>
          <a:bodyPr>
            <a:normAutofit fontScale="85000" lnSpcReduction="20000"/>
          </a:bodyPr>
          <a:lstStyle/>
          <a:p>
            <a:r>
              <a:rPr lang="en-US" dirty="0" smtClean="0">
                <a:solidFill>
                  <a:schemeClr val="tx1"/>
                </a:solidFill>
              </a:rPr>
              <a:t>David Griesinger</a:t>
            </a:r>
          </a:p>
          <a:p>
            <a:endParaRPr lang="en-US" dirty="0" smtClean="0">
              <a:solidFill>
                <a:schemeClr val="tx1"/>
              </a:solidFill>
            </a:endParaRPr>
          </a:p>
          <a:p>
            <a:r>
              <a:rPr lang="en-US" sz="2400" dirty="0" smtClean="0">
                <a:solidFill>
                  <a:schemeClr val="tx1"/>
                </a:solidFill>
              </a:rPr>
              <a:t>David Griesinger Acoustics</a:t>
            </a:r>
          </a:p>
          <a:p>
            <a:r>
              <a:rPr lang="en-US" sz="2400" dirty="0" smtClean="0">
                <a:solidFill>
                  <a:schemeClr val="tx1"/>
                </a:solidFill>
                <a:hlinkClick r:id="rId2"/>
              </a:rPr>
              <a:t>www.davidgriesinger.com</a:t>
            </a:r>
            <a:endParaRPr lang="en-US" sz="2400" dirty="0" smtClean="0">
              <a:solidFill>
                <a:schemeClr val="tx1"/>
              </a:solidFill>
            </a:endParaRPr>
          </a:p>
          <a:p>
            <a:r>
              <a:rPr lang="en-US" sz="2400" dirty="0" smtClean="0">
                <a:solidFill>
                  <a:schemeClr val="tx1"/>
                </a:solidFill>
              </a:rPr>
              <a:t>617 331 8985</a:t>
            </a:r>
          </a:p>
          <a:p>
            <a:endParaRPr lang="en-US" sz="2400" dirty="0" smtClean="0">
              <a:solidFill>
                <a:schemeClr val="tx1"/>
              </a:solidFill>
            </a:endParaRPr>
          </a:p>
          <a:p>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792162"/>
          </a:xfrm>
        </p:spPr>
        <p:txBody>
          <a:bodyPr>
            <a:normAutofit/>
          </a:bodyPr>
          <a:lstStyle/>
          <a:p>
            <a:r>
              <a:rPr lang="en-US" sz="3600" dirty="0" smtClean="0"/>
              <a:t>An opera without words</a:t>
            </a:r>
            <a:r>
              <a:rPr lang="en-US" sz="3600" baseline="0" dirty="0" smtClean="0"/>
              <a:t> is just a silent movie.</a:t>
            </a:r>
            <a:endParaRPr lang="en-US" dirty="0"/>
          </a:p>
        </p:txBody>
      </p:sp>
      <p:pic>
        <p:nvPicPr>
          <p:cNvPr id="4" name="Picture 3" descr="Staatsoper_a.jpg"/>
          <p:cNvPicPr>
            <a:picLocks noChangeAspect="1"/>
          </p:cNvPicPr>
          <p:nvPr/>
        </p:nvPicPr>
        <p:blipFill>
          <a:blip r:embed="rId9" cstate="print"/>
          <a:stretch>
            <a:fillRect/>
          </a:stretch>
        </p:blipFill>
        <p:spPr>
          <a:xfrm>
            <a:off x="381000" y="1427902"/>
            <a:ext cx="3886200" cy="2686898"/>
          </a:xfrm>
          <a:prstGeom prst="rect">
            <a:avLst/>
          </a:prstGeom>
        </p:spPr>
      </p:pic>
      <p:pic>
        <p:nvPicPr>
          <p:cNvPr id="5" name="Picture 4" descr="Walkure_hd_image.jpg"/>
          <p:cNvPicPr>
            <a:picLocks noChangeAspect="1"/>
          </p:cNvPicPr>
          <p:nvPr/>
        </p:nvPicPr>
        <p:blipFill>
          <a:blip r:embed="rId10" cstate="print"/>
          <a:srcRect l="5833" t="7037" r="14167" b="7037"/>
          <a:stretch>
            <a:fillRect/>
          </a:stretch>
        </p:blipFill>
        <p:spPr>
          <a:xfrm>
            <a:off x="381000" y="4191000"/>
            <a:ext cx="3962400" cy="2393950"/>
          </a:xfrm>
          <a:prstGeom prst="rect">
            <a:avLst/>
          </a:prstGeom>
        </p:spPr>
      </p:pic>
      <p:pic>
        <p:nvPicPr>
          <p:cNvPr id="6" name="Picture 5" descr="Copenhagen opera4_900x600.jpg"/>
          <p:cNvPicPr>
            <a:picLocks noChangeAspect="1"/>
          </p:cNvPicPr>
          <p:nvPr/>
        </p:nvPicPr>
        <p:blipFill>
          <a:blip r:embed="rId11" cstate="print"/>
          <a:stretch>
            <a:fillRect/>
          </a:stretch>
        </p:blipFill>
        <p:spPr>
          <a:xfrm>
            <a:off x="4648200" y="4089400"/>
            <a:ext cx="3810000" cy="2540000"/>
          </a:xfrm>
          <a:prstGeom prst="rect">
            <a:avLst/>
          </a:prstGeom>
        </p:spPr>
      </p:pic>
      <p:pic>
        <p:nvPicPr>
          <p:cNvPr id="7" name="Picture 6" descr="001-schillertheater-berlin.jpg"/>
          <p:cNvPicPr>
            <a:picLocks noChangeAspect="1"/>
          </p:cNvPicPr>
          <p:nvPr/>
        </p:nvPicPr>
        <p:blipFill>
          <a:blip r:embed="rId12" cstate="print"/>
          <a:stretch>
            <a:fillRect/>
          </a:stretch>
        </p:blipFill>
        <p:spPr>
          <a:xfrm>
            <a:off x="4648200" y="2362200"/>
            <a:ext cx="2516172" cy="1676400"/>
          </a:xfrm>
          <a:prstGeom prst="rect">
            <a:avLst/>
          </a:prstGeom>
        </p:spPr>
      </p:pic>
      <p:pic>
        <p:nvPicPr>
          <p:cNvPr id="12" name="Picture 11" descr="18oslo_opera.jpg"/>
          <p:cNvPicPr>
            <a:picLocks noChangeAspect="1"/>
          </p:cNvPicPr>
          <p:nvPr/>
        </p:nvPicPr>
        <p:blipFill>
          <a:blip r:embed="rId13" cstate="print"/>
          <a:stretch>
            <a:fillRect/>
          </a:stretch>
        </p:blipFill>
        <p:spPr>
          <a:xfrm>
            <a:off x="6248400" y="990600"/>
            <a:ext cx="2245800" cy="1501140"/>
          </a:xfrm>
          <a:prstGeom prst="rect">
            <a:avLst/>
          </a:prstGeom>
        </p:spPr>
      </p:pic>
      <p:sp>
        <p:nvSpPr>
          <p:cNvPr id="16" name="TextBox 15"/>
          <p:cNvSpPr txBox="1"/>
          <p:nvPr/>
        </p:nvSpPr>
        <p:spPr>
          <a:xfrm>
            <a:off x="8229600" y="2590800"/>
            <a:ext cx="762000" cy="369332"/>
          </a:xfrm>
          <a:prstGeom prst="rect">
            <a:avLst/>
          </a:prstGeom>
          <a:noFill/>
        </p:spPr>
        <p:txBody>
          <a:bodyPr wrap="square" rtlCol="0">
            <a:spAutoFit/>
          </a:bodyPr>
          <a:lstStyle/>
          <a:p>
            <a:r>
              <a:rPr lang="en-US" dirty="0" smtClean="0"/>
              <a:t>clear</a:t>
            </a:r>
            <a:endParaRPr lang="en-US" dirty="0"/>
          </a:p>
        </p:txBody>
      </p:sp>
      <p:pic>
        <p:nvPicPr>
          <p:cNvPr id="17" name="berlin_excerpt (2).mp3">
            <a:hlinkClick r:id="" action="ppaction://media"/>
          </p:cNvPr>
          <p:cNvPicPr>
            <a:picLocks noRot="1" noChangeAspect="1"/>
          </p:cNvPicPr>
          <p:nvPr>
            <a:audioFile r:link="rId1"/>
          </p:nvPr>
        </p:nvPicPr>
        <p:blipFill>
          <a:blip r:embed="rId14" cstate="print"/>
          <a:stretch>
            <a:fillRect/>
          </a:stretch>
        </p:blipFill>
        <p:spPr>
          <a:xfrm>
            <a:off x="3505200" y="3200400"/>
            <a:ext cx="609600" cy="609600"/>
          </a:xfrm>
          <a:prstGeom prst="rect">
            <a:avLst/>
          </a:prstGeom>
        </p:spPr>
      </p:pic>
      <p:pic>
        <p:nvPicPr>
          <p:cNvPr id="18" name="Oslo_balc2_seat11_excerpt.mp3">
            <a:hlinkClick r:id="" action="ppaction://media"/>
          </p:cNvPr>
          <p:cNvPicPr>
            <a:picLocks noRot="1" noChangeAspect="1"/>
          </p:cNvPicPr>
          <p:nvPr>
            <a:audioFile r:link="rId2"/>
          </p:nvPr>
        </p:nvPicPr>
        <p:blipFill>
          <a:blip r:embed="rId15" cstate="print"/>
          <a:stretch>
            <a:fillRect/>
          </a:stretch>
        </p:blipFill>
        <p:spPr>
          <a:xfrm>
            <a:off x="7772400" y="1905000"/>
            <a:ext cx="533400" cy="533400"/>
          </a:xfrm>
          <a:prstGeom prst="rect">
            <a:avLst/>
          </a:prstGeom>
        </p:spPr>
      </p:pic>
      <p:pic>
        <p:nvPicPr>
          <p:cNvPr id="19" name="Oslo_balc2_back_excerpt.mp3">
            <a:hlinkClick r:id="" action="ppaction://media"/>
          </p:cNvPr>
          <p:cNvPicPr>
            <a:picLocks noRot="1" noChangeAspect="1"/>
          </p:cNvPicPr>
          <p:nvPr>
            <a:audioFile r:link="rId3"/>
          </p:nvPr>
        </p:nvPicPr>
        <p:blipFill>
          <a:blip r:embed="rId16" cstate="print"/>
          <a:stretch>
            <a:fillRect/>
          </a:stretch>
        </p:blipFill>
        <p:spPr>
          <a:xfrm>
            <a:off x="7772400" y="2514600"/>
            <a:ext cx="533400" cy="533400"/>
          </a:xfrm>
          <a:prstGeom prst="rect">
            <a:avLst/>
          </a:prstGeom>
        </p:spPr>
      </p:pic>
      <p:pic>
        <p:nvPicPr>
          <p:cNvPr id="20" name="Barenboim_2_Albrecht_excerpt.mp3">
            <a:hlinkClick r:id="" action="ppaction://media"/>
          </p:cNvPr>
          <p:cNvPicPr>
            <a:picLocks noRot="1" noChangeAspect="1"/>
          </p:cNvPicPr>
          <p:nvPr>
            <a:audioFile r:link="rId4"/>
          </p:nvPr>
        </p:nvPicPr>
        <p:blipFill>
          <a:blip r:embed="rId17" cstate="print"/>
          <a:stretch>
            <a:fillRect/>
          </a:stretch>
        </p:blipFill>
        <p:spPr>
          <a:xfrm>
            <a:off x="6400800" y="3276600"/>
            <a:ext cx="609600" cy="609600"/>
          </a:xfrm>
          <a:prstGeom prst="rect">
            <a:avLst/>
          </a:prstGeom>
        </p:spPr>
      </p:pic>
      <p:pic>
        <p:nvPicPr>
          <p:cNvPr id="21" name="Walkure_hd_theater_excerpt.mp3">
            <a:hlinkClick r:id="" action="ppaction://media"/>
          </p:cNvPr>
          <p:cNvPicPr>
            <a:picLocks noRot="1" noChangeAspect="1"/>
          </p:cNvPicPr>
          <p:nvPr>
            <a:audioFile r:link="rId5"/>
          </p:nvPr>
        </p:nvPicPr>
        <p:blipFill>
          <a:blip r:embed="rId18" cstate="print"/>
          <a:stretch>
            <a:fillRect/>
          </a:stretch>
        </p:blipFill>
        <p:spPr>
          <a:xfrm>
            <a:off x="3657600" y="5867400"/>
            <a:ext cx="457200" cy="457200"/>
          </a:xfrm>
          <a:prstGeom prst="rect">
            <a:avLst/>
          </a:prstGeom>
        </p:spPr>
      </p:pic>
      <p:pic>
        <p:nvPicPr>
          <p:cNvPr id="22" name="Copenhagen_new_house_act_3_excerpt_left.mp3">
            <a:hlinkClick r:id="" action="ppaction://media"/>
          </p:cNvPr>
          <p:cNvPicPr>
            <a:picLocks noRot="1" noChangeAspect="1"/>
          </p:cNvPicPr>
          <p:nvPr>
            <a:audioFile r:link="rId6"/>
          </p:nvPr>
        </p:nvPicPr>
        <p:blipFill>
          <a:blip r:embed="rId19" cstate="print"/>
          <a:stretch>
            <a:fillRect/>
          </a:stretch>
        </p:blipFill>
        <p:spPr>
          <a:xfrm>
            <a:off x="7086600" y="5867400"/>
            <a:ext cx="473075" cy="473075"/>
          </a:xfrm>
          <a:prstGeom prst="rect">
            <a:avLst/>
          </a:prstGeom>
        </p:spPr>
      </p:pic>
      <p:pic>
        <p:nvPicPr>
          <p:cNvPr id="23" name="Copenhagen_new_house_act_3_excerpt.mp3">
            <a:hlinkClick r:id="" action="ppaction://media"/>
          </p:cNvPr>
          <p:cNvPicPr>
            <a:picLocks noRot="1" noChangeAspect="1"/>
          </p:cNvPicPr>
          <p:nvPr>
            <a:audioFile r:link="rId7"/>
          </p:nvPr>
        </p:nvPicPr>
        <p:blipFill>
          <a:blip r:embed="rId20" cstate="print"/>
          <a:stretch>
            <a:fillRect/>
          </a:stretch>
        </p:blipFill>
        <p:spPr>
          <a:xfrm>
            <a:off x="7620000" y="5791200"/>
            <a:ext cx="533400" cy="533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8677" fill="hold"/>
                                        <p:tgtEl>
                                          <p:spTgt spid="17"/>
                                        </p:tgtEl>
                                      </p:cBhvr>
                                    </p:cmd>
                                  </p:childTnLst>
                                </p:cTn>
                              </p:par>
                            </p:childTnLst>
                          </p:cTn>
                        </p:par>
                      </p:childTnLst>
                    </p:cTn>
                  </p:par>
                </p:childTnLst>
              </p:cTn>
              <p:nextCondLst>
                <p:cond evt="onClick" delay="0">
                  <p:tgtEl>
                    <p:spTgt spid="1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2483"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56424" fill="hold"/>
                                        <p:tgtEl>
                                          <p:spTgt spid="19"/>
                                        </p:tgtEl>
                                      </p:cBhvr>
                                    </p:cmd>
                                  </p:childTnLst>
                                </p:cTn>
                              </p:par>
                            </p:childTnLst>
                          </p:cTn>
                        </p:par>
                      </p:childTnLst>
                    </p:cTn>
                  </p:par>
                </p:childTnLst>
              </p:cTn>
              <p:nextCondLst>
                <p:cond evt="onClick" delay="0">
                  <p:tgtEl>
                    <p:spTgt spid="1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43885" fill="hold"/>
                                        <p:tgtEl>
                                          <p:spTgt spid="20"/>
                                        </p:tgtEl>
                                      </p:cBhvr>
                                    </p:cmd>
                                  </p:childTnLst>
                                </p:cTn>
                              </p:par>
                            </p:childTnLst>
                          </p:cTn>
                        </p:par>
                      </p:childTnLst>
                    </p:cTn>
                  </p:par>
                </p:childTnLst>
              </p:cTn>
              <p:nextCondLst>
                <p:cond evt="onClick" delay="0">
                  <p:tgtEl>
                    <p:spTgt spid="20"/>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21916" fill="hold"/>
                                        <p:tgtEl>
                                          <p:spTgt spid="21"/>
                                        </p:tgtEl>
                                      </p:cBhvr>
                                    </p:cmd>
                                  </p:childTnLst>
                                </p:cTn>
                              </p:par>
                            </p:childTnLst>
                          </p:cTn>
                        </p:par>
                      </p:childTnLst>
                    </p:cTn>
                  </p:par>
                </p:childTnLst>
              </p:cTn>
              <p:nextCondLst>
                <p:cond evt="onClick" delay="0">
                  <p:tgtEl>
                    <p:spTgt spid="21"/>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32" restart="whenNotActive" fill="hold" evtFilter="cancelBubble" nodeType="interactiveSeq">
                <p:stCondLst>
                  <p:cond evt="onClick" delay="0">
                    <p:tgtEl>
                      <p:spTgt spid="2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33828" fill="hold"/>
                                        <p:tgtEl>
                                          <p:spTgt spid="22"/>
                                        </p:tgtEl>
                                      </p:cBhvr>
                                    </p:cmd>
                                  </p:childTnLst>
                                </p:cTn>
                              </p:par>
                            </p:childTnLst>
                          </p:cTn>
                        </p:par>
                      </p:childTnLst>
                    </p:cTn>
                  </p:par>
                </p:childTnLst>
              </p:cTn>
              <p:nextCondLst>
                <p:cond evt="onClick" delay="0">
                  <p:tgtEl>
                    <p:spTgt spid="22"/>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22"/>
                </p:tgtEl>
              </p:cMediaNode>
            </p:audio>
            <p:seq concurrent="1" nextAc="seek">
              <p:cTn id="38" restart="whenNotActive" fill="hold" evtFilter="cancelBubble" nodeType="interactiveSeq">
                <p:stCondLst>
                  <p:cond evt="onClick" delay="0">
                    <p:tgtEl>
                      <p:spTgt spid="23"/>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33828" fill="hold"/>
                                        <p:tgtEl>
                                          <p:spTgt spid="23"/>
                                        </p:tgtEl>
                                      </p:cBhvr>
                                    </p:cmd>
                                  </p:childTnLst>
                                </p:cTn>
                              </p:par>
                            </p:childTnLst>
                          </p:cTn>
                        </p:par>
                      </p:childTnLst>
                    </p:cTn>
                  </p:par>
                </p:childTnLst>
              </p:cTn>
              <p:nextCondLst>
                <p:cond evt="onClick" delay="0">
                  <p:tgtEl>
                    <p:spTgt spid="23"/>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2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600" dirty="0" smtClean="0"/>
              <a:t>Classrooms to opera: where working memory is limited  and clarity is essential.</a:t>
            </a:r>
            <a:endParaRPr lang="en-US" sz="3600" dirty="0"/>
          </a:p>
        </p:txBody>
      </p:sp>
      <p:pic>
        <p:nvPicPr>
          <p:cNvPr id="6" name="Picture 5" descr="working memory.png"/>
          <p:cNvPicPr>
            <a:picLocks noChangeAspect="1"/>
          </p:cNvPicPr>
          <p:nvPr/>
        </p:nvPicPr>
        <p:blipFill>
          <a:blip r:embed="rId2" cstate="print"/>
          <a:stretch>
            <a:fillRect/>
          </a:stretch>
        </p:blipFill>
        <p:spPr>
          <a:xfrm>
            <a:off x="304800" y="1259640"/>
            <a:ext cx="8610600" cy="53697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What should we do?</a:t>
            </a:r>
            <a:endParaRPr lang="en-US" dirty="0"/>
          </a:p>
        </p:txBody>
      </p:sp>
      <p:sp>
        <p:nvSpPr>
          <p:cNvPr id="3" name="Content Placeholder 2"/>
          <p:cNvSpPr>
            <a:spLocks noGrp="1"/>
          </p:cNvSpPr>
          <p:nvPr>
            <p:ph idx="1"/>
          </p:nvPr>
        </p:nvSpPr>
        <p:spPr>
          <a:xfrm>
            <a:off x="381000" y="990600"/>
            <a:ext cx="8229600" cy="5334000"/>
          </a:xfrm>
        </p:spPr>
        <p:txBody>
          <a:bodyPr>
            <a:normAutofit/>
          </a:bodyPr>
          <a:lstStyle/>
          <a:p>
            <a:r>
              <a:rPr lang="en-US" dirty="0" smtClean="0"/>
              <a:t>ISO3382 analyses are based on a crude model of hearing.</a:t>
            </a:r>
          </a:p>
          <a:p>
            <a:r>
              <a:rPr lang="en-US" dirty="0" smtClean="0"/>
              <a:t>Millions of years of evolution have given us a fantastic instrument for extracting information from a noisy and reverberant sound field.</a:t>
            </a:r>
          </a:p>
          <a:p>
            <a:pPr lvl="1"/>
            <a:r>
              <a:rPr lang="en-US" dirty="0" smtClean="0"/>
              <a:t>better than any current device or algorithm.</a:t>
            </a:r>
          </a:p>
          <a:p>
            <a:r>
              <a:rPr lang="en-US" dirty="0" smtClean="0"/>
              <a:t>To quantify “good” or “poor” acoustics we must understand in detail how this instrument works!</a:t>
            </a:r>
          </a:p>
          <a:p>
            <a:pPr lvl="1"/>
            <a:r>
              <a:rPr lang="en-US" dirty="0" smtClean="0"/>
              <a:t>And how it fails.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everyone knows: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Sound is detected in the inner ear with a continuous 1/3 octave filter. </a:t>
            </a:r>
          </a:p>
          <a:p>
            <a:endParaRPr lang="en-US" dirty="0" smtClean="0"/>
          </a:p>
          <a:p>
            <a:r>
              <a:rPr lang="en-US" dirty="0" smtClean="0"/>
              <a:t>Speech information is encoded in the relative strength of critical bands in the frequency range of 800 to 4000kHz, with some consonants at higher frequencies.</a:t>
            </a:r>
          </a:p>
          <a:p>
            <a:endParaRPr lang="en-US" dirty="0" smtClean="0"/>
          </a:p>
          <a:p>
            <a:r>
              <a:rPr lang="en-US" dirty="0" smtClean="0"/>
              <a:t>But these facts are inadequate to explain our acuity of hearing, or its limits in poor acoustics.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is this model inadequate?</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Standard hearing models predict that loud whispering will be just as effective as voiced speech in a noisy environment. </a:t>
            </a:r>
          </a:p>
          <a:p>
            <a:pPr lvl="1"/>
            <a:r>
              <a:rPr lang="en-US" dirty="0" smtClean="0"/>
              <a:t>But this is CLEARLY untrue.</a:t>
            </a:r>
          </a:p>
          <a:p>
            <a:r>
              <a:rPr lang="en-US" dirty="0" smtClean="0"/>
              <a:t>Standard hearing models predict a pitch acuity limited by the 1/3 octave bandwidth of the basilar filters.</a:t>
            </a:r>
          </a:p>
          <a:p>
            <a:pPr lvl="1"/>
            <a:r>
              <a:rPr lang="en-US" dirty="0" smtClean="0"/>
              <a:t>But musicians and </a:t>
            </a:r>
            <a:r>
              <a:rPr lang="en-US" dirty="0" smtClean="0"/>
              <a:t>listeners </a:t>
            </a:r>
            <a:r>
              <a:rPr lang="en-US" dirty="0" smtClean="0"/>
              <a:t>hear pitch to an accuracy of one part in one thousand! </a:t>
            </a:r>
          </a:p>
          <a:p>
            <a:r>
              <a:rPr lang="en-US" dirty="0" smtClean="0"/>
              <a:t>Nearly all human and animal communication encodes information in the strength of </a:t>
            </a:r>
            <a:r>
              <a:rPr lang="en-US" i="1" dirty="0" smtClean="0"/>
              <a:t>harmonics </a:t>
            </a:r>
            <a:r>
              <a:rPr lang="en-US" dirty="0" smtClean="0"/>
              <a:t>of pitched tones. </a:t>
            </a:r>
          </a:p>
          <a:p>
            <a:r>
              <a:rPr lang="en-US" sz="4600" dirty="0" smtClean="0"/>
              <a:t>                         WHY?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JASA - J. C. R. </a:t>
            </a:r>
            <a:r>
              <a:rPr lang="en-US" dirty="0" err="1" smtClean="0"/>
              <a:t>Licklider</a:t>
            </a:r>
            <a:r>
              <a:rPr lang="en-US" dirty="0" smtClean="0"/>
              <a:t> 1951</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r>
              <a:rPr lang="en-US" dirty="0" err="1" smtClean="0"/>
              <a:t>Licklider</a:t>
            </a:r>
            <a:r>
              <a:rPr lang="en-US" dirty="0" smtClean="0"/>
              <a:t> proposed that our acuity</a:t>
            </a:r>
            <a:r>
              <a:rPr lang="en-US" baseline="0" dirty="0" smtClean="0"/>
              <a:t> of hearing could be explained by an autocorrelator </a:t>
            </a:r>
            <a:r>
              <a:rPr lang="en-US" dirty="0" smtClean="0"/>
              <a:t>located as close as possible to the hair cells.</a:t>
            </a:r>
          </a:p>
          <a:p>
            <a:pPr lvl="1"/>
            <a:r>
              <a:rPr lang="en-US" dirty="0" smtClean="0"/>
              <a:t>Explaining our sense of pitch, and the rules of harmony.</a:t>
            </a:r>
          </a:p>
          <a:p>
            <a:r>
              <a:rPr lang="en-US" dirty="0" smtClean="0"/>
              <a:t>We now know this circuit exists – and it is directly below the hair cells.</a:t>
            </a:r>
          </a:p>
          <a:p>
            <a:r>
              <a:rPr lang="en-US" i="1" dirty="0" smtClean="0">
                <a:solidFill>
                  <a:srgbClr val="C00000"/>
                </a:solidFill>
              </a:rPr>
              <a:t>Before signals are sent to the auditory nerve they have already been separated from each other by pitch.</a:t>
            </a:r>
            <a:endParaRPr lang="en-US" i="1" dirty="0">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The Organ of </a:t>
            </a:r>
            <a:r>
              <a:rPr lang="en-US" dirty="0" err="1" smtClean="0"/>
              <a:t>Corti</a:t>
            </a:r>
            <a:endParaRPr lang="en-US" dirty="0"/>
          </a:p>
        </p:txBody>
      </p:sp>
      <p:pic>
        <p:nvPicPr>
          <p:cNvPr id="5" name="Picture 4" descr="organ of cortia.jpg"/>
          <p:cNvPicPr>
            <a:picLocks noChangeAspect="1"/>
          </p:cNvPicPr>
          <p:nvPr/>
        </p:nvPicPr>
        <p:blipFill>
          <a:blip r:embed="rId2" cstate="print"/>
          <a:srcRect l="7727" t="4715"/>
          <a:stretch>
            <a:fillRect/>
          </a:stretch>
        </p:blipFill>
        <p:spPr>
          <a:xfrm>
            <a:off x="304800" y="1066800"/>
            <a:ext cx="4876800" cy="2850007"/>
          </a:xfrm>
          <a:prstGeom prst="rect">
            <a:avLst/>
          </a:prstGeom>
        </p:spPr>
      </p:pic>
      <p:pic>
        <p:nvPicPr>
          <p:cNvPr id="6" name="Picture 5" descr="Hair_cell_ganglion.jpg"/>
          <p:cNvPicPr>
            <a:picLocks noChangeAspect="1"/>
          </p:cNvPicPr>
          <p:nvPr/>
        </p:nvPicPr>
        <p:blipFill>
          <a:blip r:embed="rId3" cstate="print"/>
          <a:srcRect l="5797"/>
          <a:stretch>
            <a:fillRect/>
          </a:stretch>
        </p:blipFill>
        <p:spPr>
          <a:xfrm>
            <a:off x="5105400" y="1066800"/>
            <a:ext cx="3804743" cy="2819400"/>
          </a:xfrm>
          <a:prstGeom prst="rect">
            <a:avLst/>
          </a:prstGeom>
        </p:spPr>
      </p:pic>
      <p:sp>
        <p:nvSpPr>
          <p:cNvPr id="7" name="TextBox 6"/>
          <p:cNvSpPr txBox="1"/>
          <p:nvPr/>
        </p:nvSpPr>
        <p:spPr>
          <a:xfrm>
            <a:off x="381000" y="3886200"/>
            <a:ext cx="8305800" cy="2739211"/>
          </a:xfrm>
          <a:prstGeom prst="rect">
            <a:avLst/>
          </a:prstGeom>
          <a:noFill/>
        </p:spPr>
        <p:txBody>
          <a:bodyPr wrap="square" rtlCol="0">
            <a:spAutoFit/>
          </a:bodyPr>
          <a:lstStyle/>
          <a:p>
            <a:pPr algn="ctr"/>
            <a:r>
              <a:rPr lang="en-US" sz="2800" dirty="0" smtClean="0"/>
              <a:t>Contains ~3000 inner hair cells, ~15,000 outer hair cells, and ~60,000 spiral ganglia. The inner hair cells detect basilar motion, the outer hair cells control the membrane sensitivity, and the spiral ganglia </a:t>
            </a:r>
            <a:r>
              <a:rPr lang="en-US" sz="2800" dirty="0" err="1" smtClean="0"/>
              <a:t>autocorrelate</a:t>
            </a:r>
            <a:r>
              <a:rPr lang="en-US" sz="2800" dirty="0" smtClean="0"/>
              <a:t>.</a:t>
            </a:r>
          </a:p>
          <a:p>
            <a:pPr algn="ctr"/>
            <a:r>
              <a:rPr lang="en-US" sz="3200" b="1" dirty="0" smtClean="0"/>
              <a:t>How do they work, and why are they needed?</a:t>
            </a:r>
            <a:endParaRPr lang="en-US"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3600" dirty="0" smtClean="0"/>
              <a:t>Because Both clear speech and music waveforms have SPIKES!</a:t>
            </a:r>
            <a:endParaRPr lang="en-US" sz="3600" dirty="0"/>
          </a:p>
        </p:txBody>
      </p:sp>
      <p:sp>
        <p:nvSpPr>
          <p:cNvPr id="3" name="Content Placeholder 2"/>
          <p:cNvSpPr>
            <a:spLocks noGrp="1"/>
          </p:cNvSpPr>
          <p:nvPr>
            <p:ph idx="1"/>
          </p:nvPr>
        </p:nvSpPr>
        <p:spPr>
          <a:xfrm>
            <a:off x="685800" y="3276600"/>
            <a:ext cx="8229600" cy="3276600"/>
          </a:xfrm>
        </p:spPr>
        <p:txBody>
          <a:bodyPr>
            <a:normAutofit fontScale="92500" lnSpcReduction="20000"/>
          </a:bodyPr>
          <a:lstStyle/>
          <a:p>
            <a:r>
              <a:rPr lang="en-US" sz="2400" dirty="0" smtClean="0"/>
              <a:t>These features cut through noise and reverberation, but they are destroyed by excess reflections.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Standard hearing models and ISO3382 measures ignore the obvious differences in these peaks!</a:t>
            </a:r>
          </a:p>
        </p:txBody>
      </p:sp>
      <p:pic>
        <p:nvPicPr>
          <p:cNvPr id="4" name="Picture 7" descr="One_two_clear_and_garbled.bmp"/>
          <p:cNvPicPr>
            <a:picLocks noChangeAspect="1"/>
          </p:cNvPicPr>
          <p:nvPr/>
        </p:nvPicPr>
        <p:blipFill>
          <a:blip r:embed="rId2" cstate="print"/>
          <a:srcRect b="48916"/>
          <a:stretch>
            <a:fillRect/>
          </a:stretch>
        </p:blipFill>
        <p:spPr bwMode="auto">
          <a:xfrm>
            <a:off x="838201" y="1219200"/>
            <a:ext cx="5714999" cy="1815353"/>
          </a:xfrm>
          <a:prstGeom prst="rect">
            <a:avLst/>
          </a:prstGeom>
          <a:noFill/>
          <a:ln w="9525">
            <a:noFill/>
            <a:miter lim="800000"/>
            <a:headEnd/>
            <a:tailEnd/>
          </a:ln>
        </p:spPr>
      </p:pic>
      <p:sp>
        <p:nvSpPr>
          <p:cNvPr id="5" name="TextBox 4"/>
          <p:cNvSpPr txBox="1"/>
          <p:nvPr/>
        </p:nvSpPr>
        <p:spPr>
          <a:xfrm>
            <a:off x="7010400" y="1371600"/>
            <a:ext cx="1447800" cy="1631216"/>
          </a:xfrm>
          <a:prstGeom prst="rect">
            <a:avLst/>
          </a:prstGeom>
          <a:noFill/>
        </p:spPr>
        <p:txBody>
          <a:bodyPr wrap="square" rtlCol="0">
            <a:spAutoFit/>
          </a:bodyPr>
          <a:lstStyle/>
          <a:p>
            <a:r>
              <a:rPr lang="en-US" sz="2000" dirty="0" smtClean="0"/>
              <a:t>Broadband pressure waveforms  of “One”</a:t>
            </a:r>
          </a:p>
          <a:p>
            <a:r>
              <a:rPr lang="en-US" sz="2000" dirty="0" smtClean="0"/>
              <a:t> and “Two”</a:t>
            </a:r>
            <a:endParaRPr lang="en-US" sz="2000" dirty="0"/>
          </a:p>
        </p:txBody>
      </p:sp>
      <p:pic>
        <p:nvPicPr>
          <p:cNvPr id="6" name="Picture 7" descr="One_two_clear_and_garbled.bmp"/>
          <p:cNvPicPr>
            <a:picLocks noChangeAspect="1"/>
          </p:cNvPicPr>
          <p:nvPr/>
        </p:nvPicPr>
        <p:blipFill>
          <a:blip r:embed="rId2" cstate="print"/>
          <a:srcRect t="49192"/>
          <a:stretch>
            <a:fillRect/>
          </a:stretch>
        </p:blipFill>
        <p:spPr bwMode="auto">
          <a:xfrm>
            <a:off x="838200" y="3962400"/>
            <a:ext cx="5788598" cy="1828800"/>
          </a:xfrm>
          <a:prstGeom prst="rect">
            <a:avLst/>
          </a:prstGeom>
          <a:noFill/>
          <a:ln w="9525">
            <a:noFill/>
            <a:miter lim="800000"/>
            <a:headEnd/>
            <a:tailEnd/>
          </a:ln>
        </p:spPr>
      </p:pic>
      <p:sp>
        <p:nvSpPr>
          <p:cNvPr id="7" name="TextBox 6"/>
          <p:cNvSpPr txBox="1"/>
          <p:nvPr/>
        </p:nvSpPr>
        <p:spPr>
          <a:xfrm>
            <a:off x="6934200" y="3962400"/>
            <a:ext cx="1676400" cy="1631216"/>
          </a:xfrm>
          <a:prstGeom prst="rect">
            <a:avLst/>
          </a:prstGeom>
          <a:noFill/>
        </p:spPr>
        <p:txBody>
          <a:bodyPr wrap="square" rtlCol="0">
            <a:spAutoFit/>
          </a:bodyPr>
          <a:lstStyle/>
          <a:p>
            <a:r>
              <a:rPr lang="en-US" sz="2000" dirty="0" smtClean="0"/>
              <a:t>The same waveforms with excessive early reflections</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25562"/>
          </a:xfrm>
        </p:spPr>
        <p:txBody>
          <a:bodyPr>
            <a:noAutofit/>
          </a:bodyPr>
          <a:lstStyle/>
          <a:p>
            <a:r>
              <a:rPr lang="en-US" sz="3200" dirty="0" smtClean="0"/>
              <a:t>Once in every fundamental period the </a:t>
            </a:r>
            <a:r>
              <a:rPr lang="en-US" sz="3200" b="1" dirty="0" smtClean="0"/>
              <a:t>PHASE</a:t>
            </a:r>
            <a:r>
              <a:rPr lang="en-US" sz="3200" dirty="0" smtClean="0"/>
              <a:t> of the harmonics aligns to form a peak pressure.</a:t>
            </a:r>
            <a:endParaRPr lang="en-US" sz="3200"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US" sz="2800" dirty="0" smtClean="0"/>
              <a:t>If there are four harmonics inside a critical band, once in every fundamental period the pressure increases by a factor of four, giving a 6dB increase in the signal to noise ratio.</a:t>
            </a:r>
          </a:p>
          <a:p>
            <a:r>
              <a:rPr lang="en-US" sz="2800" dirty="0" smtClean="0"/>
              <a:t>If the hair cell outputs are sent to an autocorrelator with a length of four periods there is an additional S/N improvement of 6dB.</a:t>
            </a:r>
          </a:p>
          <a:p>
            <a:r>
              <a:rPr lang="en-US" b="1" dirty="0" smtClean="0"/>
              <a:t>A 12 dB advantage in S/N is an enormous advantage to an organism!</a:t>
            </a:r>
          </a:p>
          <a:p>
            <a:r>
              <a:rPr lang="en-US" sz="2800" dirty="0" smtClean="0"/>
              <a:t>Speech recognition algorithms are just beginning to realize the importance of PHASE!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The autocorrelator in the organ of </a:t>
            </a:r>
            <a:r>
              <a:rPr lang="en-US" sz="4000" dirty="0" err="1" smtClean="0"/>
              <a:t>Corti</a:t>
            </a:r>
            <a:r>
              <a:rPr lang="en-US" sz="4000" dirty="0" smtClean="0"/>
              <a:t> also enables source separation</a:t>
            </a:r>
            <a:endParaRPr lang="en-US" sz="4000" dirty="0"/>
          </a:p>
        </p:txBody>
      </p:sp>
      <p:sp>
        <p:nvSpPr>
          <p:cNvPr id="3" name="Content Placeholder 2"/>
          <p:cNvSpPr>
            <a:spLocks noGrp="1"/>
          </p:cNvSpPr>
          <p:nvPr>
            <p:ph idx="1"/>
          </p:nvPr>
        </p:nvSpPr>
        <p:spPr>
          <a:xfrm>
            <a:off x="457200" y="1447800"/>
            <a:ext cx="8229600" cy="5257800"/>
          </a:xfrm>
        </p:spPr>
        <p:txBody>
          <a:bodyPr>
            <a:normAutofit/>
          </a:bodyPr>
          <a:lstStyle/>
          <a:p>
            <a:r>
              <a:rPr lang="en-US" sz="2800" dirty="0" smtClean="0"/>
              <a:t>The ability to separate simultaneous pitched signals is essential to surviving parties and enjoying polyphony. </a:t>
            </a:r>
          </a:p>
          <a:p>
            <a:endParaRPr lang="en-US" sz="2800" dirty="0" smtClean="0"/>
          </a:p>
          <a:p>
            <a:r>
              <a:rPr lang="en-US" sz="2800" dirty="0" smtClean="0"/>
              <a:t>We can separate two simultaneous talkers from each other if their vocal pitches are different by as little as half a semitone!</a:t>
            </a:r>
          </a:p>
          <a:p>
            <a:endParaRPr lang="en-US" sz="2800" dirty="0" smtClean="0"/>
          </a:p>
          <a:p>
            <a:r>
              <a:rPr lang="en-US" sz="2800" dirty="0" smtClean="0"/>
              <a:t>Without the peaks created by the phases of harmonic tones we cannot separate or localize these signals.</a:t>
            </a:r>
          </a:p>
        </p:txBody>
      </p:sp>
      <p:sp>
        <p:nvSpPr>
          <p:cNvPr id="6" name="TextBox 5"/>
          <p:cNvSpPr txBox="1"/>
          <p:nvPr/>
        </p:nvSpPr>
        <p:spPr>
          <a:xfrm>
            <a:off x="2286000" y="4643735"/>
            <a:ext cx="2133600" cy="461665"/>
          </a:xfrm>
          <a:prstGeom prst="rect">
            <a:avLst/>
          </a:prstGeom>
          <a:noFill/>
        </p:spPr>
        <p:txBody>
          <a:bodyPr wrap="square" rtlCol="0">
            <a:spAutoFit/>
          </a:bodyPr>
          <a:lstStyle/>
          <a:p>
            <a:r>
              <a:rPr lang="en-US" sz="2400" dirty="0" smtClean="0"/>
              <a:t>C and C# mixed</a:t>
            </a:r>
            <a:endParaRPr lang="en-US" sz="2400" dirty="0"/>
          </a:p>
        </p:txBody>
      </p:sp>
      <p:sp>
        <p:nvSpPr>
          <p:cNvPr id="7" name="TextBox 6"/>
          <p:cNvSpPr txBox="1"/>
          <p:nvPr/>
        </p:nvSpPr>
        <p:spPr>
          <a:xfrm>
            <a:off x="4495800" y="4343400"/>
            <a:ext cx="2971800" cy="830997"/>
          </a:xfrm>
          <a:prstGeom prst="rect">
            <a:avLst/>
          </a:prstGeom>
          <a:noFill/>
        </p:spPr>
        <p:txBody>
          <a:bodyPr wrap="square" rtlCol="0">
            <a:spAutoFit/>
          </a:bodyPr>
          <a:lstStyle/>
          <a:p>
            <a:pPr algn="ctr"/>
            <a:r>
              <a:rPr lang="en-US" sz="2400" dirty="0" smtClean="0"/>
              <a:t>After separation by  pitch</a:t>
            </a:r>
            <a:endParaRPr lang="en-US" sz="2400" dirty="0"/>
          </a:p>
        </p:txBody>
      </p:sp>
      <p:pic>
        <p:nvPicPr>
          <p:cNvPr id="11" name="c_c_sharp_mix.mp3">
            <a:hlinkClick r:id="" action="ppaction://media"/>
          </p:cNvPr>
          <p:cNvPicPr>
            <a:picLocks noRot="1" noChangeAspect="1"/>
          </p:cNvPicPr>
          <p:nvPr>
            <a:audioFile r:link="rId1"/>
          </p:nvPr>
        </p:nvPicPr>
        <p:blipFill>
          <a:blip r:embed="rId6" cstate="print"/>
          <a:stretch>
            <a:fillRect/>
          </a:stretch>
        </p:blipFill>
        <p:spPr>
          <a:xfrm>
            <a:off x="1828800" y="4724400"/>
            <a:ext cx="457200" cy="457200"/>
          </a:xfrm>
          <a:prstGeom prst="rect">
            <a:avLst/>
          </a:prstGeom>
        </p:spPr>
      </p:pic>
      <p:pic>
        <p:nvPicPr>
          <p:cNvPr id="12" name="c_c_sharp_mixf0_high.mp3">
            <a:hlinkClick r:id="" action="ppaction://media"/>
          </p:cNvPr>
          <p:cNvPicPr>
            <a:picLocks noRot="1" noChangeAspect="1"/>
          </p:cNvPicPr>
          <p:nvPr>
            <a:audioFile r:link="rId2"/>
          </p:nvPr>
        </p:nvPicPr>
        <p:blipFill>
          <a:blip r:embed="rId7" cstate="print"/>
          <a:stretch>
            <a:fillRect/>
          </a:stretch>
        </p:blipFill>
        <p:spPr>
          <a:xfrm>
            <a:off x="7239000" y="4495800"/>
            <a:ext cx="457200" cy="457200"/>
          </a:xfrm>
          <a:prstGeom prst="rect">
            <a:avLst/>
          </a:prstGeom>
        </p:spPr>
      </p:pic>
      <p:pic>
        <p:nvPicPr>
          <p:cNvPr id="13" name="c_c_sharp_mixf0_low.mp3">
            <a:hlinkClick r:id="" action="ppaction://media"/>
          </p:cNvPr>
          <p:cNvPicPr>
            <a:picLocks noRot="1" noChangeAspect="1"/>
          </p:cNvPicPr>
          <p:nvPr>
            <a:audioFile r:link="rId3"/>
          </p:nvPr>
        </p:nvPicPr>
        <p:blipFill>
          <a:blip r:embed="rId8" cstate="print"/>
          <a:stretch>
            <a:fillRect/>
          </a:stretch>
        </p:blipFill>
        <p:spPr>
          <a:xfrm>
            <a:off x="8001000" y="4495800"/>
            <a:ext cx="457200" cy="457200"/>
          </a:xfrm>
          <a:prstGeom prst="rect">
            <a:avLst/>
          </a:prstGeom>
        </p:spPr>
      </p:pic>
      <p:pic>
        <p:nvPicPr>
          <p:cNvPr id="14" name="c_c_sharp_rvb_high_mono_hp.mp3">
            <a:hlinkClick r:id="" action="ppaction://media"/>
          </p:cNvPr>
          <p:cNvPicPr>
            <a:picLocks noRot="1" noChangeAspect="1"/>
          </p:cNvPicPr>
          <p:nvPr>
            <a:audioFile r:link="rId4"/>
          </p:nvPr>
        </p:nvPicPr>
        <p:blipFill>
          <a:blip r:embed="rId9" cstate="print"/>
          <a:stretch>
            <a:fillRect/>
          </a:stretch>
        </p:blipFill>
        <p:spPr>
          <a:xfrm>
            <a:off x="6705600" y="6096000"/>
            <a:ext cx="457200" cy="457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1146" fill="hold"/>
                                        <p:tgtEl>
                                          <p:spTgt spid="11"/>
                                        </p:tgtEl>
                                      </p:cBhvr>
                                    </p:cmd>
                                  </p:childTnLst>
                                </p:cTn>
                              </p:par>
                            </p:childTnLst>
                          </p:cTn>
                        </p:par>
                      </p:childTnLst>
                    </p:cTn>
                  </p:par>
                </p:childTnLst>
              </p:cTn>
              <p:nextCondLst>
                <p:cond evt="onClick" delay="0">
                  <p:tgtEl>
                    <p:spTgt spid="11"/>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1080" fill="hold"/>
                                        <p:tgtEl>
                                          <p:spTgt spid="12"/>
                                        </p:tgtEl>
                                      </p:cBhvr>
                                    </p:cmd>
                                  </p:childTnLst>
                                </p:cTn>
                              </p:par>
                            </p:childTnLst>
                          </p:cTn>
                        </p:par>
                      </p:childTnLst>
                    </p:cTn>
                  </p:par>
                </p:childTnLst>
              </p:cTn>
              <p:nextCondLst>
                <p:cond evt="onClick" delay="0">
                  <p:tgtEl>
                    <p:spTgt spid="12"/>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14" restart="whenNotActive" fill="hold" evtFilter="cancelBubble" nodeType="interactiveSeq">
                <p:stCondLst>
                  <p:cond evt="onClick" delay="0">
                    <p:tgtEl>
                      <p:spTgt spid="13"/>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1080" fill="hold"/>
                                        <p:tgtEl>
                                          <p:spTgt spid="13"/>
                                        </p:tgtEl>
                                      </p:cBhvr>
                                    </p:cmd>
                                  </p:childTnLst>
                                </p:cTn>
                              </p:par>
                            </p:childTnLst>
                          </p:cTn>
                        </p:par>
                      </p:childTnLst>
                    </p:cTn>
                  </p:par>
                </p:childTnLst>
              </p:cTn>
              <p:nextCondLst>
                <p:cond evt="onClick" delay="0">
                  <p:tgtEl>
                    <p:spTgt spid="13"/>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21134" fill="hold"/>
                                        <p:tgtEl>
                                          <p:spTgt spid="14"/>
                                        </p:tgtEl>
                                      </p:cBhvr>
                                    </p:cmd>
                                  </p:childTnLst>
                                </p:cTn>
                              </p:par>
                            </p:childTnLst>
                          </p:cTn>
                        </p:par>
                      </p:childTnLst>
                    </p:cTn>
                  </p:par>
                </p:childTnLst>
              </p:cTn>
              <p:nextCondLst>
                <p:cond evt="onClick" delay="0">
                  <p:tgtEl>
                    <p:spTgt spid="14"/>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400" kern="1200" dirty="0" smtClean="0">
                <a:solidFill>
                  <a:schemeClr val="tx1"/>
                </a:solidFill>
                <a:latin typeface="+mj-lt"/>
                <a:ea typeface="+mj-ea"/>
                <a:cs typeface="+mj-cs"/>
              </a:rPr>
              <a:t>Let’s start with the </a:t>
            </a:r>
            <a:r>
              <a:rPr lang="en-US" dirty="0" smtClean="0"/>
              <a:t>conclusions</a:t>
            </a:r>
            <a:endParaRPr lang="en-US" dirty="0"/>
          </a:p>
        </p:txBody>
      </p:sp>
      <p:sp>
        <p:nvSpPr>
          <p:cNvPr id="3" name="Content Placeholder 2"/>
          <p:cNvSpPr>
            <a:spLocks noGrp="1"/>
          </p:cNvSpPr>
          <p:nvPr>
            <p:ph idx="1"/>
          </p:nvPr>
        </p:nvSpPr>
        <p:spPr>
          <a:xfrm>
            <a:off x="457200" y="1066800"/>
            <a:ext cx="8229600" cy="4953000"/>
          </a:xfrm>
        </p:spPr>
        <p:txBody>
          <a:bodyPr>
            <a:noAutofit/>
          </a:bodyPr>
          <a:lstStyle/>
          <a:p>
            <a:r>
              <a:rPr lang="en-US" sz="2800" dirty="0" smtClean="0"/>
              <a:t>ISO3382 analyses for Clarity are based on obsolete theories of hearing. The evolution of the ear and brain demands that the direct sound be audible.</a:t>
            </a:r>
          </a:p>
          <a:p>
            <a:r>
              <a:rPr lang="en-US" sz="2800" dirty="0" smtClean="0"/>
              <a:t>Current hall designs are turning live performances into spectacles for tourists, driving audiences to movies and recordings.</a:t>
            </a:r>
          </a:p>
          <a:p>
            <a:r>
              <a:rPr lang="en-US" sz="2800" dirty="0" smtClean="0"/>
              <a:t>Current classroom design and sound reinforcement </a:t>
            </a:r>
            <a:r>
              <a:rPr lang="en-US" sz="2800" dirty="0" smtClean="0"/>
              <a:t>strive </a:t>
            </a:r>
            <a:r>
              <a:rPr lang="en-US" sz="2800" dirty="0" smtClean="0"/>
              <a:t>for loudness over engagement, understanding, and remembering. </a:t>
            </a:r>
          </a:p>
          <a:p>
            <a:r>
              <a:rPr lang="en-US" sz="2800" dirty="0" smtClean="0"/>
              <a:t>The ancient Greeks knew better.</a:t>
            </a:r>
          </a:p>
          <a:p>
            <a:endParaRPr lang="en-US" sz="2800" dirty="0" smtClean="0"/>
          </a:p>
          <a:p>
            <a:pPr lvl="1"/>
            <a:r>
              <a:rPr lang="en-US" sz="2400" dirty="0" smtClean="0"/>
              <a:t>The ancient Greeks knew better.</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a:t>
            </a:r>
            <a:r>
              <a:rPr lang="en-US" baseline="0" dirty="0" smtClean="0"/>
              <a:t> Envelopment?</a:t>
            </a: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r>
              <a:rPr lang="en-US" sz="3300" dirty="0" smtClean="0"/>
              <a:t>Bradley and Soulodre show that envelopment depends on </a:t>
            </a:r>
            <a:r>
              <a:rPr lang="en-US" sz="3300" i="1" dirty="0" smtClean="0"/>
              <a:t>late reverberant level.</a:t>
            </a:r>
          </a:p>
          <a:p>
            <a:pPr lvl="1"/>
            <a:r>
              <a:rPr lang="en-US" dirty="0" smtClean="0"/>
              <a:t> “Late” is defined by the onset of the direct sound. But the definition makes no sense if the direct sound is inaudible. </a:t>
            </a:r>
          </a:p>
          <a:p>
            <a:r>
              <a:rPr lang="en-US" sz="3300" dirty="0" smtClean="0"/>
              <a:t>Envelopment requires separation of a sound into two distinct streams: a foreground stream and a background stream.</a:t>
            </a:r>
          </a:p>
          <a:p>
            <a:pPr lvl="1"/>
            <a:r>
              <a:rPr lang="en-US" dirty="0" smtClean="0"/>
              <a:t>When a foreground stream is not perceived, there is only one stream, perceived as reverberant but not surrounding. </a:t>
            </a:r>
          </a:p>
          <a:p>
            <a:r>
              <a:rPr lang="en-US" sz="3300" dirty="0" smtClean="0"/>
              <a:t>Vienna’s </a:t>
            </a:r>
            <a:r>
              <a:rPr lang="en-US" sz="3300" dirty="0" err="1" smtClean="0"/>
              <a:t>Musikverrein</a:t>
            </a:r>
            <a:r>
              <a:rPr lang="en-US" sz="3300" dirty="0" smtClean="0"/>
              <a:t> and Boston’s Symphony Hall set the world standard for envelopment, but in both halls reverberation comes from the front in distant seats.</a:t>
            </a:r>
            <a:endParaRPr lang="en-US" sz="33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When does the </a:t>
            </a:r>
            <a:r>
              <a:rPr lang="en-US" sz="3600" dirty="0" err="1" smtClean="0"/>
              <a:t>Corti’s</a:t>
            </a:r>
            <a:r>
              <a:rPr lang="en-US" sz="3600" dirty="0" smtClean="0"/>
              <a:t> autocorrelator fail?</a:t>
            </a:r>
            <a:endParaRPr lang="en-US" sz="3600" dirty="0"/>
          </a:p>
        </p:txBody>
      </p:sp>
      <p:sp>
        <p:nvSpPr>
          <p:cNvPr id="3" name="Content Placeholder 2"/>
          <p:cNvSpPr>
            <a:spLocks noGrp="1"/>
          </p:cNvSpPr>
          <p:nvPr>
            <p:ph idx="1"/>
          </p:nvPr>
        </p:nvSpPr>
        <p:spPr>
          <a:xfrm>
            <a:off x="228600" y="914400"/>
            <a:ext cx="8686800" cy="5791200"/>
          </a:xfrm>
        </p:spPr>
        <p:txBody>
          <a:bodyPr>
            <a:noAutofit/>
          </a:bodyPr>
          <a:lstStyle/>
          <a:p>
            <a:r>
              <a:rPr lang="en-US" dirty="0" smtClean="0"/>
              <a:t>The perception of Clarity fails three ways:</a:t>
            </a:r>
          </a:p>
          <a:p>
            <a:pPr lvl="1"/>
            <a:r>
              <a:rPr lang="en-US" sz="2400" dirty="0" smtClean="0"/>
              <a:t>1. When the phases at the onsets of sounds are randomized by too many early reflections.</a:t>
            </a:r>
          </a:p>
          <a:p>
            <a:pPr lvl="2"/>
            <a:r>
              <a:rPr lang="en-US" dirty="0" smtClean="0"/>
              <a:t>Solution:  limit early reflections. </a:t>
            </a:r>
          </a:p>
          <a:p>
            <a:pPr lvl="1"/>
            <a:r>
              <a:rPr lang="en-US" sz="2400" dirty="0" smtClean="0"/>
              <a:t>2. When reverberation from a previous sound or note masks the onset of a succeeding note.</a:t>
            </a:r>
          </a:p>
          <a:p>
            <a:pPr lvl="2"/>
            <a:r>
              <a:rPr lang="en-US" dirty="0" smtClean="0"/>
              <a:t>Solution: Control the reverberation time and level.</a:t>
            </a:r>
          </a:p>
          <a:p>
            <a:pPr lvl="1"/>
            <a:r>
              <a:rPr lang="en-US" sz="2400" dirty="0" smtClean="0"/>
              <a:t>3. When upward masking from excessive sound power at low frequencies disturbs the hair cells in the vocal formant frequencies.</a:t>
            </a:r>
          </a:p>
          <a:p>
            <a:pPr lvl="2"/>
            <a:r>
              <a:rPr lang="en-US" dirty="0" smtClean="0"/>
              <a:t>Solution: Don’t design for maximum RT at low frequencies</a:t>
            </a:r>
            <a:r>
              <a:rPr lang="en-US" sz="2000" dirty="0" smtClean="0"/>
              <a:t>.</a:t>
            </a:r>
            <a:endParaRPr lang="en-US" sz="2800" dirty="0" smtClean="0">
              <a:solidFill>
                <a:srgbClr val="C00000"/>
              </a:solidFill>
            </a:endParaRPr>
          </a:p>
          <a:p>
            <a:r>
              <a:rPr lang="en-US" sz="2800" dirty="0" smtClean="0">
                <a:solidFill>
                  <a:srgbClr val="C00000"/>
                </a:solidFill>
              </a:rPr>
              <a:t>World Class Acoustics depends on minimizing all three of these problems!</a:t>
            </a:r>
            <a:endParaRPr lang="en-US" sz="2800" dirty="0">
              <a:solidFill>
                <a:srgbClr val="C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 of the physics of communication</a:t>
            </a:r>
            <a:endParaRPr lang="en-US" sz="3600" dirty="0"/>
          </a:p>
        </p:txBody>
      </p:sp>
      <p:sp>
        <p:nvSpPr>
          <p:cNvPr id="3" name="Content Placeholder 2"/>
          <p:cNvSpPr>
            <a:spLocks noGrp="1"/>
          </p:cNvSpPr>
          <p:nvPr>
            <p:ph idx="1"/>
          </p:nvPr>
        </p:nvSpPr>
        <p:spPr>
          <a:xfrm>
            <a:off x="457200" y="1295400"/>
            <a:ext cx="8229600" cy="4953000"/>
          </a:xfrm>
        </p:spPr>
        <p:txBody>
          <a:bodyPr>
            <a:normAutofit/>
          </a:bodyPr>
          <a:lstStyle/>
          <a:p>
            <a:r>
              <a:rPr lang="en-US" sz="2400" b="1" dirty="0" smtClean="0"/>
              <a:t>Most creatures </a:t>
            </a:r>
            <a:r>
              <a:rPr lang="en-US" sz="2400" b="1" baseline="0" dirty="0" smtClean="0"/>
              <a:t>communicate with </a:t>
            </a:r>
            <a:r>
              <a:rPr lang="en-US" sz="2400" b="1" dirty="0" smtClean="0"/>
              <a:t>harmonics of pitched tones because it increases the signal to noise ratio by 12dB or more.</a:t>
            </a:r>
          </a:p>
          <a:p>
            <a:endParaRPr lang="en-US" sz="2400" b="1" dirty="0" smtClean="0"/>
          </a:p>
          <a:p>
            <a:r>
              <a:rPr lang="en-US" sz="2400" b="1" dirty="0" smtClean="0"/>
              <a:t>But the increase in S/N and the ability to separate sounds depend on the phase alignment of the upper harmonics</a:t>
            </a:r>
            <a:r>
              <a:rPr lang="en-US" sz="2400" dirty="0" smtClean="0"/>
              <a:t>, </a:t>
            </a:r>
            <a:r>
              <a:rPr lang="en-US" sz="2400" b="1" dirty="0" smtClean="0"/>
              <a:t>and these phases are altered by acoustics.</a:t>
            </a:r>
          </a:p>
          <a:p>
            <a:endParaRPr lang="en-US" sz="2400" dirty="0" smtClean="0"/>
          </a:p>
          <a:p>
            <a:r>
              <a:rPr lang="en-US" sz="2400" b="1" dirty="0" smtClean="0"/>
              <a:t>When phases are preserved at the onsets of sounds we get CLARITY – otherwise we get MUD.</a:t>
            </a:r>
          </a:p>
          <a:p>
            <a:pPr lvl="1"/>
            <a:r>
              <a:rPr lang="en-US" sz="2400" b="1" dirty="0" smtClean="0"/>
              <a:t>Clarity encourages focus and remembering.</a:t>
            </a:r>
          </a:p>
          <a:p>
            <a:pPr lvl="1"/>
            <a:r>
              <a:rPr lang="en-US" sz="2400" b="1" dirty="0" smtClean="0"/>
              <a:t>Mud encourages apathy and boredom.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lstStyle/>
          <a:p>
            <a:r>
              <a:rPr lang="en-US" dirty="0" smtClean="0"/>
              <a:t>Three Measures for Clarity</a:t>
            </a:r>
            <a:endParaRPr lang="en-US" dirty="0"/>
          </a:p>
        </p:txBody>
      </p:sp>
      <p:sp>
        <p:nvSpPr>
          <p:cNvPr id="4" name="Content Placeholder 3"/>
          <p:cNvSpPr>
            <a:spLocks noGrp="1"/>
          </p:cNvSpPr>
          <p:nvPr>
            <p:ph idx="1"/>
          </p:nvPr>
        </p:nvSpPr>
        <p:spPr>
          <a:xfrm>
            <a:off x="457200" y="2133600"/>
            <a:ext cx="8229600" cy="3810000"/>
          </a:xfrm>
        </p:spPr>
        <p:txBody>
          <a:bodyPr>
            <a:noAutofit/>
          </a:bodyPr>
          <a:lstStyle/>
          <a:p>
            <a:r>
              <a:rPr lang="en-US" sz="3600" dirty="0" smtClean="0"/>
              <a:t>From Impulse responses:</a:t>
            </a:r>
          </a:p>
          <a:p>
            <a:pPr lvl="1"/>
            <a:r>
              <a:rPr lang="en-US" sz="3200" dirty="0" smtClean="0"/>
              <a:t> Using the heuristic measure LOC</a:t>
            </a:r>
          </a:p>
          <a:p>
            <a:pPr lvl="1"/>
            <a:r>
              <a:rPr lang="en-US" sz="3200" dirty="0" smtClean="0"/>
              <a:t>Using phase analysis of the IR</a:t>
            </a:r>
          </a:p>
          <a:p>
            <a:endParaRPr lang="en-US" sz="3600" dirty="0" smtClean="0"/>
          </a:p>
          <a:p>
            <a:r>
              <a:rPr lang="en-US" sz="3600" dirty="0" smtClean="0"/>
              <a:t>From live speech:</a:t>
            </a:r>
          </a:p>
          <a:p>
            <a:pPr lvl="1"/>
            <a:r>
              <a:rPr lang="en-US" sz="3200" dirty="0" smtClean="0"/>
              <a:t>Using an accurate model of human hearing</a:t>
            </a: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sz="3200" dirty="0" smtClean="0"/>
              <a:t>The first measure, LOC, uses the ability to sharply localize sound as a proxy for Clarity.</a:t>
            </a:r>
            <a:endParaRPr lang="en-US" sz="3200" dirty="0"/>
          </a:p>
        </p:txBody>
      </p:sp>
      <p:pic>
        <p:nvPicPr>
          <p:cNvPr id="4" name="Picture 7"/>
          <p:cNvPicPr>
            <a:picLocks noChangeAspect="1" noChangeArrowheads="1"/>
          </p:cNvPicPr>
          <p:nvPr/>
        </p:nvPicPr>
        <p:blipFill>
          <a:blip r:embed="rId2" cstate="print"/>
          <a:srcRect/>
          <a:stretch>
            <a:fillRect/>
          </a:stretch>
        </p:blipFill>
        <p:spPr bwMode="auto">
          <a:xfrm>
            <a:off x="381000" y="1943100"/>
            <a:ext cx="3810000" cy="2857500"/>
          </a:xfrm>
          <a:prstGeom prst="rect">
            <a:avLst/>
          </a:prstGeom>
          <a:noFill/>
          <a:ln w="9525">
            <a:noFill/>
            <a:miter lim="800000"/>
            <a:headEnd/>
            <a:tailEnd/>
          </a:ln>
        </p:spPr>
      </p:pic>
      <p:sp>
        <p:nvSpPr>
          <p:cNvPr id="5" name="TextBox 4"/>
          <p:cNvSpPr txBox="1"/>
          <p:nvPr/>
        </p:nvSpPr>
        <p:spPr>
          <a:xfrm>
            <a:off x="4343400" y="1637467"/>
            <a:ext cx="4495800" cy="5601533"/>
          </a:xfrm>
          <a:prstGeom prst="rect">
            <a:avLst/>
          </a:prstGeom>
          <a:noFill/>
        </p:spPr>
        <p:txBody>
          <a:bodyPr wrap="square" rtlCol="0">
            <a:spAutoFit/>
          </a:bodyPr>
          <a:lstStyle/>
          <a:p>
            <a:r>
              <a:rPr lang="en-US" sz="2000" dirty="0" smtClean="0"/>
              <a:t>We determined the threshold of localization of voiced speech as a function of D/R and pre-delay for exponential decay with RT = 1s and RT = 2s.</a:t>
            </a:r>
          </a:p>
          <a:p>
            <a:endParaRPr lang="en-US" sz="2000" dirty="0" smtClean="0"/>
          </a:p>
          <a:p>
            <a:r>
              <a:rPr lang="en-US" sz="2000" dirty="0" smtClean="0"/>
              <a:t>For a 2s RT the threshold of localization can be as low as -17dB.</a:t>
            </a:r>
          </a:p>
          <a:p>
            <a:endParaRPr lang="en-US" sz="2000" dirty="0" smtClean="0"/>
          </a:p>
          <a:p>
            <a:r>
              <a:rPr lang="en-US" sz="2000" dirty="0" smtClean="0"/>
              <a:t>We developed the function LOC to predict this data. The red and cyan lines show the accuracy of the fit.</a:t>
            </a:r>
          </a:p>
          <a:p>
            <a:endParaRPr lang="en-US" sz="2000" dirty="0" smtClean="0"/>
          </a:p>
          <a:p>
            <a:r>
              <a:rPr lang="en-US" sz="2000" dirty="0" smtClean="0"/>
              <a:t>The LOC measure has been tested  in real rooms and halls with useful results.</a:t>
            </a:r>
          </a:p>
          <a:p>
            <a:endParaRPr lang="en-US" sz="2000" dirty="0" smtClean="0"/>
          </a:p>
          <a:p>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pPr lvl="0"/>
            <a:r>
              <a:rPr lang="en-US" sz="3600" dirty="0" smtClean="0"/>
              <a:t>Example: Two seats in Boston Symphony Hall</a:t>
            </a:r>
            <a:endParaRPr lang="en-US" sz="3600" dirty="0"/>
          </a:p>
        </p:txBody>
      </p:sp>
      <p:sp>
        <p:nvSpPr>
          <p:cNvPr id="9" name="TextBox 8"/>
          <p:cNvSpPr txBox="1"/>
          <p:nvPr/>
        </p:nvSpPr>
        <p:spPr>
          <a:xfrm>
            <a:off x="228600" y="4572000"/>
            <a:ext cx="4419600" cy="830997"/>
          </a:xfrm>
          <a:prstGeom prst="rect">
            <a:avLst/>
          </a:prstGeom>
          <a:noFill/>
        </p:spPr>
        <p:txBody>
          <a:bodyPr wrap="square" rtlCol="0">
            <a:spAutoFit/>
          </a:bodyPr>
          <a:lstStyle/>
          <a:p>
            <a:r>
              <a:rPr lang="en-US" sz="2400" b="1" dirty="0" smtClean="0"/>
              <a:t>C80 = 0.85dB   IACC80 = .68      LOC =  9.1dB</a:t>
            </a:r>
            <a:endParaRPr lang="en-US" sz="2400" b="1" dirty="0"/>
          </a:p>
        </p:txBody>
      </p:sp>
      <p:sp>
        <p:nvSpPr>
          <p:cNvPr id="10" name="TextBox 9"/>
          <p:cNvSpPr txBox="1"/>
          <p:nvPr/>
        </p:nvSpPr>
        <p:spPr>
          <a:xfrm>
            <a:off x="4800600" y="4495800"/>
            <a:ext cx="3886200" cy="830997"/>
          </a:xfrm>
          <a:prstGeom prst="rect">
            <a:avLst/>
          </a:prstGeom>
          <a:noFill/>
        </p:spPr>
        <p:txBody>
          <a:bodyPr wrap="square" rtlCol="0">
            <a:spAutoFit/>
          </a:bodyPr>
          <a:lstStyle/>
          <a:p>
            <a:r>
              <a:rPr lang="en-US" sz="2400" b="1" dirty="0" smtClean="0"/>
              <a:t>C80=-0.21  IACC80 = 0.2    LOC = -1.2dB</a:t>
            </a:r>
            <a:endParaRPr lang="en-US" sz="2400" b="1" dirty="0"/>
          </a:p>
        </p:txBody>
      </p:sp>
      <p:sp>
        <p:nvSpPr>
          <p:cNvPr id="12" name="TextBox 11"/>
          <p:cNvSpPr txBox="1"/>
          <p:nvPr/>
        </p:nvSpPr>
        <p:spPr>
          <a:xfrm>
            <a:off x="838200" y="5486400"/>
            <a:ext cx="7010400" cy="954107"/>
          </a:xfrm>
          <a:prstGeom prst="rect">
            <a:avLst/>
          </a:prstGeom>
          <a:noFill/>
        </p:spPr>
        <p:txBody>
          <a:bodyPr wrap="square" rtlCol="0">
            <a:spAutoFit/>
          </a:bodyPr>
          <a:lstStyle/>
          <a:p>
            <a:pPr algn="ctr"/>
            <a:r>
              <a:rPr lang="en-US" sz="2800" b="1" dirty="0" smtClean="0"/>
              <a:t>C80 predicts no difference. IACC predicts row DD sounds better. LOC gets it right!</a:t>
            </a:r>
            <a:endParaRPr lang="en-US" sz="2800" b="1" dirty="0"/>
          </a:p>
        </p:txBody>
      </p:sp>
      <p:pic>
        <p:nvPicPr>
          <p:cNvPr id="8" name="Mix_yafei_r_p2.mp3">
            <a:hlinkClick r:id="" action="ppaction://media"/>
          </p:cNvPr>
          <p:cNvPicPr>
            <a:picLocks noRot="1" noChangeAspect="1"/>
          </p:cNvPicPr>
          <p:nvPr>
            <a:audioFile r:link="rId1"/>
          </p:nvPr>
        </p:nvPicPr>
        <p:blipFill>
          <a:blip r:embed="rId4" cstate="print"/>
          <a:stretch>
            <a:fillRect/>
          </a:stretch>
        </p:blipFill>
        <p:spPr>
          <a:xfrm>
            <a:off x="4038600" y="3124200"/>
            <a:ext cx="533400" cy="533400"/>
          </a:xfrm>
          <a:prstGeom prst="rect">
            <a:avLst/>
          </a:prstGeom>
        </p:spPr>
      </p:pic>
      <p:pic>
        <p:nvPicPr>
          <p:cNvPr id="11" name="Mix_yafei_dd_m4.mp3">
            <a:hlinkClick r:id="" action="ppaction://media"/>
          </p:cNvPr>
          <p:cNvPicPr>
            <a:picLocks noRot="1" noChangeAspect="1"/>
          </p:cNvPicPr>
          <p:nvPr>
            <a:audioFile r:link="rId2"/>
          </p:nvPr>
        </p:nvPicPr>
        <p:blipFill>
          <a:blip r:embed="rId5" cstate="print"/>
          <a:stretch>
            <a:fillRect/>
          </a:stretch>
        </p:blipFill>
        <p:spPr>
          <a:xfrm>
            <a:off x="8610600" y="3048000"/>
            <a:ext cx="533400" cy="533400"/>
          </a:xfrm>
          <a:prstGeom prst="rect">
            <a:avLst/>
          </a:prstGeom>
        </p:spPr>
      </p:pic>
      <p:pic>
        <p:nvPicPr>
          <p:cNvPr id="16" name="Picture 15" descr="BSH rw R seat 11 IR.png"/>
          <p:cNvPicPr>
            <a:picLocks noChangeAspect="1"/>
          </p:cNvPicPr>
          <p:nvPr/>
        </p:nvPicPr>
        <p:blipFill>
          <a:blip r:embed="rId6" cstate="print"/>
          <a:stretch>
            <a:fillRect/>
          </a:stretch>
        </p:blipFill>
        <p:spPr>
          <a:xfrm>
            <a:off x="189122" y="1371600"/>
            <a:ext cx="3697078" cy="2986447"/>
          </a:xfrm>
          <a:prstGeom prst="rect">
            <a:avLst/>
          </a:prstGeom>
        </p:spPr>
      </p:pic>
      <p:pic>
        <p:nvPicPr>
          <p:cNvPr id="17" name="Picture 16" descr="BSH rw dd seat 11 IR.png"/>
          <p:cNvPicPr>
            <a:picLocks noChangeAspect="1"/>
          </p:cNvPicPr>
          <p:nvPr/>
        </p:nvPicPr>
        <p:blipFill>
          <a:blip r:embed="rId7" cstate="print"/>
          <a:stretch>
            <a:fillRect/>
          </a:stretch>
        </p:blipFill>
        <p:spPr>
          <a:xfrm>
            <a:off x="4495800" y="1371600"/>
            <a:ext cx="3819611" cy="2971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6292" fill="hold"/>
                                        <p:tgtEl>
                                          <p:spTgt spid="8"/>
                                        </p:tgtEl>
                                      </p:cBhvr>
                                    </p:cmd>
                                  </p:childTnLst>
                                </p:cTn>
                              </p:par>
                            </p:childTnLst>
                          </p:cTn>
                        </p:par>
                      </p:childTnLst>
                    </p:cTn>
                  </p:par>
                </p:childTnLst>
              </p:cTn>
              <p:nextCondLst>
                <p:cond evt="onClick" delay="0">
                  <p:tgtEl>
                    <p:spTgt spid="8"/>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6292" fill="hold"/>
                                        <p:tgtEl>
                                          <p:spTgt spid="11"/>
                                        </p:tgtEl>
                                      </p:cBhvr>
                                    </p:cmd>
                                  </p:childTnLst>
                                </p:cTn>
                              </p:par>
                            </p:childTnLst>
                          </p:cTn>
                        </p:par>
                      </p:childTnLst>
                    </p:cTn>
                  </p:par>
                </p:childTnLst>
              </p:cTn>
              <p:nextCondLst>
                <p:cond evt="onClick" delay="0">
                  <p:tgtEl>
                    <p:spTgt spid="11"/>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Here is how LOC sees the IRs:</a:t>
            </a:r>
            <a:endParaRPr lang="en-US" dirty="0"/>
          </a:p>
        </p:txBody>
      </p:sp>
      <p:pic>
        <p:nvPicPr>
          <p:cNvPr id="7" name="Picture 6" descr="LOC_rw_r_omni_corrected_p2.bmp"/>
          <p:cNvPicPr>
            <a:picLocks noChangeAspect="1"/>
          </p:cNvPicPr>
          <p:nvPr/>
        </p:nvPicPr>
        <p:blipFill>
          <a:blip r:embed="rId2" cstate="print"/>
          <a:stretch>
            <a:fillRect/>
          </a:stretch>
        </p:blipFill>
        <p:spPr>
          <a:xfrm>
            <a:off x="274320" y="1143000"/>
            <a:ext cx="4267200" cy="3200400"/>
          </a:xfrm>
          <a:prstGeom prst="rect">
            <a:avLst/>
          </a:prstGeom>
        </p:spPr>
      </p:pic>
      <p:pic>
        <p:nvPicPr>
          <p:cNvPr id="8" name="Picture 7" descr="LOC_rw_dd_omni_corrected_m4.bmp"/>
          <p:cNvPicPr>
            <a:picLocks noChangeAspect="1"/>
          </p:cNvPicPr>
          <p:nvPr/>
        </p:nvPicPr>
        <p:blipFill>
          <a:blip r:embed="rId3" cstate="print"/>
          <a:stretch>
            <a:fillRect/>
          </a:stretch>
        </p:blipFill>
        <p:spPr>
          <a:xfrm>
            <a:off x="4480560" y="1143000"/>
            <a:ext cx="4282440" cy="3211830"/>
          </a:xfrm>
          <a:prstGeom prst="rect">
            <a:avLst/>
          </a:prstGeom>
        </p:spPr>
      </p:pic>
      <p:sp>
        <p:nvSpPr>
          <p:cNvPr id="9" name="TextBox 8"/>
          <p:cNvSpPr txBox="1"/>
          <p:nvPr/>
        </p:nvSpPr>
        <p:spPr>
          <a:xfrm>
            <a:off x="381000" y="4572000"/>
            <a:ext cx="3810000" cy="461665"/>
          </a:xfrm>
          <a:prstGeom prst="rect">
            <a:avLst/>
          </a:prstGeom>
          <a:noFill/>
        </p:spPr>
        <p:txBody>
          <a:bodyPr wrap="square" rtlCol="0">
            <a:spAutoFit/>
          </a:bodyPr>
          <a:lstStyle/>
          <a:p>
            <a:r>
              <a:rPr lang="en-US" dirty="0" smtClean="0"/>
              <a:t> </a:t>
            </a:r>
            <a:r>
              <a:rPr lang="en-US" sz="2400" dirty="0" smtClean="0"/>
              <a:t>row R seat 11.   LOC = 9.1dB</a:t>
            </a:r>
            <a:endParaRPr lang="en-US" sz="2400" dirty="0"/>
          </a:p>
        </p:txBody>
      </p:sp>
      <p:sp>
        <p:nvSpPr>
          <p:cNvPr id="10" name="TextBox 9"/>
          <p:cNvSpPr txBox="1"/>
          <p:nvPr/>
        </p:nvSpPr>
        <p:spPr>
          <a:xfrm>
            <a:off x="4572000" y="4572000"/>
            <a:ext cx="4191000" cy="461665"/>
          </a:xfrm>
          <a:prstGeom prst="rect">
            <a:avLst/>
          </a:prstGeom>
          <a:noFill/>
        </p:spPr>
        <p:txBody>
          <a:bodyPr wrap="square" rtlCol="0">
            <a:spAutoFit/>
          </a:bodyPr>
          <a:lstStyle/>
          <a:p>
            <a:r>
              <a:rPr lang="en-US" sz="2400" dirty="0" smtClean="0"/>
              <a:t>row DD, seat 11. LOC  = -1.1dB</a:t>
            </a:r>
            <a:endParaRPr lang="en-US" sz="2400" dirty="0"/>
          </a:p>
        </p:txBody>
      </p:sp>
      <p:sp>
        <p:nvSpPr>
          <p:cNvPr id="11" name="TextBox 10"/>
          <p:cNvSpPr txBox="1"/>
          <p:nvPr/>
        </p:nvSpPr>
        <p:spPr>
          <a:xfrm>
            <a:off x="304800" y="5105400"/>
            <a:ext cx="8382000" cy="1384995"/>
          </a:xfrm>
          <a:prstGeom prst="rect">
            <a:avLst/>
          </a:prstGeom>
          <a:noFill/>
        </p:spPr>
        <p:txBody>
          <a:bodyPr wrap="square" rtlCol="0">
            <a:spAutoFit/>
          </a:bodyPr>
          <a:lstStyle/>
          <a:p>
            <a:pPr algn="ctr"/>
            <a:r>
              <a:rPr lang="en-US" sz="2800" b="1" dirty="0" smtClean="0"/>
              <a:t>LOC is the ratio in dB of the area under the blue line inside the black box, divided by the area under the red line inside the box.  </a:t>
            </a:r>
            <a:r>
              <a:rPr lang="en-US" sz="2800" b="1" dirty="0" smtClean="0">
                <a:solidFill>
                  <a:srgbClr val="C00000"/>
                </a:solidFill>
              </a:rPr>
              <a:t>LOC &gt; 3db indicates good clarity.</a:t>
            </a:r>
            <a:endParaRPr lang="en-US" sz="2800" b="1" dirty="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second measure of Clarity analyzes an impulse response for the coherence of phase between frequencies corresponding to adjacent harmonics.</a:t>
            </a:r>
            <a:endParaRPr lang="en-US" sz="2800" dirty="0"/>
          </a:p>
        </p:txBody>
      </p:sp>
      <p:sp>
        <p:nvSpPr>
          <p:cNvPr id="3" name="Content Placeholder 2"/>
          <p:cNvSpPr>
            <a:spLocks noGrp="1"/>
          </p:cNvSpPr>
          <p:nvPr>
            <p:ph idx="1"/>
          </p:nvPr>
        </p:nvSpPr>
        <p:spPr>
          <a:xfrm>
            <a:off x="381000" y="1600200"/>
            <a:ext cx="8382000" cy="990600"/>
          </a:xfrm>
        </p:spPr>
        <p:txBody>
          <a:bodyPr>
            <a:noAutofit/>
          </a:bodyPr>
          <a:lstStyle/>
          <a:p>
            <a:r>
              <a:rPr lang="en-US" sz="2400" dirty="0" smtClean="0"/>
              <a:t>Each line is the average of the phase jitter in degrees for five pre-delays in bands from 800 to 4000Hz  (averaged 16 times.)</a:t>
            </a:r>
          </a:p>
        </p:txBody>
      </p:sp>
      <p:pic>
        <p:nvPicPr>
          <p:cNvPr id="6" name="Picture 5" descr="std_2s_RT_16av_new_80ms_lines.bmp"/>
          <p:cNvPicPr>
            <a:picLocks noChangeAspect="1"/>
          </p:cNvPicPr>
          <p:nvPr/>
        </p:nvPicPr>
        <p:blipFill>
          <a:blip r:embed="rId2" cstate="print"/>
          <a:stretch>
            <a:fillRect/>
          </a:stretch>
        </p:blipFill>
        <p:spPr>
          <a:xfrm>
            <a:off x="4953000" y="2590800"/>
            <a:ext cx="3505200" cy="2715202"/>
          </a:xfrm>
          <a:prstGeom prst="rect">
            <a:avLst/>
          </a:prstGeom>
        </p:spPr>
      </p:pic>
      <p:sp>
        <p:nvSpPr>
          <p:cNvPr id="8" name="TextBox 7"/>
          <p:cNvSpPr txBox="1"/>
          <p:nvPr/>
        </p:nvSpPr>
        <p:spPr>
          <a:xfrm>
            <a:off x="2133600" y="4191000"/>
            <a:ext cx="1676400" cy="369332"/>
          </a:xfrm>
          <a:prstGeom prst="rect">
            <a:avLst/>
          </a:prstGeom>
          <a:noFill/>
        </p:spPr>
        <p:txBody>
          <a:bodyPr wrap="square" rtlCol="0">
            <a:spAutoFit/>
          </a:bodyPr>
          <a:lstStyle/>
          <a:p>
            <a:r>
              <a:rPr lang="en-US" dirty="0" smtClean="0"/>
              <a:t>RT = 1s</a:t>
            </a:r>
            <a:endParaRPr lang="en-US" dirty="0"/>
          </a:p>
        </p:txBody>
      </p:sp>
      <p:sp>
        <p:nvSpPr>
          <p:cNvPr id="9" name="TextBox 8"/>
          <p:cNvSpPr txBox="1"/>
          <p:nvPr/>
        </p:nvSpPr>
        <p:spPr>
          <a:xfrm>
            <a:off x="6629400" y="4343400"/>
            <a:ext cx="1143000" cy="381000"/>
          </a:xfrm>
          <a:prstGeom prst="rect">
            <a:avLst/>
          </a:prstGeom>
          <a:noFill/>
        </p:spPr>
        <p:txBody>
          <a:bodyPr wrap="square" rtlCol="0">
            <a:spAutoFit/>
          </a:bodyPr>
          <a:lstStyle/>
          <a:p>
            <a:r>
              <a:rPr lang="en-US" dirty="0" smtClean="0"/>
              <a:t>RT = 2s</a:t>
            </a:r>
            <a:endParaRPr lang="en-US" dirty="0"/>
          </a:p>
        </p:txBody>
      </p:sp>
      <p:sp>
        <p:nvSpPr>
          <p:cNvPr id="10" name="TextBox 9"/>
          <p:cNvSpPr txBox="1"/>
          <p:nvPr/>
        </p:nvSpPr>
        <p:spPr>
          <a:xfrm>
            <a:off x="685800" y="5486400"/>
            <a:ext cx="7848600" cy="1200329"/>
          </a:xfrm>
          <a:prstGeom prst="rect">
            <a:avLst/>
          </a:prstGeom>
          <a:noFill/>
        </p:spPr>
        <p:txBody>
          <a:bodyPr wrap="square" rtlCol="0">
            <a:spAutoFit/>
          </a:bodyPr>
          <a:lstStyle/>
          <a:p>
            <a:r>
              <a:rPr lang="en-US" sz="2400" dirty="0" smtClean="0"/>
              <a:t>The blue line approximately matches the localization thresholds determined by LOC. The red line indicates a value low enough for good clarity.</a:t>
            </a:r>
            <a:endParaRPr lang="en-US" sz="2400" dirty="0"/>
          </a:p>
        </p:txBody>
      </p:sp>
      <p:pic>
        <p:nvPicPr>
          <p:cNvPr id="11" name="Picture 10" descr="std_1s_RT_16av_new_80ms_lines.bmp"/>
          <p:cNvPicPr>
            <a:picLocks noChangeAspect="1"/>
          </p:cNvPicPr>
          <p:nvPr/>
        </p:nvPicPr>
        <p:blipFill>
          <a:blip r:embed="rId3" cstate="print"/>
          <a:stretch>
            <a:fillRect/>
          </a:stretch>
        </p:blipFill>
        <p:spPr>
          <a:xfrm>
            <a:off x="914400" y="2590800"/>
            <a:ext cx="3505200" cy="2704956"/>
          </a:xfrm>
          <a:prstGeom prst="rect">
            <a:avLst/>
          </a:prstGeom>
        </p:spPr>
      </p:pic>
      <p:sp>
        <p:nvSpPr>
          <p:cNvPr id="12" name="TextBox 11"/>
          <p:cNvSpPr txBox="1"/>
          <p:nvPr/>
        </p:nvSpPr>
        <p:spPr>
          <a:xfrm>
            <a:off x="2286000" y="4267200"/>
            <a:ext cx="990600" cy="381000"/>
          </a:xfrm>
          <a:prstGeom prst="rect">
            <a:avLst/>
          </a:prstGeom>
          <a:noFill/>
        </p:spPr>
        <p:txBody>
          <a:bodyPr wrap="square" rtlCol="0">
            <a:spAutoFit/>
          </a:bodyPr>
          <a:lstStyle/>
          <a:p>
            <a:r>
              <a:rPr lang="en-US" dirty="0" smtClean="0"/>
              <a:t>RT = 1s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600" dirty="0" smtClean="0"/>
              <a:t>The third measure quantifies Clarity from live speech using a model of hearing</a:t>
            </a:r>
            <a:endParaRPr lang="en-US" sz="3600" dirty="0"/>
          </a:p>
        </p:txBody>
      </p:sp>
      <p:sp>
        <p:nvSpPr>
          <p:cNvPr id="3" name="Content Placeholder 2"/>
          <p:cNvSpPr>
            <a:spLocks noGrp="1"/>
          </p:cNvSpPr>
          <p:nvPr>
            <p:ph idx="1"/>
          </p:nvPr>
        </p:nvSpPr>
        <p:spPr>
          <a:xfrm>
            <a:off x="381000" y="1143000"/>
            <a:ext cx="8458200" cy="5334000"/>
          </a:xfrm>
        </p:spPr>
        <p:txBody>
          <a:bodyPr>
            <a:noAutofit/>
          </a:bodyPr>
          <a:lstStyle/>
          <a:p>
            <a:r>
              <a:rPr lang="en-US" sz="2800" dirty="0" smtClean="0"/>
              <a:t>Clarity depends on the peaks in the pressure waveform created by the harmonics of pitched tones.</a:t>
            </a:r>
          </a:p>
          <a:p>
            <a:pPr lvl="1"/>
            <a:r>
              <a:rPr lang="en-US" sz="2400" dirty="0" smtClean="0"/>
              <a:t>We can measure the degree of clarity by the ratio between the peak heights at the output of the pitch-sensitive autocorrelator to the average power at the input to the correlator.</a:t>
            </a:r>
          </a:p>
          <a:p>
            <a:pPr lvl="1"/>
            <a:r>
              <a:rPr lang="en-US" sz="2400" dirty="0" smtClean="0"/>
              <a:t>When clarity is high, the ratio will be high. When it is low, the ratio will be low. </a:t>
            </a:r>
          </a:p>
          <a:p>
            <a:pPr lvl="1"/>
            <a:r>
              <a:rPr lang="en-US" sz="2400" dirty="0" smtClean="0"/>
              <a:t>The result will vary with the speech phonemes, but as little as 10 seconds of speech can give meaningful results.</a:t>
            </a:r>
          </a:p>
          <a:p>
            <a:r>
              <a:rPr lang="en-US" sz="2800" dirty="0" smtClean="0"/>
              <a:t>The result depends on all three of the mechanisms that degrade clarity – lack of harmonic coherence, excessive reverberation, and excessive bass boom.</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152400"/>
            <a:ext cx="8686800" cy="1143000"/>
          </a:xfrm>
        </p:spPr>
        <p:txBody>
          <a:bodyPr>
            <a:normAutofit/>
          </a:bodyPr>
          <a:lstStyle/>
          <a:p>
            <a:r>
              <a:rPr lang="en-US" sz="3200" dirty="0" smtClean="0"/>
              <a:t>“one two:” correlator output from a 1600Hz critical band.</a:t>
            </a:r>
          </a:p>
        </p:txBody>
      </p:sp>
      <p:pic>
        <p:nvPicPr>
          <p:cNvPr id="18435" name="Picture 3" descr="one_twof16_clear_garbled.bmp"/>
          <p:cNvPicPr>
            <a:picLocks noChangeAspect="1"/>
          </p:cNvPicPr>
          <p:nvPr/>
        </p:nvPicPr>
        <p:blipFill>
          <a:blip r:embed="rId2" cstate="print"/>
          <a:srcRect/>
          <a:stretch>
            <a:fillRect/>
          </a:stretch>
        </p:blipFill>
        <p:spPr bwMode="auto">
          <a:xfrm>
            <a:off x="304800" y="1279525"/>
            <a:ext cx="6400800" cy="3860800"/>
          </a:xfrm>
          <a:prstGeom prst="rect">
            <a:avLst/>
          </a:prstGeom>
          <a:noFill/>
          <a:ln w="9525">
            <a:noFill/>
            <a:miter lim="800000"/>
            <a:headEnd/>
            <a:tailEnd/>
          </a:ln>
        </p:spPr>
      </p:pic>
      <p:sp>
        <p:nvSpPr>
          <p:cNvPr id="18436" name="TextBox 4"/>
          <p:cNvSpPr txBox="1">
            <a:spLocks noChangeArrowheads="1"/>
          </p:cNvSpPr>
          <p:nvPr/>
        </p:nvSpPr>
        <p:spPr bwMode="auto">
          <a:xfrm>
            <a:off x="6781800" y="1373188"/>
            <a:ext cx="2209800" cy="3970318"/>
          </a:xfrm>
          <a:prstGeom prst="rect">
            <a:avLst/>
          </a:prstGeom>
          <a:noFill/>
          <a:ln w="9525">
            <a:noFill/>
            <a:miter lim="800000"/>
            <a:headEnd/>
            <a:tailEnd/>
          </a:ln>
        </p:spPr>
        <p:txBody>
          <a:bodyPr>
            <a:spAutoFit/>
          </a:bodyPr>
          <a:lstStyle/>
          <a:p>
            <a:r>
              <a:rPr lang="en-US" sz="2800" dirty="0"/>
              <a:t>Signal at the output of a 4 </a:t>
            </a:r>
            <a:r>
              <a:rPr lang="en-US" sz="2800" dirty="0" smtClean="0"/>
              <a:t>period correlator.</a:t>
            </a:r>
            <a:endParaRPr lang="en-US" sz="2800" dirty="0"/>
          </a:p>
          <a:p>
            <a:endParaRPr lang="en-US" sz="2800" dirty="0"/>
          </a:p>
          <a:p>
            <a:r>
              <a:rPr lang="en-US" sz="2800" dirty="0" smtClean="0"/>
              <a:t>Same but </a:t>
            </a:r>
            <a:r>
              <a:rPr lang="en-US" sz="2800" dirty="0"/>
              <a:t>with randomized phase.</a:t>
            </a:r>
          </a:p>
        </p:txBody>
      </p:sp>
      <p:sp>
        <p:nvSpPr>
          <p:cNvPr id="18437" name="TextBox 5"/>
          <p:cNvSpPr txBox="1">
            <a:spLocks noChangeArrowheads="1"/>
          </p:cNvSpPr>
          <p:nvPr/>
        </p:nvSpPr>
        <p:spPr bwMode="auto">
          <a:xfrm>
            <a:off x="381000" y="5410200"/>
            <a:ext cx="7772400" cy="954107"/>
          </a:xfrm>
          <a:prstGeom prst="rect">
            <a:avLst/>
          </a:prstGeom>
          <a:noFill/>
          <a:ln w="9525">
            <a:noFill/>
            <a:miter lim="800000"/>
            <a:headEnd/>
            <a:tailEnd/>
          </a:ln>
        </p:spPr>
        <p:txBody>
          <a:bodyPr wrap="square">
            <a:spAutoFit/>
          </a:bodyPr>
          <a:lstStyle/>
          <a:p>
            <a:pPr algn="ctr"/>
            <a:r>
              <a:rPr lang="en-US" sz="2800" dirty="0"/>
              <a:t>The difference in </a:t>
            </a:r>
            <a:r>
              <a:rPr lang="en-US" sz="2800" dirty="0" smtClean="0"/>
              <a:t>peak amplitude </a:t>
            </a:r>
            <a:r>
              <a:rPr lang="en-US" sz="2800" dirty="0"/>
              <a:t>of these two signals </a:t>
            </a:r>
            <a:r>
              <a:rPr lang="en-US" sz="2800" dirty="0" smtClean="0"/>
              <a:t>can be </a:t>
            </a:r>
            <a:r>
              <a:rPr lang="en-US" sz="2800" dirty="0"/>
              <a:t>used as a real-time measure of </a:t>
            </a:r>
            <a:r>
              <a:rPr lang="en-US" sz="2800" dirty="0" smtClean="0"/>
              <a:t>clarity.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219200"/>
          </a:xfrm>
        </p:spPr>
        <p:txBody>
          <a:bodyPr>
            <a:normAutofit fontScale="90000"/>
          </a:bodyPr>
          <a:lstStyle/>
          <a:p>
            <a:r>
              <a:rPr lang="en-US" sz="4000" dirty="0" smtClean="0"/>
              <a:t>Clarity should measure of the </a:t>
            </a:r>
            <a:r>
              <a:rPr lang="en-US" sz="4000" i="1" dirty="0" smtClean="0">
                <a:solidFill>
                  <a:srgbClr val="C00000"/>
                </a:solidFill>
              </a:rPr>
              <a:t>ease</a:t>
            </a:r>
            <a:r>
              <a:rPr lang="en-US" sz="4000" dirty="0" smtClean="0"/>
              <a:t> of extracting </a:t>
            </a:r>
            <a:r>
              <a:rPr lang="en-US" sz="4000" i="1" dirty="0" smtClean="0">
                <a:solidFill>
                  <a:srgbClr val="C00000"/>
                </a:solidFill>
              </a:rPr>
              <a:t>and remembering </a:t>
            </a:r>
            <a:r>
              <a:rPr lang="en-US" sz="4000" dirty="0" smtClean="0"/>
              <a:t>information</a:t>
            </a:r>
            <a:r>
              <a:rPr lang="en-US" dirty="0" smtClean="0">
                <a:solidFill>
                  <a:srgbClr val="C00000"/>
                </a:solidFill>
              </a:rPr>
              <a:t/>
            </a:r>
            <a:br>
              <a:rPr lang="en-US" dirty="0" smtClean="0">
                <a:solidFill>
                  <a:srgbClr val="C00000"/>
                </a:solidFill>
              </a:rPr>
            </a:br>
            <a:endParaRPr lang="en-US" dirty="0"/>
          </a:p>
        </p:txBody>
      </p:sp>
      <p:sp>
        <p:nvSpPr>
          <p:cNvPr id="3" name="Content Placeholder 2"/>
          <p:cNvSpPr>
            <a:spLocks noGrp="1"/>
          </p:cNvSpPr>
          <p:nvPr>
            <p:ph idx="1"/>
          </p:nvPr>
        </p:nvSpPr>
        <p:spPr>
          <a:xfrm>
            <a:off x="533400" y="1371600"/>
            <a:ext cx="8229600" cy="5029200"/>
          </a:xfrm>
        </p:spPr>
        <p:txBody>
          <a:bodyPr>
            <a:normAutofit/>
          </a:bodyPr>
          <a:lstStyle/>
          <a:p>
            <a:r>
              <a:rPr lang="en-US" sz="2600" dirty="0" smtClean="0"/>
              <a:t>We will: demonstrate that we can easily perceive clear sound, but that ISO3382 measures fail to define or measure it,</a:t>
            </a:r>
          </a:p>
          <a:p>
            <a:endParaRPr lang="en-US" sz="2600" dirty="0" smtClean="0"/>
          </a:p>
          <a:p>
            <a:r>
              <a:rPr lang="en-US" sz="2600" dirty="0" smtClean="0"/>
              <a:t>show that the physics and physiology of signal extraction from a reverberant and noisy environment </a:t>
            </a:r>
            <a:r>
              <a:rPr lang="en-US" sz="2600" i="1" dirty="0" smtClean="0">
                <a:solidFill>
                  <a:srgbClr val="C00000"/>
                </a:solidFill>
              </a:rPr>
              <a:t>depend on the phases of harmonics in complex tones</a:t>
            </a:r>
            <a:r>
              <a:rPr lang="en-US" sz="2600" dirty="0" smtClean="0">
                <a:solidFill>
                  <a:srgbClr val="C00000"/>
                </a:solidFill>
              </a:rPr>
              <a:t>; </a:t>
            </a:r>
          </a:p>
          <a:p>
            <a:pPr lvl="1"/>
            <a:r>
              <a:rPr lang="en-US" sz="2200" dirty="0" smtClean="0"/>
              <a:t>To which ISO3382 is completely blind,</a:t>
            </a:r>
          </a:p>
          <a:p>
            <a:pPr>
              <a:buNone/>
            </a:pPr>
            <a:endParaRPr lang="en-US" sz="2600" dirty="0" smtClean="0"/>
          </a:p>
          <a:p>
            <a:r>
              <a:rPr lang="en-US" sz="2600" dirty="0" smtClean="0"/>
              <a:t>and present ways of measuring Clarity using impulse responses and recordings of live speech.</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1173162"/>
          </a:xfrm>
        </p:spPr>
        <p:txBody>
          <a:bodyPr>
            <a:normAutofit fontScale="90000"/>
          </a:bodyPr>
          <a:lstStyle/>
          <a:p>
            <a:r>
              <a:rPr lang="en-US" sz="4000" dirty="0" smtClean="0"/>
              <a:t>Example: The numbers 1 to 10 repeated four times with increasing clarity.</a:t>
            </a:r>
            <a:br>
              <a:rPr lang="en-US" sz="4000" dirty="0" smtClean="0"/>
            </a:br>
            <a:endParaRPr lang="en-US" dirty="0"/>
          </a:p>
        </p:txBody>
      </p:sp>
      <p:sp>
        <p:nvSpPr>
          <p:cNvPr id="3" name="Content Placeholder 2"/>
          <p:cNvSpPr>
            <a:spLocks noGrp="1"/>
          </p:cNvSpPr>
          <p:nvPr>
            <p:ph idx="1"/>
          </p:nvPr>
        </p:nvSpPr>
        <p:spPr>
          <a:xfrm>
            <a:off x="457200" y="1828801"/>
            <a:ext cx="8229600" cy="1295399"/>
          </a:xfrm>
        </p:spPr>
        <p:txBody>
          <a:bodyPr>
            <a:normAutofit/>
          </a:bodyPr>
          <a:lstStyle/>
          <a:p>
            <a:pPr lvl="1"/>
            <a:r>
              <a:rPr lang="en-US" sz="2400" dirty="0" smtClean="0"/>
              <a:t>All the sequences have C50 = infinity and STI &gt; 96.</a:t>
            </a:r>
            <a:endParaRPr lang="en-US" sz="2000" dirty="0" smtClean="0"/>
          </a:p>
          <a:p>
            <a:pPr lvl="1"/>
            <a:endParaRPr lang="en-US" dirty="0"/>
          </a:p>
        </p:txBody>
      </p:sp>
      <p:pic>
        <p:nvPicPr>
          <p:cNvPr id="4" name="Picture 3" descr="ten_371_as_measurement.png"/>
          <p:cNvPicPr/>
          <p:nvPr/>
        </p:nvPicPr>
        <p:blipFill>
          <a:blip r:embed="rId3" cstate="print"/>
          <a:stretch>
            <a:fillRect/>
          </a:stretch>
        </p:blipFill>
        <p:spPr>
          <a:xfrm>
            <a:off x="685800" y="2895600"/>
            <a:ext cx="7315200" cy="2895600"/>
          </a:xfrm>
          <a:prstGeom prst="rect">
            <a:avLst/>
          </a:prstGeom>
        </p:spPr>
      </p:pic>
      <p:sp>
        <p:nvSpPr>
          <p:cNvPr id="6" name="Rectangle 5"/>
          <p:cNvSpPr/>
          <p:nvPr/>
        </p:nvSpPr>
        <p:spPr>
          <a:xfrm>
            <a:off x="6096000" y="6019800"/>
            <a:ext cx="1566391" cy="369332"/>
          </a:xfrm>
          <a:prstGeom prst="rect">
            <a:avLst/>
          </a:prstGeom>
        </p:spPr>
        <p:txBody>
          <a:bodyPr wrap="none">
            <a:spAutoFit/>
          </a:bodyPr>
          <a:lstStyle/>
          <a:p>
            <a:r>
              <a:rPr lang="en-US" dirty="0" smtClean="0">
                <a:hlinkClick r:id="rId4"/>
              </a:rPr>
              <a:t>Click for sound</a:t>
            </a:r>
            <a:endParaRPr lang="en-US" dirty="0"/>
          </a:p>
        </p:txBody>
      </p:sp>
      <p:pic>
        <p:nvPicPr>
          <p:cNvPr id="7" name="ten371_130_88r_ten.mp3">
            <a:hlinkClick r:id="" action="ppaction://media"/>
          </p:cNvPr>
          <p:cNvPicPr>
            <a:picLocks noRot="1" noChangeAspect="1"/>
          </p:cNvPicPr>
          <p:nvPr>
            <a:audioFile r:link="rId1"/>
          </p:nvPr>
        </p:nvPicPr>
        <p:blipFill>
          <a:blip r:embed="rId5" cstate="print"/>
          <a:stretch>
            <a:fillRect/>
          </a:stretch>
        </p:blipFill>
        <p:spPr>
          <a:xfrm>
            <a:off x="5410200" y="6096000"/>
            <a:ext cx="457200" cy="457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7906" fill="hold"/>
                                        <p:tgtEl>
                                          <p:spTgt spid="7"/>
                                        </p:tgtEl>
                                      </p:cBhvr>
                                    </p:cmd>
                                  </p:childTnLst>
                                </p:cTn>
                              </p:par>
                            </p:childTnLst>
                          </p:cTn>
                        </p:par>
                      </p:childTnLst>
                    </p:cTn>
                  </p:par>
                </p:childTnLst>
              </p:cTn>
              <p:nextCondLst>
                <p:cond evt="onClick" delay="0">
                  <p:tgtEl>
                    <p:spTgt spid="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Measured Clarity in a Classroom</a:t>
            </a:r>
            <a:endParaRPr lang="en-US" dirty="0"/>
          </a:p>
        </p:txBody>
      </p:sp>
      <p:pic>
        <p:nvPicPr>
          <p:cNvPr id="4" name="Content Placeholder 3" descr="DSC00158.JPG"/>
          <p:cNvPicPr>
            <a:picLocks noGrp="1" noChangeAspect="1"/>
          </p:cNvPicPr>
          <p:nvPr>
            <p:ph idx="1"/>
          </p:nvPr>
        </p:nvPicPr>
        <p:blipFill>
          <a:blip r:embed="rId2" cstate="print"/>
          <a:stretch>
            <a:fillRect/>
          </a:stretch>
        </p:blipFill>
        <p:spPr>
          <a:xfrm>
            <a:off x="533400" y="1295400"/>
            <a:ext cx="4689872" cy="3126582"/>
          </a:xfrm>
        </p:spPr>
      </p:pic>
      <p:pic>
        <p:nvPicPr>
          <p:cNvPr id="5" name="Picture 4" descr="DSC00157.JPG"/>
          <p:cNvPicPr>
            <a:picLocks noChangeAspect="1"/>
          </p:cNvPicPr>
          <p:nvPr/>
        </p:nvPicPr>
        <p:blipFill>
          <a:blip r:embed="rId3" cstate="print"/>
          <a:srcRect l="25833" t="10000" r="25833" b="41250"/>
          <a:stretch>
            <a:fillRect/>
          </a:stretch>
        </p:blipFill>
        <p:spPr>
          <a:xfrm>
            <a:off x="5638800" y="1524000"/>
            <a:ext cx="3200400" cy="2151993"/>
          </a:xfrm>
          <a:prstGeom prst="rect">
            <a:avLst/>
          </a:prstGeom>
        </p:spPr>
      </p:pic>
      <p:sp>
        <p:nvSpPr>
          <p:cNvPr id="6" name="Text Placeholder 5"/>
          <p:cNvSpPr>
            <a:spLocks noGrp="1"/>
          </p:cNvSpPr>
          <p:nvPr>
            <p:ph type="body" idx="4294967295"/>
          </p:nvPr>
        </p:nvSpPr>
        <p:spPr>
          <a:xfrm>
            <a:off x="228600" y="4495800"/>
            <a:ext cx="8534400" cy="1219200"/>
          </a:xfrm>
        </p:spPr>
        <p:txBody>
          <a:bodyPr>
            <a:noAutofit/>
          </a:bodyPr>
          <a:lstStyle/>
          <a:p>
            <a:r>
              <a:rPr lang="en-US" sz="2800" dirty="0" smtClean="0"/>
              <a:t>Harvard Science Center C: ~200 sharply raked seats. Large muticellular horn speaker.</a:t>
            </a:r>
          </a:p>
          <a:p>
            <a:pPr lvl="1"/>
            <a:r>
              <a:rPr lang="en-US" sz="2400" dirty="0" smtClean="0"/>
              <a:t>Students in the rear were chatting to each other and playing with their smart phones. Why?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3600" dirty="0" smtClean="0"/>
              <a:t>Results: Clarity ratios with live speech</a:t>
            </a:r>
            <a:endParaRPr lang="en-US" sz="3600" dirty="0"/>
          </a:p>
        </p:txBody>
      </p:sp>
      <p:pic>
        <p:nvPicPr>
          <p:cNvPr id="4" name="Picture 3" descr="logan_close_13.png"/>
          <p:cNvPicPr>
            <a:picLocks noChangeAspect="1"/>
          </p:cNvPicPr>
          <p:nvPr/>
        </p:nvPicPr>
        <p:blipFill>
          <a:blip r:embed="rId6" cstate="print"/>
          <a:stretch>
            <a:fillRect/>
          </a:stretch>
        </p:blipFill>
        <p:spPr>
          <a:xfrm>
            <a:off x="381000" y="990600"/>
            <a:ext cx="5166808" cy="1493650"/>
          </a:xfrm>
          <a:prstGeom prst="rect">
            <a:avLst/>
          </a:prstGeom>
        </p:spPr>
      </p:pic>
      <p:pic>
        <p:nvPicPr>
          <p:cNvPr id="5" name="Picture 4" descr="logan_far_excerpt_13.png"/>
          <p:cNvPicPr>
            <a:picLocks noChangeAspect="1"/>
          </p:cNvPicPr>
          <p:nvPr/>
        </p:nvPicPr>
        <p:blipFill>
          <a:blip r:embed="rId7" cstate="print"/>
          <a:srcRect t="15305"/>
          <a:stretch>
            <a:fillRect/>
          </a:stretch>
        </p:blipFill>
        <p:spPr>
          <a:xfrm>
            <a:off x="381000" y="2438400"/>
            <a:ext cx="5166808" cy="1265050"/>
          </a:xfrm>
          <a:prstGeom prst="rect">
            <a:avLst/>
          </a:prstGeom>
        </p:spPr>
      </p:pic>
      <p:pic>
        <p:nvPicPr>
          <p:cNvPr id="6" name="Picture 5" descr="logan_spkr_near_excerpt_13.png"/>
          <p:cNvPicPr>
            <a:picLocks noChangeAspect="1"/>
          </p:cNvPicPr>
          <p:nvPr/>
        </p:nvPicPr>
        <p:blipFill>
          <a:blip r:embed="rId8" cstate="print"/>
          <a:srcRect t="12396" b="17363"/>
          <a:stretch>
            <a:fillRect/>
          </a:stretch>
        </p:blipFill>
        <p:spPr>
          <a:xfrm>
            <a:off x="381000" y="3733800"/>
            <a:ext cx="5166808" cy="1295400"/>
          </a:xfrm>
          <a:prstGeom prst="rect">
            <a:avLst/>
          </a:prstGeom>
        </p:spPr>
      </p:pic>
      <p:pic>
        <p:nvPicPr>
          <p:cNvPr id="7" name="Picture 6" descr="logan_spkr_far_excerpt_13.png"/>
          <p:cNvPicPr>
            <a:picLocks noChangeAspect="1"/>
          </p:cNvPicPr>
          <p:nvPr/>
        </p:nvPicPr>
        <p:blipFill>
          <a:blip r:embed="rId9" cstate="print"/>
          <a:srcRect t="20099"/>
          <a:stretch>
            <a:fillRect/>
          </a:stretch>
        </p:blipFill>
        <p:spPr>
          <a:xfrm>
            <a:off x="381000" y="5029200"/>
            <a:ext cx="5182049" cy="1211712"/>
          </a:xfrm>
          <a:prstGeom prst="rect">
            <a:avLst/>
          </a:prstGeom>
        </p:spPr>
      </p:pic>
      <p:sp>
        <p:nvSpPr>
          <p:cNvPr id="8" name="TextBox 7"/>
          <p:cNvSpPr txBox="1"/>
          <p:nvPr/>
        </p:nvSpPr>
        <p:spPr>
          <a:xfrm>
            <a:off x="5715000" y="1066800"/>
            <a:ext cx="2895600" cy="3785652"/>
          </a:xfrm>
          <a:prstGeom prst="rect">
            <a:avLst/>
          </a:prstGeom>
          <a:noFill/>
        </p:spPr>
        <p:txBody>
          <a:bodyPr wrap="square" rtlCol="0">
            <a:spAutoFit/>
          </a:bodyPr>
          <a:lstStyle/>
          <a:p>
            <a:r>
              <a:rPr lang="en-US" sz="2400" dirty="0" smtClean="0"/>
              <a:t>Clarity with no microphone in the front of the hall.</a:t>
            </a:r>
          </a:p>
          <a:p>
            <a:endParaRPr lang="en-US" sz="2400" dirty="0" smtClean="0"/>
          </a:p>
          <a:p>
            <a:r>
              <a:rPr lang="en-US" sz="2400" dirty="0" smtClean="0"/>
              <a:t>In the rear of the hall with no microphone.</a:t>
            </a:r>
          </a:p>
          <a:p>
            <a:endParaRPr lang="en-US" sz="2400" dirty="0" smtClean="0"/>
          </a:p>
          <a:p>
            <a:r>
              <a:rPr lang="en-US" sz="2400" dirty="0" smtClean="0"/>
              <a:t>In the front of the hall with the microphone.</a:t>
            </a:r>
          </a:p>
        </p:txBody>
      </p:sp>
      <p:pic>
        <p:nvPicPr>
          <p:cNvPr id="13" name="Science center C no speaker front p10.mp3">
            <a:hlinkClick r:id="" action="ppaction://media"/>
          </p:cNvPr>
          <p:cNvPicPr>
            <a:picLocks noRot="1" noChangeAspect="1"/>
          </p:cNvPicPr>
          <p:nvPr>
            <a:audioFile r:link="rId1"/>
          </p:nvPr>
        </p:nvPicPr>
        <p:blipFill>
          <a:blip r:embed="rId10" cstate="print"/>
          <a:stretch>
            <a:fillRect/>
          </a:stretch>
        </p:blipFill>
        <p:spPr>
          <a:xfrm>
            <a:off x="8077200" y="1828800"/>
            <a:ext cx="457200" cy="457200"/>
          </a:xfrm>
          <a:prstGeom prst="rect">
            <a:avLst/>
          </a:prstGeom>
        </p:spPr>
      </p:pic>
      <p:pic>
        <p:nvPicPr>
          <p:cNvPr id="14" name="Science center C no speaker rear p10.mp3">
            <a:hlinkClick r:id="" action="ppaction://media"/>
          </p:cNvPr>
          <p:cNvPicPr>
            <a:picLocks noRot="1" noChangeAspect="1"/>
          </p:cNvPicPr>
          <p:nvPr>
            <a:audioFile r:link="rId2"/>
          </p:nvPr>
        </p:nvPicPr>
        <p:blipFill>
          <a:blip r:embed="rId11" cstate="print"/>
          <a:stretch>
            <a:fillRect/>
          </a:stretch>
        </p:blipFill>
        <p:spPr>
          <a:xfrm>
            <a:off x="8001000" y="3352800"/>
            <a:ext cx="457200" cy="457200"/>
          </a:xfrm>
          <a:prstGeom prst="rect">
            <a:avLst/>
          </a:prstGeom>
        </p:spPr>
      </p:pic>
      <p:pic>
        <p:nvPicPr>
          <p:cNvPr id="15" name="Science center C spkr front.mp3">
            <a:hlinkClick r:id="" action="ppaction://media"/>
          </p:cNvPr>
          <p:cNvPicPr>
            <a:picLocks noRot="1" noChangeAspect="1"/>
          </p:cNvPicPr>
          <p:nvPr>
            <a:audioFile r:link="rId3"/>
          </p:nvPr>
        </p:nvPicPr>
        <p:blipFill>
          <a:blip r:embed="rId12" cstate="print"/>
          <a:stretch>
            <a:fillRect/>
          </a:stretch>
        </p:blipFill>
        <p:spPr>
          <a:xfrm>
            <a:off x="8001000" y="4267200"/>
            <a:ext cx="457200" cy="457200"/>
          </a:xfrm>
          <a:prstGeom prst="rect">
            <a:avLst/>
          </a:prstGeom>
        </p:spPr>
      </p:pic>
      <p:pic>
        <p:nvPicPr>
          <p:cNvPr id="16" name="Science center C rear.mp3">
            <a:hlinkClick r:id="" action="ppaction://media"/>
          </p:cNvPr>
          <p:cNvPicPr>
            <a:picLocks noRot="1" noChangeAspect="1"/>
          </p:cNvPicPr>
          <p:nvPr>
            <a:audioFile r:link="rId4"/>
          </p:nvPr>
        </p:nvPicPr>
        <p:blipFill>
          <a:blip r:embed="rId13" cstate="print"/>
          <a:stretch>
            <a:fillRect/>
          </a:stretch>
        </p:blipFill>
        <p:spPr>
          <a:xfrm>
            <a:off x="8001000" y="5791200"/>
            <a:ext cx="457200" cy="457200"/>
          </a:xfrm>
          <a:prstGeom prst="rect">
            <a:avLst/>
          </a:prstGeom>
        </p:spPr>
      </p:pic>
      <p:sp>
        <p:nvSpPr>
          <p:cNvPr id="12" name="TextBox 11"/>
          <p:cNvSpPr txBox="1"/>
          <p:nvPr/>
        </p:nvSpPr>
        <p:spPr>
          <a:xfrm>
            <a:off x="5715000" y="4953000"/>
            <a:ext cx="2971800" cy="1569660"/>
          </a:xfrm>
          <a:prstGeom prst="rect">
            <a:avLst/>
          </a:prstGeom>
          <a:noFill/>
        </p:spPr>
        <p:txBody>
          <a:bodyPr wrap="square" rtlCol="0">
            <a:spAutoFit/>
          </a:bodyPr>
          <a:lstStyle/>
          <a:p>
            <a:r>
              <a:rPr lang="en-US" sz="2400" dirty="0" smtClean="0"/>
              <a:t>In the rear with the microphone. Clarity is poorer with amplification.</a:t>
            </a:r>
            <a:endParaRPr lang="en-US" sz="2400"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2635" fill="hold"/>
                                        <p:tgtEl>
                                          <p:spTgt spid="13"/>
                                        </p:tgtEl>
                                      </p:cBhvr>
                                    </p:cmd>
                                  </p:childTnLst>
                                </p:cTn>
                              </p:par>
                            </p:childTnLst>
                          </p:cTn>
                        </p:par>
                      </p:childTnLst>
                    </p:cTn>
                  </p:par>
                </p:childTnLst>
              </p:cTn>
              <p:nextCondLst>
                <p:cond evt="onClick" delay="0">
                  <p:tgtEl>
                    <p:spTgt spid="13"/>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6992" fill="hold"/>
                                        <p:tgtEl>
                                          <p:spTgt spid="14"/>
                                        </p:tgtEl>
                                      </p:cBhvr>
                                    </p:cmd>
                                  </p:childTnLst>
                                </p:cTn>
                              </p:par>
                            </p:childTnLst>
                          </p:cTn>
                        </p:par>
                      </p:childTnLst>
                    </p:cTn>
                  </p:par>
                </p:childTnLst>
              </p:cTn>
              <p:nextCondLst>
                <p:cond evt="onClick" delay="0">
                  <p:tgtEl>
                    <p:spTgt spid="14"/>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seq concurrent="1" nextAc="seek">
              <p:cTn id="14" restart="whenNotActive" fill="hold" evtFilter="cancelBubble" nodeType="interactiveSeq">
                <p:stCondLst>
                  <p:cond evt="onClick" delay="0">
                    <p:tgtEl>
                      <p:spTgt spid="15"/>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2556" fill="hold"/>
                                        <p:tgtEl>
                                          <p:spTgt spid="15"/>
                                        </p:tgtEl>
                                      </p:cBhvr>
                                    </p:cmd>
                                  </p:childTnLst>
                                </p:cTn>
                              </p:par>
                            </p:childTnLst>
                          </p:cTn>
                        </p:par>
                      </p:childTnLst>
                    </p:cTn>
                  </p:par>
                </p:childTnLst>
              </p:cTn>
              <p:nextCondLst>
                <p:cond evt="onClick" delay="0">
                  <p:tgtEl>
                    <p:spTgt spid="15"/>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5"/>
                </p:tgtEl>
              </p:cMediaNode>
            </p:audio>
            <p:seq concurrent="1" nextAc="seek">
              <p:cTn id="20" restart="whenNotActive" fill="hold" evtFilter="cancelBubble" nodeType="interactiveSeq">
                <p:stCondLst>
                  <p:cond evt="onClick" delay="0">
                    <p:tgtEl>
                      <p:spTgt spid="16"/>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18206" fill="hold"/>
                                        <p:tgtEl>
                                          <p:spTgt spid="16"/>
                                        </p:tgtEl>
                                      </p:cBhvr>
                                    </p:cmd>
                                  </p:childTnLst>
                                </p:cTn>
                              </p:par>
                            </p:childTnLst>
                          </p:cTn>
                        </p:par>
                      </p:childTnLst>
                    </p:cTn>
                  </p:par>
                </p:childTnLst>
              </p:cTn>
              <p:nextCondLst>
                <p:cond evt="onClick" delay="0">
                  <p:tgtEl>
                    <p:spTgt spid="16"/>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16"/>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What to do?</a:t>
            </a:r>
            <a:endParaRPr lang="en-US" dirty="0"/>
          </a:p>
        </p:txBody>
      </p:sp>
      <p:sp>
        <p:nvSpPr>
          <p:cNvPr id="3" name="Content Placeholder 2"/>
          <p:cNvSpPr>
            <a:spLocks noGrp="1"/>
          </p:cNvSpPr>
          <p:nvPr>
            <p:ph idx="1"/>
          </p:nvPr>
        </p:nvSpPr>
        <p:spPr>
          <a:xfrm>
            <a:off x="304800" y="1066800"/>
            <a:ext cx="8534400" cy="5486400"/>
          </a:xfrm>
        </p:spPr>
        <p:txBody>
          <a:bodyPr>
            <a:normAutofit fontScale="92500" lnSpcReduction="20000"/>
          </a:bodyPr>
          <a:lstStyle/>
          <a:p>
            <a:r>
              <a:rPr lang="en-US" dirty="0" smtClean="0"/>
              <a:t>Demand that architects put audience in front of performers.</a:t>
            </a:r>
          </a:p>
          <a:p>
            <a:r>
              <a:rPr lang="en-US" dirty="0" smtClean="0"/>
              <a:t>Find and use ways to predict if the direct sound will be audible in most of the seats in a venue.</a:t>
            </a:r>
          </a:p>
          <a:p>
            <a:r>
              <a:rPr lang="en-US" dirty="0" smtClean="0"/>
              <a:t>Don’t ignore the importance of both G and </a:t>
            </a:r>
            <a:r>
              <a:rPr lang="en-US" dirty="0" err="1" smtClean="0"/>
              <a:t>G</a:t>
            </a:r>
            <a:r>
              <a:rPr lang="en-US" sz="2400" dirty="0" err="1" smtClean="0"/>
              <a:t>late</a:t>
            </a:r>
            <a:r>
              <a:rPr lang="en-US" dirty="0" smtClean="0"/>
              <a:t> in hall design.</a:t>
            </a:r>
          </a:p>
          <a:p>
            <a:r>
              <a:rPr lang="en-US" sz="3200" kern="1200" dirty="0" smtClean="0">
                <a:solidFill>
                  <a:schemeClr val="tx1"/>
                </a:solidFill>
                <a:latin typeface="+mn-lt"/>
                <a:ea typeface="+mn-ea"/>
                <a:cs typeface="+mn-cs"/>
              </a:rPr>
              <a:t>Don’t study acoustics</a:t>
            </a:r>
            <a:r>
              <a:rPr lang="en-US" sz="3200" kern="1200" baseline="0" dirty="0" smtClean="0">
                <a:solidFill>
                  <a:schemeClr val="tx1"/>
                </a:solidFill>
                <a:latin typeface="+mn-lt"/>
                <a:ea typeface="+mn-ea"/>
                <a:cs typeface="+mn-cs"/>
              </a:rPr>
              <a:t> or hearing with sine-tones, noise-bursts, and clicks! Use speech, music, and syllabic tones (cellos, oboes, etc.)</a:t>
            </a:r>
            <a:endParaRPr lang="en-US" dirty="0" smtClean="0"/>
          </a:p>
          <a:p>
            <a:r>
              <a:rPr lang="en-US" dirty="0" smtClean="0"/>
              <a:t>Learn how to make and reproduce binaural recordings of live performances </a:t>
            </a:r>
            <a:r>
              <a:rPr lang="en-US" dirty="0" smtClean="0">
                <a:solidFill>
                  <a:srgbClr val="C00000"/>
                </a:solidFill>
              </a:rPr>
              <a:t>at your eardrums. </a:t>
            </a:r>
          </a:p>
          <a:p>
            <a:pPr lvl="1"/>
            <a:r>
              <a:rPr lang="en-US" dirty="0" smtClean="0"/>
              <a:t>Don’t believe any simulation until you can verify it precisely with a binaural recording!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Conclusions</a:t>
            </a:r>
            <a:endParaRPr lang="en-US" dirty="0"/>
          </a:p>
        </p:txBody>
      </p:sp>
      <p:sp>
        <p:nvSpPr>
          <p:cNvPr id="3" name="Content Placeholder 2"/>
          <p:cNvSpPr>
            <a:spLocks noGrp="1"/>
          </p:cNvSpPr>
          <p:nvPr>
            <p:ph idx="1"/>
          </p:nvPr>
        </p:nvSpPr>
        <p:spPr>
          <a:xfrm>
            <a:off x="457200" y="1066800"/>
            <a:ext cx="8229600" cy="4953000"/>
          </a:xfrm>
        </p:spPr>
        <p:txBody>
          <a:bodyPr>
            <a:noAutofit/>
          </a:bodyPr>
          <a:lstStyle/>
          <a:p>
            <a:r>
              <a:rPr lang="en-US" sz="2800" dirty="0" smtClean="0"/>
              <a:t>ISO3382 analyses for Clarity are based on obsolete theories of hearing. The evolution of the ear and brain demands that the direct sound be audible.</a:t>
            </a:r>
          </a:p>
          <a:p>
            <a:r>
              <a:rPr lang="en-US" sz="2800" dirty="0" smtClean="0"/>
              <a:t>Current hall designs are turning live performances into spectacles for tourists, driving audiences to movies and recordings.</a:t>
            </a:r>
          </a:p>
          <a:p>
            <a:r>
              <a:rPr lang="en-US" sz="2800" dirty="0" smtClean="0"/>
              <a:t>Current classroom design and sound reinforcement strive for loudness over engagement, understanding, and remembering. </a:t>
            </a:r>
          </a:p>
          <a:p>
            <a:r>
              <a:rPr lang="en-US" sz="2800" dirty="0" smtClean="0"/>
              <a:t>The ancient Greeks knew better.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this about phase?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Phase is supposedly inaudible above about 1000Hz.</a:t>
            </a:r>
          </a:p>
          <a:p>
            <a:pPr lvl="1"/>
            <a:r>
              <a:rPr lang="en-US" dirty="0" smtClean="0"/>
              <a:t>But this is only true if you use sine-waves as test signals</a:t>
            </a:r>
          </a:p>
          <a:p>
            <a:pPr lvl="1"/>
            <a:endParaRPr lang="en-US" dirty="0" smtClean="0"/>
          </a:p>
          <a:p>
            <a:r>
              <a:rPr lang="en-US" dirty="0" smtClean="0"/>
              <a:t>When you use speech or music, the statement is blatantly untrue!</a:t>
            </a:r>
          </a:p>
          <a:p>
            <a:endParaRPr lang="en-US" dirty="0" smtClean="0"/>
          </a:p>
          <a:p>
            <a:r>
              <a:rPr lang="en-US" dirty="0" smtClean="0"/>
              <a:t>The relative phase of harmonics above 1000Hz is essential to how we hear!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6200"/>
            <a:ext cx="8229600" cy="1143000"/>
          </a:xfrm>
        </p:spPr>
        <p:txBody>
          <a:bodyPr/>
          <a:lstStyle/>
          <a:p>
            <a:r>
              <a:rPr lang="en-US" dirty="0" smtClean="0"/>
              <a:t>Example of Clarity for Speech</a:t>
            </a:r>
          </a:p>
        </p:txBody>
      </p:sp>
      <p:sp>
        <p:nvSpPr>
          <p:cNvPr id="7171" name="Content Placeholder 2"/>
          <p:cNvSpPr>
            <a:spLocks noGrp="1"/>
          </p:cNvSpPr>
          <p:nvPr>
            <p:ph idx="1"/>
          </p:nvPr>
        </p:nvSpPr>
        <p:spPr>
          <a:xfrm>
            <a:off x="457200" y="960438"/>
            <a:ext cx="8229600" cy="4525962"/>
          </a:xfrm>
        </p:spPr>
        <p:txBody>
          <a:bodyPr>
            <a:normAutofit/>
          </a:bodyPr>
          <a:lstStyle/>
          <a:p>
            <a:r>
              <a:rPr lang="en-US" dirty="0" smtClean="0"/>
              <a:t>This impulse response has C50 and C80 = infinity. STI = 0.96, and RASTI = 0.93.</a:t>
            </a:r>
          </a:p>
        </p:txBody>
      </p:sp>
      <p:pic>
        <p:nvPicPr>
          <p:cNvPr id="7172" name="Picture 3" descr="impulse.bmp"/>
          <p:cNvPicPr>
            <a:picLocks noChangeAspect="1"/>
          </p:cNvPicPr>
          <p:nvPr/>
        </p:nvPicPr>
        <p:blipFill>
          <a:blip r:embed="rId3" cstate="print"/>
          <a:srcRect/>
          <a:stretch>
            <a:fillRect/>
          </a:stretch>
        </p:blipFill>
        <p:spPr bwMode="auto">
          <a:xfrm>
            <a:off x="533400" y="1981200"/>
            <a:ext cx="2819400" cy="2420938"/>
          </a:xfrm>
          <a:prstGeom prst="rect">
            <a:avLst/>
          </a:prstGeom>
          <a:noFill/>
          <a:ln w="9525">
            <a:noFill/>
            <a:miter lim="800000"/>
            <a:headEnd/>
            <a:tailEnd/>
          </a:ln>
        </p:spPr>
      </p:pic>
      <p:sp>
        <p:nvSpPr>
          <p:cNvPr id="7173" name="TextBox 5"/>
          <p:cNvSpPr txBox="1">
            <a:spLocks noChangeArrowheads="1"/>
          </p:cNvSpPr>
          <p:nvPr/>
        </p:nvSpPr>
        <p:spPr bwMode="auto">
          <a:xfrm>
            <a:off x="3581400" y="1981200"/>
            <a:ext cx="4800600" cy="2923877"/>
          </a:xfrm>
          <a:prstGeom prst="rect">
            <a:avLst/>
          </a:prstGeom>
          <a:noFill/>
          <a:ln w="9525">
            <a:noFill/>
            <a:miter lim="800000"/>
            <a:headEnd/>
            <a:tailEnd/>
          </a:ln>
        </p:spPr>
        <p:txBody>
          <a:bodyPr>
            <a:spAutoFit/>
          </a:bodyPr>
          <a:lstStyle/>
          <a:p>
            <a:r>
              <a:rPr lang="en-US" sz="2800" dirty="0" smtClean="0"/>
              <a:t>But the second utterance is </a:t>
            </a:r>
            <a:r>
              <a:rPr lang="en-US" sz="2800" dirty="0"/>
              <a:t>muddy and </a:t>
            </a:r>
            <a:r>
              <a:rPr lang="en-US" sz="2800" dirty="0" smtClean="0"/>
              <a:t>distant </a:t>
            </a:r>
            <a:r>
              <a:rPr lang="en-US" sz="2800" dirty="0" smtClean="0">
                <a:solidFill>
                  <a:srgbClr val="FF0000"/>
                </a:solidFill>
              </a:rPr>
              <a:t> </a:t>
            </a:r>
            <a:r>
              <a:rPr lang="en-US" sz="2800" dirty="0"/>
              <a:t>because</a:t>
            </a:r>
            <a:r>
              <a:rPr lang="en-US" sz="2800" dirty="0">
                <a:solidFill>
                  <a:srgbClr val="FF0000"/>
                </a:solidFill>
              </a:rPr>
              <a:t> </a:t>
            </a:r>
            <a:r>
              <a:rPr lang="en-US" sz="2800" dirty="0" smtClean="0">
                <a:solidFill>
                  <a:srgbClr val="FF0000"/>
                </a:solidFill>
              </a:rPr>
              <a:t>the </a:t>
            </a:r>
            <a:r>
              <a:rPr lang="en-US" sz="2800" dirty="0">
                <a:solidFill>
                  <a:srgbClr val="FF0000"/>
                </a:solidFill>
              </a:rPr>
              <a:t>IR randomizes the phase of harmonics above 1000Hz!!!</a:t>
            </a:r>
          </a:p>
          <a:p>
            <a:endParaRPr lang="en-US" dirty="0"/>
          </a:p>
          <a:p>
            <a:endParaRPr lang="en-US" dirty="0"/>
          </a:p>
          <a:p>
            <a:endParaRPr lang="en-US" dirty="0"/>
          </a:p>
          <a:p>
            <a:endParaRPr lang="en-US" dirty="0"/>
          </a:p>
        </p:txBody>
      </p:sp>
      <p:pic>
        <p:nvPicPr>
          <p:cNvPr id="7174" name="Picture 6" descr="intro1_excerpt_clear_convolved.bmp"/>
          <p:cNvPicPr>
            <a:picLocks noChangeAspect="1"/>
          </p:cNvPicPr>
          <p:nvPr/>
        </p:nvPicPr>
        <p:blipFill>
          <a:blip r:embed="rId4" cstate="print"/>
          <a:srcRect/>
          <a:stretch>
            <a:fillRect/>
          </a:stretch>
        </p:blipFill>
        <p:spPr bwMode="auto">
          <a:xfrm>
            <a:off x="476250" y="4343400"/>
            <a:ext cx="8191500" cy="2384425"/>
          </a:xfrm>
          <a:prstGeom prst="rect">
            <a:avLst/>
          </a:prstGeom>
          <a:noFill/>
          <a:ln w="9525">
            <a:noFill/>
            <a:miter lim="800000"/>
            <a:headEnd/>
            <a:tailEnd/>
          </a:ln>
        </p:spPr>
      </p:pic>
      <p:sp>
        <p:nvSpPr>
          <p:cNvPr id="7175" name="TextBox 7"/>
          <p:cNvSpPr txBox="1">
            <a:spLocks noChangeArrowheads="1"/>
          </p:cNvSpPr>
          <p:nvPr/>
        </p:nvSpPr>
        <p:spPr bwMode="auto">
          <a:xfrm>
            <a:off x="5410200" y="3733800"/>
            <a:ext cx="2895600" cy="369888"/>
          </a:xfrm>
          <a:prstGeom prst="rect">
            <a:avLst/>
          </a:prstGeom>
          <a:noFill/>
          <a:ln w="9525">
            <a:noFill/>
            <a:miter lim="800000"/>
            <a:headEnd/>
            <a:tailEnd/>
          </a:ln>
        </p:spPr>
        <p:txBody>
          <a:bodyPr>
            <a:spAutoFit/>
          </a:bodyPr>
          <a:lstStyle/>
          <a:p>
            <a:r>
              <a:rPr lang="en-US" dirty="0">
                <a:hlinkClick r:id="rId5"/>
              </a:rPr>
              <a:t>(Click for sound )</a:t>
            </a:r>
            <a:endParaRPr lang="en-US" dirty="0"/>
          </a:p>
        </p:txBody>
      </p:sp>
      <p:pic>
        <p:nvPicPr>
          <p:cNvPr id="10" name="intro1_convolved_2.mp3">
            <a:hlinkClick r:id="" action="ppaction://media"/>
          </p:cNvPr>
          <p:cNvPicPr>
            <a:picLocks noRot="1" noChangeAspect="1"/>
          </p:cNvPicPr>
          <p:nvPr>
            <a:audioFile r:link="rId1"/>
          </p:nvPr>
        </p:nvPicPr>
        <p:blipFill>
          <a:blip r:embed="rId6" cstate="print"/>
          <a:stretch>
            <a:fillRect/>
          </a:stretch>
        </p:blipFill>
        <p:spPr>
          <a:xfrm>
            <a:off x="4495800" y="3657600"/>
            <a:ext cx="533400" cy="533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6598" fill="hold"/>
                                        <p:tgtEl>
                                          <p:spTgt spid="10"/>
                                        </p:tgtEl>
                                      </p:cBhvr>
                                    </p:cmd>
                                  </p:childTnLst>
                                </p:cTn>
                              </p:par>
                            </p:childTnLst>
                          </p:cTn>
                        </p:par>
                      </p:childTnLst>
                    </p:cTn>
                  </p:par>
                </p:childTnLst>
              </p:cTn>
              <p:nextCondLst>
                <p:cond evt="onClick" delay="0">
                  <p:tgtEl>
                    <p:spTgt spid="10"/>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Clarity Essential?</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smtClean="0"/>
              <a:t>Because when sound is clear it is easy to remember and demands our attention.</a:t>
            </a:r>
          </a:p>
          <a:p>
            <a:pPr lvl="1"/>
            <a:r>
              <a:rPr lang="en-US" dirty="0" smtClean="0"/>
              <a:t>Clear cannot be ignored. Great music and drama depend on this involuntary engagement.</a:t>
            </a:r>
          </a:p>
          <a:p>
            <a:r>
              <a:rPr lang="en-US" dirty="0" smtClean="0"/>
              <a:t>The Ancient Greeks understood this very well!</a:t>
            </a:r>
          </a:p>
          <a:p>
            <a:pPr lvl="1"/>
            <a:r>
              <a:rPr lang="en-US" dirty="0" smtClean="0"/>
              <a:t>Western classical music developed in dry spaces. Mozart would be shocked to hear modern halls.</a:t>
            </a:r>
          </a:p>
          <a:p>
            <a:pPr lvl="1"/>
            <a:r>
              <a:rPr lang="en-US" dirty="0" smtClean="0"/>
              <a:t>Vaudeville presenters knew all about Clarity, and modern drama and cinema directors have not forgotten.</a:t>
            </a:r>
          </a:p>
          <a:p>
            <a:r>
              <a:rPr lang="en-US" dirty="0" smtClean="0"/>
              <a:t>But the lesson has been lost in the design of modern music halls, operas, and classrooms.</a:t>
            </a:r>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Clarity is lost when live audiences see only backs. </a:t>
            </a:r>
            <a:endParaRPr lang="en-US" dirty="0"/>
          </a:p>
        </p:txBody>
      </p:sp>
      <p:sp>
        <p:nvSpPr>
          <p:cNvPr id="3" name="Content Placeholder 2"/>
          <p:cNvSpPr>
            <a:spLocks noGrp="1"/>
          </p:cNvSpPr>
          <p:nvPr>
            <p:ph idx="1"/>
          </p:nvPr>
        </p:nvSpPr>
        <p:spPr>
          <a:xfrm>
            <a:off x="457200" y="1676400"/>
            <a:ext cx="8229600" cy="4754563"/>
          </a:xfrm>
        </p:spPr>
        <p:txBody>
          <a:bodyPr>
            <a:noAutofit/>
          </a:bodyPr>
          <a:lstStyle/>
          <a:p>
            <a:r>
              <a:rPr lang="en-US" sz="4000" dirty="0" smtClean="0"/>
              <a:t>Live performances demand </a:t>
            </a:r>
            <a:r>
              <a:rPr lang="en-US" sz="4000" i="1" dirty="0" smtClean="0"/>
              <a:t>human</a:t>
            </a:r>
            <a:r>
              <a:rPr lang="en-US" sz="4000" dirty="0" smtClean="0"/>
              <a:t> contact.</a:t>
            </a:r>
            <a:endParaRPr lang="en-US" dirty="0" smtClean="0"/>
          </a:p>
          <a:p>
            <a:pPr lvl="1"/>
            <a:r>
              <a:rPr lang="en-US" sz="3200" dirty="0" smtClean="0"/>
              <a:t>The essence of all live performance is </a:t>
            </a:r>
            <a:r>
              <a:rPr lang="en-US" sz="3200" i="1" dirty="0" smtClean="0"/>
              <a:t>aural</a:t>
            </a:r>
            <a:r>
              <a:rPr lang="en-US" sz="3200" dirty="0" smtClean="0"/>
              <a:t> contact with the closeness and presence of the performers.</a:t>
            </a:r>
          </a:p>
          <a:p>
            <a:pPr lvl="1"/>
            <a:r>
              <a:rPr lang="en-US" sz="3200" dirty="0" smtClean="0"/>
              <a:t>And </a:t>
            </a:r>
            <a:r>
              <a:rPr lang="en-US" sz="3200" i="1" dirty="0" smtClean="0"/>
              <a:t>visual </a:t>
            </a:r>
            <a:r>
              <a:rPr lang="en-US" sz="3200" dirty="0" smtClean="0"/>
              <a:t>contact with their faces and fingers.</a:t>
            </a:r>
          </a:p>
          <a:p>
            <a:r>
              <a:rPr lang="en-US" sz="3600" dirty="0" smtClean="0"/>
              <a:t>Modern hall design often loses both.</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Excellent venues exist - but you will not find them with ISO3382</a:t>
            </a:r>
            <a:endParaRPr lang="en-US" sz="3200" dirty="0"/>
          </a:p>
        </p:txBody>
      </p:sp>
      <p:pic>
        <p:nvPicPr>
          <p:cNvPr id="4" name="Picture 3" descr="epidaurus_cover.jpg"/>
          <p:cNvPicPr>
            <a:picLocks noChangeAspect="1"/>
          </p:cNvPicPr>
          <p:nvPr/>
        </p:nvPicPr>
        <p:blipFill>
          <a:blip r:embed="rId2" cstate="print"/>
          <a:srcRect b="14174"/>
          <a:stretch>
            <a:fillRect/>
          </a:stretch>
        </p:blipFill>
        <p:spPr>
          <a:xfrm>
            <a:off x="533400" y="1447800"/>
            <a:ext cx="2362200" cy="1447800"/>
          </a:xfrm>
          <a:prstGeom prst="rect">
            <a:avLst/>
          </a:prstGeom>
        </p:spPr>
      </p:pic>
      <p:pic>
        <p:nvPicPr>
          <p:cNvPr id="5" name="Picture 4" descr="spoleto_galleria1.jpg"/>
          <p:cNvPicPr>
            <a:picLocks noChangeAspect="1"/>
          </p:cNvPicPr>
          <p:nvPr/>
        </p:nvPicPr>
        <p:blipFill>
          <a:blip r:embed="rId3" cstate="print"/>
          <a:stretch>
            <a:fillRect/>
          </a:stretch>
        </p:blipFill>
        <p:spPr>
          <a:xfrm>
            <a:off x="3309256" y="1447799"/>
            <a:ext cx="2177144" cy="1447801"/>
          </a:xfrm>
          <a:prstGeom prst="rect">
            <a:avLst/>
          </a:prstGeom>
        </p:spPr>
      </p:pic>
      <p:pic>
        <p:nvPicPr>
          <p:cNvPr id="6" name="Picture 5" descr="20130205_211037.jpg"/>
          <p:cNvPicPr>
            <a:picLocks noChangeAspect="1"/>
          </p:cNvPicPr>
          <p:nvPr/>
        </p:nvPicPr>
        <p:blipFill>
          <a:blip r:embed="rId4" cstate="print"/>
          <a:stretch>
            <a:fillRect/>
          </a:stretch>
        </p:blipFill>
        <p:spPr>
          <a:xfrm>
            <a:off x="5791200" y="1371600"/>
            <a:ext cx="2667000" cy="2000250"/>
          </a:xfrm>
          <a:prstGeom prst="rect">
            <a:avLst/>
          </a:prstGeom>
        </p:spPr>
      </p:pic>
      <p:sp>
        <p:nvSpPr>
          <p:cNvPr id="7" name="TextBox 6"/>
          <p:cNvSpPr txBox="1"/>
          <p:nvPr/>
        </p:nvSpPr>
        <p:spPr>
          <a:xfrm>
            <a:off x="228600" y="2971800"/>
            <a:ext cx="5486400" cy="646331"/>
          </a:xfrm>
          <a:prstGeom prst="rect">
            <a:avLst/>
          </a:prstGeom>
          <a:noFill/>
        </p:spPr>
        <p:txBody>
          <a:bodyPr wrap="square" rtlCol="0">
            <a:spAutoFit/>
          </a:bodyPr>
          <a:lstStyle/>
          <a:p>
            <a:r>
              <a:rPr lang="en-US" dirty="0" smtClean="0"/>
              <a:t>Epidaurus:   D/R ~+4dB         Spoleto: </a:t>
            </a:r>
            <a:r>
              <a:rPr lang="en-US" dirty="0" err="1" smtClean="0"/>
              <a:t>Teatro</a:t>
            </a:r>
            <a:r>
              <a:rPr lang="en-US" dirty="0" smtClean="0"/>
              <a:t> </a:t>
            </a:r>
            <a:r>
              <a:rPr lang="en-US" dirty="0" err="1" smtClean="0"/>
              <a:t>Caio</a:t>
            </a:r>
            <a:r>
              <a:rPr lang="en-US" dirty="0" smtClean="0"/>
              <a:t> </a:t>
            </a:r>
            <a:r>
              <a:rPr lang="en-US" dirty="0" err="1" smtClean="0"/>
              <a:t>Melisso</a:t>
            </a:r>
            <a:r>
              <a:rPr lang="en-US" dirty="0" smtClean="0"/>
              <a:t>:                          &gt; 15,000 seats,  Clarity A+          Festival </a:t>
            </a:r>
            <a:r>
              <a:rPr lang="en-US" dirty="0" err="1" smtClean="0"/>
              <a:t>dei</a:t>
            </a:r>
            <a:r>
              <a:rPr lang="en-US" dirty="0" smtClean="0"/>
              <a:t> Due Mondi</a:t>
            </a:r>
          </a:p>
        </p:txBody>
      </p:sp>
      <p:sp>
        <p:nvSpPr>
          <p:cNvPr id="8" name="TextBox 7"/>
          <p:cNvSpPr txBox="1"/>
          <p:nvPr/>
        </p:nvSpPr>
        <p:spPr>
          <a:xfrm>
            <a:off x="5638800" y="3352800"/>
            <a:ext cx="3124200" cy="923330"/>
          </a:xfrm>
          <a:prstGeom prst="rect">
            <a:avLst/>
          </a:prstGeom>
          <a:noFill/>
        </p:spPr>
        <p:txBody>
          <a:bodyPr wrap="square" rtlCol="0">
            <a:spAutoFit/>
          </a:bodyPr>
          <a:lstStyle/>
          <a:p>
            <a:r>
              <a:rPr lang="en-US" dirty="0" smtClean="0"/>
              <a:t>Front row first balcony Boston Symphony Hall. ~2700 seats              D/R &lt; -10dB,  Clarity A+</a:t>
            </a:r>
            <a:endParaRPr lang="en-US" dirty="0"/>
          </a:p>
        </p:txBody>
      </p:sp>
      <p:pic>
        <p:nvPicPr>
          <p:cNvPr id="10" name="Picture 9" descr="Jordan Hall.jpg"/>
          <p:cNvPicPr>
            <a:picLocks noChangeAspect="1"/>
          </p:cNvPicPr>
          <p:nvPr/>
        </p:nvPicPr>
        <p:blipFill>
          <a:blip r:embed="rId5" cstate="print"/>
          <a:stretch>
            <a:fillRect/>
          </a:stretch>
        </p:blipFill>
        <p:spPr>
          <a:xfrm>
            <a:off x="3352800" y="4343400"/>
            <a:ext cx="3470910" cy="1284767"/>
          </a:xfrm>
          <a:prstGeom prst="rect">
            <a:avLst/>
          </a:prstGeom>
        </p:spPr>
      </p:pic>
      <p:sp>
        <p:nvSpPr>
          <p:cNvPr id="11" name="TextBox 10"/>
          <p:cNvSpPr txBox="1"/>
          <p:nvPr/>
        </p:nvSpPr>
        <p:spPr>
          <a:xfrm>
            <a:off x="838200" y="6019800"/>
            <a:ext cx="7162800" cy="646331"/>
          </a:xfrm>
          <a:prstGeom prst="rect">
            <a:avLst/>
          </a:prstGeom>
          <a:noFill/>
        </p:spPr>
        <p:txBody>
          <a:bodyPr wrap="square" rtlCol="0">
            <a:spAutoFit/>
          </a:bodyPr>
          <a:lstStyle/>
          <a:p>
            <a:r>
              <a:rPr lang="en-US" dirty="0" err="1" smtClean="0"/>
              <a:t>Staatsoper</a:t>
            </a:r>
            <a:r>
              <a:rPr lang="en-US" dirty="0" smtClean="0"/>
              <a:t> Berlin                          Jordan Hall, New England Conservatory     1500 seats, A+                                                       1200 seats A-</a:t>
            </a:r>
            <a:endParaRPr lang="en-US" dirty="0"/>
          </a:p>
        </p:txBody>
      </p:sp>
      <p:sp>
        <p:nvSpPr>
          <p:cNvPr id="13" name="TextBox 12"/>
          <p:cNvSpPr txBox="1"/>
          <p:nvPr/>
        </p:nvSpPr>
        <p:spPr>
          <a:xfrm>
            <a:off x="3124200" y="3505200"/>
            <a:ext cx="2514600" cy="646331"/>
          </a:xfrm>
          <a:prstGeom prst="rect">
            <a:avLst/>
          </a:prstGeom>
          <a:noFill/>
        </p:spPr>
        <p:txBody>
          <a:bodyPr wrap="square" rtlCol="0">
            <a:spAutoFit/>
          </a:bodyPr>
          <a:lstStyle/>
          <a:p>
            <a:r>
              <a:rPr lang="en-US" dirty="0" smtClean="0"/>
              <a:t>~350 seats,  D/R &gt; 0,  A+</a:t>
            </a:r>
          </a:p>
          <a:p>
            <a:endParaRPr lang="en-US" dirty="0"/>
          </a:p>
        </p:txBody>
      </p:sp>
      <p:sp>
        <p:nvSpPr>
          <p:cNvPr id="14" name="TextBox 13"/>
          <p:cNvSpPr txBox="1"/>
          <p:nvPr/>
        </p:nvSpPr>
        <p:spPr>
          <a:xfrm>
            <a:off x="762000" y="3516868"/>
            <a:ext cx="2362200" cy="369332"/>
          </a:xfrm>
          <a:prstGeom prst="rect">
            <a:avLst/>
          </a:prstGeom>
          <a:noFill/>
        </p:spPr>
        <p:txBody>
          <a:bodyPr wrap="square" rtlCol="0">
            <a:spAutoFit/>
          </a:bodyPr>
          <a:lstStyle/>
          <a:p>
            <a:r>
              <a:rPr lang="en-US" dirty="0" smtClean="0"/>
              <a:t>(N. F. </a:t>
            </a:r>
            <a:r>
              <a:rPr lang="en-US" dirty="0" err="1" smtClean="0"/>
              <a:t>Declercq</a:t>
            </a:r>
            <a:r>
              <a:rPr lang="en-US" dirty="0" smtClean="0"/>
              <a:t>)</a:t>
            </a:r>
            <a:endParaRPr lang="en-US" dirty="0"/>
          </a:p>
        </p:txBody>
      </p:sp>
      <p:pic>
        <p:nvPicPr>
          <p:cNvPr id="15" name="Picture 14" descr="Staatsoper_a.jpg"/>
          <p:cNvPicPr>
            <a:picLocks noChangeAspect="1"/>
          </p:cNvPicPr>
          <p:nvPr/>
        </p:nvPicPr>
        <p:blipFill>
          <a:blip r:embed="rId6" cstate="print"/>
          <a:stretch>
            <a:fillRect/>
          </a:stretch>
        </p:blipFill>
        <p:spPr>
          <a:xfrm>
            <a:off x="457200" y="3886200"/>
            <a:ext cx="2755300" cy="1905000"/>
          </a:xfrm>
          <a:prstGeom prst="rect">
            <a:avLst/>
          </a:prstGeom>
        </p:spPr>
      </p:pic>
      <p:sp>
        <p:nvSpPr>
          <p:cNvPr id="17" name="TextBox 16"/>
          <p:cNvSpPr txBox="1"/>
          <p:nvPr/>
        </p:nvSpPr>
        <p:spPr>
          <a:xfrm>
            <a:off x="5486400" y="5650468"/>
            <a:ext cx="2819400" cy="369332"/>
          </a:xfrm>
          <a:prstGeom prst="rect">
            <a:avLst/>
          </a:prstGeom>
          <a:noFill/>
        </p:spPr>
        <p:txBody>
          <a:bodyPr wrap="square" rtlCol="0">
            <a:spAutoFit/>
          </a:bodyPr>
          <a:lstStyle/>
          <a:p>
            <a:r>
              <a:rPr lang="en-US" dirty="0" smtClean="0"/>
              <a:t>after and before renovation</a:t>
            </a:r>
            <a:endParaRPr lang="en-US" dirty="0"/>
          </a:p>
        </p:txBody>
      </p:sp>
      <p:pic>
        <p:nvPicPr>
          <p:cNvPr id="18" name="Picture 17" descr="jordanhallw-valence-w_b.jpg"/>
          <p:cNvPicPr>
            <a:picLocks noChangeAspect="1"/>
          </p:cNvPicPr>
          <p:nvPr/>
        </p:nvPicPr>
        <p:blipFill>
          <a:blip r:embed="rId7" cstate="print"/>
          <a:srcRect l="22500" t="11551" r="21667" b="30193"/>
          <a:stretch>
            <a:fillRect/>
          </a:stretch>
        </p:blipFill>
        <p:spPr>
          <a:xfrm>
            <a:off x="6781800" y="4267200"/>
            <a:ext cx="1940052" cy="1447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981200"/>
          </a:xfrm>
        </p:spPr>
        <p:txBody>
          <a:bodyPr>
            <a:noAutofit/>
          </a:bodyPr>
          <a:lstStyle/>
          <a:p>
            <a:r>
              <a:rPr lang="en-US" sz="3200" dirty="0" smtClean="0"/>
              <a:t>But many new halls, opera houses, and lecture rooms are sonically mediocre.</a:t>
            </a:r>
            <a:r>
              <a:rPr lang="en-US" sz="2400" dirty="0" smtClean="0"/>
              <a:t/>
            </a:r>
            <a:br>
              <a:rPr lang="en-US" sz="2400" dirty="0" smtClean="0"/>
            </a:br>
            <a:r>
              <a:rPr lang="en-US" sz="2800" dirty="0" smtClean="0">
                <a:solidFill>
                  <a:srgbClr val="C00000"/>
                </a:solidFill>
              </a:rPr>
              <a:t>With eyes closed </a:t>
            </a:r>
            <a:r>
              <a:rPr lang="en-US" sz="2800" dirty="0" smtClean="0"/>
              <a:t>the sound in most seats is weak and muddy. The words in song and music are often inaudible.</a:t>
            </a:r>
            <a:endParaRPr lang="en-US" sz="2800" dirty="0"/>
          </a:p>
        </p:txBody>
      </p:sp>
      <p:pic>
        <p:nvPicPr>
          <p:cNvPr id="4" name="Picture 3" descr="Helsinki concert house1.png"/>
          <p:cNvPicPr>
            <a:picLocks noChangeAspect="1"/>
          </p:cNvPicPr>
          <p:nvPr/>
        </p:nvPicPr>
        <p:blipFill>
          <a:blip r:embed="rId2" cstate="print"/>
          <a:stretch>
            <a:fillRect/>
          </a:stretch>
        </p:blipFill>
        <p:spPr>
          <a:xfrm>
            <a:off x="304800" y="3810000"/>
            <a:ext cx="2107192" cy="1472111"/>
          </a:xfrm>
          <a:prstGeom prst="rect">
            <a:avLst/>
          </a:prstGeom>
        </p:spPr>
      </p:pic>
      <p:pic>
        <p:nvPicPr>
          <p:cNvPr id="5" name="Picture 4" descr="18oslo_opera.jpg"/>
          <p:cNvPicPr>
            <a:picLocks noChangeAspect="1"/>
          </p:cNvPicPr>
          <p:nvPr/>
        </p:nvPicPr>
        <p:blipFill>
          <a:blip r:embed="rId3" cstate="print"/>
          <a:stretch>
            <a:fillRect/>
          </a:stretch>
        </p:blipFill>
        <p:spPr>
          <a:xfrm>
            <a:off x="4648200" y="5181600"/>
            <a:ext cx="2245800" cy="1501140"/>
          </a:xfrm>
          <a:prstGeom prst="rect">
            <a:avLst/>
          </a:prstGeom>
        </p:spPr>
      </p:pic>
      <p:pic>
        <p:nvPicPr>
          <p:cNvPr id="6" name="Picture 5" descr="220px-Carnegie-hall-isaac-stern.jpg"/>
          <p:cNvPicPr>
            <a:picLocks noChangeAspect="1"/>
          </p:cNvPicPr>
          <p:nvPr/>
        </p:nvPicPr>
        <p:blipFill>
          <a:blip r:embed="rId4" cstate="print"/>
          <a:stretch>
            <a:fillRect/>
          </a:stretch>
        </p:blipFill>
        <p:spPr>
          <a:xfrm>
            <a:off x="2590800" y="2286000"/>
            <a:ext cx="1981200" cy="1485900"/>
          </a:xfrm>
          <a:prstGeom prst="rect">
            <a:avLst/>
          </a:prstGeom>
        </p:spPr>
      </p:pic>
      <p:pic>
        <p:nvPicPr>
          <p:cNvPr id="7" name="Picture 6" descr="salasinfonica6.jpg"/>
          <p:cNvPicPr>
            <a:picLocks noChangeAspect="1"/>
          </p:cNvPicPr>
          <p:nvPr/>
        </p:nvPicPr>
        <p:blipFill>
          <a:blip r:embed="rId5" cstate="print"/>
          <a:stretch>
            <a:fillRect/>
          </a:stretch>
        </p:blipFill>
        <p:spPr>
          <a:xfrm>
            <a:off x="4724400" y="3733800"/>
            <a:ext cx="2286000" cy="1524000"/>
          </a:xfrm>
          <a:prstGeom prst="rect">
            <a:avLst/>
          </a:prstGeom>
        </p:spPr>
      </p:pic>
      <p:pic>
        <p:nvPicPr>
          <p:cNvPr id="8" name="Picture 7" descr="avery-fisher-hall1.jpg"/>
          <p:cNvPicPr>
            <a:picLocks noChangeAspect="1"/>
          </p:cNvPicPr>
          <p:nvPr/>
        </p:nvPicPr>
        <p:blipFill>
          <a:blip r:embed="rId6" cstate="print"/>
          <a:stretch>
            <a:fillRect/>
          </a:stretch>
        </p:blipFill>
        <p:spPr>
          <a:xfrm>
            <a:off x="304800" y="2286000"/>
            <a:ext cx="2032000" cy="1524000"/>
          </a:xfrm>
          <a:prstGeom prst="rect">
            <a:avLst/>
          </a:prstGeom>
        </p:spPr>
      </p:pic>
      <p:pic>
        <p:nvPicPr>
          <p:cNvPr id="9" name="Picture 8" descr="Disney Hall.jpg"/>
          <p:cNvPicPr>
            <a:picLocks noChangeAspect="1"/>
          </p:cNvPicPr>
          <p:nvPr/>
        </p:nvPicPr>
        <p:blipFill>
          <a:blip r:embed="rId7" cstate="print"/>
          <a:stretch>
            <a:fillRect/>
          </a:stretch>
        </p:blipFill>
        <p:spPr>
          <a:xfrm>
            <a:off x="4724400" y="2286000"/>
            <a:ext cx="1981200" cy="1372164"/>
          </a:xfrm>
          <a:prstGeom prst="rect">
            <a:avLst/>
          </a:prstGeom>
        </p:spPr>
      </p:pic>
      <p:pic>
        <p:nvPicPr>
          <p:cNvPr id="10" name="Picture 9" descr="Copenhagen opera4_900x600.jpg"/>
          <p:cNvPicPr>
            <a:picLocks noChangeAspect="1"/>
          </p:cNvPicPr>
          <p:nvPr/>
        </p:nvPicPr>
        <p:blipFill>
          <a:blip r:embed="rId8" cstate="print"/>
          <a:stretch>
            <a:fillRect/>
          </a:stretch>
        </p:blipFill>
        <p:spPr>
          <a:xfrm>
            <a:off x="6858000" y="5181600"/>
            <a:ext cx="2133600" cy="1422400"/>
          </a:xfrm>
          <a:prstGeom prst="rect">
            <a:avLst/>
          </a:prstGeom>
        </p:spPr>
      </p:pic>
      <p:pic>
        <p:nvPicPr>
          <p:cNvPr id="11" name="Picture 10" descr="Copenhagen-concert-hall.jpg"/>
          <p:cNvPicPr>
            <a:picLocks noChangeAspect="1"/>
          </p:cNvPicPr>
          <p:nvPr/>
        </p:nvPicPr>
        <p:blipFill>
          <a:blip r:embed="rId9" cstate="print"/>
          <a:stretch>
            <a:fillRect/>
          </a:stretch>
        </p:blipFill>
        <p:spPr>
          <a:xfrm>
            <a:off x="2514600" y="3733800"/>
            <a:ext cx="2286000" cy="1524000"/>
          </a:xfrm>
          <a:prstGeom prst="rect">
            <a:avLst/>
          </a:prstGeom>
        </p:spPr>
      </p:pic>
      <p:pic>
        <p:nvPicPr>
          <p:cNvPr id="13" name="Picture 12" descr="2012_04_26_gardner-A.jpg"/>
          <p:cNvPicPr>
            <a:picLocks noChangeAspect="1"/>
          </p:cNvPicPr>
          <p:nvPr/>
        </p:nvPicPr>
        <p:blipFill>
          <a:blip r:embed="rId10" cstate="print"/>
          <a:srcRect b="7895"/>
          <a:stretch>
            <a:fillRect/>
          </a:stretch>
        </p:blipFill>
        <p:spPr>
          <a:xfrm>
            <a:off x="7010400" y="2362200"/>
            <a:ext cx="1926623" cy="2667000"/>
          </a:xfrm>
          <a:prstGeom prst="rect">
            <a:avLst/>
          </a:prstGeom>
        </p:spPr>
      </p:pic>
      <p:pic>
        <p:nvPicPr>
          <p:cNvPr id="15" name="Picture 14" descr="C:\ddrive\dgpics\2008\fall_winter\IMG00075.jpg"/>
          <p:cNvPicPr/>
          <p:nvPr/>
        </p:nvPicPr>
        <p:blipFill>
          <a:blip r:embed="rId11" cstate="print"/>
          <a:srcRect/>
          <a:stretch>
            <a:fillRect/>
          </a:stretch>
        </p:blipFill>
        <p:spPr bwMode="auto">
          <a:xfrm>
            <a:off x="304800" y="5257800"/>
            <a:ext cx="2057400" cy="1462413"/>
          </a:xfrm>
          <a:prstGeom prst="rect">
            <a:avLst/>
          </a:prstGeom>
          <a:noFill/>
          <a:ln w="9525">
            <a:noFill/>
            <a:miter lim="800000"/>
            <a:headEnd/>
            <a:tailEnd/>
          </a:ln>
        </p:spPr>
      </p:pic>
      <p:pic>
        <p:nvPicPr>
          <p:cNvPr id="16" name="Picture 15" descr="001-schillertheater-berlin.jpg"/>
          <p:cNvPicPr>
            <a:picLocks noChangeAspect="1"/>
          </p:cNvPicPr>
          <p:nvPr/>
        </p:nvPicPr>
        <p:blipFill>
          <a:blip r:embed="rId12" cstate="print"/>
          <a:stretch>
            <a:fillRect/>
          </a:stretch>
        </p:blipFill>
        <p:spPr>
          <a:xfrm>
            <a:off x="2438400" y="5284185"/>
            <a:ext cx="2133458" cy="142141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10547</TotalTime>
  <Words>2255</Words>
  <Application>Microsoft Office PowerPoint</Application>
  <PresentationFormat>On-screen Show (4:3)</PresentationFormat>
  <Paragraphs>198</Paragraphs>
  <Slides>34</Slides>
  <Notes>1</Notes>
  <HiddenSlides>0</HiddenSlides>
  <MMClips>19</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What is Clarity and how can it be Measured?</vt:lpstr>
      <vt:lpstr>Let’s start with the conclusions</vt:lpstr>
      <vt:lpstr>Clarity should measure of the ease of extracting and remembering information </vt:lpstr>
      <vt:lpstr>What’s this about phase?</vt:lpstr>
      <vt:lpstr>Example of Clarity for Speech</vt:lpstr>
      <vt:lpstr>Why is Clarity Essential?</vt:lpstr>
      <vt:lpstr>Clarity is lost when live audiences see only backs. </vt:lpstr>
      <vt:lpstr>Excellent venues exist - but you will not find them with ISO3382</vt:lpstr>
      <vt:lpstr>But many new halls, opera houses, and lecture rooms are sonically mediocre. With eyes closed the sound in most seats is weak and muddy. The words in song and music are often inaudible.</vt:lpstr>
      <vt:lpstr>An opera without words is just a silent movie.</vt:lpstr>
      <vt:lpstr>Classrooms to opera: where working memory is limited  and clarity is essential.</vt:lpstr>
      <vt:lpstr>What should we do?</vt:lpstr>
      <vt:lpstr>What everyone knows:</vt:lpstr>
      <vt:lpstr>Why is this model inadequate?</vt:lpstr>
      <vt:lpstr>JASA - J. C. R. Licklider 1951</vt:lpstr>
      <vt:lpstr>The Organ of Corti</vt:lpstr>
      <vt:lpstr>Because Both clear speech and music waveforms have SPIKES!</vt:lpstr>
      <vt:lpstr>Once in every fundamental period the PHASE of the harmonics aligns to form a peak pressure.</vt:lpstr>
      <vt:lpstr>The autocorrelator in the organ of Corti also enables source separation</vt:lpstr>
      <vt:lpstr>What about Envelopment?</vt:lpstr>
      <vt:lpstr>When does the Corti’s autocorrelator fail?</vt:lpstr>
      <vt:lpstr>Summary of the physics of communication</vt:lpstr>
      <vt:lpstr>Three Measures for Clarity</vt:lpstr>
      <vt:lpstr>The first measure, LOC, uses the ability to sharply localize sound as a proxy for Clarity.</vt:lpstr>
      <vt:lpstr>Example: Two seats in Boston Symphony Hall</vt:lpstr>
      <vt:lpstr>Here is how LOC sees the IRs:</vt:lpstr>
      <vt:lpstr>The second measure of Clarity analyzes an impulse response for the coherence of phase between frequencies corresponding to adjacent harmonics.</vt:lpstr>
      <vt:lpstr>The third measure quantifies Clarity from live speech using a model of hearing</vt:lpstr>
      <vt:lpstr>“one two:” correlator output from a 1600Hz critical band.</vt:lpstr>
      <vt:lpstr>Example: The numbers 1 to 10 repeated four times with increasing clarity. </vt:lpstr>
      <vt:lpstr>Measured Clarity in a Classroom</vt:lpstr>
      <vt:lpstr>Results: Clarity ratios with live speech</vt:lpstr>
      <vt:lpstr>What to do?</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Clarity and how can it be measured?</dc:title>
  <dc:creator>test</dc:creator>
  <cp:lastModifiedBy>test</cp:lastModifiedBy>
  <cp:revision>36</cp:revision>
  <dcterms:created xsi:type="dcterms:W3CDTF">2013-05-18T11:42:16Z</dcterms:created>
  <dcterms:modified xsi:type="dcterms:W3CDTF">2013-06-02T15:11:32Z</dcterms:modified>
</cp:coreProperties>
</file>