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0" r:id="rId5"/>
    <p:sldId id="269" r:id="rId6"/>
    <p:sldId id="265" r:id="rId7"/>
    <p:sldId id="266" r:id="rId8"/>
    <p:sldId id="267" r:id="rId9"/>
    <p:sldId id="268" r:id="rId10"/>
    <p:sldId id="257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4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3445-8B2A-834F-A1E7-B46B2451DBB8}" type="datetimeFigureOut">
              <a:rPr lang="en-US" smtClean="0"/>
              <a:t>14/1/18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8B69-9FD6-0349-BA1D-EACDF6AA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7807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Provably valid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blockchain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prescription management through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Exonum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WELL integrations.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health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93333"/>
            <a:ext cx="7886700" cy="28575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71600" y="3108923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0469" y="3926860"/>
            <a:ext cx="602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 </a:t>
            </a:r>
            <a:r>
              <a:rPr lang="en-US" dirty="0" err="1" smtClean="0"/>
              <a:t>Cordwell</a:t>
            </a:r>
            <a:r>
              <a:rPr lang="en-US" dirty="0" smtClean="0"/>
              <a:t>		Brian Ng			Jessica Richards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7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Handshakes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Doctor gives patient prescription</a:t>
            </a:r>
          </a:p>
          <a:p>
            <a:pPr lvl="1"/>
            <a:r>
              <a:rPr lang="en-US" dirty="0" smtClean="0"/>
              <a:t>Patient shares his public key</a:t>
            </a:r>
          </a:p>
          <a:p>
            <a:pPr lvl="1"/>
            <a:r>
              <a:rPr lang="en-US" dirty="0" smtClean="0"/>
              <a:t>Doctor can look up patient history</a:t>
            </a:r>
          </a:p>
          <a:p>
            <a:r>
              <a:rPr lang="en-US" dirty="0" smtClean="0"/>
              <a:t>Patient creates a request order from pharmacy</a:t>
            </a:r>
          </a:p>
          <a:p>
            <a:pPr lvl="1"/>
            <a:r>
              <a:rPr lang="en-US" dirty="0" smtClean="0"/>
              <a:t>Picks a </a:t>
            </a:r>
            <a:r>
              <a:rPr lang="en-US" dirty="0" err="1" smtClean="0"/>
              <a:t>codephrase</a:t>
            </a:r>
            <a:r>
              <a:rPr lang="en-US" dirty="0" smtClean="0"/>
              <a:t> to give the pharmacist</a:t>
            </a:r>
          </a:p>
          <a:p>
            <a:r>
              <a:rPr lang="en-US" dirty="0" smtClean="0"/>
              <a:t>Pharmacy fills order &amp; confirms</a:t>
            </a:r>
          </a:p>
          <a:p>
            <a:r>
              <a:rPr lang="en-US" dirty="0" smtClean="0"/>
              <a:t>Patient confirms receipt of medication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3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prescription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= pills waiting for pickup</a:t>
            </a:r>
          </a:p>
          <a:p>
            <a:r>
              <a:rPr lang="en-US" dirty="0" smtClean="0"/>
              <a:t>Fill order creation requires open prescription</a:t>
            </a:r>
          </a:p>
          <a:p>
            <a:pPr lvl="1"/>
            <a:r>
              <a:rPr lang="en-US" dirty="0" smtClean="0"/>
              <a:t>No open prescription =&gt; code bounces</a:t>
            </a:r>
          </a:p>
          <a:p>
            <a:pPr lvl="1"/>
            <a:r>
              <a:rPr lang="en-US" dirty="0" smtClean="0"/>
              <a:t>Enforced time dependence crucial!</a:t>
            </a:r>
          </a:p>
          <a:p>
            <a:r>
              <a:rPr lang="en-US" dirty="0" smtClean="0"/>
              <a:t>Pharmacist asks for </a:t>
            </a:r>
            <a:r>
              <a:rPr lang="en-US" dirty="0" err="1" smtClean="0"/>
              <a:t>codephrase</a:t>
            </a:r>
            <a:endParaRPr lang="en-US" dirty="0"/>
          </a:p>
          <a:p>
            <a:pPr lvl="1"/>
            <a:r>
              <a:rPr lang="en-US" dirty="0" smtClean="0"/>
              <a:t>Optional salting prevents rainbow attacks</a:t>
            </a:r>
          </a:p>
          <a:p>
            <a:r>
              <a:rPr lang="en-US" dirty="0" smtClean="0"/>
              <a:t>Pharmacy can cancel fill if necessary</a:t>
            </a:r>
          </a:p>
          <a:p>
            <a:r>
              <a:rPr lang="en-US" dirty="0" smtClean="0"/>
              <a:t>Completion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5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transactions are part of the public domain</a:t>
            </a:r>
          </a:p>
          <a:p>
            <a:r>
              <a:rPr lang="en-US" dirty="0" smtClean="0"/>
              <a:t>Anyone can see prescriptions by doctor</a:t>
            </a:r>
          </a:p>
          <a:p>
            <a:pPr lvl="1"/>
            <a:r>
              <a:rPr lang="en-US" dirty="0" smtClean="0"/>
              <a:t>Doctors may </a:t>
            </a:r>
            <a:r>
              <a:rPr lang="en-US" dirty="0" err="1" smtClean="0"/>
              <a:t>anonymize</a:t>
            </a:r>
            <a:r>
              <a:rPr lang="en-US" dirty="0" smtClean="0"/>
              <a:t> by having an entire clinic under one umbrella</a:t>
            </a:r>
          </a:p>
          <a:p>
            <a:r>
              <a:rPr lang="en-US" dirty="0" smtClean="0"/>
              <a:t>Anyone can see prescriptions by pharmacy</a:t>
            </a:r>
          </a:p>
          <a:p>
            <a:pPr lvl="1"/>
            <a:r>
              <a:rPr lang="en-US" dirty="0" smtClean="0"/>
              <a:t>State can track if employees stealing pills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464550" cy="2559050"/>
          </a:xfrm>
        </p:spPr>
        <p:txBody>
          <a:bodyPr>
            <a:normAutofit/>
          </a:bodyPr>
          <a:lstStyle/>
          <a:p>
            <a:r>
              <a:rPr lang="en-US" dirty="0" smtClean="0"/>
              <a:t>Extensible contract = payment tokens required</a:t>
            </a:r>
          </a:p>
          <a:p>
            <a:r>
              <a:rPr lang="en-US" dirty="0" smtClean="0"/>
              <a:t>Existing network of doctors means market advantage</a:t>
            </a:r>
          </a:p>
          <a:p>
            <a:r>
              <a:rPr lang="en-US" dirty="0" smtClean="0"/>
              <a:t>Unique selling point</a:t>
            </a:r>
          </a:p>
          <a:p>
            <a:pPr lvl="1"/>
            <a:r>
              <a:rPr lang="en-US" dirty="0" smtClean="0"/>
              <a:t>No similar </a:t>
            </a:r>
            <a:r>
              <a:rPr lang="en-US" smtClean="0"/>
              <a:t>product exists</a:t>
            </a:r>
            <a:endParaRPr lang="en-US" dirty="0" smtClean="0"/>
          </a:p>
          <a:p>
            <a:pPr lvl="1"/>
            <a:r>
              <a:rPr lang="en-US" dirty="0" err="1" smtClean="0"/>
              <a:t>Blockchain</a:t>
            </a:r>
            <a:r>
              <a:rPr lang="en-US" dirty="0"/>
              <a:t> </a:t>
            </a:r>
            <a:r>
              <a:rPr lang="en-US" dirty="0" smtClean="0"/>
              <a:t>eliminates need for coordination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06" t="16555" r="4901" b="28376"/>
          <a:stretch/>
        </p:blipFill>
        <p:spPr>
          <a:xfrm>
            <a:off x="730250" y="4159250"/>
            <a:ext cx="7048500" cy="2492375"/>
          </a:xfrm>
        </p:spPr>
      </p:pic>
    </p:spTree>
    <p:extLst>
      <p:ext uri="{BB962C8B-B14F-4D97-AF65-F5344CB8AC3E}">
        <p14:creationId xmlns:p14="http://schemas.microsoft.com/office/powerpoint/2010/main" val="240056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Prescriptions provably valid</a:t>
            </a:r>
          </a:p>
          <a:p>
            <a:r>
              <a:rPr lang="en-US" dirty="0" smtClean="0"/>
              <a:t>Provable single fill</a:t>
            </a:r>
          </a:p>
          <a:p>
            <a:r>
              <a:rPr lang="en-US" dirty="0" smtClean="0"/>
              <a:t>Prevents abuse</a:t>
            </a:r>
          </a:p>
          <a:p>
            <a:pPr lvl="1"/>
            <a:r>
              <a:rPr lang="en-US" dirty="0" smtClean="0"/>
              <a:t>Pill mills auditable</a:t>
            </a:r>
          </a:p>
          <a:p>
            <a:pPr lvl="1"/>
            <a:r>
              <a:rPr lang="en-US" dirty="0" smtClean="0"/>
              <a:t>Pharmacies auditable</a:t>
            </a:r>
          </a:p>
          <a:p>
            <a:pPr lvl="1"/>
            <a:r>
              <a:rPr lang="en-US" dirty="0" smtClean="0"/>
              <a:t>Patients </a:t>
            </a:r>
            <a:r>
              <a:rPr lang="en-US" i="1" dirty="0" smtClean="0"/>
              <a:t>can</a:t>
            </a:r>
            <a:r>
              <a:rPr lang="en-US" dirty="0" smtClean="0"/>
              <a:t> be audited</a:t>
            </a:r>
          </a:p>
          <a:p>
            <a:r>
              <a:rPr lang="en-US" dirty="0" smtClean="0"/>
              <a:t>Increased patient </a:t>
            </a:r>
            <a:r>
              <a:rPr lang="en-US" dirty="0" smtClean="0"/>
              <a:t>anonymity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9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Middleman Protocol</a:t>
            </a:r>
          </a:p>
        </p:txBody>
      </p:sp>
      <p:pic>
        <p:nvPicPr>
          <p:cNvPr id="4" name="Content Placeholder 3" descr="anonymized middleman protoc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73" r="-3497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664464" y="4059150"/>
            <a:ext cx="2330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Doctors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Public key associated with identity and M.D. license.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8588" y="4059150"/>
            <a:ext cx="2330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Pharmacies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Public key associated with business identity.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84524" y="1880812"/>
            <a:ext cx="31507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Patients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Public key not associated with identity unless in-person authentication with provider or insurer.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36053" y="2142692"/>
            <a:ext cx="3150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Prescriptions collected by </a:t>
            </a:r>
            <a:r>
              <a:rPr lang="en-US" sz="2000" dirty="0" err="1" smtClean="0"/>
              <a:t>codephrase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nabled by a private </a:t>
            </a:r>
            <a:r>
              <a:rPr lang="en-US" sz="2000" dirty="0" err="1" smtClean="0"/>
              <a:t>blockchain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686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Exonum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Database-like storage on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Time dependent transactions</a:t>
            </a:r>
          </a:p>
          <a:p>
            <a:r>
              <a:rPr lang="en-US" dirty="0" smtClean="0"/>
              <a:t>Turing-complete smart contracts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Capped transaction fees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762" r="4747"/>
          <a:stretch/>
        </p:blipFill>
        <p:spPr>
          <a:xfrm>
            <a:off x="4722448" y="2317750"/>
            <a:ext cx="4421552" cy="3808413"/>
          </a:xfrm>
        </p:spPr>
      </p:pic>
    </p:spTree>
    <p:extLst>
      <p:ext uri="{BB962C8B-B14F-4D97-AF65-F5344CB8AC3E}">
        <p14:creationId xmlns:p14="http://schemas.microsoft.com/office/powerpoint/2010/main" val="96265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protocols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68910"/>
              </p:ext>
            </p:extLst>
          </p:nvPr>
        </p:nvGraphicFramePr>
        <p:xfrm>
          <a:off x="908617" y="2025513"/>
          <a:ext cx="7484156" cy="35840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1039"/>
                <a:gridCol w="1871039"/>
                <a:gridCol w="1871039"/>
                <a:gridCol w="1871039"/>
              </a:tblGrid>
              <a:tr h="684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Solidity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Exonum</a:t>
                      </a:r>
                      <a:endParaRPr lang="en-US" dirty="0"/>
                    </a:p>
                  </a:txBody>
                  <a:tcPr/>
                </a:tc>
              </a:tr>
              <a:tr h="661582">
                <a:tc>
                  <a:txBody>
                    <a:bodyPr/>
                    <a:lstStyle/>
                    <a:p>
                      <a:r>
                        <a:rPr lang="en-US" dirty="0" smtClean="0"/>
                        <a:t>Decentralized,</a:t>
                      </a:r>
                      <a:r>
                        <a:rPr lang="en-US" baseline="0" dirty="0" smtClean="0"/>
                        <a:t> time-dependent 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661582">
                <a:tc>
                  <a:txBody>
                    <a:bodyPr/>
                    <a:lstStyle/>
                    <a:p>
                      <a:r>
                        <a:rPr lang="en-US" dirty="0" smtClean="0"/>
                        <a:t>Turing-complete smart contracts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661582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</a:t>
                      </a:r>
                      <a:r>
                        <a:rPr lang="en-US" dirty="0" err="1" smtClean="0"/>
                        <a:t>blockchain</a:t>
                      </a:r>
                      <a:r>
                        <a:rPr lang="en-US" dirty="0" smtClean="0"/>
                        <a:t> in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661582">
                <a:tc>
                  <a:txBody>
                    <a:bodyPr/>
                    <a:lstStyle/>
                    <a:p>
                      <a:r>
                        <a:rPr lang="en-US" dirty="0" smtClean="0"/>
                        <a:t>Capped</a:t>
                      </a:r>
                      <a:r>
                        <a:rPr lang="en-US" baseline="0" dirty="0" smtClean="0"/>
                        <a:t> transaction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63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Handshakes</a:t>
            </a:r>
            <a:endParaRPr lang="en-US" dirty="0"/>
          </a:p>
        </p:txBody>
      </p:sp>
      <p:pic>
        <p:nvPicPr>
          <p:cNvPr id="4" name="Content Placeholder 3" descr="anonymized middleman protoc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73" r="-3497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5539699" y="1259756"/>
            <a:ext cx="31471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PHYSICIAN VISIT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Patient sees doctor, gives private key for medical history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Doctor provides diagnosis and prescription</a:t>
            </a:r>
          </a:p>
        </p:txBody>
      </p:sp>
      <p:sp>
        <p:nvSpPr>
          <p:cNvPr id="3" name="Notched Right Arrow 2"/>
          <p:cNvSpPr/>
          <p:nvPr/>
        </p:nvSpPr>
        <p:spPr>
          <a:xfrm rot="14365196">
            <a:off x="4863021" y="3784175"/>
            <a:ext cx="890341" cy="48447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Handshakes</a:t>
            </a:r>
            <a:endParaRPr lang="en-US" dirty="0"/>
          </a:p>
        </p:txBody>
      </p:sp>
      <p:pic>
        <p:nvPicPr>
          <p:cNvPr id="4" name="Content Placeholder 3" descr="anonymized middleman protoc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73" r="-3497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423971" y="1417638"/>
            <a:ext cx="3147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PRESCRIPTION REQUEST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Patient creates request order from pharmacist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Picks </a:t>
            </a:r>
            <a:r>
              <a:rPr lang="en-US" sz="2400" dirty="0" err="1"/>
              <a:t>codephrase</a:t>
            </a:r>
            <a:r>
              <a:rPr lang="en-US" sz="2400" dirty="0"/>
              <a:t> </a:t>
            </a:r>
            <a:r>
              <a:rPr lang="en-US" sz="2400" dirty="0" smtClean="0"/>
              <a:t>for authentication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3" name="Notched Right Arrow 2"/>
          <p:cNvSpPr/>
          <p:nvPr/>
        </p:nvSpPr>
        <p:spPr>
          <a:xfrm rot="7967106">
            <a:off x="3448949" y="3529124"/>
            <a:ext cx="890341" cy="48447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Handshakes</a:t>
            </a:r>
            <a:endParaRPr lang="en-US" dirty="0"/>
          </a:p>
        </p:txBody>
      </p:sp>
      <p:pic>
        <p:nvPicPr>
          <p:cNvPr id="4" name="Content Placeholder 3" descr="anonymized middleman protoc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73" r="-3497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266855" y="2852045"/>
            <a:ext cx="3147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FILL ORDER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Pharmacy fills order and confirms for pickup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148" y="4843277"/>
            <a:ext cx="368148" cy="3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Handshakes</a:t>
            </a:r>
            <a:endParaRPr lang="en-US" dirty="0"/>
          </a:p>
        </p:txBody>
      </p:sp>
      <p:pic>
        <p:nvPicPr>
          <p:cNvPr id="4" name="Content Placeholder 3" descr="anonymized middleman protoc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73" r="-3497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340425" y="2128770"/>
            <a:ext cx="3329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PICKUP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Patient and pharmacy confirm prescription pickup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148" y="4843277"/>
            <a:ext cx="368148" cy="3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2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3478E-6 6.63582E-6 L 0.14035 -0.25775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356</Words>
  <Application>Microsoft Macintosh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Why?</vt:lpstr>
      <vt:lpstr>Anonymous Middleman Protocol</vt:lpstr>
      <vt:lpstr>Exonum?</vt:lpstr>
      <vt:lpstr>Blockchain protocols</vt:lpstr>
      <vt:lpstr>The 4 Handshakes</vt:lpstr>
      <vt:lpstr>The 4 Handshakes</vt:lpstr>
      <vt:lpstr>The 4 Handshakes</vt:lpstr>
      <vt:lpstr>The 4 Handshakes</vt:lpstr>
      <vt:lpstr>Four Handshakes</vt:lpstr>
      <vt:lpstr>Single prescription invariant</vt:lpstr>
      <vt:lpstr>Auditability</vt:lpstr>
      <vt:lpstr>WELL Integration</vt:lpstr>
    </vt:vector>
  </TitlesOfParts>
  <Company>GSN Games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Cordwell</dc:creator>
  <cp:lastModifiedBy>Brian</cp:lastModifiedBy>
  <cp:revision>17</cp:revision>
  <dcterms:created xsi:type="dcterms:W3CDTF">2018-01-14T14:51:08Z</dcterms:created>
  <dcterms:modified xsi:type="dcterms:W3CDTF">2018-01-14T17:32:47Z</dcterms:modified>
</cp:coreProperties>
</file>