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push 8 through every edge because A to D has a bottleneck capacity of 8</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pick another augmenting path from source to sink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Our bottleneck capacity here is 2 because we already pushed 8 from D to T and there is 2 left over. So we push 2 on each edge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 this path we take, the bottleneck capacity is 4 and we push 4 through every edge. Our max flow is now 14, but we still have augmenting paths so we continue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Our bottleneck capacity is 2 now because we already pushed 8 out of 10 things from source to A. We push 2 down every edge on this path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can push 3 here on this path because the capacity from C to D is 9, and 6 things have been pushed so far. Notice that no more things can be pushed because source to A is at full capacity and C to D is full capacity. We are done, and the max flow becomes 19 things pushed.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Definitions</a:t>
            </a:r>
          </a:p>
          <a:p>
            <a:pPr lvl="0" rtl="0">
              <a:spcBef>
                <a:spcPts val="0"/>
              </a:spcBef>
              <a:buNone/>
            </a:pPr>
            <a:r>
              <a:rPr lang="en"/>
              <a:t>A directed network, or directed linear graph, G consists of a collection V of elements, x, y, etc. with a subset E of the ordered pairs (x, y) of elements taken from V. You may think of V as nodes, vertices, junction points, or points; while members of E are arcs, links, branches, or edges.</a:t>
            </a:r>
          </a:p>
          <a:p>
            <a:pPr lvl="0" rtl="0">
              <a:spcBef>
                <a:spcPts val="0"/>
              </a:spcBef>
              <a:buNone/>
            </a:pPr>
            <a:r>
              <a:t/>
            </a:r>
            <a:endParaRPr/>
          </a:p>
          <a:p>
            <a:pPr lvl="0" rtl="0">
              <a:spcBef>
                <a:spcPts val="0"/>
              </a:spcBef>
              <a:buNone/>
            </a:pPr>
            <a:r>
              <a:rPr lang="en"/>
              <a:t>So we are given a graph G, a flow capacity, one source node, one sink node, and a path.</a:t>
            </a:r>
          </a:p>
          <a:p>
            <a:pPr lvl="0" rtl="0">
              <a:spcBef>
                <a:spcPts val="0"/>
              </a:spcBef>
              <a:buNone/>
            </a:pPr>
            <a:r>
              <a:rPr lang="en"/>
              <a:t>We start off by initializing the flow to be 0 for all edges. And while there is a path in Graph G where the capacity is greater than 0 for each edge, we calculate the very minimum capacity. The resulting residual graph can be computed by sending this flow in the opposite direction, and we subtract the current flow with this capacity.</a:t>
            </a:r>
          </a:p>
          <a:p>
            <a:pPr lvl="0" rtl="0">
              <a:spcBef>
                <a:spcPts val="0"/>
              </a:spcBef>
              <a:buNone/>
            </a:pPr>
            <a:r>
              <a:t/>
            </a:r>
            <a:endParaRPr/>
          </a:p>
          <a:p>
            <a:pPr lvl="0">
              <a:spcBef>
                <a:spcPts val="0"/>
              </a:spcBef>
              <a:buNone/>
            </a:pPr>
            <a:r>
              <a:rPr lang="en"/>
              <a:t>We can either use a Breadth-First Search or a Depth-First Search. The variation of using a DFS is essentially the Edmonds-Karp algorithm which has a (E^2 * V) running time.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initialize all the flows to 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pick this path from source to sink, but any path can be picked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rtl="0">
              <a:spcBef>
                <a:spcPts val="0"/>
              </a:spcBef>
              <a:buNone/>
            </a:pPr>
            <a:r>
              <a:rPr lang="en"/>
              <a:t>Ford-Fulkerson Algorithm</a:t>
            </a:r>
          </a:p>
          <a:p>
            <a:pPr lvl="0">
              <a:spcBef>
                <a:spcPts val="0"/>
              </a:spcBef>
              <a:buNone/>
            </a:pPr>
            <a:r>
              <a:t/>
            </a:r>
            <a:endParaRP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t>Victor Wu</a:t>
            </a:r>
          </a:p>
          <a:p>
            <a:pPr lvl="0">
              <a:spcBef>
                <a:spcPts val="0"/>
              </a:spcBef>
              <a:buNone/>
            </a:pPr>
            <a:r>
              <a:rPr lang="en"/>
              <a:t>Matt Price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t/>
            </a:r>
            <a:endParaRPr/>
          </a:p>
        </p:txBody>
      </p:sp>
      <p:sp>
        <p:nvSpPr>
          <p:cNvPr id="120" name="Shape 12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1930225" y="495775"/>
            <a:ext cx="5467350" cy="39814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ctrTitle"/>
          </p:nvPr>
        </p:nvSpPr>
        <p:spPr>
          <a:xfrm>
            <a:off x="625300" y="298675"/>
            <a:ext cx="7801500" cy="4231500"/>
          </a:xfrm>
          <a:prstGeom prst="rect">
            <a:avLst/>
          </a:prstGeom>
        </p:spPr>
        <p:txBody>
          <a:bodyPr anchorCtr="0" anchor="b" bIns="91425" lIns="91425" rIns="91425" tIns="91425">
            <a:noAutofit/>
          </a:bodyPr>
          <a:lstStyle/>
          <a:p>
            <a:pPr lvl="0">
              <a:spcBef>
                <a:spcPts val="0"/>
              </a:spcBef>
              <a:buNone/>
            </a:pPr>
            <a:r>
              <a:t/>
            </a:r>
            <a:endParaRPr/>
          </a:p>
        </p:txBody>
      </p:sp>
      <p:sp>
        <p:nvSpPr>
          <p:cNvPr id="127" name="Shape 127"/>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1985700" y="720250"/>
            <a:ext cx="5448300" cy="3810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1671637" y="720775"/>
            <a:ext cx="5800725" cy="38481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42" name="Shape 142"/>
          <p:cNvPicPr preferRelativeResize="0"/>
          <p:nvPr/>
        </p:nvPicPr>
        <p:blipFill>
          <a:blip r:embed="rId3">
            <a:alphaModFix/>
          </a:blip>
          <a:stretch>
            <a:fillRect/>
          </a:stretch>
        </p:blipFill>
        <p:spPr>
          <a:xfrm>
            <a:off x="1896350" y="497812"/>
            <a:ext cx="5695950" cy="40100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48" name="Shape 14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49" name="Shape 149"/>
          <p:cNvPicPr preferRelativeResize="0"/>
          <p:nvPr/>
        </p:nvPicPr>
        <p:blipFill>
          <a:blip r:embed="rId3">
            <a:alphaModFix/>
          </a:blip>
          <a:stretch>
            <a:fillRect/>
          </a:stretch>
        </p:blipFill>
        <p:spPr>
          <a:xfrm>
            <a:off x="1921537" y="854125"/>
            <a:ext cx="5438775" cy="37147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56" name="Shape 156"/>
          <p:cNvPicPr preferRelativeResize="0"/>
          <p:nvPr/>
        </p:nvPicPr>
        <p:blipFill rotWithShape="1">
          <a:blip r:embed="rId3">
            <a:alphaModFix/>
          </a:blip>
          <a:srcRect b="0" l="3980" r="-3979" t="0"/>
          <a:stretch/>
        </p:blipFill>
        <p:spPr>
          <a:xfrm>
            <a:off x="1921800" y="701725"/>
            <a:ext cx="5505450" cy="38671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62" name="Shape 16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63" name="Shape 163"/>
          <p:cNvPicPr preferRelativeResize="0"/>
          <p:nvPr/>
        </p:nvPicPr>
        <p:blipFill>
          <a:blip r:embed="rId3">
            <a:alphaModFix/>
          </a:blip>
          <a:stretch>
            <a:fillRect/>
          </a:stretch>
        </p:blipFill>
        <p:spPr>
          <a:xfrm>
            <a:off x="1795462" y="807200"/>
            <a:ext cx="5553075" cy="37147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572699"/>
          </a:xfrm>
          <a:prstGeom prst="rect">
            <a:avLst/>
          </a:prstGeom>
        </p:spPr>
        <p:txBody>
          <a:bodyPr anchorCtr="0" anchor="t" bIns="91425" lIns="91425" rIns="91425" tIns="91425">
            <a:noAutofit/>
          </a:bodyPr>
          <a:lstStyle/>
          <a:p>
            <a:pPr indent="457200" lvl="0" marL="1371600">
              <a:spcBef>
                <a:spcPts val="0"/>
              </a:spcBef>
              <a:buNone/>
            </a:pPr>
            <a:r>
              <a:rPr lang="en"/>
              <a:t>Implementation(pseudocode)</a:t>
            </a:r>
          </a:p>
        </p:txBody>
      </p:sp>
      <p:sp>
        <p:nvSpPr>
          <p:cNvPr id="169" name="Shape 169"/>
          <p:cNvSpPr txBox="1"/>
          <p:nvPr>
            <p:ph idx="1" type="body"/>
          </p:nvPr>
        </p:nvSpPr>
        <p:spPr>
          <a:xfrm>
            <a:off x="311700" y="1152475"/>
            <a:ext cx="8520599" cy="3990899"/>
          </a:xfrm>
          <a:prstGeom prst="rect">
            <a:avLst/>
          </a:prstGeom>
        </p:spPr>
        <p:txBody>
          <a:bodyPr anchorCtr="0" anchor="t" bIns="91425" lIns="91425" rIns="91425" tIns="91425">
            <a:noAutofit/>
          </a:bodyPr>
          <a:lstStyle/>
          <a:p>
            <a:pPr lvl="0" rtl="0">
              <a:spcBef>
                <a:spcPts val="0"/>
              </a:spcBef>
              <a:buNone/>
            </a:pPr>
            <a:r>
              <a:rPr lang="en"/>
              <a:t>for each edge(u,v)</a:t>
            </a:r>
          </a:p>
          <a:p>
            <a:pPr lvl="0" rtl="0">
              <a:spcBef>
                <a:spcPts val="0"/>
              </a:spcBef>
              <a:buNone/>
            </a:pPr>
            <a:r>
              <a:rPr lang="en"/>
              <a:t>	(u,v).f -&gt; 0</a:t>
            </a:r>
          </a:p>
          <a:p>
            <a:pPr lvl="0" rtl="0">
              <a:spcBef>
                <a:spcPts val="0"/>
              </a:spcBef>
              <a:buNone/>
            </a:pPr>
            <a:r>
              <a:rPr lang="en"/>
              <a:t>while(BFS)</a:t>
            </a:r>
          </a:p>
          <a:p>
            <a:pPr lvl="0" rtl="0">
              <a:spcBef>
                <a:spcPts val="0"/>
              </a:spcBef>
              <a:buNone/>
            </a:pPr>
            <a:r>
              <a:rPr lang="en"/>
              <a:t>while there exists a path p from source s to sink t</a:t>
            </a:r>
          </a:p>
          <a:p>
            <a:pPr lvl="0" rtl="0">
              <a:spcBef>
                <a:spcPts val="0"/>
              </a:spcBef>
              <a:buNone/>
            </a:pPr>
            <a:r>
              <a:rPr lang="en"/>
              <a:t>	min(u,v) = bottleneck capacity</a:t>
            </a:r>
          </a:p>
          <a:p>
            <a:pPr lvl="0" rtl="0">
              <a:spcBef>
                <a:spcPts val="0"/>
              </a:spcBef>
              <a:buNone/>
            </a:pPr>
            <a:r>
              <a:rPr lang="en"/>
              <a:t>	for each edge (u,v)</a:t>
            </a:r>
          </a:p>
          <a:p>
            <a:pPr lvl="0" rtl="0">
              <a:spcBef>
                <a:spcPts val="0"/>
              </a:spcBef>
              <a:buNone/>
            </a:pPr>
            <a:r>
              <a:rPr lang="en"/>
              <a:t>		(u,v).f &lt;- (u,v).f + min(u,v)</a:t>
            </a:r>
          </a:p>
          <a:p>
            <a:pPr indent="457200" lvl="0" marL="457200" rtl="0">
              <a:spcBef>
                <a:spcPts val="0"/>
              </a:spcBef>
              <a:buNone/>
            </a:pPr>
            <a:r>
              <a:rPr lang="en"/>
              <a:t>(v,u).f &lt;- (v,u).f + min(u,v)</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Sources</a:t>
            </a:r>
          </a:p>
        </p:txBody>
      </p:sp>
      <p:sp>
        <p:nvSpPr>
          <p:cNvPr id="175" name="Shape 17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Ford, L., &amp; Fulkerson, D. (2010). Flows in networks. Princeton, N.J.: Princeton </a:t>
            </a:r>
          </a:p>
          <a:p>
            <a:pPr indent="457200" lvl="0" rtl="0">
              <a:spcBef>
                <a:spcPts val="0"/>
              </a:spcBef>
              <a:buNone/>
            </a:pPr>
            <a:r>
              <a:rPr lang="en"/>
              <a:t>University Press.</a:t>
            </a:r>
          </a:p>
          <a:p>
            <a:pPr lvl="0" rtl="0">
              <a:spcBef>
                <a:spcPts val="0"/>
              </a:spcBef>
              <a:buNone/>
            </a:pPr>
            <a:r>
              <a:rPr lang="en"/>
              <a:t>Ford–Fulkerson algorithm. (2015, November 11). In </a:t>
            </a:r>
            <a:r>
              <a:rPr i="1" lang="en"/>
              <a:t>Wikipedia</a:t>
            </a:r>
            <a:r>
              <a:rPr lang="en"/>
              <a:t>. Retrieved from </a:t>
            </a:r>
          </a:p>
          <a:p>
            <a:pPr indent="457200" lvl="0" rtl="0">
              <a:spcBef>
                <a:spcPts val="0"/>
              </a:spcBef>
              <a:buNone/>
            </a:pPr>
            <a:r>
              <a:rPr lang="en"/>
              <a:t>https://en.wikipedia.org/wiki/Ford–Fulkerson_algorithm</a:t>
            </a:r>
          </a:p>
          <a:p>
            <a:pPr indent="0" lvl="0" mar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subTitle"/>
          </p:nvPr>
        </p:nvSpPr>
        <p:spPr>
          <a:xfrm>
            <a:off x="284275" y="1410600"/>
            <a:ext cx="8520599" cy="4057199"/>
          </a:xfrm>
          <a:prstGeom prst="rect">
            <a:avLst/>
          </a:prstGeom>
        </p:spPr>
        <p:txBody>
          <a:bodyPr anchorCtr="0" anchor="t" bIns="91425" lIns="91425" rIns="91425" tIns="91425">
            <a:noAutofit/>
          </a:bodyPr>
          <a:lstStyle/>
          <a:p>
            <a:pPr lvl="0" rtl="0">
              <a:spcBef>
                <a:spcPts val="0"/>
              </a:spcBef>
              <a:buNone/>
            </a:pPr>
            <a:r>
              <a:rPr lang="en"/>
              <a:t>The Ford Fulkerson Algorithm computes the maximum flow in a flow network</a:t>
            </a:r>
          </a:p>
          <a:p>
            <a:pPr lvl="0" rtl="0" algn="l">
              <a:spcBef>
                <a:spcPts val="0"/>
              </a:spcBef>
              <a:buNone/>
            </a:pPr>
            <a:r>
              <a:t/>
            </a:r>
            <a:endParaRPr/>
          </a:p>
        </p:txBody>
      </p:sp>
      <p:sp>
        <p:nvSpPr>
          <p:cNvPr id="66" name="Shape 66"/>
          <p:cNvSpPr txBox="1"/>
          <p:nvPr>
            <p:ph type="ctrTitle"/>
          </p:nvPr>
        </p:nvSpPr>
        <p:spPr>
          <a:xfrm>
            <a:off x="311700" y="267600"/>
            <a:ext cx="8520599" cy="4057199"/>
          </a:xfrm>
          <a:prstGeom prst="rect">
            <a:avLst/>
          </a:prstGeom>
        </p:spPr>
        <p:txBody>
          <a:bodyPr anchorCtr="0" anchor="b" bIns="91425" lIns="91425" rIns="91425" tIns="91425">
            <a:noAutofit/>
          </a:bodyPr>
          <a:lstStyle/>
          <a:p>
            <a:pPr lvl="0" rtl="0" algn="l">
              <a:spcBef>
                <a:spcPts val="0"/>
              </a:spcBef>
              <a:buNone/>
            </a:pPr>
            <a:r>
              <a:rPr lang="en" sz="3600"/>
              <a:t>Purpose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311700" y="137150"/>
            <a:ext cx="8520599" cy="1234500"/>
          </a:xfrm>
          <a:prstGeom prst="rect">
            <a:avLst/>
          </a:prstGeom>
        </p:spPr>
        <p:txBody>
          <a:bodyPr anchorCtr="0" anchor="b" bIns="91425" lIns="91425" rIns="91425" tIns="91425">
            <a:noAutofit/>
          </a:bodyPr>
          <a:lstStyle/>
          <a:p>
            <a:pPr lvl="0" algn="l">
              <a:spcBef>
                <a:spcPts val="0"/>
              </a:spcBef>
              <a:buNone/>
            </a:pPr>
            <a:r>
              <a:rPr lang="en"/>
              <a:t>   What is a flow network?</a:t>
            </a:r>
          </a:p>
        </p:txBody>
      </p:sp>
      <p:sp>
        <p:nvSpPr>
          <p:cNvPr id="72" name="Shape 72"/>
          <p:cNvSpPr txBox="1"/>
          <p:nvPr>
            <p:ph idx="1" type="subTitle"/>
          </p:nvPr>
        </p:nvSpPr>
        <p:spPr>
          <a:xfrm>
            <a:off x="311700" y="1234450"/>
            <a:ext cx="8520599" cy="2392199"/>
          </a:xfrm>
          <a:prstGeom prst="rect">
            <a:avLst/>
          </a:prstGeom>
        </p:spPr>
        <p:txBody>
          <a:bodyPr anchorCtr="0" anchor="t" bIns="91425" lIns="91425" rIns="91425" tIns="91425">
            <a:noAutofit/>
          </a:bodyPr>
          <a:lstStyle/>
          <a:p>
            <a:pPr lvl="0" rtl="0" algn="l">
              <a:spcBef>
                <a:spcPts val="0"/>
              </a:spcBef>
              <a:buNone/>
            </a:pPr>
            <a:r>
              <a:t/>
            </a:r>
            <a:endParaRPr sz="1800"/>
          </a:p>
          <a:p>
            <a:pPr lvl="0" rtl="0" algn="l">
              <a:spcBef>
                <a:spcPts val="0"/>
              </a:spcBef>
              <a:buNone/>
            </a:pPr>
            <a:r>
              <a:rPr lang="en" sz="1800"/>
              <a:t>Directed graph with a source node and a sink node</a:t>
            </a:r>
          </a:p>
          <a:p>
            <a:pPr indent="-342900" lvl="0" marL="457200" rtl="0" algn="l">
              <a:spcBef>
                <a:spcPts val="0"/>
              </a:spcBef>
              <a:buSzPct val="100000"/>
              <a:buChar char="-"/>
            </a:pPr>
            <a:r>
              <a:rPr lang="en" sz="1800"/>
              <a:t>Each edge has a flow and a capacity</a:t>
            </a:r>
          </a:p>
          <a:p>
            <a:pPr indent="-342900" lvl="0" marL="457200" rtl="0" algn="l">
              <a:spcBef>
                <a:spcPts val="0"/>
              </a:spcBef>
              <a:buSzPct val="100000"/>
              <a:buChar char="-"/>
            </a:pPr>
            <a:r>
              <a:rPr lang="en" sz="1800"/>
              <a:t>Flow is amount of stuff that’s passed through network</a:t>
            </a:r>
          </a:p>
          <a:p>
            <a:pPr indent="-342900" lvl="0" marL="457200" rtl="0" algn="l">
              <a:spcBef>
                <a:spcPts val="0"/>
              </a:spcBef>
              <a:buSzPct val="100000"/>
              <a:buChar char="-"/>
            </a:pPr>
            <a:r>
              <a:rPr lang="en" sz="1800"/>
              <a:t>Capacity is max flow that can pass through edge</a:t>
            </a:r>
          </a:p>
          <a:p>
            <a:pPr indent="-342900" lvl="0" marL="457200" rtl="0" algn="l">
              <a:spcBef>
                <a:spcPts val="0"/>
              </a:spcBef>
              <a:buSzPct val="100000"/>
              <a:buChar char="-"/>
            </a:pPr>
            <a:r>
              <a:rPr lang="en" sz="1800"/>
              <a:t>Flow cannot exceed capacity</a:t>
            </a:r>
          </a:p>
        </p:txBody>
      </p:sp>
      <p:pic>
        <p:nvPicPr>
          <p:cNvPr id="73" name="Shape 73"/>
          <p:cNvPicPr preferRelativeResize="0"/>
          <p:nvPr/>
        </p:nvPicPr>
        <p:blipFill>
          <a:blip r:embed="rId3">
            <a:alphaModFix/>
          </a:blip>
          <a:stretch>
            <a:fillRect/>
          </a:stretch>
        </p:blipFill>
        <p:spPr>
          <a:xfrm>
            <a:off x="4971500" y="2755150"/>
            <a:ext cx="3860800" cy="22631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311700" y="73025"/>
            <a:ext cx="8520599" cy="1168499"/>
          </a:xfrm>
          <a:prstGeom prst="rect">
            <a:avLst/>
          </a:prstGeom>
        </p:spPr>
        <p:txBody>
          <a:bodyPr anchorCtr="0" anchor="b" bIns="91425" lIns="91425" rIns="91425" tIns="91425">
            <a:noAutofit/>
          </a:bodyPr>
          <a:lstStyle/>
          <a:p>
            <a:pPr lvl="0">
              <a:spcBef>
                <a:spcPts val="0"/>
              </a:spcBef>
              <a:buNone/>
            </a:pPr>
            <a:r>
              <a:rPr lang="en"/>
              <a:t>Applications of a flow network</a:t>
            </a:r>
          </a:p>
        </p:txBody>
      </p:sp>
      <p:sp>
        <p:nvSpPr>
          <p:cNvPr id="79" name="Shape 79"/>
          <p:cNvSpPr txBox="1"/>
          <p:nvPr>
            <p:ph idx="1" type="subTitle"/>
          </p:nvPr>
        </p:nvSpPr>
        <p:spPr>
          <a:xfrm>
            <a:off x="174525" y="1439775"/>
            <a:ext cx="8520599" cy="1627500"/>
          </a:xfrm>
          <a:prstGeom prst="rect">
            <a:avLst/>
          </a:prstGeom>
        </p:spPr>
        <p:txBody>
          <a:bodyPr anchorCtr="0" anchor="t" bIns="91425" lIns="91425" rIns="91425" tIns="91425">
            <a:noAutofit/>
          </a:bodyPr>
          <a:lstStyle/>
          <a:p>
            <a:pPr indent="-342900" lvl="0" marL="457200" rtl="0" algn="l">
              <a:spcBef>
                <a:spcPts val="0"/>
              </a:spcBef>
              <a:buSzPct val="100000"/>
              <a:buChar char="-"/>
            </a:pPr>
            <a:r>
              <a:rPr lang="en" sz="1800"/>
              <a:t>Modeling traffic on the roads	</a:t>
            </a:r>
          </a:p>
          <a:p>
            <a:pPr indent="-342900" lvl="0" marL="457200" rtl="0" algn="l">
              <a:spcBef>
                <a:spcPts val="0"/>
              </a:spcBef>
              <a:buSzPct val="100000"/>
              <a:buChar char="-"/>
            </a:pPr>
            <a:r>
              <a:rPr lang="en" sz="1800"/>
              <a:t>Moving fluids through pipes</a:t>
            </a:r>
          </a:p>
          <a:p>
            <a:pPr indent="-342900" lvl="0" marL="457200" rtl="0" algn="l">
              <a:spcBef>
                <a:spcPts val="0"/>
              </a:spcBef>
              <a:buSzPct val="100000"/>
              <a:buChar char="-"/>
            </a:pPr>
            <a:r>
              <a:rPr lang="en" sz="1800"/>
              <a:t>Moving currents in an electrical circuit</a:t>
            </a:r>
          </a:p>
          <a:p>
            <a:pPr indent="-342900" lvl="0" marL="457200" rtl="0" algn="l">
              <a:spcBef>
                <a:spcPts val="0"/>
              </a:spcBef>
              <a:buSzPct val="100000"/>
              <a:buChar char="-"/>
            </a:pPr>
            <a:r>
              <a:rPr lang="en" sz="1800"/>
              <a:t>Essentially anything that travels through a network of nodes</a:t>
            </a:r>
          </a:p>
          <a:p>
            <a:pPr lvl="0" algn="l">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Algorithm</a:t>
            </a:r>
          </a:p>
        </p:txBody>
      </p:sp>
      <p:sp>
        <p:nvSpPr>
          <p:cNvPr id="85" name="Shape 85"/>
          <p:cNvSpPr txBox="1"/>
          <p:nvPr>
            <p:ph idx="1" type="body"/>
          </p:nvPr>
        </p:nvSpPr>
        <p:spPr>
          <a:xfrm>
            <a:off x="311700" y="1076275"/>
            <a:ext cx="8520599" cy="4067100"/>
          </a:xfrm>
          <a:prstGeom prst="rect">
            <a:avLst/>
          </a:prstGeom>
        </p:spPr>
        <p:txBody>
          <a:bodyPr anchorCtr="0" anchor="t" bIns="91425" lIns="91425" rIns="91425" tIns="91425">
            <a:noAutofit/>
          </a:bodyPr>
          <a:lstStyle/>
          <a:p>
            <a:pPr lvl="0" rtl="0">
              <a:spcBef>
                <a:spcPts val="0"/>
              </a:spcBef>
              <a:buNone/>
            </a:pPr>
            <a:r>
              <a:rPr b="1" lang="en"/>
              <a:t>Input</a:t>
            </a:r>
          </a:p>
          <a:p>
            <a:pPr lvl="0" rtl="0">
              <a:spcBef>
                <a:spcPts val="0"/>
              </a:spcBef>
              <a:buNone/>
            </a:pPr>
            <a:r>
              <a:rPr lang="en"/>
              <a:t>	Given Network G =s (V, E)</a:t>
            </a:r>
            <a:br>
              <a:rPr lang="en"/>
            </a:br>
            <a:r>
              <a:rPr lang="en"/>
              <a:t>	Flow capacity </a:t>
            </a:r>
            <a:r>
              <a:rPr i="1" lang="en"/>
              <a:t>c</a:t>
            </a:r>
            <a:r>
              <a:rPr lang="en"/>
              <a:t>, source node </a:t>
            </a:r>
            <a:r>
              <a:rPr i="1" lang="en"/>
              <a:t>s,</a:t>
            </a:r>
            <a:r>
              <a:rPr lang="en"/>
              <a:t> sink node </a:t>
            </a:r>
            <a:r>
              <a:rPr i="1" lang="en"/>
              <a:t>t</a:t>
            </a:r>
            <a:r>
              <a:rPr lang="en"/>
              <a:t>, path </a:t>
            </a:r>
            <a:r>
              <a:rPr i="1" lang="en"/>
              <a:t>p</a:t>
            </a:r>
          </a:p>
          <a:p>
            <a:pPr lvl="0" rtl="0">
              <a:spcBef>
                <a:spcPts val="0"/>
              </a:spcBef>
              <a:buNone/>
            </a:pPr>
            <a:r>
              <a:rPr b="1" lang="en"/>
              <a:t>Output												Time Complexity</a:t>
            </a:r>
          </a:p>
          <a:p>
            <a:pPr indent="-228600" lvl="0" marL="457200" rtl="0">
              <a:spcBef>
                <a:spcPts val="0"/>
              </a:spcBef>
              <a:buAutoNum type="arabicPeriod"/>
            </a:pPr>
            <a:r>
              <a:rPr lang="en"/>
              <a:t>ƒ(u, v)           0 ∀ (u, v)								O(Edges * Max Flow)</a:t>
            </a:r>
          </a:p>
          <a:p>
            <a:pPr indent="-228600" lvl="0" marL="457200" rtl="0">
              <a:spcBef>
                <a:spcPts val="0"/>
              </a:spcBef>
              <a:buAutoNum type="arabicPeriod"/>
            </a:pPr>
            <a:r>
              <a:rPr lang="en"/>
              <a:t>∃p from s to t in G</a:t>
            </a:r>
            <a:r>
              <a:rPr baseline="-25000" lang="en"/>
              <a:t>f</a:t>
            </a:r>
            <a:r>
              <a:rPr lang="en"/>
              <a:t> s.t. c</a:t>
            </a:r>
            <a:r>
              <a:rPr baseline="-25000" lang="en"/>
              <a:t>f</a:t>
            </a:r>
            <a:r>
              <a:rPr lang="en"/>
              <a:t>(u,v) &gt; 0 ∀ (u, v) ∈ p</a:t>
            </a:r>
          </a:p>
          <a:p>
            <a:pPr indent="-342900" lvl="1" marL="914400" rtl="0">
              <a:spcBef>
                <a:spcPts val="0"/>
              </a:spcBef>
              <a:buSzPct val="100000"/>
              <a:buAutoNum type="alphaLcPeriod"/>
            </a:pPr>
            <a:r>
              <a:rPr lang="en" sz="1800"/>
              <a:t>c</a:t>
            </a:r>
            <a:r>
              <a:rPr baseline="-25000" lang="en" sz="1800"/>
              <a:t>f</a:t>
            </a:r>
            <a:r>
              <a:rPr lang="en" sz="1800"/>
              <a:t>(p) = min { c</a:t>
            </a:r>
            <a:r>
              <a:rPr baseline="-25000" lang="en" sz="1800"/>
              <a:t>f</a:t>
            </a:r>
            <a:r>
              <a:rPr lang="en" sz="1800"/>
              <a:t>(u, v) : (u, v) ∈ p }</a:t>
            </a:r>
          </a:p>
          <a:p>
            <a:pPr indent="-342900" lvl="1" marL="914400" rtl="0">
              <a:spcBef>
                <a:spcPts val="0"/>
              </a:spcBef>
              <a:buSzPct val="100000"/>
              <a:buAutoNum type="alphaLcPeriod"/>
            </a:pPr>
            <a:r>
              <a:rPr lang="en" sz="1800"/>
              <a:t>∀ (u, v) ∈ p:</a:t>
            </a:r>
          </a:p>
          <a:p>
            <a:pPr indent="-342900" lvl="2" marL="1371600" rtl="0">
              <a:spcBef>
                <a:spcPts val="0"/>
              </a:spcBef>
              <a:buSzPct val="100000"/>
              <a:buAutoNum type="romanLcPeriod"/>
            </a:pPr>
            <a:r>
              <a:rPr lang="en" sz="1800"/>
              <a:t>ƒ(u, v)              ƒ(u, v) + c</a:t>
            </a:r>
            <a:r>
              <a:rPr baseline="-25000" lang="en" sz="1800"/>
              <a:t>f</a:t>
            </a:r>
            <a:r>
              <a:rPr lang="en" sz="1800"/>
              <a:t>(p)</a:t>
            </a:r>
          </a:p>
          <a:p>
            <a:pPr indent="-342900" lvl="2" marL="1371600" rtl="0">
              <a:spcBef>
                <a:spcPts val="0"/>
              </a:spcBef>
              <a:buSzPct val="100000"/>
              <a:buAutoNum type="romanLcPeriod"/>
            </a:pPr>
            <a:r>
              <a:rPr lang="en" sz="1800"/>
              <a:t>ƒ(v, u)              ƒ(v, u) - c</a:t>
            </a:r>
            <a:r>
              <a:rPr baseline="-25000" lang="en" sz="1800"/>
              <a:t>f</a:t>
            </a:r>
            <a:r>
              <a:rPr lang="en" sz="1800"/>
              <a:t>(p)</a:t>
            </a:r>
          </a:p>
        </p:txBody>
      </p:sp>
      <p:cxnSp>
        <p:nvCxnSpPr>
          <p:cNvPr id="86" name="Shape 86"/>
          <p:cNvCxnSpPr/>
          <p:nvPr/>
        </p:nvCxnSpPr>
        <p:spPr>
          <a:xfrm rot="10800000">
            <a:off x="1517374" y="3171275"/>
            <a:ext cx="583800" cy="0"/>
          </a:xfrm>
          <a:prstGeom prst="straightConnector1">
            <a:avLst/>
          </a:prstGeom>
          <a:noFill/>
          <a:ln cap="flat" cmpd="sng" w="9525">
            <a:solidFill>
              <a:schemeClr val="dk2"/>
            </a:solidFill>
            <a:prstDash val="solid"/>
            <a:round/>
            <a:headEnd len="lg" w="lg" type="none"/>
            <a:tailEnd len="lg" w="lg" type="triangle"/>
          </a:ln>
        </p:spPr>
      </p:cxnSp>
      <p:cxnSp>
        <p:nvCxnSpPr>
          <p:cNvPr id="87" name="Shape 87"/>
          <p:cNvCxnSpPr/>
          <p:nvPr/>
        </p:nvCxnSpPr>
        <p:spPr>
          <a:xfrm rot="10800000">
            <a:off x="2512924" y="4398825"/>
            <a:ext cx="612900" cy="0"/>
          </a:xfrm>
          <a:prstGeom prst="straightConnector1">
            <a:avLst/>
          </a:prstGeom>
          <a:noFill/>
          <a:ln cap="flat" cmpd="sng" w="9525">
            <a:solidFill>
              <a:schemeClr val="dk2"/>
            </a:solidFill>
            <a:prstDash val="solid"/>
            <a:round/>
            <a:headEnd len="lg" w="lg" type="none"/>
            <a:tailEnd len="lg" w="lg" type="triangle"/>
          </a:ln>
        </p:spPr>
      </p:cxnSp>
      <p:cxnSp>
        <p:nvCxnSpPr>
          <p:cNvPr id="88" name="Shape 88"/>
          <p:cNvCxnSpPr/>
          <p:nvPr/>
        </p:nvCxnSpPr>
        <p:spPr>
          <a:xfrm rot="10800000">
            <a:off x="2512924" y="4703625"/>
            <a:ext cx="6129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220258" y="0"/>
            <a:ext cx="8520599" cy="2052599"/>
          </a:xfrm>
          <a:prstGeom prst="rect">
            <a:avLst/>
          </a:prstGeom>
        </p:spPr>
        <p:txBody>
          <a:bodyPr anchorCtr="0" anchor="b" bIns="91425" lIns="91425" rIns="91425" tIns="91425">
            <a:noAutofit/>
          </a:bodyPr>
          <a:lstStyle/>
          <a:p>
            <a:pPr lvl="0">
              <a:spcBef>
                <a:spcPts val="0"/>
              </a:spcBef>
              <a:buNone/>
            </a:pPr>
            <a:r>
              <a:rPr lang="en"/>
              <a:t>What is max flow in a flow network?</a:t>
            </a:r>
          </a:p>
        </p:txBody>
      </p:sp>
      <p:sp>
        <p:nvSpPr>
          <p:cNvPr id="94" name="Shape 94"/>
          <p:cNvSpPr txBox="1"/>
          <p:nvPr>
            <p:ph idx="1" type="subTitle"/>
          </p:nvPr>
        </p:nvSpPr>
        <p:spPr>
          <a:xfrm>
            <a:off x="311700" y="2052600"/>
            <a:ext cx="8520599" cy="3090900"/>
          </a:xfrm>
          <a:prstGeom prst="rect">
            <a:avLst/>
          </a:prstGeom>
        </p:spPr>
        <p:txBody>
          <a:bodyPr anchorCtr="0" anchor="t" bIns="91425" lIns="91425" rIns="91425" tIns="91425">
            <a:noAutofit/>
          </a:bodyPr>
          <a:lstStyle/>
          <a:p>
            <a:pPr indent="-342900" lvl="0" marL="457200" rtl="0" algn="l">
              <a:spcBef>
                <a:spcPts val="0"/>
              </a:spcBef>
              <a:buSzPct val="100000"/>
              <a:buChar char="-"/>
            </a:pPr>
            <a:r>
              <a:rPr lang="en" sz="1800"/>
              <a:t>Max amount of anything you can move from starting point to a finish point</a:t>
            </a:r>
          </a:p>
          <a:p>
            <a:pPr indent="-342900" lvl="0" marL="457200" rtl="0" algn="l">
              <a:spcBef>
                <a:spcPts val="0"/>
              </a:spcBef>
              <a:buSzPct val="100000"/>
              <a:buChar char="-"/>
            </a:pPr>
            <a:r>
              <a:rPr lang="en" sz="1800"/>
              <a:t>Often, in optimization theory, problems are single-source, single-sink</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311700" y="0"/>
            <a:ext cx="8520599" cy="1623000"/>
          </a:xfrm>
          <a:prstGeom prst="rect">
            <a:avLst/>
          </a:prstGeom>
        </p:spPr>
        <p:txBody>
          <a:bodyPr anchorCtr="0" anchor="b" bIns="91425" lIns="91425" rIns="91425" tIns="91425">
            <a:noAutofit/>
          </a:bodyPr>
          <a:lstStyle/>
          <a:p>
            <a:pPr lvl="0">
              <a:spcBef>
                <a:spcPts val="0"/>
              </a:spcBef>
              <a:buNone/>
            </a:pPr>
            <a:r>
              <a:rPr lang="en"/>
              <a:t>Finding max flow using Ford Fulkerson’s</a:t>
            </a:r>
          </a:p>
        </p:txBody>
      </p:sp>
      <p:sp>
        <p:nvSpPr>
          <p:cNvPr id="100" name="Shape 100"/>
          <p:cNvSpPr txBox="1"/>
          <p:nvPr>
            <p:ph idx="1" type="subTitle"/>
          </p:nvPr>
        </p:nvSpPr>
        <p:spPr>
          <a:xfrm>
            <a:off x="311700" y="1927800"/>
            <a:ext cx="8520599" cy="3749099"/>
          </a:xfrm>
          <a:prstGeom prst="rect">
            <a:avLst/>
          </a:prstGeom>
        </p:spPr>
        <p:txBody>
          <a:bodyPr anchorCtr="0" anchor="t" bIns="91425" lIns="91425" rIns="91425" tIns="91425">
            <a:noAutofit/>
          </a:bodyPr>
          <a:lstStyle/>
          <a:p>
            <a:pPr indent="-228600" lvl="0" marL="457200" rtl="0" algn="l">
              <a:spcBef>
                <a:spcPts val="0"/>
              </a:spcBef>
              <a:buAutoNum type="arabicPeriod"/>
            </a:pPr>
            <a:r>
              <a:rPr lang="en"/>
              <a:t>Find the augmenting path, the path from source to sink</a:t>
            </a:r>
          </a:p>
          <a:p>
            <a:pPr indent="-228600" lvl="0" marL="457200" rtl="0" algn="l">
              <a:spcBef>
                <a:spcPts val="0"/>
              </a:spcBef>
              <a:buAutoNum type="arabicPeriod"/>
            </a:pPr>
            <a:r>
              <a:rPr lang="en"/>
              <a:t>Compute the bottleneck capacity, the edge with smallest capacity in path</a:t>
            </a:r>
          </a:p>
          <a:p>
            <a:pPr indent="-228600" lvl="0" marL="457200" rtl="0" algn="l">
              <a:spcBef>
                <a:spcPts val="0"/>
              </a:spcBef>
              <a:buAutoNum type="arabicPeriod"/>
            </a:pPr>
            <a:r>
              <a:rPr lang="en"/>
              <a:t>Augment each edge with the total flow</a:t>
            </a:r>
          </a:p>
          <a:p>
            <a:pPr indent="-228600" lvl="0" marL="457200" rtl="0" algn="l">
              <a:spcBef>
                <a:spcPts val="0"/>
              </a:spcBef>
              <a:buAutoNum type="arabicPeriod"/>
            </a:pPr>
            <a:r>
              <a:rPr lang="en"/>
              <a:t>A flow has max flow if there are no augmenting paths left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311700" y="0"/>
            <a:ext cx="8520599" cy="1165799"/>
          </a:xfrm>
          <a:prstGeom prst="rect">
            <a:avLst/>
          </a:prstGeom>
        </p:spPr>
        <p:txBody>
          <a:bodyPr anchorCtr="0" anchor="b" bIns="91425" lIns="91425" rIns="91425" tIns="91425">
            <a:noAutofit/>
          </a:bodyPr>
          <a:lstStyle/>
          <a:p>
            <a:pPr lvl="0">
              <a:spcBef>
                <a:spcPts val="0"/>
              </a:spcBef>
              <a:buNone/>
            </a:pPr>
            <a:r>
              <a:t/>
            </a:r>
            <a:endParaRPr/>
          </a:p>
        </p:txBody>
      </p:sp>
      <p:sp>
        <p:nvSpPr>
          <p:cNvPr id="106" name="Shape 106"/>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id="107" name="Shape 107"/>
          <p:cNvPicPr preferRelativeResize="0"/>
          <p:nvPr/>
        </p:nvPicPr>
        <p:blipFill>
          <a:blip r:embed="rId3">
            <a:alphaModFix/>
          </a:blip>
          <a:stretch>
            <a:fillRect/>
          </a:stretch>
        </p:blipFill>
        <p:spPr>
          <a:xfrm>
            <a:off x="1684675" y="614325"/>
            <a:ext cx="5774649" cy="39148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t/>
            </a:r>
            <a:endParaRPr/>
          </a:p>
        </p:txBody>
      </p:sp>
      <p:sp>
        <p:nvSpPr>
          <p:cNvPr id="113" name="Shape 113"/>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t/>
            </a:r>
            <a:endParaRPr/>
          </a:p>
        </p:txBody>
      </p:sp>
      <p:pic>
        <p:nvPicPr>
          <p:cNvPr id="114" name="Shape 114"/>
          <p:cNvPicPr preferRelativeResize="0"/>
          <p:nvPr/>
        </p:nvPicPr>
        <p:blipFill>
          <a:blip r:embed="rId3">
            <a:alphaModFix/>
          </a:blip>
          <a:stretch>
            <a:fillRect/>
          </a:stretch>
        </p:blipFill>
        <p:spPr>
          <a:xfrm>
            <a:off x="1804425" y="690562"/>
            <a:ext cx="5695950" cy="37623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