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2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0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5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0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4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330D-7F7B-43FE-9965-50A40D34195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F0EB-A0C7-4843-B8BC-3E301DAC9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2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696200" cy="215265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Project – Create a Multiple Linear Regression Model for General Motors (GM) Data set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1752600"/>
          </a:xfrm>
        </p:spPr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Chandani W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Fitted Value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7239000" cy="4393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72387"/>
              </p:ext>
            </p:extLst>
          </p:nvPr>
        </p:nvGraphicFramePr>
        <p:xfrm>
          <a:off x="7924800" y="2590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4800" y="25908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5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Initial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gmmod</a:t>
            </a:r>
            <a:r>
              <a:rPr lang="en-US" b="1" dirty="0" smtClean="0"/>
              <a:t> &lt;- lm(</a:t>
            </a:r>
            <a:r>
              <a:rPr lang="en-US" b="1" dirty="0" err="1" smtClean="0"/>
              <a:t>Price~.,data</a:t>
            </a:r>
            <a:r>
              <a:rPr lang="en-US" b="1" dirty="0" smtClean="0"/>
              <a:t> = </a:t>
            </a:r>
            <a:r>
              <a:rPr lang="en-US" b="1" dirty="0" err="1" smtClean="0"/>
              <a:t>gmdstrain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&gt; summary(</a:t>
            </a:r>
            <a:r>
              <a:rPr lang="en-US" b="1" dirty="0" err="1" smtClean="0"/>
              <a:t>gmmod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lm(formula = Price ~ ., data = </a:t>
            </a:r>
            <a:r>
              <a:rPr lang="en-US" dirty="0" err="1" smtClean="0"/>
              <a:t>gmdstrain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Residuals:</a:t>
            </a:r>
          </a:p>
          <a:p>
            <a:pPr marL="0" indent="0">
              <a:buNone/>
            </a:pPr>
            <a:r>
              <a:rPr lang="en-US" dirty="0" smtClean="0"/>
              <a:t>    Min      1Q  Median      3Q     Max </a:t>
            </a:r>
          </a:p>
          <a:p>
            <a:pPr marL="0" indent="0">
              <a:buNone/>
            </a:pPr>
            <a:r>
              <a:rPr lang="en-US" dirty="0" smtClean="0"/>
              <a:t>-8220.9 -1753.0   -72.9  1259.9 26928.5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Coefficients:</a:t>
            </a:r>
          </a:p>
          <a:p>
            <a:pPr marL="0" indent="0">
              <a:buNone/>
            </a:pPr>
            <a:r>
              <a:rPr lang="en-US" dirty="0" smtClean="0"/>
              <a:t>                Estimate Std. Error t value </a:t>
            </a:r>
            <a:r>
              <a:rPr lang="en-US" dirty="0" err="1" smtClean="0"/>
              <a:t>Pr</a:t>
            </a:r>
            <a:r>
              <a:rPr lang="en-US" dirty="0" smtClean="0"/>
              <a:t>(&gt;|t|)    </a:t>
            </a:r>
          </a:p>
          <a:p>
            <a:pPr marL="0" indent="0">
              <a:buNone/>
            </a:pPr>
            <a:r>
              <a:rPr lang="en-US" dirty="0" smtClean="0"/>
              <a:t>(Intercept)    2.539e+04  2.190e+03  11.595  &lt; 2e-16 ***</a:t>
            </a:r>
          </a:p>
          <a:p>
            <a:pPr marL="0" indent="0">
              <a:buNone/>
            </a:pPr>
            <a:r>
              <a:rPr lang="en-US" dirty="0" smtClean="0"/>
              <a:t>Mileage       -1.985e-01  2.260e-02  -8.782  &lt; 2e-16 ***</a:t>
            </a:r>
          </a:p>
          <a:p>
            <a:pPr marL="0" indent="0">
              <a:buNone/>
            </a:pPr>
            <a:r>
              <a:rPr lang="en-US" dirty="0" err="1" smtClean="0"/>
              <a:t>MakeChevrolet</a:t>
            </a:r>
            <a:r>
              <a:rPr lang="en-US" dirty="0" smtClean="0"/>
              <a:t> -1.667e+04  8.916e+02 -18.695  &lt; 2e-16 ***</a:t>
            </a:r>
          </a:p>
          <a:p>
            <a:pPr marL="0" indent="0">
              <a:buNone/>
            </a:pPr>
            <a:r>
              <a:rPr lang="en-US" dirty="0" err="1" smtClean="0"/>
              <a:t>MakePontiac</a:t>
            </a:r>
            <a:r>
              <a:rPr lang="en-US" dirty="0" smtClean="0"/>
              <a:t>   -1.802e+04  8.501e+02 -21.200  &lt; 2e-16 ***</a:t>
            </a:r>
          </a:p>
          <a:p>
            <a:pPr marL="0" indent="0">
              <a:buNone/>
            </a:pPr>
            <a:r>
              <a:rPr lang="en-US" dirty="0" smtClean="0"/>
              <a:t>Cylinder      -1.984e+03  6.009e+02  -3.301  0.00106 ** </a:t>
            </a:r>
          </a:p>
          <a:p>
            <a:pPr marL="0" indent="0">
              <a:buNone/>
            </a:pPr>
            <a:r>
              <a:rPr lang="en-US" dirty="0" smtClean="0"/>
              <a:t>Liter          7.350e+03  6.884e+02  10.677  &lt; 2e-16 ***</a:t>
            </a:r>
          </a:p>
          <a:p>
            <a:pPr marL="0" indent="0">
              <a:buNone/>
            </a:pPr>
            <a:r>
              <a:rPr lang="en-US" dirty="0" smtClean="0"/>
              <a:t>Cruise         1.559e+02  4.958e+02   0.314  0.75335    </a:t>
            </a:r>
          </a:p>
          <a:p>
            <a:pPr marL="0" indent="0">
              <a:buNone/>
            </a:pPr>
            <a:r>
              <a:rPr lang="en-US" dirty="0" smtClean="0"/>
              <a:t>Sound          3.517e+02  4.575e+02   0.769  0.44256    </a:t>
            </a:r>
          </a:p>
          <a:p>
            <a:pPr marL="0" indent="0">
              <a:buNone/>
            </a:pPr>
            <a:r>
              <a:rPr lang="en-US" dirty="0" smtClean="0"/>
              <a:t>Leather        1.014e+02  5.055e+02   0.201  0.84108    </a:t>
            </a:r>
          </a:p>
          <a:p>
            <a:pPr marL="0" indent="0">
              <a:buNone/>
            </a:pPr>
            <a:r>
              <a:rPr lang="en-US" dirty="0" smtClean="0"/>
              <a:t>---</a:t>
            </a:r>
          </a:p>
          <a:p>
            <a:pPr marL="0" indent="0">
              <a:buNone/>
            </a:pPr>
            <a:r>
              <a:rPr lang="en-US" dirty="0" err="1" smtClean="0"/>
              <a:t>Signif</a:t>
            </a:r>
            <a:r>
              <a:rPr lang="en-US" dirty="0" smtClean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Residual standard error: 3470 on 341 degrees of freedom</a:t>
            </a:r>
          </a:p>
          <a:p>
            <a:pPr marL="0" indent="0">
              <a:buNone/>
            </a:pPr>
            <a:r>
              <a:rPr lang="en-US" dirty="0" smtClean="0"/>
              <a:t>Multiple R-squared:  0.8786,	Adjusted R-squared:  0.8757 </a:t>
            </a:r>
          </a:p>
          <a:p>
            <a:pPr marL="0" indent="0">
              <a:buNone/>
            </a:pPr>
            <a:r>
              <a:rPr lang="en-US" dirty="0" smtClean="0"/>
              <a:t>F-statistic: 308.4 on 8 and 341 DF,  p-value: &lt; 2.2e-16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066800"/>
            <a:ext cx="4826000" cy="260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8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/>
          <a:lstStyle/>
          <a:p>
            <a:r>
              <a:rPr lang="en-US" dirty="0" smtClean="0"/>
              <a:t>Using Categorical Variable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24964"/>
            <a:ext cx="6248400" cy="4351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2324964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Not much improvement found in Model after using Cruise , Leather &amp; Sound as categorical variable.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14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gmds$Cruise</a:t>
            </a:r>
            <a:r>
              <a:rPr lang="en-US" dirty="0" smtClean="0"/>
              <a:t>=</a:t>
            </a:r>
            <a:r>
              <a:rPr lang="en-US" dirty="0" err="1" smtClean="0"/>
              <a:t>as.factor</a:t>
            </a:r>
            <a:r>
              <a:rPr lang="en-US" dirty="0" smtClean="0"/>
              <a:t>(</a:t>
            </a:r>
            <a:r>
              <a:rPr lang="en-US" dirty="0" err="1" smtClean="0"/>
              <a:t>gmds$Cruise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gmds$Sound</a:t>
            </a:r>
            <a:r>
              <a:rPr lang="en-US" dirty="0" smtClean="0"/>
              <a:t>=</a:t>
            </a:r>
            <a:r>
              <a:rPr lang="en-US" dirty="0" err="1" smtClean="0"/>
              <a:t>as.factor</a:t>
            </a:r>
            <a:r>
              <a:rPr lang="en-US" dirty="0" smtClean="0"/>
              <a:t>(</a:t>
            </a:r>
            <a:r>
              <a:rPr lang="en-US" dirty="0" err="1" smtClean="0"/>
              <a:t>gmds$Sound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gmds$Leather</a:t>
            </a:r>
            <a:r>
              <a:rPr lang="en-US" dirty="0" smtClean="0"/>
              <a:t>=</a:t>
            </a:r>
            <a:r>
              <a:rPr lang="en-US" dirty="0" err="1" smtClean="0"/>
              <a:t>as.factor</a:t>
            </a:r>
            <a:r>
              <a:rPr lang="en-US" dirty="0" smtClean="0"/>
              <a:t>(</a:t>
            </a:r>
            <a:r>
              <a:rPr lang="en-US" dirty="0" err="1" smtClean="0"/>
              <a:t>gmds$Leather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Leaps()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0"/>
            <a:ext cx="8534400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7239000" cy="220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000" y="4461164"/>
            <a:ext cx="167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Variable Cruise, Sound &amp; leather are found to be less influential variable. Hence discarding them.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After removing Cruise, Leather &amp; Sound variable: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3894828"/>
            <a:ext cx="8153400" cy="296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001000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3800" y="3962400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Model has to be transformed.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Outliers are found.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After </a:t>
            </a:r>
            <a:r>
              <a:rPr lang="en-US" dirty="0" smtClean="0"/>
              <a:t>Removing Outliers: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4191000" cy="227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73425"/>
            <a:ext cx="4999037" cy="3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3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71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Boxcox</a:t>
            </a:r>
            <a:r>
              <a:rPr lang="en-US" dirty="0" smtClean="0"/>
              <a:t> </a:t>
            </a:r>
            <a:r>
              <a:rPr lang="en-US" dirty="0" err="1" smtClean="0"/>
              <a:t>Tranformation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7371"/>
            <a:ext cx="3695700" cy="17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674361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library(MASS)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boxcox</a:t>
            </a:r>
            <a:r>
              <a:rPr lang="en-US" dirty="0" smtClean="0">
                <a:solidFill>
                  <a:schemeClr val="accent1"/>
                </a:solidFill>
              </a:rPr>
              <a:t>(lm(</a:t>
            </a:r>
            <a:r>
              <a:rPr lang="en-US" dirty="0" err="1" smtClean="0">
                <a:solidFill>
                  <a:schemeClr val="accent1"/>
                </a:solidFill>
              </a:rPr>
              <a:t>Price~.,data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gmdstrain</a:t>
            </a:r>
            <a:r>
              <a:rPr lang="en-US" dirty="0" smtClean="0">
                <a:solidFill>
                  <a:schemeClr val="accent1"/>
                </a:solidFill>
              </a:rPr>
              <a:t>),lambda = </a:t>
            </a:r>
            <a:r>
              <a:rPr lang="en-US" dirty="0" err="1" smtClean="0">
                <a:solidFill>
                  <a:schemeClr val="accent1"/>
                </a:solidFill>
              </a:rPr>
              <a:t>seq</a:t>
            </a:r>
            <a:r>
              <a:rPr lang="en-US" dirty="0" smtClean="0">
                <a:solidFill>
                  <a:schemeClr val="accent1"/>
                </a:solidFill>
              </a:rPr>
              <a:t>(-2,2,by=.1))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733800"/>
            <a:ext cx="3009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gmmod2&lt;-lm((1/</a:t>
            </a:r>
            <a:r>
              <a:rPr lang="en-US" dirty="0" err="1">
                <a:solidFill>
                  <a:schemeClr val="accent1"/>
                </a:solidFill>
              </a:rPr>
              <a:t>sqrt</a:t>
            </a:r>
            <a:r>
              <a:rPr lang="en-US" dirty="0">
                <a:solidFill>
                  <a:schemeClr val="accent1"/>
                </a:solidFill>
              </a:rPr>
              <a:t>(Price</a:t>
            </a:r>
            <a:r>
              <a:rPr lang="en-US" dirty="0" smtClean="0">
                <a:solidFill>
                  <a:schemeClr val="accent1"/>
                </a:solidFill>
              </a:rPr>
              <a:t>))~.,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data=</a:t>
            </a:r>
            <a:r>
              <a:rPr lang="en-US" dirty="0" err="1" smtClean="0">
                <a:solidFill>
                  <a:schemeClr val="accent1"/>
                </a:solidFill>
              </a:rPr>
              <a:t>gmdstrain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727309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As the </a:t>
            </a:r>
            <a:r>
              <a:rPr lang="en-US" b="1" dirty="0" err="1" smtClean="0">
                <a:solidFill>
                  <a:schemeClr val="accent1"/>
                </a:solidFill>
              </a:rPr>
              <a:t>lamda</a:t>
            </a:r>
            <a:r>
              <a:rPr lang="en-US" b="1" dirty="0" smtClean="0">
                <a:solidFill>
                  <a:schemeClr val="accent1"/>
                </a:solidFill>
              </a:rPr>
              <a:t> lies between 0 &amp; -1,using 1/</a:t>
            </a:r>
            <a:r>
              <a:rPr lang="en-US" b="1" dirty="0" err="1" smtClean="0">
                <a:solidFill>
                  <a:schemeClr val="accent1"/>
                </a:solidFill>
              </a:rPr>
              <a:t>Sqrt</a:t>
            </a:r>
            <a:r>
              <a:rPr lang="en-US" b="1" dirty="0" smtClean="0">
                <a:solidFill>
                  <a:schemeClr val="accent1"/>
                </a:solidFill>
              </a:rPr>
              <a:t> for transformation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276600"/>
            <a:ext cx="5629275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391400" cy="459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4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Fitted Vs Residual Plot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4343400" cy="252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75" y="1524000"/>
            <a:ext cx="4175831" cy="238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5" y="4023252"/>
            <a:ext cx="4648200" cy="2679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3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Package</vt:lpstr>
      <vt:lpstr>Project – Create a Multiple Linear Regression Model for General Motors (GM) Data set </vt:lpstr>
      <vt:lpstr>Initial Model</vt:lpstr>
      <vt:lpstr>Using Categorical Variable</vt:lpstr>
      <vt:lpstr>Using Leaps() function</vt:lpstr>
      <vt:lpstr>Model After removing Cruise, Leather &amp; Sound variable: </vt:lpstr>
      <vt:lpstr>After Removing Outliers:</vt:lpstr>
      <vt:lpstr>Boxcox Tranformation</vt:lpstr>
      <vt:lpstr>Final Model</vt:lpstr>
      <vt:lpstr>Fitted Vs Residual Plot</vt:lpstr>
      <vt:lpstr>Fitted Value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2.3</dc:title>
  <dc:creator>Chandani W</dc:creator>
  <cp:lastModifiedBy>Chandani W</cp:lastModifiedBy>
  <cp:revision>21</cp:revision>
  <dcterms:created xsi:type="dcterms:W3CDTF">2017-09-11T09:00:45Z</dcterms:created>
  <dcterms:modified xsi:type="dcterms:W3CDTF">2017-09-11T09:54:58Z</dcterms:modified>
</cp:coreProperties>
</file>