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0" r:id="rId5"/>
    <p:sldId id="258" r:id="rId6"/>
    <p:sldId id="261" r:id="rId7"/>
    <p:sldId id="262" r:id="rId8"/>
    <p:sldId id="265" r:id="rId9"/>
    <p:sldId id="263" r:id="rId10"/>
    <p:sldId id="264" r:id="rId11"/>
  </p:sldIdLst>
  <p:sldSz cx="9144000" cy="5143500" type="screen16x9"/>
  <p:notesSz cx="6858000" cy="9144000"/>
  <p:embeddedFontLst>
    <p:embeddedFont>
      <p:font typeface="Nunito" panose="020B060402020202020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458AB7-54C4-4E70-9879-AA46D831717E}">
  <a:tblStyle styleId="{24458AB7-54C4-4E70-9879-AA46D83171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55" autoAdjust="0"/>
  </p:normalViewPr>
  <p:slideViewPr>
    <p:cSldViewPr snapToGrid="0">
      <p:cViewPr varScale="1">
        <p:scale>
          <a:sx n="143" d="100"/>
          <a:sy n="143" d="100"/>
        </p:scale>
        <p:origin x="68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9e42aafa3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9e42aafa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Regex is short form for regular expression</a:t>
            </a:r>
            <a:endParaRPr dirty="0"/>
          </a:p>
          <a:p>
            <a:pPr marL="457200" lvl="0" indent="-298450" algn="l" rtl="0">
              <a:spcBef>
                <a:spcPts val="0"/>
              </a:spcBef>
              <a:spcAft>
                <a:spcPts val="0"/>
              </a:spcAft>
              <a:buSzPts val="1100"/>
              <a:buChar char="-"/>
            </a:pPr>
            <a:r>
              <a:rPr lang="en" dirty="0" smtClean="0"/>
              <a:t>What </a:t>
            </a:r>
            <a:r>
              <a:rPr lang="en" dirty="0"/>
              <a:t>a regular expression </a:t>
            </a:r>
            <a:r>
              <a:rPr lang="en" dirty="0" smtClean="0"/>
              <a:t>is, </a:t>
            </a:r>
            <a:r>
              <a:rPr lang="en" dirty="0"/>
              <a:t>is a sequence of characters that define a search pattern </a:t>
            </a:r>
            <a:endParaRPr dirty="0"/>
          </a:p>
          <a:p>
            <a:pPr marL="457200" lvl="0" indent="-298450" algn="l" rtl="0">
              <a:spcBef>
                <a:spcPts val="0"/>
              </a:spcBef>
              <a:spcAft>
                <a:spcPts val="0"/>
              </a:spcAft>
              <a:buSzPts val="11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9e42aafa3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9e42aafa3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whole point of regex is for</a:t>
            </a:r>
            <a:r>
              <a:rPr lang="en-US" baseline="0" dirty="0" smtClean="0"/>
              <a:t> you to more easily characterize strings. Anything that is composed of characters, digits, or punctuation is the target of regex.</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9e42aafa3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9e42aafa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smtClean="0"/>
              <a:t>Use</a:t>
            </a:r>
            <a:r>
              <a:rPr lang="en" baseline="0" dirty="0" smtClean="0"/>
              <a:t> should use regex when you have multiple conditions that are related or nested</a:t>
            </a:r>
          </a:p>
          <a:p>
            <a:pPr marL="914400" lvl="1" indent="-298450" algn="l" rtl="0">
              <a:spcBef>
                <a:spcPts val="0"/>
              </a:spcBef>
              <a:spcAft>
                <a:spcPts val="0"/>
              </a:spcAft>
              <a:buSzPts val="1100"/>
              <a:buChar char="-"/>
            </a:pPr>
            <a:r>
              <a:rPr lang="en-US" baseline="0" dirty="0" smtClean="0"/>
              <a:t>W</a:t>
            </a:r>
            <a:r>
              <a:rPr lang="en" baseline="0" dirty="0" smtClean="0"/>
              <a:t>hat do </a:t>
            </a:r>
            <a:r>
              <a:rPr lang="en-US" baseline="0" dirty="0" smtClean="0"/>
              <a:t>I</a:t>
            </a:r>
            <a:r>
              <a:rPr lang="en" baseline="0" dirty="0" smtClean="0"/>
              <a:t> mean by related? Related mean that they are close variations of each other, like misspellings in a text or predictable variations like study ids between a certain number</a:t>
            </a:r>
            <a:endParaRPr lang="en" dirty="0" smtClean="0"/>
          </a:p>
          <a:p>
            <a:pPr marL="457200" lvl="0" indent="-298450" algn="l" rtl="0">
              <a:spcBef>
                <a:spcPts val="0"/>
              </a:spcBef>
              <a:spcAft>
                <a:spcPts val="0"/>
              </a:spcAft>
              <a:buSzPts val="1100"/>
              <a:buChar char="-"/>
            </a:pPr>
            <a:r>
              <a:rPr lang="en" dirty="0" smtClean="0"/>
              <a:t>Obviously </a:t>
            </a:r>
            <a:r>
              <a:rPr lang="en" dirty="0"/>
              <a:t>if it’s a very straightforward if/then or contains/grepl use </a:t>
            </a:r>
            <a:r>
              <a:rPr lang="en" dirty="0" smtClean="0"/>
              <a:t>that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e42aafa3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e42aafa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If you’ve ever had to search for obscure, yet predictable patterns, regex is what you want</a:t>
            </a:r>
            <a:endParaRPr/>
          </a:p>
          <a:p>
            <a:pPr marL="457200" lvl="0" indent="-298450" algn="l" rtl="0">
              <a:spcBef>
                <a:spcPts val="0"/>
              </a:spcBef>
              <a:spcAft>
                <a:spcPts val="0"/>
              </a:spcAft>
              <a:buSzPts val="1100"/>
              <a:buChar char="-"/>
            </a:pPr>
            <a:r>
              <a:rPr lang="en"/>
              <a:t>The following are examples of times in just the last year that I’ve had very specific but predictable requests</a:t>
            </a:r>
            <a:endParaRPr/>
          </a:p>
          <a:p>
            <a:pPr marL="457200" lvl="0" indent="-298450" algn="l" rtl="0">
              <a:spcBef>
                <a:spcPts val="0"/>
              </a:spcBef>
              <a:spcAft>
                <a:spcPts val="0"/>
              </a:spcAft>
              <a:buSzPts val="1100"/>
              <a:buChar char="-"/>
            </a:pPr>
            <a:r>
              <a:rPr lang="en"/>
              <a:t>If these ever were to require editting, it would be super easy to edit the regex without having to rewrite a bunch of new code</a:t>
            </a:r>
            <a:endParaRPr/>
          </a:p>
          <a:p>
            <a:pPr marL="457200" lvl="0" indent="-298450" algn="l" rtl="0">
              <a:spcBef>
                <a:spcPts val="0"/>
              </a:spcBef>
              <a:spcAft>
                <a:spcPts val="0"/>
              </a:spcAft>
              <a:buSzPts val="1100"/>
              <a:buChar char="-"/>
            </a:pPr>
            <a:r>
              <a:rPr lang="en"/>
              <a:t>It’s easier to understand for YOU, because you can read it (and you should comment it), but it’s also easy to explain to someone what you’re doing instead of trying to decipher. This is because it reduces your code length and makes your script shorter to type and replicate</a:t>
            </a:r>
            <a:endParaRPr/>
          </a:p>
          <a:p>
            <a:pPr marL="457200" lvl="0" indent="-298450" algn="l" rtl="0">
              <a:spcBef>
                <a:spcPts val="0"/>
              </a:spcBef>
              <a:spcAft>
                <a:spcPts val="0"/>
              </a:spcAft>
              <a:buSzPts val="1100"/>
              <a:buChar char="-"/>
            </a:pPr>
            <a:r>
              <a:rPr lang="en"/>
              <a:t>Like everything else there are times when it’s appropriate to use and that’s when it’s easier for you and your audience. Obviously you are your own audience 95% of the time, so you’re the best judge of that</a:t>
            </a:r>
            <a:endParaRPr/>
          </a:p>
          <a:p>
            <a:pPr marL="457200" lvl="0" indent="-298450" algn="l" rtl="0">
              <a:spcBef>
                <a:spcPts val="0"/>
              </a:spcBef>
              <a:spcAft>
                <a:spcPts val="0"/>
              </a:spcAft>
              <a:buSzPts val="1100"/>
              <a:buChar char="-"/>
            </a:pPr>
            <a:r>
              <a:rPr lang="en"/>
              <a:t>Naturally because of this your code is easier to change and adapt</a:t>
            </a:r>
            <a:endParaRPr/>
          </a:p>
          <a:p>
            <a:pPr marL="45720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e42aafa3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e42aafa3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e42aafa3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9e42aafa3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9e42aafa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9e42aafa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 Intro to Regex in R</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Alan Wu</a:t>
            </a:r>
            <a:endParaRPr/>
          </a:p>
        </p:txBody>
      </p:sp>
      <p:pic>
        <p:nvPicPr>
          <p:cNvPr id="130" name="Google Shape;130;p13"/>
          <p:cNvPicPr preferRelativeResize="0"/>
          <p:nvPr/>
        </p:nvPicPr>
        <p:blipFill>
          <a:blip r:embed="rId3">
            <a:alphaModFix/>
          </a:blip>
          <a:stretch>
            <a:fillRect/>
          </a:stretch>
        </p:blipFill>
        <p:spPr>
          <a:xfrm>
            <a:off x="7219988" y="2928025"/>
            <a:ext cx="1389963" cy="163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code</a:t>
            </a:r>
            <a:endParaRPr lang="en-US" dirty="0"/>
          </a:p>
        </p:txBody>
      </p:sp>
    </p:spTree>
    <p:extLst>
      <p:ext uri="{BB962C8B-B14F-4D97-AF65-F5344CB8AC3E}">
        <p14:creationId xmlns:p14="http://schemas.microsoft.com/office/powerpoint/2010/main" val="59136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regex?	</a:t>
            </a:r>
            <a:endParaRPr/>
          </a:p>
        </p:txBody>
      </p:sp>
      <p:sp>
        <p:nvSpPr>
          <p:cNvPr id="136" name="Google Shape;136;p14"/>
          <p:cNvSpPr txBox="1">
            <a:spLocks noGrp="1"/>
          </p:cNvSpPr>
          <p:nvPr>
            <p:ph type="body" idx="1"/>
          </p:nvPr>
        </p:nvSpPr>
        <p:spPr>
          <a:xfrm>
            <a:off x="729450" y="1850275"/>
            <a:ext cx="4901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“Regular expression” </a:t>
            </a:r>
            <a:endParaRPr dirty="0"/>
          </a:p>
          <a:p>
            <a:pPr marL="457200" lvl="0" indent="-311150" algn="l" rtl="0">
              <a:spcBef>
                <a:spcPts val="0"/>
              </a:spcBef>
              <a:spcAft>
                <a:spcPts val="0"/>
              </a:spcAft>
              <a:buSzPts val="1300"/>
              <a:buChar char="-"/>
            </a:pPr>
            <a:r>
              <a:rPr lang="en" dirty="0"/>
              <a:t>Sequence of characters that define a search pattern</a:t>
            </a:r>
            <a:endParaRPr dirty="0"/>
          </a:p>
          <a:p>
            <a:pPr marL="914400" marR="76200" lvl="1" indent="-298450" algn="l" rtl="0">
              <a:spcBef>
                <a:spcPts val="0"/>
              </a:spcBef>
              <a:spcAft>
                <a:spcPts val="0"/>
              </a:spcAft>
              <a:buSzPts val="1100"/>
              <a:buChar char="-"/>
            </a:pPr>
            <a:r>
              <a:rPr lang="en" sz="1000" dirty="0">
                <a:solidFill>
                  <a:srgbClr val="303336"/>
                </a:solidFill>
                <a:highlight>
                  <a:srgbClr val="EFF0F1"/>
                </a:highlight>
                <a:latin typeface="Consolas"/>
                <a:ea typeface="Consolas"/>
                <a:cs typeface="Consolas"/>
                <a:sym typeface="Consolas"/>
              </a:rPr>
              <a:t>^\(\d{</a:t>
            </a:r>
            <a:r>
              <a:rPr lang="en" sz="1000" dirty="0">
                <a:solidFill>
                  <a:srgbClr val="7D2727"/>
                </a:solidFill>
                <a:highlight>
                  <a:srgbClr val="EFF0F1"/>
                </a:highlight>
                <a:latin typeface="Consolas"/>
                <a:ea typeface="Consolas"/>
                <a:cs typeface="Consolas"/>
                <a:sym typeface="Consolas"/>
              </a:rPr>
              <a:t>3</a:t>
            </a:r>
            <a:r>
              <a:rPr lang="en" sz="1000" dirty="0">
                <a:solidFill>
                  <a:srgbClr val="303336"/>
                </a:solidFill>
                <a:highlight>
                  <a:srgbClr val="EFF0F1"/>
                </a:highlight>
                <a:latin typeface="Consolas"/>
                <a:ea typeface="Consolas"/>
                <a:cs typeface="Consolas"/>
                <a:sym typeface="Consolas"/>
              </a:rPr>
              <a:t>}\)\s\d{</a:t>
            </a:r>
            <a:r>
              <a:rPr lang="en" sz="1000" dirty="0">
                <a:solidFill>
                  <a:srgbClr val="7D2727"/>
                </a:solidFill>
                <a:highlight>
                  <a:srgbClr val="EFF0F1"/>
                </a:highlight>
                <a:latin typeface="Consolas"/>
                <a:ea typeface="Consolas"/>
                <a:cs typeface="Consolas"/>
                <a:sym typeface="Consolas"/>
              </a:rPr>
              <a:t>3</a:t>
            </a:r>
            <a:r>
              <a:rPr lang="en" sz="1000" dirty="0">
                <a:solidFill>
                  <a:srgbClr val="303336"/>
                </a:solidFill>
                <a:highlight>
                  <a:srgbClr val="EFF0F1"/>
                </a:highlight>
                <a:latin typeface="Consolas"/>
                <a:ea typeface="Consolas"/>
                <a:cs typeface="Consolas"/>
                <a:sym typeface="Consolas"/>
              </a:rPr>
              <a:t>}-\d{</a:t>
            </a:r>
            <a:r>
              <a:rPr lang="en" sz="1000" dirty="0">
                <a:solidFill>
                  <a:srgbClr val="7D2727"/>
                </a:solidFill>
                <a:highlight>
                  <a:srgbClr val="EFF0F1"/>
                </a:highlight>
                <a:latin typeface="Consolas"/>
                <a:ea typeface="Consolas"/>
                <a:cs typeface="Consolas"/>
                <a:sym typeface="Consolas"/>
              </a:rPr>
              <a:t>4</a:t>
            </a:r>
            <a:r>
              <a:rPr lang="en" sz="1000" dirty="0">
                <a:solidFill>
                  <a:srgbClr val="303336"/>
                </a:solidFill>
                <a:highlight>
                  <a:srgbClr val="EFF0F1"/>
                </a:highlight>
                <a:latin typeface="Consolas"/>
                <a:ea typeface="Consolas"/>
                <a:cs typeface="Consolas"/>
                <a:sym typeface="Consolas"/>
              </a:rPr>
              <a:t>}</a:t>
            </a:r>
            <a:endParaRPr sz="1000" dirty="0">
              <a:solidFill>
                <a:srgbClr val="303336"/>
              </a:solidFill>
              <a:highlight>
                <a:srgbClr val="EFF0F1"/>
              </a:highlight>
              <a:latin typeface="Consolas"/>
              <a:ea typeface="Consolas"/>
              <a:cs typeface="Consolas"/>
              <a:sym typeface="Consolas"/>
            </a:endParaRPr>
          </a:p>
          <a:p>
            <a:pPr marL="914400" marR="76200" lvl="1" indent="-298450" algn="l" rtl="0">
              <a:spcBef>
                <a:spcPts val="0"/>
              </a:spcBef>
              <a:spcAft>
                <a:spcPts val="0"/>
              </a:spcAft>
              <a:buSzPts val="1100"/>
              <a:buChar char="-"/>
            </a:pPr>
            <a:r>
              <a:rPr lang="en" sz="1000" dirty="0">
                <a:solidFill>
                  <a:srgbClr val="303336"/>
                </a:solidFill>
                <a:highlight>
                  <a:srgbClr val="EFF0F1"/>
                </a:highlight>
                <a:latin typeface="Consolas"/>
                <a:ea typeface="Consolas"/>
                <a:cs typeface="Consolas"/>
                <a:sym typeface="Consolas"/>
              </a:rPr>
              <a:t>(###) </a:t>
            </a:r>
            <a:r>
              <a:rPr lang="en" sz="1000" dirty="0">
                <a:solidFill>
                  <a:srgbClr val="858C93"/>
                </a:solidFill>
                <a:highlight>
                  <a:srgbClr val="EFF0F1"/>
                </a:highlight>
                <a:latin typeface="Consolas"/>
                <a:ea typeface="Consolas"/>
                <a:cs typeface="Consolas"/>
                <a:sym typeface="Consolas"/>
              </a:rPr>
              <a:t>###-####</a:t>
            </a:r>
            <a:endParaRPr dirty="0"/>
          </a:p>
          <a:p>
            <a:pPr marL="457200" lvl="0" indent="-311150" algn="l" rtl="0">
              <a:spcBef>
                <a:spcPts val="0"/>
              </a:spcBef>
              <a:spcAft>
                <a:spcPts val="0"/>
              </a:spcAft>
              <a:buSzPts val="1300"/>
              <a:buChar char="-"/>
            </a:pPr>
            <a:r>
              <a:rPr lang="en" dirty="0"/>
              <a:t>“Regular” refers to a language being definable by certain regular rules</a:t>
            </a:r>
            <a:endParaRPr dirty="0"/>
          </a:p>
        </p:txBody>
      </p:sp>
      <p:pic>
        <p:nvPicPr>
          <p:cNvPr id="137" name="Google Shape;137;p14"/>
          <p:cNvPicPr preferRelativeResize="0"/>
          <p:nvPr/>
        </p:nvPicPr>
        <p:blipFill>
          <a:blip r:embed="rId3">
            <a:alphaModFix/>
          </a:blip>
          <a:stretch>
            <a:fillRect/>
          </a:stretch>
        </p:blipFill>
        <p:spPr>
          <a:xfrm>
            <a:off x="5631150" y="1491375"/>
            <a:ext cx="3208050" cy="28486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should I regex?</a:t>
            </a:r>
            <a:endParaRPr/>
          </a:p>
        </p:txBody>
      </p:sp>
      <p:sp>
        <p:nvSpPr>
          <p:cNvPr id="149" name="Google Shape;149;p16"/>
          <p:cNvSpPr txBox="1">
            <a:spLocks noGrp="1"/>
          </p:cNvSpPr>
          <p:nvPr>
            <p:ph type="body" idx="1"/>
          </p:nvPr>
        </p:nvSpPr>
        <p:spPr>
          <a:xfrm>
            <a:off x="819150" y="17621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Strings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should I use regex</a:t>
            </a:r>
            <a:endParaRPr dirty="0"/>
          </a:p>
        </p:txBody>
      </p:sp>
      <p:sp>
        <p:nvSpPr>
          <p:cNvPr id="155" name="Google Shape;155;p17"/>
          <p:cNvSpPr txBox="1">
            <a:spLocks noGrp="1"/>
          </p:cNvSpPr>
          <p:nvPr>
            <p:ph type="body" idx="1"/>
          </p:nvPr>
        </p:nvSpPr>
        <p:spPr>
          <a:xfrm>
            <a:off x="819150" y="17621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Use </a:t>
            </a:r>
            <a:r>
              <a:rPr lang="en" dirty="0"/>
              <a:t>for </a:t>
            </a:r>
            <a:endParaRPr dirty="0"/>
          </a:p>
          <a:p>
            <a:pPr marL="914400" lvl="1" indent="-298450" algn="l" rtl="0">
              <a:spcBef>
                <a:spcPts val="0"/>
              </a:spcBef>
              <a:spcAft>
                <a:spcPts val="0"/>
              </a:spcAft>
              <a:buSzPts val="1100"/>
              <a:buChar char="-"/>
            </a:pPr>
            <a:r>
              <a:rPr lang="en-US" dirty="0" smtClean="0"/>
              <a:t>M</a:t>
            </a:r>
            <a:r>
              <a:rPr lang="en" dirty="0" smtClean="0"/>
              <a:t>ultiple, related </a:t>
            </a:r>
            <a:r>
              <a:rPr lang="en" dirty="0"/>
              <a:t>conditions or nested </a:t>
            </a:r>
            <a:r>
              <a:rPr lang="en" dirty="0" smtClean="0"/>
              <a:t>if/else</a:t>
            </a:r>
          </a:p>
          <a:p>
            <a:pPr marL="914400" lvl="1" indent="-298450" algn="l" rtl="0">
              <a:spcBef>
                <a:spcPts val="0"/>
              </a:spcBef>
              <a:spcAft>
                <a:spcPts val="0"/>
              </a:spcAft>
              <a:buSzPts val="1100"/>
              <a:buChar char="-"/>
            </a:pPr>
            <a:r>
              <a:rPr lang="en" dirty="0" smtClean="0"/>
              <a:t>Stringr/search functions</a:t>
            </a:r>
            <a:endParaRPr lang="en" dirty="0" smtClean="0"/>
          </a:p>
          <a:p>
            <a:pPr lvl="2">
              <a:spcBef>
                <a:spcPts val="0"/>
              </a:spcBef>
              <a:buFont typeface="Calibri"/>
              <a:buChar char="-"/>
            </a:pPr>
            <a:r>
              <a:rPr lang="en" dirty="0" smtClean="0"/>
              <a:t>str_detect(), grepl(): </a:t>
            </a:r>
            <a:r>
              <a:rPr lang="en-US" dirty="0" smtClean="0"/>
              <a:t>I</a:t>
            </a:r>
            <a:r>
              <a:rPr lang="en" dirty="0" smtClean="0"/>
              <a:t>dentify match to a pattern</a:t>
            </a:r>
          </a:p>
          <a:p>
            <a:pPr lvl="2">
              <a:spcBef>
                <a:spcPts val="0"/>
              </a:spcBef>
              <a:buFont typeface="Calibri"/>
              <a:buChar char="-"/>
            </a:pPr>
            <a:r>
              <a:rPr lang="en" dirty="0" smtClean="0"/>
              <a:t>str_extract(): extract match to a pattern</a:t>
            </a:r>
          </a:p>
          <a:p>
            <a:pPr lvl="2">
              <a:spcBef>
                <a:spcPts val="0"/>
              </a:spcBef>
              <a:buFont typeface="Calibri"/>
              <a:buChar char="-"/>
            </a:pPr>
            <a:r>
              <a:rPr lang="en" dirty="0" smtClean="0"/>
              <a:t>str_locate(): locate position of pattern</a:t>
            </a:r>
          </a:p>
          <a:p>
            <a:pPr lvl="2">
              <a:spcBef>
                <a:spcPts val="0"/>
              </a:spcBef>
              <a:buFont typeface="Calibri"/>
              <a:buChar char="-"/>
            </a:pPr>
            <a:r>
              <a:rPr lang="en" dirty="0" smtClean="0"/>
              <a:t>str_replace(), gsub(): replace a pattern</a:t>
            </a:r>
          </a:p>
          <a:p>
            <a:pPr lvl="2">
              <a:spcBef>
                <a:spcPts val="0"/>
              </a:spcBef>
              <a:buFont typeface="Calibri"/>
              <a:buChar char="-"/>
            </a:pPr>
            <a:r>
              <a:rPr lang="en" dirty="0" smtClean="0"/>
              <a:t>str_split(): split a string using a pattern</a:t>
            </a:r>
          </a:p>
          <a:p>
            <a:pPr marL="457200" lvl="0" indent="-311150" algn="l" rtl="0">
              <a:spcBef>
                <a:spcPts val="0"/>
              </a:spcBef>
              <a:spcAft>
                <a:spcPts val="0"/>
              </a:spcAft>
              <a:buSzPts val="1300"/>
              <a:buChar char="-"/>
            </a:pPr>
            <a:r>
              <a:rPr lang="en-US" dirty="0" smtClean="0"/>
              <a:t>Don’t use it when something simpler will suffice </a:t>
            </a:r>
          </a:p>
          <a:p>
            <a:pPr marL="457200" lvl="0" indent="0" algn="l" rtl="0">
              <a:spcBef>
                <a:spcPts val="1600"/>
              </a:spcBef>
              <a:spcAft>
                <a:spcPts val="1600"/>
              </a:spcAft>
              <a:buNone/>
            </a:pPr>
            <a:endParaRPr dirty="0"/>
          </a:p>
        </p:txBody>
      </p:sp>
      <p:pic>
        <p:nvPicPr>
          <p:cNvPr id="1026" name="Picture 2" descr="Image result for string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041" y="1457938"/>
            <a:ext cx="2286000" cy="2647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should I regex?</a:t>
            </a:r>
            <a:endParaRPr dirty="0"/>
          </a:p>
          <a:p>
            <a:pPr marL="0" lvl="0" indent="0" algn="l" rtl="0">
              <a:spcBef>
                <a:spcPts val="0"/>
              </a:spcBef>
              <a:spcAft>
                <a:spcPts val="0"/>
              </a:spcAft>
              <a:buNone/>
            </a:pPr>
            <a:endParaRPr dirty="0"/>
          </a:p>
        </p:txBody>
      </p:sp>
      <p:sp>
        <p:nvSpPr>
          <p:cNvPr id="143" name="Google Shape;143;p15"/>
          <p:cNvSpPr txBox="1">
            <a:spLocks noGrp="1"/>
          </p:cNvSpPr>
          <p:nvPr>
            <p:ph type="body" idx="1"/>
          </p:nvPr>
        </p:nvSpPr>
        <p:spPr>
          <a:xfrm>
            <a:off x="819150" y="17621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Flexible and structured</a:t>
            </a:r>
            <a:endParaRPr dirty="0"/>
          </a:p>
          <a:p>
            <a:pPr marL="914400" lvl="1" indent="-298450" algn="l" rtl="0">
              <a:spcBef>
                <a:spcPts val="0"/>
              </a:spcBef>
              <a:spcAft>
                <a:spcPts val="0"/>
              </a:spcAft>
              <a:buSzPts val="1100"/>
              <a:buChar char="-"/>
            </a:pPr>
            <a:r>
              <a:rPr lang="en" dirty="0"/>
              <a:t>“Rename visit IDs with either between one and three spaces in their names”</a:t>
            </a:r>
            <a:endParaRPr dirty="0"/>
          </a:p>
          <a:p>
            <a:pPr marL="914400" lvl="1" indent="-298450" algn="l" rtl="0">
              <a:spcBef>
                <a:spcPts val="0"/>
              </a:spcBef>
              <a:spcAft>
                <a:spcPts val="0"/>
              </a:spcAft>
              <a:buSzPts val="1100"/>
              <a:buChar char="-"/>
            </a:pPr>
            <a:r>
              <a:rPr lang="en" dirty="0"/>
              <a:t>“Instances of ‘Pred’, ‘Prad’, ‘Pren’...”</a:t>
            </a:r>
            <a:endParaRPr dirty="0"/>
          </a:p>
          <a:p>
            <a:pPr marL="914400" lvl="1" indent="-298450" algn="l" rtl="0">
              <a:spcBef>
                <a:spcPts val="0"/>
              </a:spcBef>
              <a:spcAft>
                <a:spcPts val="0"/>
              </a:spcAft>
              <a:buSzPts val="1100"/>
              <a:buChar char="-"/>
            </a:pPr>
            <a:r>
              <a:rPr lang="en" dirty="0"/>
              <a:t>“Find all study IDs that start with a 9 and end with a 0”</a:t>
            </a:r>
            <a:endParaRPr dirty="0"/>
          </a:p>
          <a:p>
            <a:pPr marL="457200" lvl="0" indent="-311150" algn="l" rtl="0">
              <a:spcBef>
                <a:spcPts val="0"/>
              </a:spcBef>
              <a:spcAft>
                <a:spcPts val="0"/>
              </a:spcAft>
              <a:buSzPts val="1300"/>
              <a:buChar char="-"/>
            </a:pPr>
            <a:r>
              <a:rPr lang="en" dirty="0"/>
              <a:t>Clearer and easier to understand (when done right)</a:t>
            </a:r>
            <a:endParaRPr dirty="0"/>
          </a:p>
          <a:p>
            <a:pPr marL="914400" lvl="1" indent="-298450" algn="l" rtl="0">
              <a:spcBef>
                <a:spcPts val="0"/>
              </a:spcBef>
              <a:spcAft>
                <a:spcPts val="0"/>
              </a:spcAft>
              <a:buSzPts val="1100"/>
              <a:buChar char="-"/>
            </a:pPr>
            <a:r>
              <a:rPr lang="en" dirty="0"/>
              <a:t>Cleaner code</a:t>
            </a:r>
            <a:endParaRPr dirty="0"/>
          </a:p>
          <a:p>
            <a:pPr marL="457200" marR="0" lvl="0" indent="-298450" algn="l" rtl="0">
              <a:lnSpc>
                <a:spcPct val="115000"/>
              </a:lnSpc>
              <a:spcBef>
                <a:spcPts val="0"/>
              </a:spcBef>
              <a:spcAft>
                <a:spcPts val="0"/>
              </a:spcAft>
              <a:buClr>
                <a:schemeClr val="dk2"/>
              </a:buClr>
              <a:buSzPts val="1100"/>
              <a:buFont typeface="Calibri"/>
              <a:buChar char="-"/>
            </a:pPr>
            <a:r>
              <a:rPr lang="en" dirty="0"/>
              <a:t>Easier to change/adapt</a:t>
            </a:r>
            <a:endParaRPr dirty="0"/>
          </a:p>
          <a:p>
            <a:pPr marL="914400" lvl="1" indent="-298450" algn="l" rtl="0">
              <a:spcBef>
                <a:spcPts val="0"/>
              </a:spcBef>
              <a:spcAft>
                <a:spcPts val="0"/>
              </a:spcAft>
              <a:buSzPts val="1100"/>
              <a:buChar char="-"/>
            </a:pPr>
            <a:r>
              <a:rPr lang="en" dirty="0"/>
              <a:t>Reproducibility </a:t>
            </a:r>
            <a:endParaRPr dirty="0"/>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sold. How do I regex?</a:t>
            </a:r>
            <a:endParaRPr/>
          </a:p>
        </p:txBody>
      </p:sp>
      <p:graphicFrame>
        <p:nvGraphicFramePr>
          <p:cNvPr id="161" name="Google Shape;161;p18"/>
          <p:cNvGraphicFramePr/>
          <p:nvPr>
            <p:extLst>
              <p:ext uri="{D42A27DB-BD31-4B8C-83A1-F6EECF244321}">
                <p14:modId xmlns:p14="http://schemas.microsoft.com/office/powerpoint/2010/main" val="1311465501"/>
              </p:ext>
            </p:extLst>
          </p:nvPr>
        </p:nvGraphicFramePr>
        <p:xfrm>
          <a:off x="413817" y="1580025"/>
          <a:ext cx="8002534" cy="3169680"/>
        </p:xfrm>
        <a:graphic>
          <a:graphicData uri="http://schemas.openxmlformats.org/drawingml/2006/table">
            <a:tbl>
              <a:tblPr>
                <a:noFill/>
                <a:tableStyleId>{24458AB7-54C4-4E70-9879-AA46D831717E}</a:tableStyleId>
              </a:tblPr>
              <a:tblGrid>
                <a:gridCol w="754212">
                  <a:extLst>
                    <a:ext uri="{9D8B030D-6E8A-4147-A177-3AD203B41FA5}">
                      <a16:colId xmlns:a16="http://schemas.microsoft.com/office/drawing/2014/main" val="20000"/>
                    </a:ext>
                  </a:extLst>
                </a:gridCol>
                <a:gridCol w="2254817">
                  <a:extLst>
                    <a:ext uri="{9D8B030D-6E8A-4147-A177-3AD203B41FA5}">
                      <a16:colId xmlns:a16="http://schemas.microsoft.com/office/drawing/2014/main" val="20001"/>
                    </a:ext>
                  </a:extLst>
                </a:gridCol>
                <a:gridCol w="1858900">
                  <a:extLst>
                    <a:ext uri="{9D8B030D-6E8A-4147-A177-3AD203B41FA5}">
                      <a16:colId xmlns:a16="http://schemas.microsoft.com/office/drawing/2014/main" val="20002"/>
                    </a:ext>
                  </a:extLst>
                </a:gridCol>
                <a:gridCol w="3134605">
                  <a:extLst>
                    <a:ext uri="{9D8B030D-6E8A-4147-A177-3AD203B41FA5}">
                      <a16:colId xmlns:a16="http://schemas.microsoft.com/office/drawing/2014/main" val="20003"/>
                    </a:ext>
                  </a:extLst>
                </a:gridCol>
              </a:tblGrid>
              <a:tr h="306825">
                <a:tc>
                  <a:txBody>
                    <a:bodyPr/>
                    <a:lstStyle/>
                    <a:p>
                      <a:pPr marL="0" lvl="0" indent="0" algn="l" rtl="0">
                        <a:spcBef>
                          <a:spcPts val="0"/>
                        </a:spcBef>
                        <a:spcAft>
                          <a:spcPts val="0"/>
                        </a:spcAft>
                        <a:buNone/>
                      </a:pPr>
                      <a:r>
                        <a:rPr lang="en-US" dirty="0" smtClean="0"/>
                        <a:t>Regex</a:t>
                      </a:r>
                      <a:endParaRPr dirty="0"/>
                    </a:p>
                  </a:txBody>
                  <a:tcPr marL="91425" marR="91425" marT="91425" marB="91425"/>
                </a:tc>
                <a:tc>
                  <a:txBody>
                    <a:bodyPr/>
                    <a:lstStyle/>
                    <a:p>
                      <a:pPr marL="0" lvl="0" indent="0" algn="l" rtl="0">
                        <a:spcBef>
                          <a:spcPts val="0"/>
                        </a:spcBef>
                        <a:spcAft>
                          <a:spcPts val="0"/>
                        </a:spcAft>
                        <a:buNone/>
                      </a:pPr>
                      <a:r>
                        <a:rPr lang="en-US" dirty="0" smtClean="0"/>
                        <a:t>Meaning</a:t>
                      </a:r>
                      <a:endParaRPr dirty="0"/>
                    </a:p>
                  </a:txBody>
                  <a:tcPr marL="91425" marR="91425" marT="91425" marB="91425"/>
                </a:tc>
                <a:tc>
                  <a:txBody>
                    <a:bodyPr/>
                    <a:lstStyle/>
                    <a:p>
                      <a:pPr marL="0" lvl="0" indent="0" algn="l" rtl="0">
                        <a:spcBef>
                          <a:spcPts val="0"/>
                        </a:spcBef>
                        <a:spcAft>
                          <a:spcPts val="0"/>
                        </a:spcAft>
                        <a:buNone/>
                      </a:pPr>
                      <a:r>
                        <a:rPr lang="en-US" dirty="0" smtClean="0"/>
                        <a:t>Example</a:t>
                      </a:r>
                      <a:endParaRPr dirty="0"/>
                    </a:p>
                  </a:txBody>
                  <a:tcPr marL="91425" marR="91425" marT="91425" marB="91425"/>
                </a:tc>
                <a:tc>
                  <a:txBody>
                    <a:bodyPr/>
                    <a:lstStyle/>
                    <a:p>
                      <a:pPr marL="0" lvl="0" indent="0" algn="l" rtl="0">
                        <a:spcBef>
                          <a:spcPts val="0"/>
                        </a:spcBef>
                        <a:spcAft>
                          <a:spcPts val="0"/>
                        </a:spcAft>
                        <a:buNone/>
                      </a:pPr>
                      <a:r>
                        <a:rPr lang="en-US" dirty="0" smtClean="0"/>
                        <a:t>Strings detected</a:t>
                      </a:r>
                      <a:endParaRPr dirty="0"/>
                    </a:p>
                  </a:txBody>
                  <a:tcPr marL="91425" marR="91425" marT="91425" marB="91425"/>
                </a:tc>
                <a:extLst>
                  <a:ext uri="{0D108BD9-81ED-4DB2-BD59-A6C34878D82A}">
                    <a16:rowId xmlns:a16="http://schemas.microsoft.com/office/drawing/2014/main" val="1964659777"/>
                  </a:ext>
                </a:extLst>
              </a:tr>
              <a:tr h="306825">
                <a:tc>
                  <a:txBody>
                    <a:bodyPr/>
                    <a:lstStyle/>
                    <a:p>
                      <a:pPr marL="0" lvl="0" indent="0" algn="l" rtl="0">
                        <a:spcBef>
                          <a:spcPts val="0"/>
                        </a:spcBef>
                        <a:spcAft>
                          <a:spcPts val="0"/>
                        </a:spcAft>
                        <a:buNone/>
                      </a:pPr>
                      <a:r>
                        <a:rPr lang="en" dirty="0"/>
                        <a:t>^</a:t>
                      </a:r>
                      <a:endParaRPr dirty="0"/>
                    </a:p>
                  </a:txBody>
                  <a:tcPr marL="91425" marR="91425" marT="91425" marB="91425"/>
                </a:tc>
                <a:tc>
                  <a:txBody>
                    <a:bodyPr/>
                    <a:lstStyle/>
                    <a:p>
                      <a:pPr marL="0" lvl="0" indent="0" algn="l" rtl="0">
                        <a:spcBef>
                          <a:spcPts val="0"/>
                        </a:spcBef>
                        <a:spcAft>
                          <a:spcPts val="0"/>
                        </a:spcAft>
                        <a:buNone/>
                      </a:pPr>
                      <a:r>
                        <a:rPr lang="en"/>
                        <a:t>Start of a string</a:t>
                      </a:r>
                      <a:endParaRPr/>
                    </a:p>
                  </a:txBody>
                  <a:tcPr marL="91425" marR="91425" marT="91425" marB="91425"/>
                </a:tc>
                <a:tc>
                  <a:txBody>
                    <a:bodyPr/>
                    <a:lstStyle/>
                    <a:p>
                      <a:pPr marL="0" lvl="0" indent="0" algn="l" rtl="0">
                        <a:spcBef>
                          <a:spcPts val="0"/>
                        </a:spcBef>
                        <a:spcAft>
                          <a:spcPts val="0"/>
                        </a:spcAft>
                        <a:buNone/>
                      </a:pPr>
                      <a:r>
                        <a:rPr lang="en"/>
                        <a:t>^abc</a:t>
                      </a:r>
                      <a:endParaRPr/>
                    </a:p>
                  </a:txBody>
                  <a:tcPr marL="91425" marR="91425" marT="91425" marB="91425"/>
                </a:tc>
                <a:tc>
                  <a:txBody>
                    <a:bodyPr/>
                    <a:lstStyle/>
                    <a:p>
                      <a:pPr marL="0" lvl="0" indent="0" algn="l" rtl="0">
                        <a:spcBef>
                          <a:spcPts val="0"/>
                        </a:spcBef>
                        <a:spcAft>
                          <a:spcPts val="0"/>
                        </a:spcAft>
                        <a:buNone/>
                      </a:pPr>
                      <a:r>
                        <a:rPr lang="en"/>
                        <a:t>abc, abcdefg, abc123</a:t>
                      </a:r>
                      <a:endParaRPr/>
                    </a:p>
                  </a:txBody>
                  <a:tcPr marL="91425" marR="91425" marT="91425" marB="91425"/>
                </a:tc>
                <a:extLst>
                  <a:ext uri="{0D108BD9-81ED-4DB2-BD59-A6C34878D82A}">
                    <a16:rowId xmlns:a16="http://schemas.microsoft.com/office/drawing/2014/main" val="10000"/>
                  </a:ext>
                </a:extLst>
              </a:tr>
              <a:tr h="3068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End of a string</a:t>
                      </a:r>
                      <a:endParaRPr/>
                    </a:p>
                  </a:txBody>
                  <a:tcPr marL="91425" marR="91425" marT="91425" marB="91425"/>
                </a:tc>
                <a:tc>
                  <a:txBody>
                    <a:bodyPr/>
                    <a:lstStyle/>
                    <a:p>
                      <a:pPr marL="0" lvl="0" indent="0" algn="l" rtl="0">
                        <a:spcBef>
                          <a:spcPts val="0"/>
                        </a:spcBef>
                        <a:spcAft>
                          <a:spcPts val="0"/>
                        </a:spcAft>
                        <a:buNone/>
                      </a:pPr>
                      <a:r>
                        <a:rPr lang="en"/>
                        <a:t>abc$</a:t>
                      </a:r>
                      <a:endParaRPr/>
                    </a:p>
                  </a:txBody>
                  <a:tcPr marL="91425" marR="91425" marT="91425" marB="91425"/>
                </a:tc>
                <a:tc>
                  <a:txBody>
                    <a:bodyPr/>
                    <a:lstStyle/>
                    <a:p>
                      <a:pPr marL="0" lvl="0" indent="0" algn="l" rtl="0">
                        <a:spcBef>
                          <a:spcPts val="0"/>
                        </a:spcBef>
                        <a:spcAft>
                          <a:spcPts val="0"/>
                        </a:spcAft>
                        <a:buNone/>
                      </a:pPr>
                      <a:r>
                        <a:rPr lang="en"/>
                        <a:t>abc, defgabc, 123abc</a:t>
                      </a:r>
                      <a:endParaRPr/>
                    </a:p>
                  </a:txBody>
                  <a:tcPr marL="91425" marR="91425" marT="91425" marB="91425"/>
                </a:tc>
                <a:extLst>
                  <a:ext uri="{0D108BD9-81ED-4DB2-BD59-A6C34878D82A}">
                    <a16:rowId xmlns:a16="http://schemas.microsoft.com/office/drawing/2014/main" val="10001"/>
                  </a:ext>
                </a:extLst>
              </a:tr>
              <a:tr h="3068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Any character </a:t>
                      </a:r>
                      <a:endParaRPr/>
                    </a:p>
                  </a:txBody>
                  <a:tcPr marL="91425" marR="91425" marT="91425" marB="91425"/>
                </a:tc>
                <a:tc>
                  <a:txBody>
                    <a:bodyPr/>
                    <a:lstStyle/>
                    <a:p>
                      <a:pPr marL="0" lvl="0" indent="0" algn="l" rtl="0">
                        <a:spcBef>
                          <a:spcPts val="0"/>
                        </a:spcBef>
                        <a:spcAft>
                          <a:spcPts val="0"/>
                        </a:spcAft>
                        <a:buNone/>
                      </a:pPr>
                      <a:r>
                        <a:rPr lang="en"/>
                        <a:t>a.c</a:t>
                      </a:r>
                      <a:endParaRPr/>
                    </a:p>
                  </a:txBody>
                  <a:tcPr marL="91425" marR="91425" marT="91425" marB="91425"/>
                </a:tc>
                <a:tc>
                  <a:txBody>
                    <a:bodyPr/>
                    <a:lstStyle/>
                    <a:p>
                      <a:pPr marL="0" lvl="0" indent="0" algn="l" rtl="0">
                        <a:spcBef>
                          <a:spcPts val="0"/>
                        </a:spcBef>
                        <a:spcAft>
                          <a:spcPts val="0"/>
                        </a:spcAft>
                        <a:buNone/>
                      </a:pPr>
                      <a:r>
                        <a:rPr lang="en"/>
                        <a:t>abc, acc, a1c</a:t>
                      </a:r>
                      <a:endParaRPr/>
                    </a:p>
                  </a:txBody>
                  <a:tcPr marL="91425" marR="91425" marT="91425" marB="91425"/>
                </a:tc>
                <a:extLst>
                  <a:ext uri="{0D108BD9-81ED-4DB2-BD59-A6C34878D82A}">
                    <a16:rowId xmlns:a16="http://schemas.microsoft.com/office/drawing/2014/main" val="10002"/>
                  </a:ext>
                </a:extLst>
              </a:tr>
              <a:tr h="3068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Alternation</a:t>
                      </a:r>
                      <a:endParaRPr/>
                    </a:p>
                  </a:txBody>
                  <a:tcPr marL="91425" marR="91425" marT="91425" marB="91425"/>
                </a:tc>
                <a:tc>
                  <a:txBody>
                    <a:bodyPr/>
                    <a:lstStyle/>
                    <a:p>
                      <a:pPr marL="0" lvl="0" indent="0" algn="l" rtl="0">
                        <a:spcBef>
                          <a:spcPts val="0"/>
                        </a:spcBef>
                        <a:spcAft>
                          <a:spcPts val="0"/>
                        </a:spcAft>
                        <a:buNone/>
                      </a:pPr>
                      <a:r>
                        <a:rPr lang="en"/>
                        <a:t>apple|orange</a:t>
                      </a:r>
                      <a:endParaRPr/>
                    </a:p>
                  </a:txBody>
                  <a:tcPr marL="91425" marR="91425" marT="91425" marB="91425"/>
                </a:tc>
                <a:tc>
                  <a:txBody>
                    <a:bodyPr/>
                    <a:lstStyle/>
                    <a:p>
                      <a:pPr marL="0" lvl="0" indent="0" algn="l" rtl="0">
                        <a:spcBef>
                          <a:spcPts val="0"/>
                        </a:spcBef>
                        <a:spcAft>
                          <a:spcPts val="0"/>
                        </a:spcAft>
                        <a:buNone/>
                      </a:pPr>
                      <a:r>
                        <a:rPr lang="en"/>
                        <a:t>apple, orange</a:t>
                      </a:r>
                      <a:endParaRPr/>
                    </a:p>
                  </a:txBody>
                  <a:tcPr marL="91425" marR="91425" marT="91425" marB="91425"/>
                </a:tc>
                <a:extLst>
                  <a:ext uri="{0D108BD9-81ED-4DB2-BD59-A6C34878D82A}">
                    <a16:rowId xmlns:a16="http://schemas.microsoft.com/office/drawing/2014/main" val="10003"/>
                  </a:ext>
                </a:extLst>
              </a:tr>
              <a:tr h="3068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Explicit quantifier</a:t>
                      </a:r>
                      <a:endParaRPr/>
                    </a:p>
                  </a:txBody>
                  <a:tcPr marL="91425" marR="91425" marT="91425" marB="91425"/>
                </a:tc>
                <a:tc>
                  <a:txBody>
                    <a:bodyPr/>
                    <a:lstStyle/>
                    <a:p>
                      <a:pPr marL="0" lvl="0" indent="0" algn="l" rtl="0">
                        <a:spcBef>
                          <a:spcPts val="0"/>
                        </a:spcBef>
                        <a:spcAft>
                          <a:spcPts val="0"/>
                        </a:spcAft>
                        <a:buNone/>
                      </a:pPr>
                      <a:r>
                        <a:rPr lang="en"/>
                        <a:t>ab{2}c</a:t>
                      </a:r>
                      <a:endParaRPr/>
                    </a:p>
                  </a:txBody>
                  <a:tcPr marL="91425" marR="91425" marT="91425" marB="91425"/>
                </a:tc>
                <a:tc>
                  <a:txBody>
                    <a:bodyPr/>
                    <a:lstStyle/>
                    <a:p>
                      <a:pPr marL="0" lvl="0" indent="0" algn="l" rtl="0">
                        <a:spcBef>
                          <a:spcPts val="0"/>
                        </a:spcBef>
                        <a:spcAft>
                          <a:spcPts val="0"/>
                        </a:spcAft>
                        <a:buNone/>
                      </a:pPr>
                      <a:r>
                        <a:rPr lang="en"/>
                        <a:t>abbc</a:t>
                      </a:r>
                      <a:endParaRPr/>
                    </a:p>
                  </a:txBody>
                  <a:tcPr marL="91425" marR="91425" marT="91425" marB="91425"/>
                </a:tc>
                <a:extLst>
                  <a:ext uri="{0D108BD9-81ED-4DB2-BD59-A6C34878D82A}">
                    <a16:rowId xmlns:a16="http://schemas.microsoft.com/office/drawing/2014/main" val="10004"/>
                  </a:ext>
                </a:extLst>
              </a:tr>
              <a:tr h="3068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Explicit character match</a:t>
                      </a:r>
                      <a:endParaRPr/>
                    </a:p>
                  </a:txBody>
                  <a:tcPr marL="91425" marR="91425" marT="91425" marB="91425"/>
                </a:tc>
                <a:tc>
                  <a:txBody>
                    <a:bodyPr/>
                    <a:lstStyle/>
                    <a:p>
                      <a:pPr marL="0" lvl="0" indent="0" algn="l" rtl="0">
                        <a:spcBef>
                          <a:spcPts val="0"/>
                        </a:spcBef>
                        <a:spcAft>
                          <a:spcPts val="0"/>
                        </a:spcAft>
                        <a:buNone/>
                      </a:pPr>
                      <a:r>
                        <a:rPr lang="en"/>
                        <a:t>a[bB]c</a:t>
                      </a:r>
                      <a:endParaRPr/>
                    </a:p>
                  </a:txBody>
                  <a:tcPr marL="91425" marR="91425" marT="91425" marB="91425"/>
                </a:tc>
                <a:tc>
                  <a:txBody>
                    <a:bodyPr/>
                    <a:lstStyle/>
                    <a:p>
                      <a:pPr marL="0" lvl="0" indent="0" algn="l" rtl="0">
                        <a:spcBef>
                          <a:spcPts val="0"/>
                        </a:spcBef>
                        <a:spcAft>
                          <a:spcPts val="0"/>
                        </a:spcAft>
                        <a:buNone/>
                      </a:pPr>
                      <a:r>
                        <a:rPr lang="en"/>
                        <a:t>abc, aBc</a:t>
                      </a:r>
                      <a:endParaRPr/>
                    </a:p>
                  </a:txBody>
                  <a:tcPr marL="91425" marR="91425" marT="91425" marB="91425"/>
                </a:tc>
                <a:extLst>
                  <a:ext uri="{0D108BD9-81ED-4DB2-BD59-A6C34878D82A}">
                    <a16:rowId xmlns:a16="http://schemas.microsoft.com/office/drawing/2014/main" val="10005"/>
                  </a:ext>
                </a:extLst>
              </a:tr>
              <a:tr h="306825">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Expression grouping</a:t>
                      </a:r>
                      <a:endParaRPr/>
                    </a:p>
                  </a:txBody>
                  <a:tcPr marL="91425" marR="91425" marT="91425" marB="91425"/>
                </a:tc>
                <a:tc>
                  <a:txBody>
                    <a:bodyPr/>
                    <a:lstStyle/>
                    <a:p>
                      <a:pPr marL="0" lvl="0" indent="0" algn="l" rtl="0">
                        <a:spcBef>
                          <a:spcPts val="0"/>
                        </a:spcBef>
                        <a:spcAft>
                          <a:spcPts val="0"/>
                        </a:spcAft>
                        <a:buNone/>
                      </a:pPr>
                      <a:r>
                        <a:rPr lang="en"/>
                        <a:t>(abc){2}</a:t>
                      </a:r>
                      <a:endParaRPr/>
                    </a:p>
                  </a:txBody>
                  <a:tcPr marL="91425" marR="91425" marT="91425" marB="91425"/>
                </a:tc>
                <a:tc>
                  <a:txBody>
                    <a:bodyPr/>
                    <a:lstStyle/>
                    <a:p>
                      <a:pPr marL="0" lvl="0" indent="0" algn="l" rtl="0">
                        <a:spcBef>
                          <a:spcPts val="0"/>
                        </a:spcBef>
                        <a:spcAft>
                          <a:spcPts val="0"/>
                        </a:spcAft>
                        <a:buNone/>
                      </a:pPr>
                      <a:r>
                        <a:rPr lang="en" dirty="0"/>
                        <a:t>abcabc</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sold. How do I regex?</a:t>
            </a:r>
            <a:endParaRPr/>
          </a:p>
        </p:txBody>
      </p:sp>
      <p:graphicFrame>
        <p:nvGraphicFramePr>
          <p:cNvPr id="167" name="Google Shape;167;p19"/>
          <p:cNvGraphicFramePr/>
          <p:nvPr>
            <p:extLst>
              <p:ext uri="{D42A27DB-BD31-4B8C-83A1-F6EECF244321}">
                <p14:modId xmlns:p14="http://schemas.microsoft.com/office/powerpoint/2010/main" val="2722832104"/>
              </p:ext>
            </p:extLst>
          </p:nvPr>
        </p:nvGraphicFramePr>
        <p:xfrm>
          <a:off x="727650" y="1580025"/>
          <a:ext cx="7688700" cy="2803980"/>
        </p:xfrm>
        <a:graphic>
          <a:graphicData uri="http://schemas.openxmlformats.org/drawingml/2006/table">
            <a:tbl>
              <a:tblPr>
                <a:noFill/>
                <a:tableStyleId>{24458AB7-54C4-4E70-9879-AA46D831717E}</a:tableStyleId>
              </a:tblPr>
              <a:tblGrid>
                <a:gridCol w="1040350">
                  <a:extLst>
                    <a:ext uri="{9D8B030D-6E8A-4147-A177-3AD203B41FA5}">
                      <a16:colId xmlns:a16="http://schemas.microsoft.com/office/drawing/2014/main" val="20000"/>
                    </a:ext>
                  </a:extLst>
                </a:gridCol>
                <a:gridCol w="1850675">
                  <a:extLst>
                    <a:ext uri="{9D8B030D-6E8A-4147-A177-3AD203B41FA5}">
                      <a16:colId xmlns:a16="http://schemas.microsoft.com/office/drawing/2014/main" val="20001"/>
                    </a:ext>
                  </a:extLst>
                </a:gridCol>
                <a:gridCol w="1786000">
                  <a:extLst>
                    <a:ext uri="{9D8B030D-6E8A-4147-A177-3AD203B41FA5}">
                      <a16:colId xmlns:a16="http://schemas.microsoft.com/office/drawing/2014/main" val="20002"/>
                    </a:ext>
                  </a:extLst>
                </a:gridCol>
                <a:gridCol w="3011675">
                  <a:extLst>
                    <a:ext uri="{9D8B030D-6E8A-4147-A177-3AD203B41FA5}">
                      <a16:colId xmlns:a16="http://schemas.microsoft.com/office/drawing/2014/main" val="20003"/>
                    </a:ext>
                  </a:extLst>
                </a:gridCol>
              </a:tblGrid>
              <a:tr h="306825">
                <a:tc>
                  <a:txBody>
                    <a:bodyPr/>
                    <a:lstStyle/>
                    <a:p>
                      <a:pPr marL="0" lvl="0" indent="0" algn="l" rtl="0">
                        <a:spcBef>
                          <a:spcPts val="0"/>
                        </a:spcBef>
                        <a:spcAft>
                          <a:spcPts val="0"/>
                        </a:spcAft>
                        <a:buNone/>
                      </a:pPr>
                      <a:r>
                        <a:rPr lang="en-US" dirty="0" smtClean="0"/>
                        <a:t>Regex</a:t>
                      </a:r>
                      <a:endParaRPr dirty="0"/>
                    </a:p>
                  </a:txBody>
                  <a:tcPr marL="91425" marR="91425" marT="91425" marB="91425"/>
                </a:tc>
                <a:tc>
                  <a:txBody>
                    <a:bodyPr/>
                    <a:lstStyle/>
                    <a:p>
                      <a:pPr marL="0" lvl="0" indent="0" algn="l" rtl="0">
                        <a:spcBef>
                          <a:spcPts val="0"/>
                        </a:spcBef>
                        <a:spcAft>
                          <a:spcPts val="0"/>
                        </a:spcAft>
                        <a:buNone/>
                      </a:pPr>
                      <a:r>
                        <a:rPr lang="en-US" dirty="0" smtClean="0"/>
                        <a:t>Meaning</a:t>
                      </a:r>
                      <a:endParaRPr dirty="0"/>
                    </a:p>
                  </a:txBody>
                  <a:tcPr marL="91425" marR="91425" marT="91425" marB="91425"/>
                </a:tc>
                <a:tc>
                  <a:txBody>
                    <a:bodyPr/>
                    <a:lstStyle/>
                    <a:p>
                      <a:pPr marL="0" lvl="0" indent="0" algn="l" rtl="0">
                        <a:spcBef>
                          <a:spcPts val="0"/>
                        </a:spcBef>
                        <a:spcAft>
                          <a:spcPts val="0"/>
                        </a:spcAft>
                        <a:buNone/>
                      </a:pPr>
                      <a:r>
                        <a:rPr lang="en-US" dirty="0" smtClean="0"/>
                        <a:t>Example</a:t>
                      </a:r>
                      <a:endParaRPr dirty="0"/>
                    </a:p>
                  </a:txBody>
                  <a:tcPr marL="91425" marR="91425" marT="91425" marB="91425"/>
                </a:tc>
                <a:tc>
                  <a:txBody>
                    <a:bodyPr/>
                    <a:lstStyle/>
                    <a:p>
                      <a:pPr marL="0" lvl="0" indent="0" algn="l" rtl="0">
                        <a:spcBef>
                          <a:spcPts val="0"/>
                        </a:spcBef>
                        <a:spcAft>
                          <a:spcPts val="0"/>
                        </a:spcAft>
                        <a:buNone/>
                      </a:pPr>
                      <a:r>
                        <a:rPr lang="en-US" dirty="0" smtClean="0"/>
                        <a:t>Strings detected</a:t>
                      </a:r>
                      <a:endParaRPr dirty="0"/>
                    </a:p>
                  </a:txBody>
                  <a:tcPr marL="91425" marR="91425" marT="91425" marB="91425"/>
                </a:tc>
                <a:extLst>
                  <a:ext uri="{0D108BD9-81ED-4DB2-BD59-A6C34878D82A}">
                    <a16:rowId xmlns:a16="http://schemas.microsoft.com/office/drawing/2014/main" val="713102399"/>
                  </a:ext>
                </a:extLst>
              </a:tr>
              <a:tr h="306825">
                <a:tc>
                  <a:txBody>
                    <a:bodyPr/>
                    <a:lstStyle/>
                    <a:p>
                      <a:pPr marL="0" lvl="0" indent="0" algn="l" rtl="0">
                        <a:spcBef>
                          <a:spcPts val="0"/>
                        </a:spcBef>
                        <a:spcAft>
                          <a:spcPts val="0"/>
                        </a:spcAft>
                        <a:buNone/>
                      </a:pPr>
                      <a:r>
                        <a:rPr lang="en" dirty="0"/>
                        <a:t>\</a:t>
                      </a:r>
                      <a:endParaRPr dirty="0"/>
                    </a:p>
                  </a:txBody>
                  <a:tcPr marL="91425" marR="91425" marT="91425" marB="91425"/>
                </a:tc>
                <a:tc>
                  <a:txBody>
                    <a:bodyPr/>
                    <a:lstStyle/>
                    <a:p>
                      <a:pPr marL="0" lvl="0" indent="0" algn="l" rtl="0">
                        <a:spcBef>
                          <a:spcPts val="0"/>
                        </a:spcBef>
                        <a:spcAft>
                          <a:spcPts val="0"/>
                        </a:spcAft>
                        <a:buNone/>
                      </a:pPr>
                      <a:r>
                        <a:rPr lang="en"/>
                        <a:t>Escape key for special characters</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$32.50, pa$$word</a:t>
                      </a:r>
                      <a:endParaRPr/>
                    </a:p>
                  </a:txBody>
                  <a:tcPr marL="91425" marR="91425" marT="91425" marB="91425"/>
                </a:tc>
                <a:extLst>
                  <a:ext uri="{0D108BD9-81ED-4DB2-BD59-A6C34878D82A}">
                    <a16:rowId xmlns:a16="http://schemas.microsoft.com/office/drawing/2014/main" val="10000"/>
                  </a:ext>
                </a:extLst>
              </a:tr>
              <a:tr h="306825">
                <a:tc>
                  <a:txBody>
                    <a:bodyPr/>
                    <a:lstStyle/>
                    <a:p>
                      <a:pPr marL="0" lvl="0" indent="0" algn="l" rtl="0">
                        <a:spcBef>
                          <a:spcPts val="0"/>
                        </a:spcBef>
                        <a:spcAft>
                          <a:spcPts val="0"/>
                        </a:spcAft>
                        <a:buNone/>
                      </a:pPr>
                      <a:r>
                        <a:rPr lang="en"/>
                        <a:t>\s</a:t>
                      </a:r>
                      <a:endParaRPr/>
                    </a:p>
                  </a:txBody>
                  <a:tcPr marL="91425" marR="91425" marT="91425" marB="91425"/>
                </a:tc>
                <a:tc>
                  <a:txBody>
                    <a:bodyPr/>
                    <a:lstStyle/>
                    <a:p>
                      <a:pPr marL="0" lvl="0" indent="0" algn="l" rtl="0">
                        <a:spcBef>
                          <a:spcPts val="0"/>
                        </a:spcBef>
                        <a:spcAft>
                          <a:spcPts val="0"/>
                        </a:spcAft>
                        <a:buNone/>
                      </a:pPr>
                      <a:r>
                        <a:rPr lang="en"/>
                        <a:t>Any white-space</a:t>
                      </a:r>
                      <a:endParaRPr/>
                    </a:p>
                  </a:txBody>
                  <a:tcPr marL="91425" marR="91425" marT="91425" marB="91425"/>
                </a:tc>
                <a:tc>
                  <a:txBody>
                    <a:bodyPr/>
                    <a:lstStyle/>
                    <a:p>
                      <a:pPr marL="0" lvl="0" indent="0" algn="l" rtl="0">
                        <a:spcBef>
                          <a:spcPts val="0"/>
                        </a:spcBef>
                        <a:spcAft>
                          <a:spcPts val="0"/>
                        </a:spcAft>
                        <a:buNone/>
                      </a:pPr>
                      <a:r>
                        <a:rPr lang="en" dirty="0"/>
                        <a:t>[bB]\s[cd]</a:t>
                      </a:r>
                      <a:endParaRPr dirty="0"/>
                    </a:p>
                  </a:txBody>
                  <a:tcPr marL="91425" marR="91425" marT="91425" marB="91425"/>
                </a:tc>
                <a:tc>
                  <a:txBody>
                    <a:bodyPr/>
                    <a:lstStyle/>
                    <a:p>
                      <a:pPr marL="0" lvl="0" indent="0" algn="l" rtl="0">
                        <a:spcBef>
                          <a:spcPts val="0"/>
                        </a:spcBef>
                        <a:spcAft>
                          <a:spcPts val="0"/>
                        </a:spcAft>
                        <a:buNone/>
                      </a:pPr>
                      <a:r>
                        <a:rPr lang="en"/>
                        <a:t>B c, b d</a:t>
                      </a:r>
                      <a:endParaRPr/>
                    </a:p>
                  </a:txBody>
                  <a:tcPr marL="91425" marR="91425" marT="91425" marB="91425"/>
                </a:tc>
                <a:extLst>
                  <a:ext uri="{0D108BD9-81ED-4DB2-BD59-A6C34878D82A}">
                    <a16:rowId xmlns:a16="http://schemas.microsoft.com/office/drawing/2014/main" val="10001"/>
                  </a:ext>
                </a:extLst>
              </a:tr>
              <a:tr h="306825">
                <a:tc>
                  <a:txBody>
                    <a:bodyPr/>
                    <a:lstStyle/>
                    <a:p>
                      <a:pPr marL="0" lvl="0" indent="0" algn="l" rtl="0">
                        <a:spcBef>
                          <a:spcPts val="0"/>
                        </a:spcBef>
                        <a:spcAft>
                          <a:spcPts val="0"/>
                        </a:spcAft>
                        <a:buNone/>
                      </a:pPr>
                      <a:r>
                        <a:rPr lang="en"/>
                        <a:t>\w</a:t>
                      </a:r>
                      <a:endParaRPr/>
                    </a:p>
                  </a:txBody>
                  <a:tcPr marL="91425" marR="91425" marT="91425" marB="91425"/>
                </a:tc>
                <a:tc>
                  <a:txBody>
                    <a:bodyPr/>
                    <a:lstStyle/>
                    <a:p>
                      <a:pPr marL="0" lvl="0" indent="0" algn="l" rtl="0">
                        <a:spcBef>
                          <a:spcPts val="0"/>
                        </a:spcBef>
                        <a:spcAft>
                          <a:spcPts val="0"/>
                        </a:spcAft>
                        <a:buNone/>
                      </a:pPr>
                      <a:r>
                        <a:rPr lang="en"/>
                        <a:t>Any word </a:t>
                      </a:r>
                      <a:endParaRPr/>
                    </a:p>
                  </a:txBody>
                  <a:tcPr marL="91425" marR="91425" marT="91425" marB="91425"/>
                </a:tc>
                <a:tc>
                  <a:txBody>
                    <a:bodyPr/>
                    <a:lstStyle/>
                    <a:p>
                      <a:pPr marL="0" lvl="0" indent="0" algn="l" rtl="0">
                        <a:spcBef>
                          <a:spcPts val="0"/>
                        </a:spcBef>
                        <a:spcAft>
                          <a:spcPts val="0"/>
                        </a:spcAft>
                        <a:buNone/>
                      </a:pPr>
                      <a:r>
                        <a:rPr lang="en-US" dirty="0" smtClean="0"/>
                        <a:t>([</a:t>
                      </a:r>
                      <a:r>
                        <a:rPr lang="en-US" dirty="0" err="1" smtClean="0"/>
                        <a:t>aeiou</a:t>
                      </a:r>
                      <a:r>
                        <a:rPr lang="en-US" dirty="0" smtClean="0"/>
                        <a:t>])\w+</a:t>
                      </a:r>
                      <a:endParaRPr dirty="0"/>
                    </a:p>
                  </a:txBody>
                  <a:tcPr marL="91425" marR="91425" marT="91425" marB="91425"/>
                </a:tc>
                <a:tc>
                  <a:txBody>
                    <a:bodyPr/>
                    <a:lstStyle/>
                    <a:p>
                      <a:pPr marL="0" lvl="0" indent="0" algn="l" rtl="0">
                        <a:spcBef>
                          <a:spcPts val="0"/>
                        </a:spcBef>
                        <a:spcAft>
                          <a:spcPts val="0"/>
                        </a:spcAft>
                        <a:buNone/>
                      </a:pPr>
                      <a:r>
                        <a:rPr lang="en" dirty="0" smtClean="0"/>
                        <a:t>alien, elephant,</a:t>
                      </a:r>
                      <a:r>
                        <a:rPr lang="en" baseline="0" dirty="0" smtClean="0"/>
                        <a:t> igloo</a:t>
                      </a:r>
                      <a:endParaRPr dirty="0"/>
                    </a:p>
                  </a:txBody>
                  <a:tcPr marL="91425" marR="91425" marT="91425" marB="91425"/>
                </a:tc>
                <a:extLst>
                  <a:ext uri="{0D108BD9-81ED-4DB2-BD59-A6C34878D82A}">
                    <a16:rowId xmlns:a16="http://schemas.microsoft.com/office/drawing/2014/main" val="10002"/>
                  </a:ext>
                </a:extLst>
              </a:tr>
              <a:tr h="306825">
                <a:tc>
                  <a:txBody>
                    <a:bodyPr/>
                    <a:lstStyle/>
                    <a:p>
                      <a:pPr marL="0" lvl="0" indent="0" algn="l" rtl="0">
                        <a:spcBef>
                          <a:spcPts val="0"/>
                        </a:spcBef>
                        <a:spcAft>
                          <a:spcPts val="0"/>
                        </a:spcAft>
                        <a:buNone/>
                      </a:pPr>
                      <a:r>
                        <a:rPr lang="en"/>
                        <a:t>\d</a:t>
                      </a:r>
                      <a:endParaRPr/>
                    </a:p>
                  </a:txBody>
                  <a:tcPr marL="91425" marR="91425" marT="91425" marB="91425"/>
                </a:tc>
                <a:tc>
                  <a:txBody>
                    <a:bodyPr/>
                    <a:lstStyle/>
                    <a:p>
                      <a:pPr marL="0" lvl="0" indent="0" algn="l" rtl="0">
                        <a:spcBef>
                          <a:spcPts val="0"/>
                        </a:spcBef>
                        <a:spcAft>
                          <a:spcPts val="0"/>
                        </a:spcAft>
                        <a:buNone/>
                      </a:pPr>
                      <a:r>
                        <a:rPr lang="en" dirty="0"/>
                        <a:t>Any digit</a:t>
                      </a:r>
                      <a:endParaRPr dirty="0"/>
                    </a:p>
                  </a:txBody>
                  <a:tcPr marL="91425" marR="91425" marT="91425" marB="91425"/>
                </a:tc>
                <a:tc>
                  <a:txBody>
                    <a:bodyPr/>
                    <a:lstStyle/>
                    <a:p>
                      <a:pPr marL="0" lvl="0" indent="0" algn="l" rtl="0">
                        <a:spcBef>
                          <a:spcPts val="0"/>
                        </a:spcBef>
                        <a:spcAft>
                          <a:spcPts val="0"/>
                        </a:spcAft>
                        <a:buNone/>
                      </a:pPr>
                      <a:r>
                        <a:rPr lang="en-US" dirty="0" smtClean="0"/>
                        <a:t>(</a:t>
                      </a:r>
                      <a:r>
                        <a:rPr lang="en-US" dirty="0" err="1" smtClean="0"/>
                        <a:t>study_id</a:t>
                      </a:r>
                      <a:r>
                        <a:rPr lang="en-US" dirty="0" smtClean="0"/>
                        <a:t>)\d+</a:t>
                      </a:r>
                      <a:endParaRPr dirty="0"/>
                    </a:p>
                  </a:txBody>
                  <a:tcPr marL="91425" marR="91425" marT="91425" marB="91425"/>
                </a:tc>
                <a:tc>
                  <a:txBody>
                    <a:bodyPr/>
                    <a:lstStyle/>
                    <a:p>
                      <a:pPr marL="0" lvl="0" indent="0" algn="l" rtl="0">
                        <a:spcBef>
                          <a:spcPts val="0"/>
                        </a:spcBef>
                        <a:spcAft>
                          <a:spcPts val="0"/>
                        </a:spcAft>
                        <a:buNone/>
                      </a:pPr>
                      <a:r>
                        <a:rPr lang="en-US" dirty="0" smtClean="0"/>
                        <a:t>study_id5, study_id1</a:t>
                      </a:r>
                      <a:endParaRPr dirty="0"/>
                    </a:p>
                  </a:txBody>
                  <a:tcPr marL="91425" marR="91425" marT="91425" marB="91425"/>
                </a:tc>
                <a:extLst>
                  <a:ext uri="{0D108BD9-81ED-4DB2-BD59-A6C34878D82A}">
                    <a16:rowId xmlns:a16="http://schemas.microsoft.com/office/drawing/2014/main" val="10003"/>
                  </a:ext>
                </a:extLst>
              </a:tr>
              <a:tr h="306825">
                <a:tc>
                  <a:txBody>
                    <a:bodyPr/>
                    <a:lstStyle/>
                    <a:p>
                      <a:pPr marL="0" lvl="0" indent="0" algn="l" rtl="0">
                        <a:spcBef>
                          <a:spcPts val="0"/>
                        </a:spcBef>
                        <a:spcAft>
                          <a:spcPts val="0"/>
                        </a:spcAft>
                        <a:buNone/>
                      </a:pPr>
                      <a:r>
                        <a:rPr lang="en" dirty="0"/>
                        <a:t>\S, \W, \D</a:t>
                      </a:r>
                      <a:endParaRPr dirty="0"/>
                    </a:p>
                  </a:txBody>
                  <a:tcPr marL="91425" marR="91425" marT="91425" marB="91425"/>
                </a:tc>
                <a:tc>
                  <a:txBody>
                    <a:bodyPr/>
                    <a:lstStyle/>
                    <a:p>
                      <a:pPr marL="0" lvl="0" indent="0" algn="l" rtl="0">
                        <a:spcBef>
                          <a:spcPts val="0"/>
                        </a:spcBef>
                        <a:spcAft>
                          <a:spcPts val="0"/>
                        </a:spcAft>
                        <a:buNone/>
                      </a:pPr>
                      <a:r>
                        <a:rPr lang="en"/>
                        <a:t>The converse of the previous three</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t>
                      </a:r>
                      <a:r>
                        <a:rPr lang="en-US" dirty="0" err="1" smtClean="0"/>
                        <a:t>study_id</a:t>
                      </a:r>
                      <a:r>
                        <a:rPr lang="en-US" dirty="0" smtClean="0"/>
                        <a:t>)\D+</a:t>
                      </a: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US" dirty="0" err="1" smtClean="0"/>
                        <a:t>study_idA</a:t>
                      </a:r>
                      <a:r>
                        <a:rPr lang="en-US" dirty="0" smtClean="0"/>
                        <a:t>, </a:t>
                      </a:r>
                      <a:r>
                        <a:rPr lang="en-US" dirty="0" err="1" smtClean="0"/>
                        <a:t>study_idf</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Text Placeholder 2"/>
          <p:cNvSpPr>
            <a:spLocks noGrp="1"/>
          </p:cNvSpPr>
          <p:nvPr>
            <p:ph type="body" idx="1"/>
          </p:nvPr>
        </p:nvSpPr>
        <p:spPr/>
        <p:txBody>
          <a:bodyPr/>
          <a:lstStyle/>
          <a:p>
            <a:pPr lvl="0">
              <a:buChar char="-"/>
            </a:pPr>
            <a:r>
              <a:rPr lang="en-US" dirty="0" smtClean="0"/>
              <a:t>More advanced tactics include:</a:t>
            </a:r>
            <a:endParaRPr lang="en-US" dirty="0"/>
          </a:p>
          <a:p>
            <a:pPr lvl="1">
              <a:spcBef>
                <a:spcPts val="0"/>
              </a:spcBef>
              <a:buChar char="-"/>
            </a:pPr>
            <a:r>
              <a:rPr lang="en-US" dirty="0" err="1" smtClean="0"/>
              <a:t>Lookarounds</a:t>
            </a:r>
            <a:r>
              <a:rPr lang="en-US" dirty="0" smtClean="0"/>
              <a:t>: (?&lt;= … )</a:t>
            </a:r>
          </a:p>
          <a:p>
            <a:pPr lvl="2">
              <a:spcBef>
                <a:spcPts val="0"/>
              </a:spcBef>
              <a:buChar char="-"/>
            </a:pPr>
            <a:r>
              <a:rPr lang="en-US" dirty="0" smtClean="0"/>
              <a:t>“Bradley Cooper” vs. “Cooper Hewitt” </a:t>
            </a:r>
          </a:p>
          <a:p>
            <a:pPr lvl="1">
              <a:spcBef>
                <a:spcPts val="0"/>
              </a:spcBef>
              <a:buChar char="-"/>
            </a:pPr>
            <a:r>
              <a:rPr lang="en-US" dirty="0" smtClean="0"/>
              <a:t>Conditionals: (? (A)B|C)</a:t>
            </a:r>
          </a:p>
          <a:p>
            <a:pPr lvl="2">
              <a:spcBef>
                <a:spcPts val="0"/>
              </a:spcBef>
              <a:buChar char="-"/>
            </a:pPr>
            <a:r>
              <a:rPr lang="en-US" dirty="0" smtClean="0"/>
              <a:t>If A is true, match with B; else match with C</a:t>
            </a:r>
          </a:p>
          <a:p>
            <a:pPr lvl="1">
              <a:spcBef>
                <a:spcPts val="0"/>
              </a:spcBef>
              <a:buChar char="-"/>
            </a:pPr>
            <a:r>
              <a:rPr lang="en-US" dirty="0" smtClean="0"/>
              <a:t>Omitting: s\</a:t>
            </a:r>
            <a:r>
              <a:rPr lang="en-US" dirty="0" err="1" smtClean="0"/>
              <a:t>Kt</a:t>
            </a:r>
            <a:endParaRPr lang="en-US" dirty="0" smtClean="0"/>
          </a:p>
          <a:p>
            <a:pPr lvl="2">
              <a:spcBef>
                <a:spcPts val="0"/>
              </a:spcBef>
              <a:buChar char="-"/>
            </a:pPr>
            <a:r>
              <a:rPr lang="en-US" dirty="0" smtClean="0"/>
              <a:t>Text matched by left of \K is omitted, so only the first “t” in “streets” would be captured</a:t>
            </a:r>
          </a:p>
          <a:p>
            <a:pPr lvl="2">
              <a:spcBef>
                <a:spcPts val="0"/>
              </a:spcBef>
              <a:buChar char="-"/>
            </a:pPr>
            <a:endParaRPr lang="en-US" dirty="0"/>
          </a:p>
        </p:txBody>
      </p:sp>
    </p:spTree>
    <p:extLst>
      <p:ext uri="{BB962C8B-B14F-4D97-AF65-F5344CB8AC3E}">
        <p14:creationId xmlns:p14="http://schemas.microsoft.com/office/powerpoint/2010/main" val="299999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sold. How do I regex?</a:t>
            </a:r>
            <a:endParaRPr/>
          </a:p>
        </p:txBody>
      </p:sp>
      <p:graphicFrame>
        <p:nvGraphicFramePr>
          <p:cNvPr id="173" name="Google Shape;173;p20"/>
          <p:cNvGraphicFramePr/>
          <p:nvPr>
            <p:extLst>
              <p:ext uri="{D42A27DB-BD31-4B8C-83A1-F6EECF244321}">
                <p14:modId xmlns:p14="http://schemas.microsoft.com/office/powerpoint/2010/main" val="3526943825"/>
              </p:ext>
            </p:extLst>
          </p:nvPr>
        </p:nvGraphicFramePr>
        <p:xfrm>
          <a:off x="727650" y="1553329"/>
          <a:ext cx="7889068" cy="2773470"/>
        </p:xfrm>
        <a:graphic>
          <a:graphicData uri="http://schemas.openxmlformats.org/drawingml/2006/table">
            <a:tbl>
              <a:tblPr>
                <a:noFill/>
                <a:tableStyleId>{24458AB7-54C4-4E70-9879-AA46D831717E}</a:tableStyleId>
              </a:tblPr>
              <a:tblGrid>
                <a:gridCol w="2003580">
                  <a:extLst>
                    <a:ext uri="{9D8B030D-6E8A-4147-A177-3AD203B41FA5}">
                      <a16:colId xmlns:a16="http://schemas.microsoft.com/office/drawing/2014/main" val="20000"/>
                    </a:ext>
                  </a:extLst>
                </a:gridCol>
                <a:gridCol w="2867515">
                  <a:extLst>
                    <a:ext uri="{9D8B030D-6E8A-4147-A177-3AD203B41FA5}">
                      <a16:colId xmlns:a16="http://schemas.microsoft.com/office/drawing/2014/main" val="20001"/>
                    </a:ext>
                  </a:extLst>
                </a:gridCol>
                <a:gridCol w="1336011">
                  <a:extLst>
                    <a:ext uri="{9D8B030D-6E8A-4147-A177-3AD203B41FA5}">
                      <a16:colId xmlns:a16="http://schemas.microsoft.com/office/drawing/2014/main" val="1364299499"/>
                    </a:ext>
                  </a:extLst>
                </a:gridCol>
                <a:gridCol w="1681962">
                  <a:extLst>
                    <a:ext uri="{9D8B030D-6E8A-4147-A177-3AD203B41FA5}">
                      <a16:colId xmlns:a16="http://schemas.microsoft.com/office/drawing/2014/main" val="4284432767"/>
                    </a:ext>
                  </a:extLst>
                </a:gridCol>
              </a:tblGrid>
              <a:tr h="306825">
                <a:tc>
                  <a:txBody>
                    <a:bodyPr/>
                    <a:lstStyle/>
                    <a:p>
                      <a:pPr marL="0" lvl="0" indent="0" algn="l" rtl="0">
                        <a:spcBef>
                          <a:spcPts val="0"/>
                        </a:spcBef>
                        <a:spcAft>
                          <a:spcPts val="0"/>
                        </a:spcAft>
                        <a:buNone/>
                      </a:pPr>
                      <a:r>
                        <a:rPr lang="en-US" dirty="0" smtClean="0"/>
                        <a:t>Regex</a:t>
                      </a:r>
                      <a:endParaRPr dirty="0"/>
                    </a:p>
                  </a:txBody>
                  <a:tcPr marL="91425" marR="91425" marT="91425" marB="91425"/>
                </a:tc>
                <a:tc>
                  <a:txBody>
                    <a:bodyPr/>
                    <a:lstStyle/>
                    <a:p>
                      <a:pPr marL="0" lvl="0" indent="0" algn="l" rtl="0">
                        <a:spcBef>
                          <a:spcPts val="0"/>
                        </a:spcBef>
                        <a:spcAft>
                          <a:spcPts val="0"/>
                        </a:spcAft>
                        <a:buNone/>
                      </a:pPr>
                      <a:r>
                        <a:rPr lang="en-US" dirty="0" smtClean="0"/>
                        <a:t>Meaning</a:t>
                      </a:r>
                      <a:endParaRPr dirty="0"/>
                    </a:p>
                  </a:txBody>
                  <a:tcPr marL="91425" marR="91425" marT="91425" marB="91425"/>
                </a:tc>
                <a:tc>
                  <a:txBody>
                    <a:bodyPr/>
                    <a:lstStyle/>
                    <a:p>
                      <a:pPr marL="0" lvl="0" indent="0" algn="l" rtl="0">
                        <a:spcBef>
                          <a:spcPts val="0"/>
                        </a:spcBef>
                        <a:spcAft>
                          <a:spcPts val="0"/>
                        </a:spcAft>
                        <a:buNone/>
                      </a:pPr>
                      <a:r>
                        <a:rPr lang="en-US" dirty="0" smtClean="0"/>
                        <a:t>Example</a:t>
                      </a:r>
                      <a:endParaRPr dirty="0"/>
                    </a:p>
                  </a:txBody>
                  <a:tcPr marL="91425" marR="91425" marT="91425" marB="91425"/>
                </a:tc>
                <a:tc>
                  <a:txBody>
                    <a:bodyPr/>
                    <a:lstStyle/>
                    <a:p>
                      <a:pPr marL="0" lvl="0" indent="0" algn="l" rtl="0">
                        <a:spcBef>
                          <a:spcPts val="0"/>
                        </a:spcBef>
                        <a:spcAft>
                          <a:spcPts val="0"/>
                        </a:spcAft>
                        <a:buNone/>
                      </a:pPr>
                      <a:r>
                        <a:rPr lang="en-US" dirty="0" smtClean="0"/>
                        <a:t>Strings detected</a:t>
                      </a:r>
                      <a:endParaRPr dirty="0"/>
                    </a:p>
                  </a:txBody>
                  <a:tcPr marL="91425" marR="91425" marT="91425" marB="91425"/>
                </a:tc>
                <a:extLst>
                  <a:ext uri="{0D108BD9-81ED-4DB2-BD59-A6C34878D82A}">
                    <a16:rowId xmlns:a16="http://schemas.microsoft.com/office/drawing/2014/main" val="2424040991"/>
                  </a:ext>
                </a:extLst>
              </a:tr>
              <a:tr h="306825">
                <a:tc>
                  <a:txBody>
                    <a:bodyPr/>
                    <a:lstStyle/>
                    <a:p>
                      <a:pPr marL="0" lvl="0" indent="0" algn="l" rtl="0">
                        <a:spcBef>
                          <a:spcPts val="0"/>
                        </a:spcBef>
                        <a:spcAft>
                          <a:spcPts val="0"/>
                        </a:spcAft>
                        <a:buNone/>
                      </a:pPr>
                      <a:r>
                        <a:rPr lang="en" dirty="0" smtClean="0"/>
                        <a:t>[a-z] or [:lower:]</a:t>
                      </a:r>
                      <a:endParaRPr dirty="0"/>
                    </a:p>
                  </a:txBody>
                  <a:tcPr marL="91425" marR="91425" marT="91425" marB="91425"/>
                </a:tc>
                <a:tc>
                  <a:txBody>
                    <a:bodyPr/>
                    <a:lstStyle/>
                    <a:p>
                      <a:pPr marL="0" lvl="0" indent="0" algn="l" rtl="0">
                        <a:spcBef>
                          <a:spcPts val="0"/>
                        </a:spcBef>
                        <a:spcAft>
                          <a:spcPts val="0"/>
                        </a:spcAft>
                        <a:buNone/>
                      </a:pPr>
                      <a:r>
                        <a:rPr lang="en-US" dirty="0" smtClean="0"/>
                        <a:t>Lowercase letters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[^ABZ[:lower:]]</a:t>
                      </a:r>
                      <a:endParaRPr dirty="0"/>
                    </a:p>
                  </a:txBody>
                  <a:tcPr marL="91425" marR="91425" marT="91425" marB="91425"/>
                </a:tc>
                <a:tc>
                  <a:txBody>
                    <a:bodyPr/>
                    <a:lstStyle/>
                    <a:p>
                      <a:pPr marL="0" lvl="0" indent="0" algn="l" rtl="0">
                        <a:spcBef>
                          <a:spcPts val="0"/>
                        </a:spcBef>
                        <a:spcAft>
                          <a:spcPts val="0"/>
                        </a:spcAft>
                        <a:buNone/>
                      </a:pPr>
                      <a:r>
                        <a:rPr lang="en-US" dirty="0" smtClean="0"/>
                        <a:t>A, B, C, D,</a:t>
                      </a:r>
                      <a:r>
                        <a:rPr lang="en-US" baseline="0" dirty="0" smtClean="0"/>
                        <a:t> c, d</a:t>
                      </a:r>
                      <a:endParaRPr dirty="0"/>
                    </a:p>
                  </a:txBody>
                  <a:tcPr marL="91425" marR="91425" marT="91425" marB="91425"/>
                </a:tc>
                <a:extLst>
                  <a:ext uri="{0D108BD9-81ED-4DB2-BD59-A6C34878D82A}">
                    <a16:rowId xmlns:a16="http://schemas.microsoft.com/office/drawing/2014/main" val="10000"/>
                  </a:ext>
                </a:extLst>
              </a:tr>
              <a:tr h="306825">
                <a:tc>
                  <a:txBody>
                    <a:bodyPr/>
                    <a:lstStyle/>
                    <a:p>
                      <a:pPr marL="0" lvl="0" indent="0" algn="l" rtl="0">
                        <a:spcBef>
                          <a:spcPts val="0"/>
                        </a:spcBef>
                        <a:spcAft>
                          <a:spcPts val="0"/>
                        </a:spcAft>
                        <a:buNone/>
                      </a:pPr>
                      <a:r>
                        <a:rPr lang="en-US" dirty="0" smtClean="0"/>
                        <a:t>[:upper:]</a:t>
                      </a:r>
                      <a:endParaRPr dirty="0"/>
                    </a:p>
                  </a:txBody>
                  <a:tcPr marL="91425" marR="91425" marT="91425" marB="91425"/>
                </a:tc>
                <a:tc>
                  <a:txBody>
                    <a:bodyPr/>
                    <a:lstStyle/>
                    <a:p>
                      <a:pPr marL="0" lvl="0" indent="0" algn="l" rtl="0">
                        <a:spcBef>
                          <a:spcPts val="0"/>
                        </a:spcBef>
                        <a:spcAft>
                          <a:spcPts val="0"/>
                        </a:spcAft>
                        <a:buNone/>
                      </a:pPr>
                      <a:r>
                        <a:rPr lang="en" dirty="0" smtClean="0"/>
                        <a:t>Uppercase letters</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[ABZ[:upper:]]</a:t>
                      </a:r>
                    </a:p>
                  </a:txBody>
                  <a:tcPr marL="91425" marR="91425" marT="91425" marB="91425"/>
                </a:tc>
                <a:tc>
                  <a:txBody>
                    <a:bodyPr/>
                    <a:lstStyle/>
                    <a:p>
                      <a:pPr marL="0" lvl="0" indent="0" algn="l" rtl="0">
                        <a:spcBef>
                          <a:spcPts val="0"/>
                        </a:spcBef>
                        <a:spcAft>
                          <a:spcPts val="0"/>
                        </a:spcAft>
                        <a:buNone/>
                      </a:pPr>
                      <a:r>
                        <a:rPr lang="en-US" dirty="0" smtClean="0"/>
                        <a:t>A,</a:t>
                      </a:r>
                      <a:r>
                        <a:rPr lang="en-US" baseline="0" dirty="0" smtClean="0"/>
                        <a:t> B</a:t>
                      </a:r>
                      <a:endParaRPr dirty="0"/>
                    </a:p>
                  </a:txBody>
                  <a:tcPr marL="91425" marR="91425" marT="91425" marB="91425"/>
                </a:tc>
                <a:extLst>
                  <a:ext uri="{0D108BD9-81ED-4DB2-BD59-A6C34878D82A}">
                    <a16:rowId xmlns:a16="http://schemas.microsoft.com/office/drawing/2014/main" val="10001"/>
                  </a:ext>
                </a:extLst>
              </a:tr>
              <a:tr h="306825">
                <a:tc>
                  <a:txBody>
                    <a:bodyPr/>
                    <a:lstStyle/>
                    <a:p>
                      <a:pPr marL="0" lvl="0" indent="0" algn="l" rtl="0">
                        <a:spcBef>
                          <a:spcPts val="0"/>
                        </a:spcBef>
                        <a:spcAft>
                          <a:spcPts val="0"/>
                        </a:spcAft>
                        <a:buNone/>
                      </a:pPr>
                      <a:r>
                        <a:rPr lang="en-US" dirty="0" smtClean="0"/>
                        <a:t>[a-</a:t>
                      </a:r>
                      <a:r>
                        <a:rPr lang="en-US" dirty="0" err="1" smtClean="0"/>
                        <a:t>zA</a:t>
                      </a:r>
                      <a:r>
                        <a:rPr lang="en-US" dirty="0" smtClean="0"/>
                        <a:t>-Z] or [:alpha:]</a:t>
                      </a:r>
                      <a:endParaRPr dirty="0"/>
                    </a:p>
                  </a:txBody>
                  <a:tcPr marL="91425" marR="91425" marT="91425" marB="91425"/>
                </a:tc>
                <a:tc>
                  <a:txBody>
                    <a:bodyPr/>
                    <a:lstStyle/>
                    <a:p>
                      <a:pPr marL="0" lvl="0" indent="0" algn="l" rtl="0">
                        <a:spcBef>
                          <a:spcPts val="0"/>
                        </a:spcBef>
                        <a:spcAft>
                          <a:spcPts val="0"/>
                        </a:spcAft>
                        <a:buNone/>
                      </a:pPr>
                      <a:r>
                        <a:rPr lang="en" dirty="0" smtClean="0"/>
                        <a:t>Letters</a:t>
                      </a:r>
                      <a:r>
                        <a:rPr lang="en" baseline="0" dirty="0" smtClean="0"/>
                        <a:t> </a:t>
                      </a:r>
                      <a:endParaRPr dirty="0"/>
                    </a:p>
                  </a:txBody>
                  <a:tcPr marL="91425" marR="91425" marT="91425" marB="91425"/>
                </a:tc>
                <a:tc>
                  <a:txBody>
                    <a:bodyPr/>
                    <a:lstStyle/>
                    <a:p>
                      <a:pPr marL="0" lvl="0" indent="0" algn="l" rtl="0">
                        <a:spcBef>
                          <a:spcPts val="0"/>
                        </a:spcBef>
                        <a:spcAft>
                          <a:spcPts val="0"/>
                        </a:spcAft>
                        <a:buNone/>
                      </a:pPr>
                      <a:r>
                        <a:rPr lang="en-US" dirty="0" smtClean="0"/>
                        <a:t>[a-</a:t>
                      </a:r>
                      <a:r>
                        <a:rPr lang="en-US" dirty="0" err="1" smtClean="0"/>
                        <a:t>zA</a:t>
                      </a:r>
                      <a:r>
                        <a:rPr lang="en-US" dirty="0" smtClean="0"/>
                        <a:t>-Z]\w+</a:t>
                      </a:r>
                      <a:endParaRPr dirty="0"/>
                    </a:p>
                  </a:txBody>
                  <a:tcPr marL="91425" marR="91425" marT="91425" marB="91425"/>
                </a:tc>
                <a:tc>
                  <a:txBody>
                    <a:bodyPr/>
                    <a:lstStyle/>
                    <a:p>
                      <a:pPr marL="0" lvl="0" indent="0" algn="l" rtl="0">
                        <a:spcBef>
                          <a:spcPts val="0"/>
                        </a:spcBef>
                        <a:spcAft>
                          <a:spcPts val="0"/>
                        </a:spcAft>
                        <a:buNone/>
                      </a:pPr>
                      <a:r>
                        <a:rPr lang="en-US" dirty="0" smtClean="0"/>
                        <a:t>Alabama, </a:t>
                      </a:r>
                      <a:r>
                        <a:rPr lang="en-US" dirty="0" err="1" smtClean="0"/>
                        <a:t>alabama</a:t>
                      </a:r>
                      <a:endParaRPr dirty="0"/>
                    </a:p>
                  </a:txBody>
                  <a:tcPr marL="91425" marR="91425" marT="91425" marB="91425"/>
                </a:tc>
                <a:extLst>
                  <a:ext uri="{0D108BD9-81ED-4DB2-BD59-A6C34878D82A}">
                    <a16:rowId xmlns:a16="http://schemas.microsoft.com/office/drawing/2014/main" val="10002"/>
                  </a:ext>
                </a:extLst>
              </a:tr>
              <a:tr h="3068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[:digit:]</a:t>
                      </a:r>
                    </a:p>
                  </a:txBody>
                  <a:tcPr marL="91425" marR="91425" marT="91425" marB="91425"/>
                </a:tc>
                <a:tc>
                  <a:txBody>
                    <a:bodyPr/>
                    <a:lstStyle/>
                    <a:p>
                      <a:pPr marL="0" lvl="0" indent="0" algn="l" rtl="0">
                        <a:spcBef>
                          <a:spcPts val="0"/>
                        </a:spcBef>
                        <a:spcAft>
                          <a:spcPts val="0"/>
                        </a:spcAft>
                        <a:buNone/>
                      </a:pPr>
                      <a:r>
                        <a:rPr lang="en" dirty="0" smtClean="0"/>
                        <a:t>Digits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a[[:digit:]]b</a:t>
                      </a:r>
                      <a:endParaRPr dirty="0"/>
                    </a:p>
                  </a:txBody>
                  <a:tcPr marL="91425" marR="91425" marT="91425" marB="91425"/>
                </a:tc>
                <a:tc>
                  <a:txBody>
                    <a:bodyPr/>
                    <a:lstStyle/>
                    <a:p>
                      <a:pPr marL="0" lvl="0" indent="0" algn="l" rtl="0">
                        <a:spcBef>
                          <a:spcPts val="0"/>
                        </a:spcBef>
                        <a:spcAft>
                          <a:spcPts val="0"/>
                        </a:spcAft>
                        <a:buNone/>
                      </a:pPr>
                      <a:r>
                        <a:rPr lang="en-US" dirty="0" smtClean="0"/>
                        <a:t>a0b, a1b, a2b</a:t>
                      </a:r>
                      <a:endParaRPr dirty="0"/>
                    </a:p>
                  </a:txBody>
                  <a:tcPr marL="91425" marR="91425" marT="91425" marB="91425"/>
                </a:tc>
                <a:extLst>
                  <a:ext uri="{0D108BD9-81ED-4DB2-BD59-A6C34878D82A}">
                    <a16:rowId xmlns:a16="http://schemas.microsoft.com/office/drawing/2014/main" val="10003"/>
                  </a:ext>
                </a:extLst>
              </a:tr>
              <a:tr h="306825">
                <a:tc>
                  <a:txBody>
                    <a:bodyPr/>
                    <a:lstStyle/>
                    <a:p>
                      <a:pPr marL="0" lvl="0" indent="0" algn="l" rtl="0">
                        <a:spcBef>
                          <a:spcPts val="0"/>
                        </a:spcBef>
                        <a:spcAft>
                          <a:spcPts val="0"/>
                        </a:spcAft>
                        <a:buNone/>
                      </a:pPr>
                      <a:r>
                        <a:rPr lang="en" dirty="0" smtClean="0"/>
                        <a:t>[:alnum:]</a:t>
                      </a:r>
                      <a:endParaRPr dirty="0"/>
                    </a:p>
                  </a:txBody>
                  <a:tcPr marL="91425" marR="91425" marT="91425" marB="91425"/>
                </a:tc>
                <a:tc>
                  <a:txBody>
                    <a:bodyPr/>
                    <a:lstStyle/>
                    <a:p>
                      <a:pPr marL="0" lvl="0" indent="0" algn="l" rtl="0">
                        <a:spcBef>
                          <a:spcPts val="0"/>
                        </a:spcBef>
                        <a:spcAft>
                          <a:spcPts val="0"/>
                        </a:spcAft>
                        <a:buNone/>
                      </a:pPr>
                      <a:r>
                        <a:rPr lang="en-US" dirty="0" smtClean="0"/>
                        <a:t>A</a:t>
                      </a:r>
                      <a:r>
                        <a:rPr lang="en" dirty="0" smtClean="0"/>
                        <a:t>lphanumeric</a:t>
                      </a:r>
                      <a:endParaRPr dirty="0"/>
                    </a:p>
                  </a:txBody>
                  <a:tcPr marL="91425" marR="91425" marT="91425" marB="91425"/>
                </a:tc>
                <a:tc>
                  <a:txBody>
                    <a:bodyPr/>
                    <a:lstStyle/>
                    <a:p>
                      <a:pPr marL="0" lvl="0" indent="0" algn="l" rtl="0">
                        <a:spcBef>
                          <a:spcPts val="0"/>
                        </a:spcBef>
                        <a:spcAft>
                          <a:spcPts val="0"/>
                        </a:spcAft>
                        <a:buNone/>
                      </a:pPr>
                      <a:r>
                        <a:rPr lang="en-US" dirty="0" smtClean="0"/>
                        <a:t>[[:</a:t>
                      </a:r>
                      <a:r>
                        <a:rPr lang="en-US" dirty="0" err="1" smtClean="0"/>
                        <a:t>alnum</a:t>
                      </a:r>
                      <a:r>
                        <a:rPr lang="en-US" dirty="0" smtClean="0"/>
                        <a:t>:]]\w+</a:t>
                      </a:r>
                      <a:endParaRPr dirty="0"/>
                    </a:p>
                  </a:txBody>
                  <a:tcPr marL="91425" marR="91425" marT="91425" marB="91425"/>
                </a:tc>
                <a:tc>
                  <a:txBody>
                    <a:bodyPr/>
                    <a:lstStyle/>
                    <a:p>
                      <a:pPr marL="0" lvl="0" indent="0" algn="l" rtl="0">
                        <a:spcBef>
                          <a:spcPts val="0"/>
                        </a:spcBef>
                        <a:spcAft>
                          <a:spcPts val="0"/>
                        </a:spcAft>
                        <a:buNone/>
                      </a:pPr>
                      <a:r>
                        <a:rPr lang="en-US" dirty="0" smtClean="0"/>
                        <a:t>A1b2n,</a:t>
                      </a:r>
                      <a:r>
                        <a:rPr lang="en-US" baseline="0" dirty="0" smtClean="0"/>
                        <a:t> 2bdiC3D, </a:t>
                      </a:r>
                      <a:endParaRPr dirty="0"/>
                    </a:p>
                  </a:txBody>
                  <a:tcPr marL="91425" marR="91425" marT="91425" marB="91425"/>
                </a:tc>
                <a:extLst>
                  <a:ext uri="{0D108BD9-81ED-4DB2-BD59-A6C34878D82A}">
                    <a16:rowId xmlns:a16="http://schemas.microsoft.com/office/drawing/2014/main" val="10004"/>
                  </a:ext>
                </a:extLst>
              </a:tr>
              <a:tr h="306825">
                <a:tc>
                  <a:txBody>
                    <a:bodyPr/>
                    <a:lstStyle/>
                    <a:p>
                      <a:pPr marL="0" lvl="0" indent="0" algn="l" rtl="0">
                        <a:spcBef>
                          <a:spcPts val="0"/>
                        </a:spcBef>
                        <a:spcAft>
                          <a:spcPts val="0"/>
                        </a:spcAft>
                        <a:buNone/>
                      </a:pPr>
                      <a:r>
                        <a:rPr lang="en-US" dirty="0" smtClean="0"/>
                        <a:t>[:</a:t>
                      </a:r>
                      <a:r>
                        <a:rPr lang="en-US" dirty="0" err="1" smtClean="0"/>
                        <a:t>punct</a:t>
                      </a:r>
                      <a:r>
                        <a:rPr lang="en-US" dirty="0" smtClean="0"/>
                        <a:t>:]</a:t>
                      </a:r>
                      <a:endParaRPr dirty="0"/>
                    </a:p>
                  </a:txBody>
                  <a:tcPr marL="91425" marR="91425" marT="91425" marB="91425"/>
                </a:tc>
                <a:tc>
                  <a:txBody>
                    <a:bodyPr/>
                    <a:lstStyle/>
                    <a:p>
                      <a:pPr marL="0" lvl="0" indent="0" algn="l" rtl="0">
                        <a:spcBef>
                          <a:spcPts val="0"/>
                        </a:spcBef>
                        <a:spcAft>
                          <a:spcPts val="0"/>
                        </a:spcAft>
                        <a:buNone/>
                      </a:pPr>
                      <a:r>
                        <a:rPr lang="en" dirty="0" smtClean="0"/>
                        <a:t>punctuation</a:t>
                      </a:r>
                      <a:endParaRPr dirty="0"/>
                    </a:p>
                  </a:txBody>
                  <a:tcPr marL="91425" marR="91425" marT="91425" marB="91425"/>
                </a:tc>
                <a:tc>
                  <a:txBody>
                    <a:bodyPr/>
                    <a:lstStyle/>
                    <a:p>
                      <a:pPr marL="0" lvl="0" indent="0" algn="l" rtl="0">
                        <a:spcBef>
                          <a:spcPts val="0"/>
                        </a:spcBef>
                        <a:spcAft>
                          <a:spcPts val="0"/>
                        </a:spcAft>
                        <a:buNone/>
                      </a:pPr>
                      <a:r>
                        <a:rPr lang="en-US" dirty="0" smtClean="0"/>
                        <a:t>end[[:</a:t>
                      </a:r>
                      <a:r>
                        <a:rPr lang="en-US" dirty="0" err="1" smtClean="0"/>
                        <a:t>punct</a:t>
                      </a:r>
                      <a:r>
                        <a:rPr lang="en-US" dirty="0" smtClean="0"/>
                        <a:t>:]]</a:t>
                      </a:r>
                      <a:endParaRPr dirty="0"/>
                    </a:p>
                  </a:txBody>
                  <a:tcPr marL="91425" marR="91425" marT="91425" marB="91425"/>
                </a:tc>
                <a:tc>
                  <a:txBody>
                    <a:bodyPr/>
                    <a:lstStyle/>
                    <a:p>
                      <a:pPr marL="0" lvl="0" indent="0" algn="l" rtl="0">
                        <a:spcBef>
                          <a:spcPts val="0"/>
                        </a:spcBef>
                        <a:spcAft>
                          <a:spcPts val="0"/>
                        </a:spcAft>
                        <a:buNone/>
                      </a:pPr>
                      <a:r>
                        <a:rPr lang="en-US" dirty="0" smtClean="0"/>
                        <a:t>end.,</a:t>
                      </a:r>
                      <a:r>
                        <a:rPr lang="en-US" baseline="0" dirty="0" smtClean="0"/>
                        <a:t> end,, end!</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808</Words>
  <Application>Microsoft Office PowerPoint</Application>
  <PresentationFormat>On-screen Show (16:9)</PresentationFormat>
  <Paragraphs>137</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Nunito</vt:lpstr>
      <vt:lpstr>Consolas</vt:lpstr>
      <vt:lpstr>Calibri</vt:lpstr>
      <vt:lpstr>Shift</vt:lpstr>
      <vt:lpstr>An Intro to Regex in R</vt:lpstr>
      <vt:lpstr>What is regex? </vt:lpstr>
      <vt:lpstr>What should I regex?</vt:lpstr>
      <vt:lpstr>When should I use regex</vt:lpstr>
      <vt:lpstr>Why should I regex? </vt:lpstr>
      <vt:lpstr>I’m sold. How do I regex?</vt:lpstr>
      <vt:lpstr>I’m sold. How do I regex?</vt:lpstr>
      <vt:lpstr>Looking ahead</vt:lpstr>
      <vt:lpstr>I’m sold. How do I regex?</vt:lpstr>
      <vt:lpstr>Let’s look at some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 to Regex in R</dc:title>
  <cp:lastModifiedBy>Alan Wu</cp:lastModifiedBy>
  <cp:revision>6</cp:revision>
  <dcterms:modified xsi:type="dcterms:W3CDTF">2019-05-09T15:50:15Z</dcterms:modified>
</cp:coreProperties>
</file>