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180B4D7-D8EA-46A2-B419-265DE0676AFE}">
  <a:tblStyle styleName="Table_0" styleId="{A180B4D7-D8EA-46A2-B419-265DE0676AFE}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w="med" len="med" type="none"/>
              <a:tailEnd w="med" len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1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9" name="Shape 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5176499" cx="91440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y="12039" x="-3832"/>
            <a:ext cy="5165065" cx="10925833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y="660" x="14659"/>
            <a:ext cy="5165065" cx="10500940"/>
          </a:xfrm>
          <a:custGeom>
            <a:pathLst>
              <a:path w="24279631" extrusionOk="0" h="6863875">
                <a:moveTo>
                  <a:pt y="0" x="9291599"/>
                </a:moveTo>
                <a:lnTo>
                  <a:pt y="5875" x="24279631"/>
                </a:lnTo>
                <a:lnTo>
                  <a:pt y="6863875" x="24250422"/>
                </a:lnTo>
                <a:lnTo>
                  <a:pt y="6858000" x="8740466"/>
                </a:lnTo>
                <a:cubicBezTo>
                  <a:pt y="3062308" x="0"/>
                  <a:pt y="312298" x="7449035"/>
                  <a:pt y="0" x="9291599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y="-661" x="-846666"/>
            <a:ext cy="5176308" cx="2167466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y="131" x="-524933"/>
            <a:ext cy="5176308" cx="1403434"/>
          </a:xfrm>
          <a:custGeom>
            <a:pathLst>
              <a:path w="2167467" extrusionOk="0" h="6180667">
                <a:moveTo>
                  <a:pt y="0" x="939800"/>
                </a:moveTo>
                <a:lnTo>
                  <a:pt y="5881" x="1905000"/>
                </a:lnTo>
                <a:cubicBezTo>
                  <a:pt y="1035992" x="2167467"/>
                  <a:pt y="1848556" x="0"/>
                  <a:pt y="6180667" x="1896533"/>
                </a:cubicBezTo>
                <a:lnTo>
                  <a:pt y="6180667" x="939800"/>
                </a:lnTo>
                <a:lnTo>
                  <a:pt y="0" x="93980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Shape 22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y="1244242" x="457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y="1244242" x="4648200"/>
            <a:ext cy="3630300" cx="40385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/>
          <p:nvPr/>
        </p:nvSpPr>
        <p:spPr>
          <a:xfrm rot="10800000" flipH="1">
            <a:off y="-16424" x="-348182"/>
            <a:ext cy="5159924" cx="1723519"/>
          </a:xfrm>
          <a:custGeom>
            <a:pathLst>
              <a:path w="4476675" extrusionOk="0" h="6879900">
                <a:moveTo>
                  <a:pt y="16025" x="4476676"/>
                </a:moveTo>
                <a:lnTo>
                  <a:pt y="0" x="879695"/>
                </a:lnTo>
                <a:cubicBezTo>
                  <a:pt y="2293300" x="886211"/>
                  <a:pt y="4586600" x="892726"/>
                  <a:pt y="6879900" x="899242"/>
                </a:cubicBezTo>
                <a:lnTo>
                  <a:pt y="6861462" x="3909760"/>
                </a:lnTo>
                <a:cubicBezTo>
                  <a:pt y="3547544" x="0"/>
                  <a:pt y="1824359" x="1695771"/>
                  <a:pt y="16025" x="447667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y="774" x="-1118653"/>
            <a:ext cy="5142725" cx="3100650"/>
          </a:xfrm>
          <a:custGeom>
            <a:pathLst>
              <a:path w="8053639" extrusionOk="0" h="6879900">
                <a:moveTo>
                  <a:pt y="16025" x="4696126"/>
                </a:moveTo>
                <a:lnTo>
                  <a:pt y="0" x="2920537"/>
                </a:lnTo>
                <a:cubicBezTo>
                  <a:pt y="2293300" x="2927053"/>
                  <a:pt y="4586600" x="2933568"/>
                  <a:pt y="6879900" x="2940084"/>
                </a:cubicBezTo>
                <a:lnTo>
                  <a:pt y="6861462" x="4085318"/>
                </a:lnTo>
                <a:cubicBezTo>
                  <a:pt y="4651267" x="8053639"/>
                  <a:pt y="3113439" x="0"/>
                  <a:pt y="16025" x="4696126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%" r="100%"/>
            </a:path>
            <a:tileRect b="-100%" l="-100%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y="-9550" x="8088846"/>
            <a:ext cy="5153050" cx="1100667"/>
          </a:xfrm>
          <a:custGeom>
            <a:pathLst>
              <a:path w="1100668" extrusionOk="0" h="6916846">
                <a:moveTo>
                  <a:pt y="11711" x="0"/>
                </a:moveTo>
                <a:lnTo>
                  <a:pt y="0" x="956734"/>
                </a:lnTo>
                <a:cubicBezTo>
                  <a:pt y="3419922" x="33869"/>
                  <a:pt y="4504457" x="220135"/>
                  <a:pt y="6916846" x="1100668"/>
                </a:cubicBezTo>
                <a:lnTo>
                  <a:pt y="6916846" x="0"/>
                </a:lnTo>
                <a:lnTo>
                  <a:pt y="11711" x="0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34" name="Shape 34"/>
          <p:cNvGrpSpPr/>
          <p:nvPr/>
        </p:nvGrpSpPr>
        <p:grpSpPr>
          <a:xfrm>
            <a:off y="3700039" x="-6264"/>
            <a:ext cy="2325488" cx="9150267"/>
            <a:chOff y="4933386" x="-6264"/>
            <a:chExt cy="3100650" cx="9150267"/>
          </a:xfrm>
        </p:grpSpPr>
        <p:sp>
          <p:nvSpPr>
            <p:cNvPr id="35" name="Shape 35"/>
            <p:cNvSpPr/>
            <p:nvPr/>
          </p:nvSpPr>
          <p:spPr>
            <a:xfrm>
              <a:off y="5537200" x="-7"/>
              <a:ext cy="1574769" cx="9144008"/>
            </a:xfrm>
            <a:custGeom>
              <a:pathLst>
                <a:path w="9144009" extrusionOk="0" h="1257301">
                  <a:moveTo>
                    <a:pt y="266700" x="5"/>
                  </a:moveTo>
                  <a:cubicBezTo>
                    <a:pt y="1257301" x="8115305"/>
                    <a:pt y="0" x="7620009"/>
                    <a:pt y="186267" x="9144009"/>
                  </a:cubicBezTo>
                  <a:cubicBezTo>
                    <a:pt y="441678" x="9144008"/>
                    <a:pt y="818763" x="9143998"/>
                    <a:pt y="1074174" x="9143997"/>
                  </a:cubicBezTo>
                  <a:lnTo>
                    <a:pt y="1086874" x="0"/>
                  </a:lnTo>
                  <a:cubicBezTo>
                    <a:pt y="854041" x="0"/>
                    <a:pt y="499533" x="5"/>
                    <a:pt y="266700" x="5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y="1908578" x="3018543"/>
              <a:ext cy="9150266" cx="3100650"/>
            </a:xfrm>
            <a:custGeom>
              <a:pathLst>
                <a:path w="8053639" extrusionOk="0" h="6879900">
                  <a:moveTo>
                    <a:pt y="16025" x="4696126"/>
                  </a:moveTo>
                  <a:lnTo>
                    <a:pt y="0" x="2920537"/>
                  </a:lnTo>
                  <a:cubicBezTo>
                    <a:pt y="2293300" x="2927053"/>
                    <a:pt y="4586600" x="2933568"/>
                    <a:pt y="6879900" x="2940084"/>
                  </a:cubicBezTo>
                  <a:lnTo>
                    <a:pt y="6861462" x="4085318"/>
                  </a:lnTo>
                  <a:cubicBezTo>
                    <a:pt y="4651267" x="8053639"/>
                    <a:pt y="3113439" x="0"/>
                    <a:pt y="16025" x="4696126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%" r="100%"/>
              </a:path>
              <a:tileRect b="-100%" l="-100%"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y="5740400" x="-7"/>
              <a:ext cy="1574769" cx="9144010"/>
            </a:xfrm>
            <a:custGeom>
              <a:pathLst>
                <a:path w="9144011" extrusionOk="0" h="1257301">
                  <a:moveTo>
                    <a:pt y="266700" x="7"/>
                  </a:moveTo>
                  <a:cubicBezTo>
                    <a:pt y="1257301" x="8115307"/>
                    <a:pt y="0" x="7620011"/>
                    <a:pt y="186267" x="9144011"/>
                  </a:cubicBezTo>
                  <a:lnTo>
                    <a:pt y="921775" x="9144011"/>
                  </a:lnTo>
                  <a:lnTo>
                    <a:pt y="931914" x="0"/>
                  </a:lnTo>
                  <a:cubicBezTo>
                    <a:pt y="699081" x="0"/>
                    <a:pt y="499533" x="7"/>
                    <a:pt y="266700" x="7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t="50%" b="50%" r="50%" l="50%"/>
              </a:path>
              <a:tileRect/>
            </a:gra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Shape 38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9540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3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y="1242060" x="1082040"/>
            <a:ext cy="1102500" cx="70509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algn="ctr">
              <a:spcBef>
                <a:spcPts val="0"/>
              </a:spcBef>
              <a:buNone/>
            </a:pPr>
            <a:r>
              <a:rPr sz="2400" lang="en"/>
              <a:t>WCP52  USB Gain/Phase Analyzer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y="2423159" x="1082040"/>
            <a:ext cy="694199" cx="70358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1800" lang="en"/>
              <a:t>Low-cost, open-source gain/phase analyzer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l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algn="l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algn="l">
              <a:spcBef>
                <a:spcPts val="0"/>
              </a:spcBef>
              <a:buNone/>
            </a:pPr>
            <a:r>
              <a:rPr sz="1100" lang="en"/>
              <a:t>2014-10-10                                                              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y="1244250" x="457200"/>
            <a:ext cy="3690300" cx="8229600"/>
          </a:xfrm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/>
              <a:t>Chris Pavlina- EE Student Team Lead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/>
              <a:t>Kaidi Xu- EE Student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/>
              <a:t>Kenneth Zachary- CoE Student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/>
              <a:t>Harrison Owens- CoE Student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/>
              <a:t>Prof. Kyle Temkin- Faculty Advisor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/>
              <a:t>Prof. Maynard - Program Manager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algn="r" rtl="0">
              <a:spcBef>
                <a:spcPts val="0"/>
              </a:spcBef>
              <a:buNone/>
            </a:pPr>
            <a:r>
              <a:rPr sz="1800" lang="en"/>
              <a:t>				</a:t>
            </a:r>
            <a:r>
              <a:rPr sz="800" lang="en"/>
              <a:t>							</a:t>
            </a:r>
            <a:r>
              <a:rPr sz="600" lang="en"/>
              <a:t>[Pictured Left to Right: Harrison Owens,Kenneth Zachary,Chris Pavlina, Kaidi Xu]</a:t>
            </a:r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 sz="600"/>
          </a:p>
          <a:p>
            <a:pPr lv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2014-10-10                                                                            1</a:t>
            </a: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400" lang="en"/>
              <a:t>WCP52 USB Gain/Phase Analyzer</a:t>
            </a:r>
            <a:r>
              <a:rPr lang="en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sz="2400" lang="en"/>
              <a:t>Key Personnel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948325" x="5820275"/>
            <a:ext cy="2394949" cx="31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sz="2400" lang="en"/>
              <a:t>We are creating a USB driven device that analyzes the frequency response of filters, amplifiers, and control systems and creates a corresponding Bode Plot to the analysis.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400" lang="en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sz="2400" lang="en"/>
              <a:t>Executive Summary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2014-10-10                                                                            3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400" lang="en"/>
              <a:t>WCP52 USB Gain/Phase Analyzer </a:t>
            </a:r>
          </a:p>
          <a:p>
            <a:pPr algn="ctr">
              <a:spcBef>
                <a:spcPts val="0"/>
              </a:spcBef>
              <a:buNone/>
            </a:pPr>
            <a:r>
              <a:rPr sz="2400" lang="en"/>
              <a:t>Context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52600" x="1714500"/>
            <a:ext cy="1638300" cx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rgbClr val="FFFFFF"/>
                </a:solidFill>
              </a:rPr>
              <a:t>2014-10-10                                                                            3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/>
              <a:t>WCP52 USB Gain/Phase Analyzer 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400" lang="en"/>
              <a:t>System Diagram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44250" x="2025862"/>
            <a:ext cy="3197950" cx="509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100% Project Launch: 2012‐09‐21 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90% Requirements Analysis / SRR: 2014‐10‐17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0% System Design / SDR: 2014‐10‐31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0% Architectural Design / PDR: 2014‐11‐14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n"/>
              <a:t>0% Detailed Design / CDR: 2014‐12‐05</a:t>
            </a:r>
          </a:p>
          <a:p>
            <a:pPr rtl="0" lvl="0">
              <a:spcBef>
                <a:spcPts val="0"/>
              </a:spcBef>
              <a:buNone/>
            </a:pPr>
            <a:r>
              <a:rPr sz="1800" lang="en"/>
              <a:t>0% Interim Presentation: 2014‐12‐12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chemeClr val="lt1"/>
                </a:solidFill>
              </a:rPr>
              <a:t>2014-10-10                                                                            4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400" lang="en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sz="2400" lang="en"/>
              <a:t>Major Milestones Fall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y="1244242" x="457200"/>
            <a:ext cy="36303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chemeClr val="lt1"/>
                </a:solidFill>
              </a:rPr>
              <a:t>2014-10-10                                                                            5</a:t>
            </a:r>
          </a:p>
        </p:txBody>
      </p:sp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400" lang="en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sz="2400" lang="en"/>
              <a:t>Project Finances: 500$</a:t>
            </a:r>
          </a:p>
        </p:txBody>
      </p:sp>
      <p:graphicFrame>
        <p:nvGraphicFramePr>
          <p:cNvPr id="82" name="Shape 82"/>
          <p:cNvGraphicFramePr/>
          <p:nvPr/>
        </p:nvGraphicFramePr>
        <p:xfrm>
          <a:off y="1740100" x="952500"/>
          <a:ext cy="3000000" cx="3000000"/>
        </p:xfrm>
        <a:graphic>
          <a:graphicData uri="http://schemas.openxmlformats.org/drawingml/2006/table">
            <a:tbl>
              <a:tblPr>
                <a:noFill/>
                <a:tableStyleId>{A180B4D7-D8EA-46A2-B419-265DE0676AFE}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32775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Items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Original Estimate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Actual to Date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Estimate to Completion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Estimate at Completion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Specialized ICs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$40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$40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$40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4-layer PCB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$120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$120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$120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Other misc.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$340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$340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$340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Total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$500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$500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$500</a:t>
                      </a:r>
                    </a:p>
                  </a:txBody>
                  <a:tcPr marR="91425" marB="91425" marT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y="1244250" x="457200"/>
            <a:ext cy="3703799" cx="82736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/>
              <a:t>PRS must be finalized</a:t>
            </a:r>
          </a:p>
          <a:p>
            <a:pPr rtl="0" lvl="0" indent="-342900" marL="4572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sz="1800" lang="en"/>
              <a:t>Still need work on EDA and layout skills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sz="1100" lang="en">
                <a:solidFill>
                  <a:schemeClr val="lt1"/>
                </a:solidFill>
              </a:rPr>
              <a:t>2014-10-10                                                                      6</a:t>
            </a:r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y="205978" x="457200"/>
            <a:ext cy="994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sz="2400" lang="en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sz="2400" lang="en"/>
              <a:t>Major Issues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