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er M Pavlin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13FA8E2-4BEE-48A6-83F2-C87BB83BB9DE}">
  <a:tblStyle styleId="{613FA8E2-4BEE-48A6-83F2-C87BB83BB9DE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B227F75-967E-4951-8163-72EDED1853BF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This WILL have been assembled by the FINAL presentation. We'll have to add it.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4209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1600200" y="-685799"/>
            <a:ext cx="5943599" cy="883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" y="282"/>
            <a:ext cx="9143099" cy="6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0" y="2286000"/>
            <a:ext cx="91533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 and Phase Analyzer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Interim Report</a:t>
            </a:r>
            <a:r>
              <a:rPr lang="en" sz="3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" sz="3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6983" y="3962400"/>
            <a:ext cx="8839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595959"/>
              </a:buClr>
              <a:buSzPct val="25000"/>
              <a:buFont typeface="Helvetica Neue"/>
              <a:buNone/>
            </a:pPr>
            <a:r>
              <a:rPr lang="en" sz="1800" dirty="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2014, December </a:t>
            </a:r>
            <a:r>
              <a:rPr lang="en" sz="1800" dirty="0" smtClean="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12th </a:t>
            </a:r>
            <a:endParaRPr lang="en" sz="1800" dirty="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Signal Output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000" y="4472941"/>
            <a:ext cx="2692699" cy="201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537" y="2160075"/>
            <a:ext cx="7000924" cy="21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442300"/>
            <a:ext cx="3573500" cy="14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Detection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000" y="4710479"/>
            <a:ext cx="3001999" cy="214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l="17099" r="14748"/>
          <a:stretch/>
        </p:blipFill>
        <p:spPr>
          <a:xfrm>
            <a:off x="3742100" y="5168425"/>
            <a:ext cx="2399900" cy="17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209523"/>
            <a:ext cx="8229600" cy="22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453900"/>
            <a:ext cx="3544199" cy="1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Phase Detection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266950"/>
            <a:ext cx="70104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646200" y="2747873"/>
            <a:ext cx="785999" cy="1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89" name="Shape 189"/>
          <p:cNvSpPr txBox="1"/>
          <p:nvPr/>
        </p:nvSpPr>
        <p:spPr>
          <a:xfrm>
            <a:off x="8261025" y="2817733"/>
            <a:ext cx="812100" cy="29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600" b="1"/>
          </a:p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Timeline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657724"/>
            <a:ext cx="8686800" cy="154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Schedule</a:t>
            </a:r>
          </a:p>
        </p:txBody>
      </p:sp>
      <p:graphicFrame>
        <p:nvGraphicFramePr>
          <p:cNvPr id="197" name="Shape 197"/>
          <p:cNvGraphicFramePr/>
          <p:nvPr>
            <p:extLst>
              <p:ext uri="{D42A27DB-BD31-4B8C-83A1-F6EECF244321}">
                <p14:modId xmlns:p14="http://schemas.microsoft.com/office/powerpoint/2010/main" val="1089574823"/>
              </p:ext>
            </p:extLst>
          </p:nvPr>
        </p:nvGraphicFramePr>
        <p:xfrm>
          <a:off x="460225" y="1526300"/>
          <a:ext cx="8223525" cy="3797780"/>
        </p:xfrm>
        <a:graphic>
          <a:graphicData uri="http://schemas.openxmlformats.org/drawingml/2006/table">
            <a:tbl>
              <a:tblPr>
                <a:noFill/>
                <a:tableStyleId>{613FA8E2-4BEE-48A6-83F2-C87BB83BB9DE}</a:tableStyleId>
              </a:tblPr>
              <a:tblGrid>
                <a:gridCol w="2055875"/>
                <a:gridCol w="1564475"/>
                <a:gridCol w="1840900"/>
                <a:gridCol w="2762275"/>
              </a:tblGrid>
              <a:tr h="625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Start Date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End Date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Percent Complete</a:t>
                      </a:r>
                    </a:p>
                  </a:txBody>
                  <a:tcPr marL="91425" marR="91425" marT="121900" marB="121900"/>
                </a:tc>
              </a:tr>
              <a:tr h="57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latin typeface="HelveticaNeueLT Pro 45 Lt" pitchFamily="34" charset="0"/>
                        </a:rPr>
                        <a:t>Specification</a:t>
                      </a:r>
                      <a:endParaRPr lang="en" sz="18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2014-10-03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2014-10-17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5209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smtClean="0">
                          <a:latin typeface="HelveticaNeueLT Pro 45 Lt" pitchFamily="34" charset="0"/>
                        </a:rPr>
                        <a:t>Development</a:t>
                      </a:r>
                      <a:r>
                        <a:rPr lang="en" sz="1800" baseline="0" smtClean="0">
                          <a:latin typeface="HelveticaNeueLT Pro 45 Lt" pitchFamily="34" charset="0"/>
                        </a:rPr>
                        <a:t> Plan</a:t>
                      </a:r>
                      <a:endParaRPr lang="en" sz="180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2014-10-17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2014-10-31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285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Architecture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2014-10-31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370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Interim Report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2772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Proto. built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3468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Proto. firmware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512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Budget</a:t>
            </a:r>
          </a:p>
        </p:txBody>
      </p:sp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3578694707"/>
              </p:ext>
            </p:extLst>
          </p:nvPr>
        </p:nvGraphicFramePr>
        <p:xfrm>
          <a:off x="560862" y="1586083"/>
          <a:ext cx="8022275" cy="4524585"/>
        </p:xfrm>
        <a:graphic>
          <a:graphicData uri="http://schemas.openxmlformats.org/drawingml/2006/table">
            <a:tbl>
              <a:tblPr>
                <a:noFill/>
                <a:tableStyleId>{0B227F75-967E-4951-8163-72EDED1853BF}</a:tableStyleId>
              </a:tblPr>
              <a:tblGrid>
                <a:gridCol w="1355950"/>
                <a:gridCol w="1372800"/>
                <a:gridCol w="958675"/>
                <a:gridCol w="2167425"/>
                <a:gridCol w="2167425"/>
              </a:tblGrid>
              <a:tr h="4013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Expended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HelveticaNeueLT Pro 55 Roman" pitchFamily="34" charset="0"/>
                        </a:rPr>
                        <a:t>Actual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Estimated to Completion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Estimated at Completion</a:t>
                      </a:r>
                    </a:p>
                  </a:txBody>
                  <a:tcPr marL="91425" marR="91425" marT="121900" marB="121900"/>
                </a:tc>
              </a:tr>
              <a:tr h="378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Synthesizer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</a:tr>
              <a:tr h="311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Input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Output amp.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$66</a:t>
                      </a:r>
                    </a:p>
                  </a:txBody>
                  <a:tcPr marL="91425" marR="91425" marT="121900" marB="121900"/>
                </a:tc>
              </a:tr>
              <a:tr h="285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Power supply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</a:tr>
              <a:tr h="2999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Final build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endParaRPr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$120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$120</a:t>
                      </a:r>
                    </a:p>
                  </a:txBody>
                  <a:tcPr marL="91425" marR="91425" marT="121900" marB="121900"/>
                </a:tc>
              </a:tr>
              <a:tr h="288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Enclosure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endParaRPr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$30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$30</a:t>
                      </a:r>
                    </a:p>
                  </a:txBody>
                  <a:tcPr marL="91425" marR="91425" marT="121900" marB="121900"/>
                </a:tc>
              </a:tr>
              <a:tr h="308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Misc/re-spins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endParaRPr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$100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$100</a:t>
                      </a:r>
                    </a:p>
                  </a:txBody>
                  <a:tcPr marL="91425" marR="91425" marT="121900" marB="121900"/>
                </a:tc>
              </a:tr>
              <a:tr h="5320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Total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55 Roman" pitchFamily="34" charset="0"/>
                        </a:rPr>
                        <a:t>$196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55 Roman" pitchFamily="34" charset="0"/>
                        </a:rPr>
                        <a:t>$196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55 Roman" pitchFamily="34" charset="0"/>
                        </a:rPr>
                        <a:t>$250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55 Roman" pitchFamily="34" charset="0"/>
                        </a:rPr>
                        <a:t>$446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Next Steps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Hardware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Combine prototypes into a final </a:t>
            </a:r>
            <a:r>
              <a:rPr lang="en" sz="1800" dirty="0" smtClean="0">
                <a:latin typeface="HelveticaNeueLT Pro 45 Lt" pitchFamily="34" charset="0"/>
              </a:rPr>
              <a:t>product</a:t>
            </a:r>
          </a:p>
          <a:p>
            <a:pPr rtl="0">
              <a:spcBef>
                <a:spcPts val="0"/>
              </a:spcBef>
              <a:buNone/>
            </a:pPr>
            <a:endParaRPr sz="1800" dirty="0">
              <a:latin typeface="HelveticaNeueLT Pro 45 Lt" pitchFamily="34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Software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Finish firmware with full analysis capability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Write PC software that receives and plots </a:t>
            </a:r>
            <a:r>
              <a:rPr lang="en" sz="1800" dirty="0" smtClean="0">
                <a:latin typeface="HelveticaNeueLT Pro 45 Lt" pitchFamily="34" charset="0"/>
              </a:rPr>
              <a:t>data</a:t>
            </a:r>
          </a:p>
          <a:p>
            <a:pPr marL="457200" indent="-342900"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Calibration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1800" dirty="0">
              <a:latin typeface="HelveticaNeueLT Pro 45 Lt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HelveticaNeueLT Pro 45 Lt" pitchFamily="34" charset="0"/>
              </a:rPr>
              <a:t>Finalization</a:t>
            </a: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HelveticaNeueLT Pro 45 Lt" pitchFamily="34" charset="0"/>
              </a:rPr>
              <a:t>Operating manual</a:t>
            </a: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HelveticaNeueLT Pro 45 Lt" pitchFamily="34" charset="0"/>
              </a:rPr>
              <a:t>Software packaging and installation</a:t>
            </a:r>
            <a:endParaRPr sz="1800" dirty="0">
              <a:latin typeface="HelveticaNeueLT Pro 45 Lt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Conclusion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Product can capture Bode plots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Uses signal synthesizer, output amplifier, input frontend, ADC, and microcontroller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These have been prototyped and tested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3058800"/>
            <a:ext cx="8229600" cy="74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Demo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3039453"/>
            <a:ext cx="8229600" cy="77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Agenda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41500" y="155813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Purpose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Requirements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Design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Schedule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Budget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Next Steps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Purpose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Test the performance of filters, amplifiers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Generate Bode plot with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amplitude and phase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75" y="3319000"/>
            <a:ext cx="3894325" cy="31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Uses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>
                <a:latin typeface="HelveticaNeueLT Pro 45 Lt" pitchFamily="34" charset="0"/>
              </a:rPr>
              <a:t>Education</a:t>
            </a:r>
            <a:endParaRPr lang="en" dirty="0">
              <a:latin typeface="HelveticaNeueLT Pro 45 Lt" pitchFamily="34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latin typeface="HelveticaNeueLT Pro 45 Lt" pitchFamily="34" charset="0"/>
              </a:rPr>
              <a:t>Testing, design, characterization of:</a:t>
            </a:r>
            <a:endParaRPr lang="en" dirty="0">
              <a:latin typeface="HelveticaNeueLT Pro 45 Lt" pitchFamily="34" charset="0"/>
            </a:endParaRPr>
          </a:p>
          <a:p>
            <a:pPr marL="457200" lvl="0" indent="-419100">
              <a:buFont typeface="Arial"/>
              <a:buChar char="●"/>
            </a:pPr>
            <a:r>
              <a:rPr lang="en" dirty="0" smtClean="0">
                <a:latin typeface="HelveticaNeueLT Pro 45 Lt" pitchFamily="34" charset="0"/>
              </a:rPr>
              <a:t>Signal </a:t>
            </a:r>
            <a:r>
              <a:rPr lang="en" dirty="0">
                <a:latin typeface="HelveticaNeueLT Pro 45 Lt" pitchFamily="34" charset="0"/>
              </a:rPr>
              <a:t>filters</a:t>
            </a:r>
          </a:p>
          <a:p>
            <a:pPr marL="457200" lvl="0" indent="-419100"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Signal amplifiers</a:t>
            </a:r>
          </a:p>
          <a:p>
            <a:pPr marL="457200" lvl="0" indent="-419100"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Control systems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latin typeface="HelveticaNeueLT Pro 45 Lt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Why?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Current state of industry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Large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Expensive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Learning curve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Students can’t see how it works!</a:t>
            </a:r>
          </a:p>
          <a:p>
            <a:pPr marL="0" indent="0" rtl="0">
              <a:spcBef>
                <a:spcPts val="0"/>
              </a:spcBef>
              <a:buNone/>
            </a:pPr>
            <a:endParaRPr dirty="0">
              <a:latin typeface="HelveticaNeueLT Pro 45 Lt" pitchFamily="34" charset="0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Our Goal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Portable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Cost around $200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Easy to use for students and teachers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Open source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>
              <a:latin typeface="HelveticaNeueLT Pro 45 L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7182" r="3410" b="6626"/>
          <a:stretch/>
        </p:blipFill>
        <p:spPr>
          <a:xfrm>
            <a:off x="5240767" y="914400"/>
            <a:ext cx="3524596" cy="2144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9056" y="6539342"/>
            <a:ext cx="5884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err="1" smtClean="0"/>
              <a:t>Keysight</a:t>
            </a:r>
            <a:r>
              <a:rPr lang="en-US" dirty="0" smtClean="0"/>
              <a:t> Technologies, “E5071C ENA Series Network Analyzer”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Requirements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36" y="1788087"/>
            <a:ext cx="8283926" cy="328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Software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762" y="1495425"/>
            <a:ext cx="315277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537" y="1018112"/>
            <a:ext cx="31527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5440050"/>
            <a:ext cx="3579169" cy="141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Microcontroller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l="5112" t="5522" r="3722" b="6003"/>
          <a:stretch/>
        </p:blipFill>
        <p:spPr>
          <a:xfrm>
            <a:off x="5441430" y="2533338"/>
            <a:ext cx="2683239" cy="169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37475"/>
            <a:ext cx="3585649" cy="142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833262"/>
            <a:ext cx="3838700" cy="31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Signal Generation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150" y="4880025"/>
            <a:ext cx="2552901" cy="17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l="17382" t="4594" r="16697" b="4594"/>
          <a:stretch/>
        </p:blipFill>
        <p:spPr>
          <a:xfrm>
            <a:off x="3682012" y="4802854"/>
            <a:ext cx="2471551" cy="190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5725" y="1559987"/>
            <a:ext cx="5672549" cy="31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446673"/>
            <a:ext cx="3562450" cy="14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onics_Lectu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319</Words>
  <Application>Microsoft Office PowerPoint</Application>
  <PresentationFormat>On-screen Show (4:3)</PresentationFormat>
  <Paragraphs>149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simple-light</vt:lpstr>
      <vt:lpstr>Electronics_Lecture</vt:lpstr>
      <vt:lpstr>Gain and Phase Analyzer Interim Report  </vt:lpstr>
      <vt:lpstr>Agenda</vt:lpstr>
      <vt:lpstr>Purpose</vt:lpstr>
      <vt:lpstr>Uses</vt:lpstr>
      <vt:lpstr>Why?</vt:lpstr>
      <vt:lpstr>Requirements</vt:lpstr>
      <vt:lpstr>Design — Software</vt:lpstr>
      <vt:lpstr>Design — Microcontroller</vt:lpstr>
      <vt:lpstr>Design — Signal Generation</vt:lpstr>
      <vt:lpstr>Design — Signal Output</vt:lpstr>
      <vt:lpstr>Design — Detection</vt:lpstr>
      <vt:lpstr>Design — Phase Detection</vt:lpstr>
      <vt:lpstr>Timeline</vt:lpstr>
      <vt:lpstr>Schedule</vt:lpstr>
      <vt:lpstr>Budget</vt:lpstr>
      <vt:lpstr>Next Steps</vt:lpstr>
      <vt:lpstr>Conclusion</vt:lpstr>
      <vt:lpstr>Demo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 and Phase Analyzer Interim Report  </dc:title>
  <cp:lastModifiedBy>cmp</cp:lastModifiedBy>
  <cp:revision>14</cp:revision>
  <dcterms:modified xsi:type="dcterms:W3CDTF">2014-12-11T20:56:40Z</dcterms:modified>
</cp:coreProperties>
</file>