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3"/>
  </p:notesMasterIdLst>
  <p:sldIdLst>
    <p:sldId id="256" r:id="rId3"/>
    <p:sldId id="257" r:id="rId4"/>
    <p:sldId id="27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69" r:id="rId18"/>
    <p:sldId id="270" r:id="rId19"/>
    <p:sldId id="271" r:id="rId20"/>
    <p:sldId id="272" r:id="rId21"/>
    <p:sldId id="274" r:id="rId22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3FA8E2-4BEE-48A6-83F2-C87BB83BB9DE}">
  <a:tblStyle styleId="{613FA8E2-4BEE-48A6-83F2-C87BB83BB9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227F75-967E-4951-8163-72EDED1853B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42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 dirty="0" smtClean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8, 2015</a:t>
            </a:r>
            <a:endParaRPr lang="en" sz="1800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Generation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5051198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l="17382" t="4594" r="16697" b="4594"/>
          <a:stretch/>
        </p:blipFill>
        <p:spPr>
          <a:xfrm>
            <a:off x="0" y="499359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1172" y="5393545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Output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4724400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70500" y="5442018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Detection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4710467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5">
            <a:alphaModFix/>
          </a:blip>
          <a:srcRect l="17099" r="14748"/>
          <a:stretch/>
        </p:blipFill>
        <p:spPr>
          <a:xfrm>
            <a:off x="3001998" y="4953000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" y="2279934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99801" y="5453617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Phase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6" y="-1518954"/>
            <a:ext cx="9296400" cy="8916452"/>
          </a:xfrm>
          <a:prstGeom prst="rect">
            <a:avLst/>
          </a:prstGeom>
        </p:spPr>
      </p:pic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0" y="-152400"/>
            <a:ext cx="8686799" cy="838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Design — PCB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69245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Timeline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Schedule</a:t>
            </a:r>
          </a:p>
        </p:txBody>
      </p:sp>
      <p:graphicFrame>
        <p:nvGraphicFramePr>
          <p:cNvPr id="197" name="Shape 197"/>
          <p:cNvGraphicFramePr/>
          <p:nvPr>
            <p:extLst>
              <p:ext uri="{D42A27DB-BD31-4B8C-83A1-F6EECF244321}">
                <p14:modId xmlns:p14="http://schemas.microsoft.com/office/powerpoint/2010/main" val="3299413534"/>
              </p:ext>
            </p:extLst>
          </p:nvPr>
        </p:nvGraphicFramePr>
        <p:xfrm>
          <a:off x="838200" y="1447800"/>
          <a:ext cx="7388375" cy="4876400"/>
        </p:xfrm>
        <a:graphic>
          <a:graphicData uri="http://schemas.openxmlformats.org/drawingml/2006/table">
            <a:tbl>
              <a:tblPr>
                <a:noFill/>
                <a:tableStyleId>{613FA8E2-4BEE-48A6-83F2-C87BB83BB9DE}</a:tableStyleId>
              </a:tblPr>
              <a:tblGrid>
                <a:gridCol w="3883176"/>
                <a:gridCol w="3505199"/>
              </a:tblGrid>
              <a:tr h="472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HelveticaNeueLT Pro 55 Roman" pitchFamily="34" charset="0"/>
                        </a:rPr>
                        <a:t>Completed</a:t>
                      </a:r>
                      <a:endParaRPr lang="en" sz="1600" b="1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Specification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October 17, 2014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Development</a:t>
                      </a:r>
                      <a:r>
                        <a:rPr lang="en" sz="1600" baseline="0" dirty="0" smtClean="0">
                          <a:latin typeface="HelveticaNeueLT Pro 45 Lt" pitchFamily="34" charset="0"/>
                        </a:rPr>
                        <a:t> plan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October 31, 2014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Prototypes built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December 5,</a:t>
                      </a:r>
                      <a:r>
                        <a:rPr lang="en" sz="1600" baseline="0" dirty="0" smtClean="0">
                          <a:latin typeface="HelveticaNeueLT Pro 45 Lt" pitchFamily="34" charset="0"/>
                        </a:rPr>
                        <a:t> 2014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0" i="1" dirty="0" smtClean="0">
                          <a:latin typeface="HelveticaNeueLT Pro 45 Lt" pitchFamily="34" charset="0"/>
                        </a:rPr>
                        <a:t>Interim</a:t>
                      </a:r>
                      <a:endParaRPr lang="en" sz="1600" b="0" i="1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December 5,</a:t>
                      </a:r>
                      <a:r>
                        <a:rPr lang="en" sz="1600" baseline="0" dirty="0" smtClean="0">
                          <a:latin typeface="HelveticaNeueLT Pro 45 Lt" pitchFamily="34" charset="0"/>
                        </a:rPr>
                        <a:t> 2014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Prototypes corrected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February</a:t>
                      </a:r>
                      <a:r>
                        <a:rPr lang="en" sz="1600" baseline="0" dirty="0" smtClean="0">
                          <a:latin typeface="HelveticaNeueLT Pro 45 Lt" pitchFamily="34" charset="0"/>
                        </a:rPr>
                        <a:t> 26, 2015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Final PCB layout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March 14, 2015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Alpha firmware</a:t>
                      </a:r>
                      <a:r>
                        <a:rPr lang="en" sz="1600" baseline="0" dirty="0" smtClean="0">
                          <a:latin typeface="HelveticaNeueLT Pro 45 Lt" pitchFamily="34" charset="0"/>
                        </a:rPr>
                        <a:t> completed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March 19, 2015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PCB assembled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April</a:t>
                      </a:r>
                      <a:r>
                        <a:rPr lang="en" sz="1600" baseline="0" dirty="0" smtClean="0">
                          <a:latin typeface="HelveticaNeueLT Pro 45 Lt" pitchFamily="34" charset="0"/>
                        </a:rPr>
                        <a:t> 8, 2015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472400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PC software completed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HelveticaNeueLT Pro 45 Lt" pitchFamily="34" charset="0"/>
                        </a:rPr>
                        <a:t>April 30, 2015</a:t>
                      </a:r>
                      <a:endParaRPr lang="en" sz="16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Budget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2362360140"/>
              </p:ext>
            </p:extLst>
          </p:nvPr>
        </p:nvGraphicFramePr>
        <p:xfrm>
          <a:off x="560862" y="1586083"/>
          <a:ext cx="8022275" cy="3610265"/>
        </p:xfrm>
        <a:graphic>
          <a:graphicData uri="http://schemas.openxmlformats.org/drawingml/2006/table">
            <a:tbl>
              <a:tblPr>
                <a:noFill/>
                <a:tableStyleId>{0B227F75-967E-4951-8163-72EDED1853BF}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HelveticaNeueLT Pro 55 Roman" pitchFamily="34" charset="0"/>
                        </a:rPr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Synth.</a:t>
                      </a:r>
                      <a:r>
                        <a:rPr lang="en" baseline="0" dirty="0" smtClean="0">
                          <a:latin typeface="HelveticaNeueLT Pro 45 Lt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HelveticaNeueLT Pro 45 Lt" pitchFamily="34" charset="0"/>
                        </a:rPr>
                        <a:t>proto</a:t>
                      </a:r>
                      <a:r>
                        <a:rPr lang="en" baseline="0" dirty="0" smtClean="0">
                          <a:latin typeface="HelveticaNeueLT Pro 45 Lt" pitchFamily="34" charset="0"/>
                        </a:rPr>
                        <a:t>.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Input proto.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Amp</a:t>
                      </a:r>
                      <a:r>
                        <a:rPr lang="en" baseline="0" dirty="0" smtClean="0">
                          <a:latin typeface="HelveticaNeueLT Pro 45 Lt" pitchFamily="34" charset="0"/>
                        </a:rPr>
                        <a:t> proto.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$91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$91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$91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Final build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Enclosure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-US" dirty="0" smtClean="0">
                          <a:latin typeface="HelveticaNeueLT Pro 45 Lt" pitchFamily="34" charset="0"/>
                        </a:rPr>
                        <a:t>$21</a:t>
                      </a:r>
                      <a:endParaRPr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$0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 smtClean="0">
                          <a:latin typeface="HelveticaNeueLT Pro 45 Lt" pitchFamily="34" charset="0"/>
                        </a:rPr>
                        <a:t>$21</a:t>
                      </a:r>
                      <a:endParaRPr lang="en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$452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$452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$0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55 Roman" pitchFamily="34" charset="0"/>
                        </a:rPr>
                        <a:t>$452</a:t>
                      </a:r>
                      <a:endParaRPr lang="en" sz="1800" dirty="0">
                        <a:latin typeface="HelveticaNeueLT Pro 55 Roman" pitchFamily="34" charset="0"/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Next Steps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Combine prototypes into a final </a:t>
            </a:r>
            <a:r>
              <a:rPr lang="en" sz="1800" dirty="0" smtClean="0">
                <a:latin typeface="HelveticaNeueLT Pro 45 Lt" pitchFamily="34" charset="0"/>
              </a:rPr>
              <a:t>product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Write PC software that receives and plots </a:t>
            </a:r>
            <a:r>
              <a:rPr lang="en" sz="1800" dirty="0" smtClean="0">
                <a:latin typeface="HelveticaNeueLT Pro 45 Lt" pitchFamily="34" charset="0"/>
              </a:rPr>
              <a:t>data</a:t>
            </a:r>
          </a:p>
          <a:p>
            <a:pPr marL="457200" indent="-342900"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Calibration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latin typeface="HelveticaNeueLT Pro 45 Lt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HelveticaNeueLT Pro 45 Lt" pitchFamily="34" charset="0"/>
              </a:rPr>
              <a:t>Finalization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Operating manual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Software packaging and installation</a:t>
            </a:r>
            <a:endParaRPr sz="1800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Team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113900" cy="500183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 dirty="0" smtClean="0">
                <a:latin typeface="HelveticaNeueLT Pro 45 Lt" pitchFamily="34" charset="0"/>
              </a:rPr>
              <a:t>Chris Pavlina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45 Lt" pitchFamily="34" charset="0"/>
              </a:rPr>
              <a:t>Electrical Engineer, Team Lead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45 Lt" pitchFamily="34" charset="0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 dirty="0" smtClean="0">
                <a:latin typeface="HelveticaNeueLT Pro 45 Lt" pitchFamily="34" charset="0"/>
              </a:rPr>
              <a:t>Harrison Owens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45 Lt" pitchFamily="34" charset="0"/>
              </a:rPr>
              <a:t>Computer Engineer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45 Lt" pitchFamily="34" charset="0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 dirty="0" smtClean="0">
                <a:latin typeface="HelveticaNeueLT Pro 45 Lt" pitchFamily="34" charset="0"/>
              </a:rPr>
              <a:t>Ken Zach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45 Lt" pitchFamily="34" charset="0"/>
              </a:rPr>
              <a:t>Computer Engineer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 smtClean="0">
              <a:latin typeface="HelveticaNeueLT Pro 45 Lt" pitchFamily="34" charset="0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000" dirty="0">
              <a:latin typeface="HelveticaNeueLT Pro 45 Lt" pitchFamily="34" charset="0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800" dirty="0" smtClean="0">
                <a:latin typeface="HelveticaNeueLT Pro 45 Lt" pitchFamily="34" charset="0"/>
              </a:rPr>
              <a:t>Kyle Temkin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NeueLT Pro 45 Lt" pitchFamily="34" charset="0"/>
              </a:rPr>
              <a:t>Faculty Advisor</a:t>
            </a:r>
            <a:endParaRPr lang="e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Demo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Agenda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Purpose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277973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Purpose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Test the performance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amplitude and phase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31242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Uses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Education</a:t>
            </a:r>
            <a:endParaRPr lang="en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Testing, design, characterization of:</a:t>
            </a:r>
            <a:endParaRPr lang="en" dirty="0">
              <a:latin typeface="HelveticaNeueLT Pro 45 Lt" pitchFamily="34" charset="0"/>
            </a:endParaRPr>
          </a:p>
          <a:p>
            <a:pPr marL="457200" lvl="0" indent="-419100">
              <a:buFont typeface="Arial"/>
              <a:buChar char="●"/>
            </a:pPr>
            <a:r>
              <a:rPr lang="en" dirty="0" smtClean="0">
                <a:latin typeface="HelveticaNeueLT Pro 45 Lt" pitchFamily="34" charset="0"/>
              </a:rPr>
              <a:t>Signal </a:t>
            </a:r>
            <a:r>
              <a:rPr lang="en" dirty="0">
                <a:latin typeface="HelveticaNeueLT Pro 45 Lt" pitchFamily="34" charset="0"/>
              </a:rPr>
              <a:t>filters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amplifiers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Control systems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Why?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Current state of industry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Large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Learning curve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Students can’t see how it works!</a:t>
            </a:r>
          </a:p>
          <a:p>
            <a:pPr marL="0" indent="0"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Our Goal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Portable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Cost around $200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Easy to use for students and teachers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Open source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7182" r="3410" b="6626"/>
          <a:stretch/>
        </p:blipFill>
        <p:spPr>
          <a:xfrm>
            <a:off x="5240767" y="914400"/>
            <a:ext cx="3524596" cy="2144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056" y="6539342"/>
            <a:ext cx="588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Keysight</a:t>
            </a:r>
            <a:r>
              <a:rPr lang="en-US" dirty="0" smtClean="0"/>
              <a:t> Technologies, “E5071C ENA Series Network Analyzer”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Requirements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36" y="1788087"/>
            <a:ext cx="8283926" cy="32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Software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4831" y="5439768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" y="283"/>
            <a:ext cx="9143245" cy="6857434"/>
          </a:xfrm>
          <a:prstGeom prst="rect">
            <a:avLst/>
          </a:prstGeom>
        </p:spPr>
      </p:pic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Microcontroller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4">
            <a:alphaModFix/>
          </a:blip>
          <a:srcRect l="5112" t="5522" r="3722" b="6003"/>
          <a:stretch/>
        </p:blipFill>
        <p:spPr>
          <a:xfrm>
            <a:off x="5441430" y="2533338"/>
            <a:ext cx="2683239" cy="169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973" y="5437476"/>
            <a:ext cx="3585649" cy="14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833262"/>
            <a:ext cx="3838700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345</Words>
  <Application>Microsoft Office PowerPoint</Application>
  <PresentationFormat>On-screen Show (4:3)</PresentationFormat>
  <Paragraphs>148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simple-light</vt:lpstr>
      <vt:lpstr>Electronics_Lecture</vt:lpstr>
      <vt:lpstr>Gain and Phase Analyzer   </vt:lpstr>
      <vt:lpstr>Team</vt:lpstr>
      <vt:lpstr>Agenda</vt:lpstr>
      <vt:lpstr>Purpose</vt:lpstr>
      <vt:lpstr>Uses</vt:lpstr>
      <vt:lpstr>Why?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Detection</vt:lpstr>
      <vt:lpstr>Design — Phase Detection</vt:lpstr>
      <vt:lpstr>Design — PCB</vt:lpstr>
      <vt:lpstr>Timeline</vt:lpstr>
      <vt:lpstr>Schedule</vt:lpstr>
      <vt:lpstr>Budget</vt:lpstr>
      <vt:lpstr>Next Steps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32</cp:revision>
  <dcterms:modified xsi:type="dcterms:W3CDTF">2015-05-06T02:21:53Z</dcterms:modified>
</cp:coreProperties>
</file>