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4" r:id="rId7"/>
    <p:sldId id="266" r:id="rId8"/>
    <p:sldId id="265" r:id="rId9"/>
    <p:sldId id="267" r:id="rId10"/>
    <p:sldId id="261" r:id="rId11"/>
    <p:sldId id="262" r:id="rId12"/>
    <p:sldId id="263" r:id="rId13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78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7924591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" name="Shape 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43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50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97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57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4618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9920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1766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2060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306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92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723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5176499"/>
          </a:xfrm>
          <a:prstGeom prst="rect">
            <a:avLst/>
          </a:prstGeom>
          <a:gradFill>
            <a:gsLst>
              <a:gs pos="0">
                <a:srgbClr val="003171"/>
              </a:gs>
              <a:gs pos="100000">
                <a:srgbClr val="549FFF"/>
              </a:gs>
            </a:gsLst>
            <a:lin ang="792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9" name="Shape 9"/>
          <p:cNvSpPr/>
          <p:nvPr/>
        </p:nvSpPr>
        <p:spPr>
          <a:xfrm flipH="1">
            <a:off x="-3832" y="12039"/>
            <a:ext cx="10925833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40784"/>
                </a:srgbClr>
              </a:gs>
              <a:gs pos="41000">
                <a:srgbClr val="003171">
                  <a:alpha val="94901"/>
                </a:srgbClr>
              </a:gs>
              <a:gs pos="100000">
                <a:srgbClr val="003171">
                  <a:alpha val="94901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10"/>
          <p:cNvSpPr/>
          <p:nvPr/>
        </p:nvSpPr>
        <p:spPr>
          <a:xfrm flipH="1">
            <a:off x="14659" y="660"/>
            <a:ext cx="10500940" cy="5165065"/>
          </a:xfrm>
          <a:custGeom>
            <a:avLst/>
            <a:gdLst/>
            <a:ahLst/>
            <a:cxnLst/>
            <a:rect l="0" t="0" r="0" b="0"/>
            <a:pathLst>
              <a:path w="24279631" h="6863875" extrusionOk="0">
                <a:moveTo>
                  <a:pt x="9291599" y="0"/>
                </a:moveTo>
                <a:lnTo>
                  <a:pt x="24279631" y="5875"/>
                </a:lnTo>
                <a:lnTo>
                  <a:pt x="24250422" y="6863875"/>
                </a:lnTo>
                <a:lnTo>
                  <a:pt x="8740466" y="6858000"/>
                </a:lnTo>
                <a:cubicBezTo>
                  <a:pt x="0" y="3062308"/>
                  <a:pt x="7449035" y="312298"/>
                  <a:pt x="9291599" y="0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-846666" y="-661"/>
            <a:ext cx="2167466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-524933" y="131"/>
            <a:ext cx="1403434" cy="5176308"/>
          </a:xfrm>
          <a:custGeom>
            <a:avLst/>
            <a:gdLst/>
            <a:ahLst/>
            <a:cxnLst/>
            <a:rect l="0" t="0" r="0" b="0"/>
            <a:pathLst>
              <a:path w="2167467" h="6180667" extrusionOk="0">
                <a:moveTo>
                  <a:pt x="939800" y="0"/>
                </a:moveTo>
                <a:lnTo>
                  <a:pt x="1905000" y="5881"/>
                </a:lnTo>
                <a:cubicBezTo>
                  <a:pt x="2167467" y="1035992"/>
                  <a:pt x="0" y="1848556"/>
                  <a:pt x="1896533" y="6180667"/>
                </a:cubicBezTo>
                <a:lnTo>
                  <a:pt x="939800" y="6180667"/>
                </a:lnTo>
                <a:lnTo>
                  <a:pt x="939800" y="0"/>
                </a:lnTo>
                <a:close/>
              </a:path>
            </a:pathLst>
          </a:custGeom>
          <a:gradFill>
            <a:gsLst>
              <a:gs pos="0">
                <a:srgbClr val="003171">
                  <a:alpha val="20784"/>
                </a:srgbClr>
              </a:gs>
              <a:gs pos="100000">
                <a:srgbClr val="65A8FF">
                  <a:alpha val="20784"/>
                </a:srgbClr>
              </a:gs>
            </a:gsLst>
            <a:lin ang="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1082040" y="1242060"/>
            <a:ext cx="7050900" cy="1102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ubTitle" idx="1"/>
          </p:nvPr>
        </p:nvSpPr>
        <p:spPr>
          <a:xfrm>
            <a:off x="1082040" y="2423159"/>
            <a:ext cx="7035899" cy="6941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algn="r">
              <a:spcBef>
                <a:spcPts val="0"/>
              </a:spcBef>
              <a:buClr>
                <a:schemeClr val="lt1"/>
              </a:buClr>
              <a:buNone/>
              <a:defRPr>
                <a:solidFill>
                  <a:schemeClr val="lt1"/>
                </a:solidFill>
              </a:defRPr>
            </a:lvl3pPr>
            <a:lvl4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algn="r">
              <a:spcBef>
                <a:spcPts val="0"/>
              </a:spcBef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8229600" cy="3523021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648200" y="1244242"/>
            <a:ext cx="4038599" cy="352302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 sz="2400"/>
            </a:lvl2pPr>
            <a:lvl3pPr>
              <a:spcBef>
                <a:spcPts val="0"/>
              </a:spcBef>
              <a:defRPr sz="20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  <a:lvl6pPr>
              <a:spcBef>
                <a:spcPts val="0"/>
              </a:spcBef>
              <a:defRPr sz="1800"/>
            </a:lvl6pPr>
            <a:lvl7pPr>
              <a:spcBef>
                <a:spcPts val="0"/>
              </a:spcBef>
              <a:defRPr sz="1800"/>
            </a:lvl7pPr>
            <a:lvl8pPr>
              <a:spcBef>
                <a:spcPts val="0"/>
              </a:spcBef>
              <a:defRPr sz="1800"/>
            </a:lvl8pPr>
            <a:lvl9pPr>
              <a:spcBef>
                <a:spcPts val="0"/>
              </a:spcBef>
              <a:defRPr sz="1800"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 rot="10800000" flipH="1">
            <a:off x="-348182" y="-16424"/>
            <a:ext cx="1723519" cy="5159924"/>
          </a:xfrm>
          <a:custGeom>
            <a:avLst/>
            <a:gdLst/>
            <a:ahLst/>
            <a:cxnLst/>
            <a:rect l="0" t="0" r="0" b="0"/>
            <a:pathLst>
              <a:path w="4476675" h="6879900" extrusionOk="0">
                <a:moveTo>
                  <a:pt x="4476676" y="16025"/>
                </a:moveTo>
                <a:lnTo>
                  <a:pt x="879695" y="0"/>
                </a:lnTo>
                <a:cubicBezTo>
                  <a:pt x="886211" y="2293300"/>
                  <a:pt x="892726" y="4586600"/>
                  <a:pt x="899242" y="6879900"/>
                </a:cubicBezTo>
                <a:lnTo>
                  <a:pt x="3909760" y="6861462"/>
                </a:lnTo>
                <a:cubicBezTo>
                  <a:pt x="0" y="3547544"/>
                  <a:pt x="1695771" y="1824359"/>
                  <a:pt x="447667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0" name="Shape 30"/>
          <p:cNvSpPr/>
          <p:nvPr/>
        </p:nvSpPr>
        <p:spPr>
          <a:xfrm rot="10800000" flipH="1">
            <a:off x="-1118653" y="774"/>
            <a:ext cx="3100650" cy="5142725"/>
          </a:xfrm>
          <a:custGeom>
            <a:avLst/>
            <a:gdLst/>
            <a:ahLst/>
            <a:cxnLst/>
            <a:rect l="0" t="0" r="0" b="0"/>
            <a:pathLst>
              <a:path w="8053639" h="6879900" extrusionOk="0">
                <a:moveTo>
                  <a:pt x="4696126" y="16025"/>
                </a:moveTo>
                <a:lnTo>
                  <a:pt x="2920537" y="0"/>
                </a:lnTo>
                <a:cubicBezTo>
                  <a:pt x="2927053" y="2293300"/>
                  <a:pt x="2933568" y="4586600"/>
                  <a:pt x="2940084" y="6879900"/>
                </a:cubicBezTo>
                <a:lnTo>
                  <a:pt x="4085318" y="6861462"/>
                </a:lnTo>
                <a:cubicBezTo>
                  <a:pt x="8053639" y="4651267"/>
                  <a:pt x="0" y="3113439"/>
                  <a:pt x="4696126" y="16025"/>
                </a:cubicBezTo>
                <a:close/>
              </a:path>
            </a:pathLst>
          </a:custGeom>
          <a:gradFill>
            <a:gsLst>
              <a:gs pos="0">
                <a:srgbClr val="549FFF">
                  <a:alpha val="53725"/>
                </a:srgbClr>
              </a:gs>
              <a:gs pos="41000">
                <a:srgbClr val="003171">
                  <a:alpha val="53725"/>
                </a:srgbClr>
              </a:gs>
              <a:gs pos="100000">
                <a:srgbClr val="003171">
                  <a:alpha val="53725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1" name="Shape 31"/>
          <p:cNvSpPr/>
          <p:nvPr/>
        </p:nvSpPr>
        <p:spPr>
          <a:xfrm rot="10800000">
            <a:off x="8088846" y="-9550"/>
            <a:ext cx="1100667" cy="5153050"/>
          </a:xfrm>
          <a:custGeom>
            <a:avLst/>
            <a:gdLst/>
            <a:ahLst/>
            <a:cxnLst/>
            <a:rect l="0" t="0" r="0" b="0"/>
            <a:pathLst>
              <a:path w="1100668" h="6916846" extrusionOk="0">
                <a:moveTo>
                  <a:pt x="0" y="11711"/>
                </a:moveTo>
                <a:lnTo>
                  <a:pt x="956734" y="0"/>
                </a:lnTo>
                <a:cubicBezTo>
                  <a:pt x="33869" y="3419922"/>
                  <a:pt x="220135" y="4504457"/>
                  <a:pt x="1100668" y="6916846"/>
                </a:cubicBezTo>
                <a:lnTo>
                  <a:pt x="0" y="6916846"/>
                </a:lnTo>
                <a:lnTo>
                  <a:pt x="0" y="11711"/>
                </a:lnTo>
                <a:close/>
              </a:path>
            </a:pathLst>
          </a:custGeom>
          <a:gradFill>
            <a:gsLst>
              <a:gs pos="0">
                <a:srgbClr val="003171"/>
              </a:gs>
              <a:gs pos="100000">
                <a:srgbClr val="65A8FF"/>
              </a:gs>
            </a:gsLst>
            <a:lin ang="5700000" scaled="0"/>
          </a:gra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Shape 34"/>
          <p:cNvGrpSpPr/>
          <p:nvPr/>
        </p:nvGrpSpPr>
        <p:grpSpPr>
          <a:xfrm>
            <a:off x="-6264" y="3700039"/>
            <a:ext cx="9150267" cy="2325488"/>
            <a:chOff x="-6264" y="4933386"/>
            <a:chExt cx="9150267" cy="3100650"/>
          </a:xfrm>
        </p:grpSpPr>
        <p:sp>
          <p:nvSpPr>
            <p:cNvPr id="35" name="Shape 35"/>
            <p:cNvSpPr/>
            <p:nvPr/>
          </p:nvSpPr>
          <p:spPr>
            <a:xfrm>
              <a:off x="-7" y="5537200"/>
              <a:ext cx="9144008" cy="1574769"/>
            </a:xfrm>
            <a:custGeom>
              <a:avLst/>
              <a:gdLst/>
              <a:ahLst/>
              <a:cxnLst/>
              <a:rect l="0" t="0" r="0" b="0"/>
              <a:pathLst>
                <a:path w="9144009" h="1257301" extrusionOk="0">
                  <a:moveTo>
                    <a:pt x="5" y="266700"/>
                  </a:moveTo>
                  <a:cubicBezTo>
                    <a:pt x="8115305" y="1257301"/>
                    <a:pt x="7620009" y="0"/>
                    <a:pt x="9144009" y="186267"/>
                  </a:cubicBezTo>
                  <a:cubicBezTo>
                    <a:pt x="9144008" y="441678"/>
                    <a:pt x="9143998" y="818763"/>
                    <a:pt x="9143997" y="1074174"/>
                  </a:cubicBezTo>
                  <a:lnTo>
                    <a:pt x="0" y="1086874"/>
                  </a:lnTo>
                  <a:cubicBezTo>
                    <a:pt x="0" y="854041"/>
                    <a:pt x="5" y="499533"/>
                    <a:pt x="5" y="266700"/>
                  </a:cubicBezTo>
                  <a:close/>
                </a:path>
              </a:pathLst>
            </a:custGeom>
            <a:gradFill>
              <a:gsLst>
                <a:gs pos="0">
                  <a:srgbClr val="549FFF"/>
                </a:gs>
                <a:gs pos="100000">
                  <a:srgbClr val="003171">
                    <a:alpha val="51764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6" name="Shape 36"/>
            <p:cNvSpPr/>
            <p:nvPr/>
          </p:nvSpPr>
          <p:spPr>
            <a:xfrm rot="5400000" flipH="1">
              <a:off x="3018543" y="1908578"/>
              <a:ext cx="3100650" cy="9150266"/>
            </a:xfrm>
            <a:custGeom>
              <a:avLst/>
              <a:gdLst/>
              <a:ahLst/>
              <a:cxnLst/>
              <a:rect l="0" t="0" r="0" b="0"/>
              <a:pathLst>
                <a:path w="8053639" h="6879900" extrusionOk="0">
                  <a:moveTo>
                    <a:pt x="4696126" y="16025"/>
                  </a:moveTo>
                  <a:lnTo>
                    <a:pt x="2920537" y="0"/>
                  </a:lnTo>
                  <a:cubicBezTo>
                    <a:pt x="2927053" y="2293300"/>
                    <a:pt x="2933568" y="4586600"/>
                    <a:pt x="2940084" y="6879900"/>
                  </a:cubicBezTo>
                  <a:lnTo>
                    <a:pt x="4085318" y="6861462"/>
                  </a:lnTo>
                  <a:cubicBezTo>
                    <a:pt x="8053639" y="4651267"/>
                    <a:pt x="0" y="3113439"/>
                    <a:pt x="4696126" y="16025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78823"/>
                  </a:srgbClr>
                </a:gs>
                <a:gs pos="41000">
                  <a:srgbClr val="003171">
                    <a:alpha val="78823"/>
                  </a:srgbClr>
                </a:gs>
                <a:gs pos="100000">
                  <a:srgbClr val="003171">
                    <a:alpha val="78823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  <p:sp>
          <p:nvSpPr>
            <p:cNvPr id="37" name="Shape 37"/>
            <p:cNvSpPr/>
            <p:nvPr/>
          </p:nvSpPr>
          <p:spPr>
            <a:xfrm>
              <a:off x="-7" y="5740400"/>
              <a:ext cx="9144010" cy="1574769"/>
            </a:xfrm>
            <a:custGeom>
              <a:avLst/>
              <a:gdLst/>
              <a:ahLst/>
              <a:cxnLst/>
              <a:rect l="0" t="0" r="0" b="0"/>
              <a:pathLst>
                <a:path w="9144011" h="1257301" extrusionOk="0">
                  <a:moveTo>
                    <a:pt x="7" y="266700"/>
                  </a:moveTo>
                  <a:cubicBezTo>
                    <a:pt x="8115307" y="1257301"/>
                    <a:pt x="7620011" y="0"/>
                    <a:pt x="9144011" y="186267"/>
                  </a:cubicBezTo>
                  <a:lnTo>
                    <a:pt x="9144011" y="921775"/>
                  </a:lnTo>
                  <a:lnTo>
                    <a:pt x="0" y="931914"/>
                  </a:lnTo>
                  <a:cubicBezTo>
                    <a:pt x="0" y="699081"/>
                    <a:pt x="7" y="499533"/>
                    <a:pt x="7" y="266700"/>
                  </a:cubicBezTo>
                  <a:close/>
                </a:path>
              </a:pathLst>
            </a:custGeom>
            <a:gradFill>
              <a:gsLst>
                <a:gs pos="0">
                  <a:srgbClr val="549FFF">
                    <a:alpha val="81960"/>
                  </a:srgbClr>
                </a:gs>
                <a:gs pos="100000">
                  <a:srgbClr val="003171">
                    <a:alpha val="8196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>
                <a:spcBef>
                  <a:spcPts val="0"/>
                </a:spcBef>
                <a:buNone/>
              </a:pPr>
              <a:endParaRPr/>
            </a:p>
          </p:txBody>
        </p:sp>
      </p:grp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399" cy="6035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buNone/>
              <a:defRPr sz="2400"/>
            </a:lvl1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accen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0"/>
              </a:spcBef>
              <a:buClr>
                <a:srgbClr val="00387E"/>
              </a:buClr>
              <a:buSzPct val="100000"/>
              <a:buFont typeface="Trebuchet MS"/>
              <a:buNone/>
              <a:defRPr sz="4000" b="1">
                <a:solidFill>
                  <a:srgbClr val="00387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spcBef>
                <a:spcPts val="560"/>
              </a:spcBef>
              <a:buClr>
                <a:schemeClr val="dk2"/>
              </a:buClr>
              <a:buSzPct val="100000"/>
              <a:buFont typeface="Trebuchet MS"/>
              <a:defRPr sz="28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buFont typeface="Trebuchet MS"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>
              <a:spcBef>
                <a:spcPts val="400"/>
              </a:spcBef>
              <a:buClr>
                <a:schemeClr val="dk2"/>
              </a:buClr>
              <a:buSzPct val="100000"/>
              <a:buFont typeface="Trebuchet MS"/>
              <a:defRPr sz="20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9C76-1B6A-4E37-9B85-8606EC8655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/>
            <a:r>
              <a:rPr lang="en-US" sz="3200" dirty="0" smtClean="0"/>
              <a:t>WCP52  USB Gain/Phase Analyzer</a:t>
            </a:r>
            <a:endParaRPr lang="en-US" sz="3200" dirty="0"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" dirty="0" smtClean="0"/>
              <a:t>Low-cost, open-source gain/phase analyzer</a:t>
            </a:r>
            <a:endParaRPr lang="e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Project Launch: 2012‐09‐21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Requirements Analysis / SRR: 2014‐10‐17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100% System Design / SDR: 2014‐10‐31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 smtClean="0"/>
              <a:t>90% </a:t>
            </a:r>
            <a:r>
              <a:rPr lang="en" sz="1800" dirty="0"/>
              <a:t>Architectural Design / PDR: 2014‐11‐14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dirty="0"/>
              <a:t>0% Detailed Design / CDR: 2014‐12‐05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 dirty="0"/>
              <a:t>0% Interim Presentation: </a:t>
            </a:r>
            <a:r>
              <a:rPr lang="en" sz="1800" dirty="0" smtClean="0"/>
              <a:t>2014‐12‐12</a:t>
            </a:r>
            <a:endParaRPr lang="en" sz="1800" dirty="0"/>
          </a:p>
        </p:txBody>
      </p:sp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Milestones Fall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Project Finances: 500$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987" y="1200174"/>
            <a:ext cx="5534025" cy="3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Better understand how to interface with  the ATSAM4S16C </a:t>
            </a:r>
            <a:r>
              <a:rPr lang="en" sz="1800" dirty="0" smtClean="0"/>
              <a:t>microcontroller</a:t>
            </a:r>
            <a:endParaRPr lang="en" sz="1800" dirty="0"/>
          </a:p>
        </p:txBody>
      </p:sp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Major Issues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 w="9525" cap="flat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Chris Pavlina- EE Student Team Lead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Kaidi Xu- EE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Kenneth Zachary-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Harrison Owens- CoE Student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Kyle Temkin- Faculty Advisor</a:t>
            </a:r>
          </a:p>
          <a:p>
            <a:pPr marL="457200" lvl="0" indent="-342900" rtl="0">
              <a:spcBef>
                <a:spcPts val="0"/>
              </a:spcBef>
              <a:buClr>
                <a:schemeClr val="dk2"/>
              </a:buClr>
              <a:buSzPct val="100000"/>
              <a:buFont typeface="Trebuchet MS"/>
              <a:buChar char="●"/>
            </a:pPr>
            <a:r>
              <a:rPr lang="en" sz="1800" dirty="0"/>
              <a:t>Prof. Maynard - Program </a:t>
            </a:r>
            <a:r>
              <a:rPr lang="en" sz="1800" dirty="0" smtClean="0"/>
              <a:t>Manager</a:t>
            </a:r>
            <a:endParaRPr lang="en" sz="1800" dirty="0"/>
          </a:p>
        </p:txBody>
      </p:sp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  <a:r>
              <a:rPr lang="en"/>
              <a:t>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Key Personnel</a:t>
            </a:r>
          </a:p>
        </p:txBody>
      </p:sp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0275" y="948325"/>
            <a:ext cx="3148700" cy="23949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15001" y="3387347"/>
            <a:ext cx="3253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[Pictured Left to Right: Harrison Owens,Kenneth Zachary</a:t>
            </a:r>
            <a:r>
              <a:rPr lang="en" sz="800" dirty="0" smtClean="0"/>
              <a:t>,</a:t>
            </a:r>
          </a:p>
          <a:p>
            <a:r>
              <a:rPr lang="en" sz="800" dirty="0" smtClean="0"/>
              <a:t>Chris </a:t>
            </a:r>
            <a:r>
              <a:rPr lang="en" sz="800" dirty="0"/>
              <a:t>Pavlina, Kaidi Xu]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sz="2400" dirty="0"/>
              <a:t>We are creating a USB driven device that analyzes the frequency response of filters, amplifiers, and control systems and creates a corresponding Bode Plot of the analysis</a:t>
            </a:r>
            <a:r>
              <a:rPr lang="en" sz="2400" dirty="0" smtClean="0"/>
              <a:t>.</a:t>
            </a:r>
            <a:endParaRPr lang="en" sz="2400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Executive Summary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>
              <a:spcBef>
                <a:spcPts val="0"/>
              </a:spcBef>
              <a:buNone/>
            </a:pPr>
            <a:endParaRPr sz="1100" dirty="0">
              <a:solidFill>
                <a:srgbClr val="FFFFFF"/>
              </a:solidFill>
            </a:endParaRPr>
          </a:p>
        </p:txBody>
      </p:sp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/>
              <a:t>Context Diagram</a:t>
            </a:r>
          </a:p>
        </p:txBody>
      </p:sp>
      <p:pic>
        <p:nvPicPr>
          <p:cNvPr id="62" name="Shape 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0" y="1752600"/>
            <a:ext cx="5715000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WCP52 USB Gain/Phase Analyzer 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System Diagram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5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598" y="1230824"/>
            <a:ext cx="3352804" cy="3434762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System Architecture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4308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Meeting Requirements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8607"/>
      </p:ext>
    </p:extLst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entire system consists of a single Printed Circuit Board, assembled with typical SMT assembly techniques, and inserted into a premade enclosure. All parts are easily available.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Manufacturing Feasibility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1317"/>
      </p:ext>
    </p:extLst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Schedule: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PCBs slow to manufacture. Subsystems are developed in parallel; development can continue while waiting.</a:t>
            </a:r>
            <a:endParaRPr lang="en-US" dirty="0"/>
          </a:p>
        </p:txBody>
      </p:sp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r>
              <a:rPr lang="en" sz="2400" dirty="0"/>
              <a:t>WCP52 USB Gain/Phase Analyzer</a:t>
            </a:r>
          </a:p>
          <a:p>
            <a:pPr algn="ctr">
              <a:spcBef>
                <a:spcPts val="0"/>
              </a:spcBef>
              <a:buNone/>
            </a:pPr>
            <a:r>
              <a:rPr lang="en" sz="2400" dirty="0" smtClean="0"/>
              <a:t>Risks</a:t>
            </a:r>
            <a:endParaRPr lang="en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2014-11-07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9C76-1B6A-4E37-9B85-8606EC8655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96640"/>
      </p:ext>
    </p:extLst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wave-footer">
  <a:themeElements>
    <a:clrScheme name="Custom 506">
      <a:dk1>
        <a:srgbClr val="000000"/>
      </a:dk1>
      <a:lt1>
        <a:srgbClr val="FFFFFF"/>
      </a:lt1>
      <a:dk2>
        <a:srgbClr val="00387E"/>
      </a:dk2>
      <a:lt2>
        <a:srgbClr val="C6D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387E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281</Words>
  <Application>Microsoft Office PowerPoint</Application>
  <PresentationFormat>On-screen Show (16:9)</PresentationFormat>
  <Paragraphs>74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wave-footer</vt:lpstr>
      <vt:lpstr>  WCP52  USB Gain/Phase Analyzer</vt:lpstr>
      <vt:lpstr>WCP52 USB Gain/Phase Analyzer  Key Personnel</vt:lpstr>
      <vt:lpstr>WCP52 USB Gain/Phase Analyzer Executive Summary </vt:lpstr>
      <vt:lpstr>WCP52 USB Gain/Phase Analyzer  Context Diagram</vt:lpstr>
      <vt:lpstr>WCP52 USB Gain/Phase Analyzer  System Diagram</vt:lpstr>
      <vt:lpstr>WCP52 USB Gain/Phase Analyzer System Architecture</vt:lpstr>
      <vt:lpstr>WCP52 USB Gain/Phase Analyzer Meeting Requirements</vt:lpstr>
      <vt:lpstr>WCP52 USB Gain/Phase Analyzer Manufacturing Feasibility</vt:lpstr>
      <vt:lpstr>WCP52 USB Gain/Phase Analyzer Risks</vt:lpstr>
      <vt:lpstr>WCP52 USB Gain/Phase Analyzer Major Milestones Fall</vt:lpstr>
      <vt:lpstr>WCP52 USB Gain/Phase Analyzer Project Finances: 500$</vt:lpstr>
      <vt:lpstr>WCP52 USB Gain/Phase Analyzer Major Issues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WCP52  USB Gain/Phase Analyzer</dc:title>
  <cp:lastModifiedBy>Christopher Pavlina</cp:lastModifiedBy>
  <cp:revision>11</cp:revision>
  <dcterms:modified xsi:type="dcterms:W3CDTF">2014-11-05T18:18:21Z</dcterms:modified>
</cp:coreProperties>
</file>