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Christopher M Pavli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60E6E30-14DF-4D58-A45D-9314264DA405}">
  <a:tblStyle styleName="Table_0" styleId="{660E6E30-14DF-4D58-A45D-9314264DA40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2932CD51-B265-43EA-A897-3C4B7D39A44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theme/theme3.xml" Type="http://schemas.openxmlformats.org/officeDocument/2006/relationships/theme" Id="rId1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This WILL have been assembled by the FINAL presentation. We'll have to add it.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USB Gain/Phase Analyzer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Interim Report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y="1063375" x="571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{660E6E30-14DF-4D58-A45D-9314264DA405}</a:tableStyleId>
              </a:tblPr>
              <a:tblGrid>
                <a:gridCol w="2000250"/>
                <a:gridCol w="1522125"/>
                <a:gridCol w="1791100"/>
                <a:gridCol w="2687525"/>
              </a:tblGrid>
              <a:tr h="50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800" lang="en"/>
                        <a:t>Item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800" lang="en"/>
                        <a:t>Start Date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800" lang="en"/>
                        <a:t>End Date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800" lang="en"/>
                        <a:t>Percent Complete</a:t>
                      </a:r>
                    </a:p>
                  </a:txBody>
                  <a:tcPr marR="91425" marB="91425" marT="91425" marL="91425"/>
                </a:tc>
              </a:tr>
              <a:tr h="50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PRS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2014-10-03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2014-10-17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100%</a:t>
                      </a:r>
                    </a:p>
                  </a:txBody>
                  <a:tcPr marR="91425" marB="91425" marT="91425" marL="91425"/>
                </a:tc>
              </a:tr>
              <a:tr h="50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PDP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2014-10-17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2014-10-31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100%</a:t>
                      </a:r>
                    </a:p>
                  </a:txBody>
                  <a:tcPr marR="91425" marB="91425" marT="91425" marL="91425"/>
                </a:tc>
              </a:tr>
              <a:tr h="7784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Architecture Presentation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2014-10-31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2014-11-14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100%</a:t>
                      </a:r>
                    </a:p>
                  </a:txBody>
                  <a:tcPr marR="91425" marB="91425" marT="91425" marL="91425"/>
                </a:tc>
              </a:tr>
              <a:tr h="50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Interim Report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2014-11-14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2014-12-05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100%</a:t>
                      </a:r>
                    </a:p>
                  </a:txBody>
                  <a:tcPr marR="91425" marB="91425" marT="91425" marL="91425"/>
                </a:tc>
              </a:tr>
              <a:tr h="5074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Proto. built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2014-11-14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2014-12-05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100%</a:t>
                      </a:r>
                    </a:p>
                  </a:txBody>
                  <a:tcPr marR="91425" marB="91425" marT="91425" marL="91425"/>
                </a:tc>
              </a:tr>
              <a:tr h="5074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Proto. firmware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2014-11-10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2014-12-05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sz="1800" lang="en"/>
                        <a:t>100%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Budget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y="10633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{2932CD51-B265-43EA-A897-3C4B7D39A448}</a:tableStyleId>
              </a:tblPr>
              <a:tblGrid>
                <a:gridCol w="1328275"/>
                <a:gridCol w="1134050"/>
                <a:gridCol w="865075"/>
                <a:gridCol w="1955800"/>
                <a:gridCol w="1955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Item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Expended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Actual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Est. to Completion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Est. at Completion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Synthesizer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Input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$70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$70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$70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Output amp.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$66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Power supply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Final build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Enclosure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Misc/re-spins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$100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$100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$196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$196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$250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$446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Hardware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Combine prototypes into a final product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/>
              <a:t>Software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Finish firmware with full analysis capability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Write PC software that receives and plots data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Product can capture Bode plots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Uses signal synthesizer, output amplifier, input frontend, ADC, and microcontroller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These have been prototyped and tested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USB Gain/Phase Analyzer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Requirements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Design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Prototyping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Schedule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Budget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Next Steps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Test the frequency behavior of filters, amplifiers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Generate Bode plot with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rPr lang="en"/>
              <a:t>amplitude and phase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65676" x="5239201"/>
            <a:ext cy="2760174" cx="34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Displays Bode plot on a PC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Frequency Range: 1 kHz to 150 MHz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Amplitude up to 1.25 V RMS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Phase response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Detect signals down to 60 dB below input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— Software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PC software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User software sends commands to the GPA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Received data is plotted using </a:t>
            </a:r>
            <a:r>
              <a:rPr sz="2000" lang="en" i="1"/>
              <a:t>matplotlib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49750" x="5109875"/>
            <a:ext cy="2493749" cx="403412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y="2380800" x="457200"/>
            <a:ext cy="2266200" cx="449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chemeClr val="dk1"/>
                </a:solidFill>
              </a:rPr>
              <a:t>Microcontroller software</a:t>
            </a:r>
          </a:p>
          <a:p>
            <a:pPr rtl="0" lvl="1" indent="-3556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chemeClr val="dk1"/>
                </a:solidFill>
              </a:rPr>
              <a:t>ARM Cortex-M4 microcontroller drives the system</a:t>
            </a:r>
          </a:p>
          <a:p>
            <a:pPr rtl="0" lvl="1" indent="-3556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chemeClr val="dk1"/>
                </a:solidFill>
              </a:rPr>
              <a:t>Hardware interfaces with the PC over USB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— Signal Generation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Frequency range: 1 kHz to 150 MHz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Analog Devices AD9958: dual 500 MSPS sine wave synthesizer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</a:t>
            </a:r>
            <a:r>
              <a:rPr baseline="-25000" lang="en"/>
              <a:t>s</a:t>
            </a:r>
            <a:r>
              <a:rPr lang="en"/>
              <a:t>/2 = 250 MHz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 lower limit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57875" x="4799475"/>
            <a:ext cy="2685624" cx="434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— Signal Output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474850" x="457200"/>
            <a:ext cy="3307199" cx="411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Two-stage output amplifier: RF op amps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Synthesizer outputs -8.5 dBm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Each stage 15.5 dB: 22.5 dBm maximum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Margin!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60775" x="5033700"/>
            <a:ext cy="3082724" cx="41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y="974275" x="457200"/>
            <a:ext cy="679200" cx="776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Amplitude range: up to 1.25 V RMS or 15 dBm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— Phase Detection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Tests phase response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Second synthesizer output (this is the </a:t>
            </a:r>
            <a:r>
              <a:rPr lang="en" i="1"/>
              <a:t>phase reference</a:t>
            </a:r>
            <a:r>
              <a:rPr lang="en"/>
              <a:t>) is combined with input signal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Sweep phase to find the null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— Detection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599900" x="457200"/>
            <a:ext cy="3326100" cx="4545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Low-noise frontend: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Wideband buffer isolates input from…: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Power combiner: sum in the phase reference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AD8310 logarithmic amplifier: 95 dB range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RF shield: blocks radio interference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1001100" x="457200"/>
            <a:ext cy="598799" cx="811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>
                <a:solidFill>
                  <a:schemeClr val="dk1"/>
                </a:solidFill>
              </a:rPr>
              <a:t>Must detect signals down to 60 dB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89150" x="5011850"/>
            <a:ext cy="2554349" cx="413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