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p>
            <a:pPr algn="ctr"/>
            <a:r>
              <a:rPr b="0" lang="de-DE" sz="4400" spc="-1" strike="noStrike">
                <a:latin typeface="Arial"/>
              </a:rPr>
              <a:t>Folie mittels Klicken verschieben</a:t>
            </a:r>
            <a:endParaRPr b="0" lang="de-DE"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p>
            <a:r>
              <a:rPr b="0" lang="de-DE" sz="2000" spc="-1" strike="noStrike">
                <a:latin typeface="Arial"/>
              </a:rPr>
              <a:t>Format der Notizen mittels Klicken bearbeiten</a:t>
            </a:r>
            <a:endParaRPr b="0" lang="de-DE"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p>
            <a:r>
              <a:rPr b="0" lang="de-DE" sz="1400" spc="-1" strike="noStrike">
                <a:latin typeface="Times New Roman"/>
              </a:rPr>
              <a:t> </a:t>
            </a:r>
            <a:endParaRPr b="0" lang="de-DE"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p:spPr>
        <p:txBody>
          <a:bodyPr lIns="0" rIns="0" tIns="0" bIns="0"/>
          <a:p>
            <a:pPr algn="r"/>
            <a:r>
              <a:rPr b="0" lang="de-DE" sz="1400" spc="-1" strike="noStrike">
                <a:latin typeface="Times New Roman"/>
              </a:rPr>
              <a:t> </a:t>
            </a:r>
            <a:endParaRPr b="0" lang="de-DE"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p>
            <a:r>
              <a:rPr b="0" lang="de-DE" sz="1400" spc="-1" strike="noStrike">
                <a:latin typeface="Times New Roman"/>
              </a:rPr>
              <a:t> </a:t>
            </a:r>
            <a:endParaRPr b="0" lang="de-DE"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p>
            <a:pPr algn="r"/>
            <a:fld id="{0137D2B2-E816-43E6-ABD4-26C2C7875CC3}" type="slidenum">
              <a:rPr b="0" lang="de-DE" sz="1400" spc="-1" strike="noStrike">
                <a:latin typeface="Times New Roman"/>
              </a:rPr>
              <a:t>1</a:t>
            </a:fld>
            <a:endParaRPr b="0" lang="de-D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278960" y="10157400"/>
            <a:ext cx="3277800" cy="531360"/>
          </a:xfrm>
          <a:prstGeom prst="rect">
            <a:avLst/>
          </a:prstGeom>
          <a:noFill/>
          <a:ln>
            <a:noFill/>
          </a:ln>
        </p:spPr>
        <p:style>
          <a:lnRef idx="0"/>
          <a:fillRef idx="0"/>
          <a:effectRef idx="0"/>
          <a:fontRef idx="minor"/>
        </p:style>
        <p:txBody>
          <a:bodyPr lIns="0" rIns="0" tIns="0" bIns="0" anchor="b"/>
          <a:p>
            <a:pPr algn="r">
              <a:lnSpc>
                <a:spcPct val="0"/>
              </a:lnSpc>
            </a:pPr>
            <a:fld id="{424AF560-BE20-42BE-9F00-A49EBFCF1CD9}" type="slidenum">
              <a:rPr b="0" lang="de-DE" sz="1800" spc="-1" strike="noStrike">
                <a:solidFill>
                  <a:srgbClr val="000000"/>
                </a:solidFill>
                <a:latin typeface="+mn-lt"/>
                <a:ea typeface="+mn-ea"/>
              </a:rPr>
              <a:t>1</a:t>
            </a:fld>
            <a:endParaRPr b="0" lang="de-DE" sz="1800" spc="-1" strike="noStrike">
              <a:latin typeface="Arial"/>
            </a:endParaRPr>
          </a:p>
        </p:txBody>
      </p:sp>
      <p:sp>
        <p:nvSpPr>
          <p:cNvPr id="100" name="PlaceHolder 2"/>
          <p:cNvSpPr>
            <a:spLocks noGrp="1"/>
          </p:cNvSpPr>
          <p:nvPr>
            <p:ph type="sldImg"/>
          </p:nvPr>
        </p:nvSpPr>
        <p:spPr>
          <a:xfrm>
            <a:off x="1106640" y="812880"/>
            <a:ext cx="5342400" cy="4005720"/>
          </a:xfrm>
          <a:prstGeom prst="rect">
            <a:avLst/>
          </a:prstGeom>
        </p:spPr>
      </p:sp>
      <p:sp>
        <p:nvSpPr>
          <p:cNvPr id="101" name="PlaceHolder 3"/>
          <p:cNvSpPr>
            <a:spLocks noGrp="1"/>
          </p:cNvSpPr>
          <p:nvPr>
            <p:ph type="body"/>
          </p:nvPr>
        </p:nvSpPr>
        <p:spPr>
          <a:xfrm>
            <a:off x="756000" y="5078520"/>
            <a:ext cx="6044760" cy="4808520"/>
          </a:xfrm>
          <a:prstGeom prst="rect">
            <a:avLst/>
          </a:prstGeom>
        </p:spPr>
        <p:txBody>
          <a:bodyPr lIns="0" rIns="0" tIns="0" bIns="0"/>
          <a:p>
            <a:endParaRPr b="0" lang="de-D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278960" y="10157400"/>
            <a:ext cx="3277800" cy="531360"/>
          </a:xfrm>
          <a:prstGeom prst="rect">
            <a:avLst/>
          </a:prstGeom>
          <a:noFill/>
          <a:ln>
            <a:noFill/>
          </a:ln>
        </p:spPr>
        <p:style>
          <a:lnRef idx="0"/>
          <a:fillRef idx="0"/>
          <a:effectRef idx="0"/>
          <a:fontRef idx="minor"/>
        </p:style>
        <p:txBody>
          <a:bodyPr lIns="0" rIns="0" tIns="0" bIns="0" anchor="b"/>
          <a:p>
            <a:pPr algn="r">
              <a:lnSpc>
                <a:spcPct val="0"/>
              </a:lnSpc>
            </a:pPr>
            <a:fld id="{F2729BEB-CD31-4BE9-BB06-2C3CB9AC0A01}" type="slidenum">
              <a:rPr b="0" lang="de-DE" sz="1800" spc="-1" strike="noStrike">
                <a:solidFill>
                  <a:srgbClr val="000000"/>
                </a:solidFill>
                <a:latin typeface="+mn-lt"/>
                <a:ea typeface="+mn-ea"/>
              </a:rPr>
              <a:t>1</a:t>
            </a:fld>
            <a:endParaRPr b="0" lang="de-DE" sz="1800" spc="-1" strike="noStrike">
              <a:latin typeface="Arial"/>
            </a:endParaRPr>
          </a:p>
        </p:txBody>
      </p:sp>
      <p:sp>
        <p:nvSpPr>
          <p:cNvPr id="103" name="PlaceHolder 2"/>
          <p:cNvSpPr>
            <a:spLocks noGrp="1"/>
          </p:cNvSpPr>
          <p:nvPr>
            <p:ph type="sldImg"/>
          </p:nvPr>
        </p:nvSpPr>
        <p:spPr>
          <a:xfrm>
            <a:off x="1106640" y="812880"/>
            <a:ext cx="5342400" cy="4005720"/>
          </a:xfrm>
          <a:prstGeom prst="rect">
            <a:avLst/>
          </a:prstGeom>
        </p:spPr>
      </p:sp>
      <p:sp>
        <p:nvSpPr>
          <p:cNvPr id="104" name="PlaceHolder 3"/>
          <p:cNvSpPr>
            <a:spLocks noGrp="1"/>
          </p:cNvSpPr>
          <p:nvPr>
            <p:ph type="body"/>
          </p:nvPr>
        </p:nvSpPr>
        <p:spPr>
          <a:xfrm>
            <a:off x="756000" y="5078520"/>
            <a:ext cx="6044760" cy="4808520"/>
          </a:xfrm>
          <a:prstGeom prst="rect">
            <a:avLst/>
          </a:prstGeom>
        </p:spPr>
        <p:txBody>
          <a:bodyPr lIns="0" rIns="0" tIns="0" bIns="0"/>
          <a:p>
            <a:endParaRPr b="0" lang="de-D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278960" y="10157400"/>
            <a:ext cx="3277800" cy="531360"/>
          </a:xfrm>
          <a:prstGeom prst="rect">
            <a:avLst/>
          </a:prstGeom>
          <a:noFill/>
          <a:ln>
            <a:noFill/>
          </a:ln>
        </p:spPr>
        <p:style>
          <a:lnRef idx="0"/>
          <a:fillRef idx="0"/>
          <a:effectRef idx="0"/>
          <a:fontRef idx="minor"/>
        </p:style>
        <p:txBody>
          <a:bodyPr lIns="0" rIns="0" tIns="0" bIns="0" anchor="b"/>
          <a:p>
            <a:pPr algn="r">
              <a:lnSpc>
                <a:spcPct val="0"/>
              </a:lnSpc>
            </a:pPr>
            <a:fld id="{BEECC5D6-4FFB-4466-9D78-B719F1680D6E}" type="slidenum">
              <a:rPr b="0" lang="de-DE" sz="1800" spc="-1" strike="noStrike">
                <a:solidFill>
                  <a:srgbClr val="000000"/>
                </a:solidFill>
                <a:latin typeface="+mn-lt"/>
                <a:ea typeface="+mn-ea"/>
              </a:rPr>
              <a:t>1</a:t>
            </a:fld>
            <a:endParaRPr b="0" lang="de-DE" sz="1800" spc="-1" strike="noStrike">
              <a:latin typeface="Arial"/>
            </a:endParaRPr>
          </a:p>
        </p:txBody>
      </p:sp>
      <p:sp>
        <p:nvSpPr>
          <p:cNvPr id="106" name="PlaceHolder 2"/>
          <p:cNvSpPr>
            <a:spLocks noGrp="1"/>
          </p:cNvSpPr>
          <p:nvPr>
            <p:ph type="sldImg"/>
          </p:nvPr>
        </p:nvSpPr>
        <p:spPr>
          <a:xfrm>
            <a:off x="1106640" y="812880"/>
            <a:ext cx="5342400" cy="4005720"/>
          </a:xfrm>
          <a:prstGeom prst="rect">
            <a:avLst/>
          </a:prstGeom>
        </p:spPr>
      </p:sp>
      <p:sp>
        <p:nvSpPr>
          <p:cNvPr id="107" name="PlaceHolder 3"/>
          <p:cNvSpPr>
            <a:spLocks noGrp="1"/>
          </p:cNvSpPr>
          <p:nvPr>
            <p:ph type="body"/>
          </p:nvPr>
        </p:nvSpPr>
        <p:spPr>
          <a:xfrm>
            <a:off x="756000" y="5078520"/>
            <a:ext cx="6044760" cy="4808520"/>
          </a:xfrm>
          <a:prstGeom prst="rect">
            <a:avLst/>
          </a:prstGeom>
        </p:spPr>
        <p:txBody>
          <a:bodyPr lIns="0" rIns="0" tIns="0" bIns="0"/>
          <a:p>
            <a:endParaRPr b="0" lang="de-DE"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278960" y="10157400"/>
            <a:ext cx="3277800" cy="531360"/>
          </a:xfrm>
          <a:prstGeom prst="rect">
            <a:avLst/>
          </a:prstGeom>
          <a:noFill/>
          <a:ln>
            <a:noFill/>
          </a:ln>
        </p:spPr>
        <p:style>
          <a:lnRef idx="0"/>
          <a:fillRef idx="0"/>
          <a:effectRef idx="0"/>
          <a:fontRef idx="minor"/>
        </p:style>
        <p:txBody>
          <a:bodyPr lIns="0" rIns="0" tIns="0" bIns="0" anchor="b"/>
          <a:p>
            <a:pPr algn="r">
              <a:lnSpc>
                <a:spcPct val="0"/>
              </a:lnSpc>
            </a:pPr>
            <a:fld id="{C92FC635-4889-4AB1-8530-4E532F066C08}" type="slidenum">
              <a:rPr b="0" lang="de-DE" sz="1800" spc="-1" strike="noStrike">
                <a:solidFill>
                  <a:srgbClr val="000000"/>
                </a:solidFill>
                <a:latin typeface="+mn-lt"/>
                <a:ea typeface="+mn-ea"/>
              </a:rPr>
              <a:t>1</a:t>
            </a:fld>
            <a:endParaRPr b="0" lang="de-DE" sz="1800" spc="-1" strike="noStrike">
              <a:latin typeface="Arial"/>
            </a:endParaRPr>
          </a:p>
        </p:txBody>
      </p:sp>
      <p:sp>
        <p:nvSpPr>
          <p:cNvPr id="109" name="PlaceHolder 2"/>
          <p:cNvSpPr>
            <a:spLocks noGrp="1"/>
          </p:cNvSpPr>
          <p:nvPr>
            <p:ph type="sldImg"/>
          </p:nvPr>
        </p:nvSpPr>
        <p:spPr>
          <a:xfrm>
            <a:off x="1106640" y="812880"/>
            <a:ext cx="5342400" cy="4005720"/>
          </a:xfrm>
          <a:prstGeom prst="rect">
            <a:avLst/>
          </a:prstGeom>
        </p:spPr>
      </p:sp>
      <p:sp>
        <p:nvSpPr>
          <p:cNvPr id="110" name="PlaceHolder 3"/>
          <p:cNvSpPr>
            <a:spLocks noGrp="1"/>
          </p:cNvSpPr>
          <p:nvPr>
            <p:ph type="body"/>
          </p:nvPr>
        </p:nvSpPr>
        <p:spPr>
          <a:xfrm>
            <a:off x="756000" y="5078520"/>
            <a:ext cx="6044760" cy="4808520"/>
          </a:xfrm>
          <a:prstGeom prst="rect">
            <a:avLst/>
          </a:prstGeom>
        </p:spPr>
        <p:txBody>
          <a:bodyPr lIns="0" rIns="0" tIns="0" bIns="0"/>
          <a:p>
            <a:endParaRPr b="0" lang="de-DE"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278960" y="10157400"/>
            <a:ext cx="3277800" cy="531360"/>
          </a:xfrm>
          <a:prstGeom prst="rect">
            <a:avLst/>
          </a:prstGeom>
          <a:noFill/>
          <a:ln>
            <a:noFill/>
          </a:ln>
        </p:spPr>
        <p:style>
          <a:lnRef idx="0"/>
          <a:fillRef idx="0"/>
          <a:effectRef idx="0"/>
          <a:fontRef idx="minor"/>
        </p:style>
        <p:txBody>
          <a:bodyPr lIns="0" rIns="0" tIns="0" bIns="0" anchor="b"/>
          <a:p>
            <a:pPr algn="r">
              <a:lnSpc>
                <a:spcPct val="0"/>
              </a:lnSpc>
            </a:pPr>
            <a:fld id="{6106D1CD-FE9A-4285-87D4-A1D7C1DF9375}" type="slidenum">
              <a:rPr b="0" lang="de-DE" sz="1800" spc="-1" strike="noStrike">
                <a:solidFill>
                  <a:srgbClr val="000000"/>
                </a:solidFill>
                <a:latin typeface="+mn-lt"/>
                <a:ea typeface="+mn-ea"/>
              </a:rPr>
              <a:t>&lt;Foliennummer&gt;</a:t>
            </a:fld>
            <a:endParaRPr b="0" lang="de-DE" sz="1800" spc="-1" strike="noStrike">
              <a:latin typeface="Arial"/>
            </a:endParaRPr>
          </a:p>
        </p:txBody>
      </p:sp>
      <p:sp>
        <p:nvSpPr>
          <p:cNvPr id="112" name="PlaceHolder 2"/>
          <p:cNvSpPr>
            <a:spLocks noGrp="1"/>
          </p:cNvSpPr>
          <p:nvPr>
            <p:ph type="sldImg"/>
          </p:nvPr>
        </p:nvSpPr>
        <p:spPr>
          <a:xfrm>
            <a:off x="1106640" y="812880"/>
            <a:ext cx="5342400" cy="4005720"/>
          </a:xfrm>
          <a:prstGeom prst="rect">
            <a:avLst/>
          </a:prstGeom>
        </p:spPr>
      </p:sp>
      <p:sp>
        <p:nvSpPr>
          <p:cNvPr id="113" name="PlaceHolder 3"/>
          <p:cNvSpPr>
            <a:spLocks noGrp="1"/>
          </p:cNvSpPr>
          <p:nvPr>
            <p:ph type="body"/>
          </p:nvPr>
        </p:nvSpPr>
        <p:spPr>
          <a:xfrm>
            <a:off x="756000" y="5078520"/>
            <a:ext cx="6044760" cy="4808520"/>
          </a:xfrm>
          <a:prstGeom prst="rect">
            <a:avLst/>
          </a:prstGeom>
        </p:spPr>
        <p:txBody>
          <a:bodyPr lIns="0" rIns="0" tIns="0" bIns="0"/>
          <a:p>
            <a:endParaRPr b="0" lang="de-D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de-DE"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de-D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de-DE"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de-DE"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de-DE"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de-D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de-DE"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de-DE"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de-DE"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de-DE"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de-DE"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de-D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de-D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de-DE"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de-D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de-DE"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de-DE"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de-D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de-DE"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de-DE"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de-D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de-DE"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de-DE"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de-D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de-DE" sz="4400" spc="-1" strike="noStrike">
                <a:latin typeface="Arial"/>
              </a:rPr>
              <a:t>Format des Titeltextes durch Klicken bearbeiten</a:t>
            </a:r>
            <a:endParaRPr b="0" lang="de-DE"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Format des Gliederungstextes durch Klicken bearbeiten</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Zweite Gliederungsebene</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Dritte Gliederungsebene</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Vierte Gliederungsebene</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Fünfte Gliederungsebene</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Sechste Gliederungsebene</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Siebte Gliederungsebene</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rot="11400">
            <a:off x="159120" y="179280"/>
            <a:ext cx="1941120" cy="2229480"/>
          </a:xfrm>
          <a:custGeom>
            <a:avLst/>
            <a:gdLst/>
            <a:ahLst/>
            <a:rect l="l" t="t" r="r" b="b"/>
            <a:pathLst>
              <a:path w="21600" h="21600">
                <a:moveTo>
                  <a:pt x="0" y="0"/>
                </a:moveTo>
                <a:lnTo>
                  <a:pt x="21600" y="0"/>
                </a:lnTo>
                <a:lnTo>
                  <a:pt x="21600" y="21600"/>
                </a:lnTo>
                <a:lnTo>
                  <a:pt x="0" y="21600"/>
                </a:lnTo>
                <a:lnTo>
                  <a:pt x="0" y="0"/>
                </a:lnTo>
                <a:close/>
              </a:path>
            </a:pathLst>
          </a:custGeom>
          <a:solidFill>
            <a:srgbClr val="ffffff">
              <a:alpha val="50000"/>
            </a:srgbClr>
          </a:solidFill>
          <a:ln>
            <a:solidFill>
              <a:srgbClr val="000000"/>
            </a:solidFill>
          </a:ln>
        </p:spPr>
        <p:style>
          <a:lnRef idx="0"/>
          <a:fillRef idx="0"/>
          <a:effectRef idx="0"/>
          <a:fontRef idx="minor"/>
        </p:style>
        <p:txBody>
          <a:bodyPr wrap="none" lIns="90000" rIns="90000" tIns="45000" bIns="45000" anchor="ctr" anchorCtr="1"/>
          <a:p>
            <a:pPr algn="ctr">
              <a:lnSpc>
                <a:spcPct val="0"/>
              </a:lnSpc>
            </a:pPr>
            <a:r>
              <a:rPr b="1" lang="de-DE" sz="2600" spc="-1" strike="noStrike">
                <a:solidFill>
                  <a:srgbClr val="000000"/>
                </a:solidFill>
                <a:latin typeface="Arial"/>
                <a:ea typeface="DejaVu Sans"/>
              </a:rPr>
              <a:t>BILD</a:t>
            </a:r>
            <a:endParaRPr b="0" lang="de-DE" sz="2600" spc="-1" strike="noStrike">
              <a:latin typeface="Arial"/>
            </a:endParaRPr>
          </a:p>
        </p:txBody>
      </p:sp>
      <p:sp>
        <p:nvSpPr>
          <p:cNvPr id="45" name="CustomShape 2"/>
          <p:cNvSpPr/>
          <p:nvPr/>
        </p:nvSpPr>
        <p:spPr>
          <a:xfrm>
            <a:off x="2222280" y="178920"/>
            <a:ext cx="7718760" cy="587160"/>
          </a:xfrm>
          <a:custGeom>
            <a:avLst/>
            <a:gdLst/>
            <a:ahLst/>
            <a:rect l="l" t="t" r="r" b="b"/>
            <a:pathLst>
              <a:path w="21600" h="21600">
                <a:moveTo>
                  <a:pt x="0" y="0"/>
                </a:moveTo>
                <a:lnTo>
                  <a:pt x="21600" y="0"/>
                </a:lnTo>
                <a:lnTo>
                  <a:pt x="21600" y="21600"/>
                </a:lnTo>
                <a:lnTo>
                  <a:pt x="0" y="21600"/>
                </a:lnTo>
                <a:lnTo>
                  <a:pt x="0" y="0"/>
                </a:lnTo>
                <a:close/>
              </a:path>
            </a:pathLst>
          </a:custGeom>
          <a:solidFill>
            <a:srgbClr val="92d050"/>
          </a:solidFill>
          <a:ln>
            <a:solidFill>
              <a:srgbClr val="1c3687"/>
            </a:solidFill>
          </a:ln>
        </p:spPr>
        <p:style>
          <a:lnRef idx="0"/>
          <a:fillRef idx="0"/>
          <a:effectRef idx="0"/>
          <a:fontRef idx="minor"/>
        </p:style>
        <p:txBody>
          <a:bodyPr lIns="90000" rIns="90000" tIns="45000" bIns="45000" anchor="ctr" anchorCtr="1"/>
          <a:p>
            <a:pPr algn="ctr">
              <a:lnSpc>
                <a:spcPct val="0"/>
              </a:lnSpc>
            </a:pPr>
            <a:r>
              <a:rPr b="1" lang="de-DE" sz="3200" spc="-1" strike="noStrike">
                <a:solidFill>
                  <a:srgbClr val="000000"/>
                </a:solidFill>
                <a:latin typeface="Arial"/>
                <a:ea typeface="DejaVu Sans"/>
              </a:rPr>
              <a:t>Stefan - Schlagzeuger</a:t>
            </a:r>
            <a:endParaRPr b="0" lang="de-DE" sz="3200" spc="-1" strike="noStrike">
              <a:latin typeface="Arial"/>
            </a:endParaRPr>
          </a:p>
        </p:txBody>
      </p:sp>
      <p:graphicFrame>
        <p:nvGraphicFramePr>
          <p:cNvPr id="46" name="Table 3"/>
          <p:cNvGraphicFramePr/>
          <p:nvPr/>
        </p:nvGraphicFramePr>
        <p:xfrm>
          <a:off x="154800" y="5069160"/>
          <a:ext cx="7816320" cy="2299680"/>
        </p:xfrm>
        <a:graphic>
          <a:graphicData uri="http://schemas.openxmlformats.org/drawingml/2006/table">
            <a:tbl>
              <a:tblPr/>
              <a:tblGrid>
                <a:gridCol w="2359440"/>
                <a:gridCol w="2691000"/>
                <a:gridCol w="2766240"/>
              </a:tblGrid>
              <a:tr h="347040">
                <a:tc gridSpan="3">
                  <a:txBody>
                    <a:bodyPr/>
                    <a:p>
                      <a:pPr algn="ctr">
                        <a:lnSpc>
                          <a:spcPct val="0"/>
                        </a:lnSpc>
                        <a:spcBef>
                          <a:spcPts val="564"/>
                        </a:spcBef>
                        <a:spcAft>
                          <a:spcPts val="564"/>
                        </a:spcAft>
                      </a:pPr>
                      <a:r>
                        <a:rPr b="0" lang="de-DE" sz="1600" spc="-1" strike="noStrike">
                          <a:solidFill>
                            <a:srgbClr val="000000"/>
                          </a:solidFill>
                          <a:latin typeface="Arial"/>
                          <a:ea typeface="DejaVu Sans"/>
                        </a:rPr>
                        <a:t>Bedürfnisse</a:t>
                      </a:r>
                      <a:endParaRPr b="0" lang="de-DE" sz="1600" spc="-1" strike="noStrike">
                        <a:latin typeface="Arial"/>
                      </a:endParaRPr>
                    </a:p>
                  </a:txBody>
                  <a:tcPr marL="91440" marR="91440">
                    <a:solidFill>
                      <a:srgbClr val="92d050"/>
                    </a:solidFill>
                  </a:tcPr>
                </a:tc>
                <a:tc hMerge="1">
                  <a:tcPr>
                    <a:solidFill>
                      <a:srgbClr val="729fcf"/>
                    </a:solidFill>
                  </a:tcPr>
                </a:tc>
                <a:tc hMerge="1">
                  <a:tcPr>
                    <a:solidFill>
                      <a:srgbClr val="729fcf"/>
                    </a:solidFill>
                  </a:tcPr>
                </a:tc>
              </a:tr>
              <a:tr h="283680">
                <a:tc>
                  <a:txBody>
                    <a:bodyPr/>
                    <a:p>
                      <a:pPr algn="ctr">
                        <a:lnSpc>
                          <a:spcPct val="0"/>
                        </a:lnSpc>
                        <a:spcBef>
                          <a:spcPts val="564"/>
                        </a:spcBef>
                        <a:spcAft>
                          <a:spcPts val="564"/>
                        </a:spcAft>
                      </a:pPr>
                      <a:r>
                        <a:rPr b="0" lang="de-DE" sz="1200" spc="-1" strike="noStrike">
                          <a:solidFill>
                            <a:srgbClr val="000000"/>
                          </a:solidFill>
                          <a:latin typeface="Arial"/>
                          <a:ea typeface="DejaVu Sans"/>
                        </a:rPr>
                        <a:t>Handlungsbezogen</a:t>
                      </a:r>
                      <a:endParaRPr b="0" lang="de-DE" sz="1200" spc="-1" strike="noStrike">
                        <a:latin typeface="Arial"/>
                      </a:endParaRPr>
                    </a:p>
                  </a:txBody>
                  <a:tcPr marL="91440" marR="91440">
                    <a:solidFill>
                      <a:srgbClr val="92d050"/>
                    </a:solidFill>
                  </a:tcPr>
                </a:tc>
                <a:tc>
                  <a:txBody>
                    <a:bodyPr/>
                    <a:p>
                      <a:pPr algn="ctr">
                        <a:lnSpc>
                          <a:spcPct val="0"/>
                        </a:lnSpc>
                        <a:spcBef>
                          <a:spcPts val="564"/>
                        </a:spcBef>
                        <a:spcAft>
                          <a:spcPts val="564"/>
                        </a:spcAft>
                      </a:pPr>
                      <a:r>
                        <a:rPr b="0" lang="de-DE" sz="1200" spc="-1" strike="noStrike">
                          <a:solidFill>
                            <a:srgbClr val="000000"/>
                          </a:solidFill>
                          <a:latin typeface="Arial"/>
                          <a:ea typeface="DejaVu Sans"/>
                        </a:rPr>
                        <a:t>Sozial</a:t>
                      </a:r>
                      <a:endParaRPr b="0" lang="de-DE" sz="1200" spc="-1" strike="noStrike">
                        <a:latin typeface="Arial"/>
                      </a:endParaRPr>
                    </a:p>
                  </a:txBody>
                  <a:tcPr marL="91440" marR="91440">
                    <a:solidFill>
                      <a:srgbClr val="92d050"/>
                    </a:solidFill>
                  </a:tcPr>
                </a:tc>
                <a:tc>
                  <a:txBody>
                    <a:bodyPr/>
                    <a:p>
                      <a:pPr algn="ctr">
                        <a:lnSpc>
                          <a:spcPct val="0"/>
                        </a:lnSpc>
                        <a:spcBef>
                          <a:spcPts val="564"/>
                        </a:spcBef>
                        <a:spcAft>
                          <a:spcPts val="564"/>
                        </a:spcAft>
                      </a:pPr>
                      <a:r>
                        <a:rPr b="0" lang="de-DE" sz="1200" spc="-1" strike="noStrike">
                          <a:solidFill>
                            <a:srgbClr val="000000"/>
                          </a:solidFill>
                          <a:latin typeface="Arial"/>
                          <a:ea typeface="DejaVu Sans"/>
                        </a:rPr>
                        <a:t>Ideell</a:t>
                      </a:r>
                      <a:endParaRPr b="0" lang="de-DE" sz="1200" spc="-1" strike="noStrike">
                        <a:latin typeface="Arial"/>
                      </a:endParaRPr>
                    </a:p>
                  </a:txBody>
                  <a:tcPr marL="91440" marR="91440">
                    <a:solidFill>
                      <a:srgbClr val="92d050"/>
                    </a:solidFill>
                  </a:tcPr>
                </a:tc>
              </a:tr>
              <a:tr h="1668960">
                <a:tc>
                  <a:txBody>
                    <a:bodyPr/>
                    <a:p>
                      <a:pPr>
                        <a:lnSpc>
                          <a:spcPct val="0"/>
                        </a:lnSpc>
                        <a:spcBef>
                          <a:spcPts val="564"/>
                        </a:spcBef>
                        <a:spcAft>
                          <a:spcPts val="564"/>
                        </a:spcAft>
                      </a:pPr>
                      <a:r>
                        <a:rPr b="1" lang="de-DE" sz="1200" spc="-1" strike="noStrike">
                          <a:solidFill>
                            <a:srgbClr val="000000"/>
                          </a:solidFill>
                          <a:latin typeface="Arial"/>
                          <a:ea typeface="DejaVu Sans"/>
                        </a:rPr>
                        <a:t>Kreativität </a:t>
                      </a:r>
                      <a:endParaRPr b="0" lang="de-DE" sz="1200" spc="-1" strike="noStrike">
                        <a:latin typeface="Arial"/>
                      </a:endParaRPr>
                    </a:p>
                    <a:p>
                      <a:pPr>
                        <a:lnSpc>
                          <a:spcPct val="0"/>
                        </a:lnSpc>
                        <a:spcBef>
                          <a:spcPts val="564"/>
                        </a:spcBef>
                        <a:spcAft>
                          <a:spcPts val="564"/>
                        </a:spcAft>
                      </a:pPr>
                      <a:r>
                        <a:rPr b="1" lang="de-DE" sz="1200" spc="-1" strike="noStrike">
                          <a:solidFill>
                            <a:srgbClr val="000000"/>
                          </a:solidFill>
                          <a:latin typeface="Arial"/>
                          <a:ea typeface="DejaVu Sans"/>
                        </a:rPr>
                        <a:t>Neugie</a:t>
                      </a:r>
                      <a:r>
                        <a:rPr b="0" lang="de-DE" sz="1200" spc="-1" strike="noStrike">
                          <a:solidFill>
                            <a:srgbClr val="000000"/>
                          </a:solidFill>
                          <a:latin typeface="Arial"/>
                          <a:ea typeface="DejaVu Sans"/>
                        </a:rPr>
                        <a:t>r</a:t>
                      </a:r>
                      <a:r>
                        <a:rPr b="1" lang="de-DE" sz="1200" spc="-1" strike="noStrike">
                          <a:solidFill>
                            <a:srgbClr val="000000"/>
                          </a:solidFill>
                          <a:latin typeface="Arial"/>
                          <a:ea typeface="DejaVu Sans"/>
                        </a:rPr>
                        <a:t> Effizienz</a:t>
                      </a:r>
                      <a:r>
                        <a:rPr b="0" lang="de-DE" sz="1200" spc="-1" strike="noStrike">
                          <a:solidFill>
                            <a:srgbClr val="808080"/>
                          </a:solidFill>
                          <a:latin typeface="Arial"/>
                          <a:ea typeface="DejaVu Sans"/>
                        </a:rPr>
                        <a:t> </a:t>
                      </a:r>
                      <a:endParaRPr b="0" lang="de-DE" sz="1200" spc="-1" strike="noStrike">
                        <a:latin typeface="Arial"/>
                      </a:endParaRPr>
                    </a:p>
                    <a:p>
                      <a:pPr>
                        <a:lnSpc>
                          <a:spcPct val="0"/>
                        </a:lnSpc>
                        <a:spcBef>
                          <a:spcPts val="564"/>
                        </a:spcBef>
                        <a:spcAft>
                          <a:spcPts val="564"/>
                        </a:spcAft>
                      </a:pPr>
                      <a:r>
                        <a:rPr b="1" lang="de-DE" sz="1200" spc="-1" strike="noStrike">
                          <a:solidFill>
                            <a:srgbClr val="000000"/>
                          </a:solidFill>
                          <a:latin typeface="Arial"/>
                          <a:ea typeface="DejaVu Sans"/>
                        </a:rPr>
                        <a:t>Ziele setzen </a:t>
                      </a:r>
                      <a:endParaRPr b="0" lang="de-DE" sz="1200" spc="-1" strike="noStrike">
                        <a:latin typeface="Arial"/>
                      </a:endParaRPr>
                    </a:p>
                    <a:p>
                      <a:pPr>
                        <a:lnSpc>
                          <a:spcPct val="0"/>
                        </a:lnSpc>
                        <a:spcBef>
                          <a:spcPts val="564"/>
                        </a:spcBef>
                        <a:spcAft>
                          <a:spcPts val="564"/>
                        </a:spcAft>
                      </a:pPr>
                      <a:r>
                        <a:rPr b="1" lang="de-DE" sz="1200" spc="-1" strike="noStrike">
                          <a:solidFill>
                            <a:srgbClr val="000000"/>
                          </a:solidFill>
                          <a:latin typeface="Arial"/>
                          <a:ea typeface="DejaVu Sans"/>
                        </a:rPr>
                        <a:t>Motorische Aktivität </a:t>
                      </a:r>
                      <a:endParaRPr b="0" lang="de-DE" sz="1200" spc="-1" strike="noStrike">
                        <a:latin typeface="Arial"/>
                      </a:endParaRPr>
                    </a:p>
                    <a:p>
                      <a:pPr>
                        <a:lnSpc>
                          <a:spcPct val="0"/>
                        </a:lnSpc>
                        <a:spcBef>
                          <a:spcPts val="564"/>
                        </a:spcBef>
                        <a:spcAft>
                          <a:spcPts val="564"/>
                        </a:spcAft>
                      </a:pPr>
                      <a:r>
                        <a:rPr b="1" lang="de-DE" sz="1200" spc="-1" strike="noStrike">
                          <a:solidFill>
                            <a:srgbClr val="000000"/>
                          </a:solidFill>
                          <a:latin typeface="Arial"/>
                          <a:ea typeface="DejaVu Sans"/>
                        </a:rPr>
                        <a:t>Körperliche Bewegung </a:t>
                      </a:r>
                      <a:endParaRPr b="0" lang="de-DE" sz="1200" spc="-1" strike="noStrike">
                        <a:latin typeface="Arial"/>
                      </a:endParaRPr>
                    </a:p>
                  </a:txBody>
                  <a:tcPr marL="91440" marR="91440">
                    <a:solidFill>
                      <a:srgbClr val="e7e6e6"/>
                    </a:solidFill>
                  </a:tcPr>
                </a:tc>
                <a:tc>
                  <a:txBody>
                    <a:bodyPr/>
                    <a:p>
                      <a:pPr>
                        <a:lnSpc>
                          <a:spcPct val="50000"/>
                        </a:lnSpc>
                        <a:spcBef>
                          <a:spcPts val="567"/>
                        </a:spcBef>
                        <a:spcAft>
                          <a:spcPts val="567"/>
                        </a:spcAft>
                      </a:pPr>
                      <a:r>
                        <a:rPr b="1" lang="de-DE" sz="1200" spc="-1" strike="noStrike">
                          <a:solidFill>
                            <a:srgbClr val="000000"/>
                          </a:solidFill>
                          <a:latin typeface="Arial"/>
                        </a:rPr>
                        <a:t>Regeln brechen  </a:t>
                      </a:r>
                      <a:endParaRPr b="0" lang="de-DE" sz="1200" spc="-1" strike="noStrike">
                        <a:latin typeface="Arial"/>
                      </a:endParaRPr>
                    </a:p>
                    <a:p>
                      <a:pPr>
                        <a:lnSpc>
                          <a:spcPct val="50000"/>
                        </a:lnSpc>
                        <a:spcBef>
                          <a:spcPts val="567"/>
                        </a:spcBef>
                        <a:spcAft>
                          <a:spcPts val="567"/>
                        </a:spcAft>
                      </a:pPr>
                      <a:r>
                        <a:rPr b="1" lang="de-DE" sz="1200" spc="-1" strike="noStrike">
                          <a:solidFill>
                            <a:srgbClr val="000000"/>
                          </a:solidFill>
                          <a:latin typeface="Arial"/>
                        </a:rPr>
                        <a:t>Status</a:t>
                      </a:r>
                      <a:r>
                        <a:rPr b="0" lang="de-DE" sz="1200" spc="-1" strike="noStrike">
                          <a:solidFill>
                            <a:srgbClr val="808080"/>
                          </a:solidFill>
                          <a:latin typeface="Arial"/>
                        </a:rPr>
                        <a:t> </a:t>
                      </a:r>
                      <a:endParaRPr b="0" lang="de-DE" sz="1200" spc="-1" strike="noStrike">
                        <a:latin typeface="Arial"/>
                      </a:endParaRPr>
                    </a:p>
                    <a:p>
                      <a:pPr>
                        <a:lnSpc>
                          <a:spcPct val="50000"/>
                        </a:lnSpc>
                        <a:spcBef>
                          <a:spcPts val="567"/>
                        </a:spcBef>
                        <a:spcAft>
                          <a:spcPts val="567"/>
                        </a:spcAft>
                      </a:pPr>
                      <a:r>
                        <a:rPr b="1" lang="de-DE" sz="1200" spc="-1" strike="noStrike">
                          <a:solidFill>
                            <a:srgbClr val="000000"/>
                          </a:solidFill>
                          <a:latin typeface="Arial"/>
                        </a:rPr>
                        <a:t>Bestimmen</a:t>
                      </a:r>
                      <a:r>
                        <a:rPr b="0" lang="de-DE" sz="1200" spc="-1" strike="noStrike">
                          <a:solidFill>
                            <a:srgbClr val="808080"/>
                          </a:solidFill>
                          <a:latin typeface="Arial"/>
                        </a:rPr>
                        <a:t> </a:t>
                      </a:r>
                      <a:endParaRPr b="0" lang="de-DE" sz="1200" spc="-1" strike="noStrike">
                        <a:latin typeface="Arial"/>
                      </a:endParaRPr>
                    </a:p>
                    <a:p>
                      <a:pPr>
                        <a:lnSpc>
                          <a:spcPct val="50000"/>
                        </a:lnSpc>
                        <a:spcBef>
                          <a:spcPts val="567"/>
                        </a:spcBef>
                        <a:spcAft>
                          <a:spcPts val="567"/>
                        </a:spcAft>
                      </a:pPr>
                      <a:r>
                        <a:rPr b="1" lang="de-DE" sz="1200" spc="-1" strike="noStrike">
                          <a:solidFill>
                            <a:srgbClr val="000000"/>
                          </a:solidFill>
                          <a:latin typeface="Arial"/>
                        </a:rPr>
                        <a:t>Freundschaft</a:t>
                      </a:r>
                      <a:r>
                        <a:rPr b="0" lang="de-DE" sz="1200" spc="-1" strike="noStrike">
                          <a:solidFill>
                            <a:srgbClr val="808080"/>
                          </a:solidFill>
                          <a:latin typeface="Arial"/>
                        </a:rPr>
                        <a:t> </a:t>
                      </a:r>
                      <a:endParaRPr b="0" lang="de-DE" sz="1200" spc="-1" strike="noStrike">
                        <a:latin typeface="Arial"/>
                      </a:endParaRPr>
                    </a:p>
                    <a:p>
                      <a:pPr>
                        <a:lnSpc>
                          <a:spcPct val="50000"/>
                        </a:lnSpc>
                        <a:spcBef>
                          <a:spcPts val="567"/>
                        </a:spcBef>
                        <a:spcAft>
                          <a:spcPts val="567"/>
                        </a:spcAft>
                      </a:pPr>
                      <a:r>
                        <a:rPr b="1" lang="de-DE" sz="1200" spc="-1" strike="noStrike">
                          <a:solidFill>
                            <a:srgbClr val="000000"/>
                          </a:solidFill>
                          <a:latin typeface="Arial"/>
                        </a:rPr>
                        <a:t>Helfen</a:t>
                      </a:r>
                      <a:r>
                        <a:rPr b="0" lang="de-DE" sz="1200" spc="-1" strike="noStrike">
                          <a:solidFill>
                            <a:srgbClr val="808080"/>
                          </a:solidFill>
                          <a:latin typeface="Arial"/>
                        </a:rPr>
                        <a:t> </a:t>
                      </a:r>
                      <a:endParaRPr b="0" lang="de-DE" sz="1200" spc="-1" strike="noStrike">
                        <a:latin typeface="Arial"/>
                      </a:endParaRPr>
                    </a:p>
                    <a:p>
                      <a:pPr>
                        <a:lnSpc>
                          <a:spcPct val="50000"/>
                        </a:lnSpc>
                        <a:spcBef>
                          <a:spcPts val="567"/>
                        </a:spcBef>
                        <a:spcAft>
                          <a:spcPts val="567"/>
                        </a:spcAft>
                      </a:pPr>
                      <a:r>
                        <a:rPr b="1" lang="de-DE" sz="1200" spc="-1" strike="noStrike">
                          <a:solidFill>
                            <a:srgbClr val="000000"/>
                          </a:solidFill>
                          <a:latin typeface="Arial"/>
                        </a:rPr>
                        <a:t>Geselligkeit</a:t>
                      </a:r>
                      <a:r>
                        <a:rPr b="0" lang="de-DE" sz="1200" spc="-1" strike="noStrike">
                          <a:solidFill>
                            <a:srgbClr val="808080"/>
                          </a:solidFill>
                          <a:latin typeface="Arial"/>
                        </a:rPr>
                        <a:t> </a:t>
                      </a:r>
                      <a:endParaRPr b="0" lang="de-DE" sz="1200" spc="-1" strike="noStrike">
                        <a:latin typeface="Arial"/>
                      </a:endParaRPr>
                    </a:p>
                    <a:p>
                      <a:pPr>
                        <a:lnSpc>
                          <a:spcPct val="50000"/>
                        </a:lnSpc>
                        <a:spcBef>
                          <a:spcPts val="567"/>
                        </a:spcBef>
                        <a:spcAft>
                          <a:spcPts val="567"/>
                        </a:spcAft>
                      </a:pPr>
                      <a:r>
                        <a:rPr b="1" lang="de-DE" sz="1200" spc="-1" strike="noStrike">
                          <a:solidFill>
                            <a:srgbClr val="000000"/>
                          </a:solidFill>
                          <a:latin typeface="Arial"/>
                        </a:rPr>
                        <a:t>Kommunizieren</a:t>
                      </a:r>
                      <a:endParaRPr b="0" lang="de-DE" sz="1200" spc="-1" strike="noStrike">
                        <a:latin typeface="Arial"/>
                      </a:endParaRPr>
                    </a:p>
                  </a:txBody>
                  <a:tcPr marL="91440" marR="91440">
                    <a:solidFill>
                      <a:srgbClr val="e7e6e6"/>
                    </a:solidFill>
                  </a:tcPr>
                </a:tc>
                <a:tc>
                  <a:txBody>
                    <a:bodyPr/>
                    <a:p>
                      <a:pPr>
                        <a:lnSpc>
                          <a:spcPct val="100000"/>
                        </a:lnSpc>
                      </a:pPr>
                      <a:endParaRPr b="0" lang="de-DE" sz="1800" spc="-1" strike="noStrike">
                        <a:latin typeface="Arial"/>
                      </a:endParaRPr>
                    </a:p>
                    <a:p>
                      <a:pPr>
                        <a:lnSpc>
                          <a:spcPct val="100000"/>
                        </a:lnSpc>
                      </a:pPr>
                      <a:r>
                        <a:rPr b="1" lang="de-DE" sz="1200" spc="-1" strike="noStrike">
                          <a:latin typeface="Arial"/>
                        </a:rPr>
                        <a:t>Individualität</a:t>
                      </a:r>
                      <a:endParaRPr b="0" lang="de-DE" sz="1200" spc="-1" strike="noStrike">
                        <a:latin typeface="Arial"/>
                      </a:endParaRPr>
                    </a:p>
                    <a:p>
                      <a:pPr>
                        <a:lnSpc>
                          <a:spcPct val="100000"/>
                        </a:lnSpc>
                      </a:pPr>
                      <a:r>
                        <a:rPr b="1" lang="de-DE" sz="1200" spc="-1" strike="noStrike">
                          <a:latin typeface="Arial"/>
                        </a:rPr>
                        <a:t>Tradition</a:t>
                      </a:r>
                      <a:endParaRPr b="0" lang="de-DE" sz="1200" spc="-1" strike="noStrike">
                        <a:latin typeface="Arial"/>
                      </a:endParaRPr>
                    </a:p>
                    <a:p>
                      <a:pPr>
                        <a:lnSpc>
                          <a:spcPct val="100000"/>
                        </a:lnSpc>
                      </a:pPr>
                      <a:r>
                        <a:rPr b="1" lang="de-DE" sz="1200" spc="-1" strike="noStrike">
                          <a:latin typeface="Arial"/>
                        </a:rPr>
                        <a:t>Verantwortung</a:t>
                      </a:r>
                      <a:endParaRPr b="0" lang="de-DE" sz="1200" spc="-1" strike="noStrike">
                        <a:latin typeface="Arial"/>
                      </a:endParaRPr>
                    </a:p>
                  </a:txBody>
                  <a:tcPr marL="91440" marR="91440">
                    <a:solidFill>
                      <a:srgbClr val="e7e6e6"/>
                    </a:solidFill>
                  </a:tcPr>
                </a:tc>
              </a:tr>
            </a:tbl>
          </a:graphicData>
        </a:graphic>
      </p:graphicFrame>
      <p:graphicFrame>
        <p:nvGraphicFramePr>
          <p:cNvPr id="47" name="Table 4"/>
          <p:cNvGraphicFramePr/>
          <p:nvPr/>
        </p:nvGraphicFramePr>
        <p:xfrm>
          <a:off x="2886120" y="2556720"/>
          <a:ext cx="7035840" cy="1091520"/>
        </p:xfrm>
        <a:graphic>
          <a:graphicData uri="http://schemas.openxmlformats.org/drawingml/2006/table">
            <a:tbl>
              <a:tblPr/>
              <a:tblGrid>
                <a:gridCol w="3517560"/>
                <a:gridCol w="3518640"/>
              </a:tblGrid>
              <a:tr h="317520">
                <a:tc>
                  <a:txBody>
                    <a:bodyPr/>
                    <a:p>
                      <a:pPr algn="ctr">
                        <a:lnSpc>
                          <a:spcPct val="0"/>
                        </a:lnSpc>
                      </a:pPr>
                      <a:r>
                        <a:rPr b="0" lang="de-DE" sz="1600" spc="-1" strike="noStrike">
                          <a:solidFill>
                            <a:srgbClr val="000000"/>
                          </a:solidFill>
                          <a:latin typeface="Arial"/>
                          <a:ea typeface="DejaVu Sans"/>
                        </a:rPr>
                        <a:t>Motivation</a:t>
                      </a:r>
                      <a:endParaRPr b="0" lang="de-DE" sz="1600" spc="-1" strike="noStrike">
                        <a:latin typeface="Arial"/>
                      </a:endParaRPr>
                    </a:p>
                  </a:txBody>
                  <a:tcPr marL="91440" marR="91440">
                    <a:solidFill>
                      <a:srgbClr val="92d050"/>
                    </a:solidFill>
                  </a:tcPr>
                </a:tc>
                <a:tc>
                  <a:txBody>
                    <a:bodyPr/>
                    <a:p>
                      <a:pPr algn="ctr">
                        <a:lnSpc>
                          <a:spcPct val="0"/>
                        </a:lnSpc>
                      </a:pPr>
                      <a:r>
                        <a:rPr b="0" lang="de-DE" sz="1600" spc="-1" strike="noStrike">
                          <a:solidFill>
                            <a:srgbClr val="000000"/>
                          </a:solidFill>
                          <a:latin typeface="Arial"/>
                          <a:ea typeface="DejaVu Sans"/>
                        </a:rPr>
                        <a:t>Ziele</a:t>
                      </a:r>
                      <a:endParaRPr b="0" lang="de-DE" sz="1600" spc="-1" strike="noStrike">
                        <a:latin typeface="Arial"/>
                      </a:endParaRPr>
                    </a:p>
                  </a:txBody>
                  <a:tcPr marL="91440" marR="91440">
                    <a:solidFill>
                      <a:srgbClr val="92d050"/>
                    </a:solidFill>
                  </a:tcPr>
                </a:tc>
              </a:tr>
              <a:tr h="774360">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Sucht kleinere Gruppe mit aktuellerem Musik-Repertoire</a:t>
                      </a:r>
                      <a:endParaRPr b="0" lang="de-DE" sz="1200" spc="-1" strike="noStrike">
                        <a:latin typeface="Arial"/>
                      </a:endParaRPr>
                    </a:p>
                    <a:p>
                      <a:pPr marL="216000" indent="-215280">
                        <a:lnSpc>
                          <a:spcPct val="0"/>
                        </a:lnSpc>
                        <a:buClr>
                          <a:srgbClr val="000000"/>
                        </a:buClr>
                        <a:buFont typeface="Symbol"/>
                        <a:buChar char=""/>
                      </a:pPr>
                      <a:r>
                        <a:rPr b="0" lang="de-DE" sz="1200" spc="-1" strike="noStrike">
                          <a:solidFill>
                            <a:srgbClr val="000000"/>
                          </a:solidFill>
                          <a:latin typeface="Arial"/>
                          <a:ea typeface="DejaVu Sans"/>
                        </a:rPr>
                        <a:t>würde gerne mehr Verantwortung übernehmen</a:t>
                      </a:r>
                      <a:endParaRPr b="0" lang="de-DE" sz="1200" spc="-1" strike="noStrike">
                        <a:latin typeface="Arial"/>
                      </a:endParaRPr>
                    </a:p>
                  </a:txBody>
                  <a:tcPr marL="91440" marR="91440">
                    <a:solidFill>
                      <a:srgbClr val="e7e6e6"/>
                    </a:solidFill>
                  </a:tcPr>
                </a:tc>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Spaß haben mit Gleichgesinnten</a:t>
                      </a:r>
                      <a:endParaRPr b="0" lang="de-DE" sz="1200" spc="-1" strike="noStrike">
                        <a:latin typeface="Arial"/>
                      </a:endParaRPr>
                    </a:p>
                    <a:p>
                      <a:pPr marL="216000" indent="-215280">
                        <a:lnSpc>
                          <a:spcPct val="0"/>
                        </a:lnSpc>
                        <a:buClr>
                          <a:srgbClr val="000000"/>
                        </a:buClr>
                        <a:buFont typeface="Symbol"/>
                        <a:buChar char=""/>
                      </a:pPr>
                      <a:r>
                        <a:rPr b="0" lang="de-DE" sz="1200" spc="-1" strike="noStrike">
                          <a:solidFill>
                            <a:srgbClr val="000000"/>
                          </a:solidFill>
                          <a:latin typeface="Arial"/>
                          <a:ea typeface="DejaVu Sans"/>
                        </a:rPr>
                        <a:t>Bessere zeitliche Vereinbarkeit mit bestehenden Verpflichtungen x</a:t>
                      </a:r>
                      <a:endParaRPr b="0" lang="de-DE" sz="1200" spc="-1" strike="noStrike">
                        <a:latin typeface="Arial"/>
                      </a:endParaRPr>
                    </a:p>
                    <a:p>
                      <a:pPr>
                        <a:lnSpc>
                          <a:spcPct val="0"/>
                        </a:lnSpc>
                      </a:pPr>
                      <a:endParaRPr b="0" lang="de-DE" sz="1200" spc="-1" strike="noStrike">
                        <a:latin typeface="Arial"/>
                      </a:endParaRPr>
                    </a:p>
                  </a:txBody>
                  <a:tcPr marL="91440" marR="91440">
                    <a:solidFill>
                      <a:srgbClr val="e7e6e6"/>
                    </a:solidFill>
                  </a:tcPr>
                </a:tc>
              </a:tr>
            </a:tbl>
          </a:graphicData>
        </a:graphic>
      </p:graphicFrame>
      <p:graphicFrame>
        <p:nvGraphicFramePr>
          <p:cNvPr id="48" name="Table 5"/>
          <p:cNvGraphicFramePr/>
          <p:nvPr/>
        </p:nvGraphicFramePr>
        <p:xfrm>
          <a:off x="2245320" y="876600"/>
          <a:ext cx="7720200" cy="1512000"/>
        </p:xfrm>
        <a:graphic>
          <a:graphicData uri="http://schemas.openxmlformats.org/drawingml/2006/table">
            <a:tbl>
              <a:tblPr/>
              <a:tblGrid>
                <a:gridCol w="7720560"/>
              </a:tblGrid>
              <a:tr h="408600">
                <a:tc>
                  <a:txBody>
                    <a:bodyPr/>
                    <a:p>
                      <a:pPr>
                        <a:lnSpc>
                          <a:spcPct val="0"/>
                        </a:lnSpc>
                      </a:pPr>
                      <a:r>
                        <a:rPr b="0" lang="de-DE" sz="1600" spc="-1" strike="noStrike">
                          <a:solidFill>
                            <a:srgbClr val="000000"/>
                          </a:solidFill>
                          <a:latin typeface="Arial"/>
                          <a:ea typeface="DejaVu Sans"/>
                        </a:rPr>
                        <a:t>Über mich / Biographie</a:t>
                      </a:r>
                      <a:endParaRPr b="0" lang="de-DE" sz="1600" spc="-1" strike="noStrike">
                        <a:latin typeface="Arial"/>
                      </a:endParaRPr>
                    </a:p>
                  </a:txBody>
                  <a:tcPr marL="91440" marR="91440">
                    <a:solidFill>
                      <a:srgbClr val="92d050"/>
                    </a:solidFill>
                  </a:tcPr>
                </a:tc>
              </a:tr>
              <a:tr h="1103760">
                <a:tc>
                  <a:txBody>
                    <a:bodyPr/>
                    <a:p>
                      <a:pPr>
                        <a:lnSpc>
                          <a:spcPct val="100000"/>
                        </a:lnSpc>
                      </a:pPr>
                      <a:r>
                        <a:rPr b="0" lang="de-DE" sz="1200" spc="-1" strike="noStrike">
                          <a:latin typeface="Arial"/>
                        </a:rPr>
                        <a:t>Jan ist in einem taditionellen familiärem Umfeld auf dem Land aufgewachsen. Er hat 2 jüngere Brüder und die Eltern führen einen landwirtschaftlichen Betrieb. Während seiner Ausbildung ist er nach St. Augustin umgezogen. In seiner Freizeit übernimmt er Arbeiten in der Land- und Forstwirtschaft. Jan ist verwurzelt mit seiner Heimat und er engagiert sich gerne in lokalen gemeinnützigen Organisationen. Beruflich arbeitet er in einem Betrieb für den Bau technischer Produktionsanlagen. Vor 6 Jahren hat er Schlagzeug gelernt und er spielt unregelmässig in einem Musikverein.</a:t>
                      </a:r>
                      <a:endParaRPr b="0" lang="de-DE" sz="1200" spc="-1" strike="noStrike">
                        <a:latin typeface="Arial"/>
                      </a:endParaRPr>
                    </a:p>
                  </a:txBody>
                  <a:tcPr marL="91440" marR="91440">
                    <a:solidFill>
                      <a:srgbClr val="e7e6e6"/>
                    </a:solidFill>
                  </a:tcPr>
                </a:tc>
              </a:tr>
            </a:tbl>
          </a:graphicData>
        </a:graphic>
      </p:graphicFrame>
      <p:graphicFrame>
        <p:nvGraphicFramePr>
          <p:cNvPr id="49" name="Table 6"/>
          <p:cNvGraphicFramePr/>
          <p:nvPr/>
        </p:nvGraphicFramePr>
        <p:xfrm>
          <a:off x="8105040" y="6319800"/>
          <a:ext cx="1791000" cy="1090080"/>
        </p:xfrm>
        <a:graphic>
          <a:graphicData uri="http://schemas.openxmlformats.org/drawingml/2006/table">
            <a:tbl>
              <a:tblPr/>
              <a:tblGrid>
                <a:gridCol w="1791360"/>
              </a:tblGrid>
              <a:tr h="317520">
                <a:tc>
                  <a:txBody>
                    <a:bodyPr/>
                    <a:p>
                      <a:pPr algn="ctr">
                        <a:lnSpc>
                          <a:spcPct val="0"/>
                        </a:lnSpc>
                      </a:pPr>
                      <a:r>
                        <a:rPr b="0" lang="de-DE" sz="1600" spc="-1" strike="noStrike">
                          <a:solidFill>
                            <a:srgbClr val="000000"/>
                          </a:solidFill>
                          <a:latin typeface="Arial"/>
                          <a:ea typeface="DejaVu Sans"/>
                        </a:rPr>
                        <a:t>Interessen</a:t>
                      </a:r>
                      <a:endParaRPr b="0" lang="de-DE" sz="1600" spc="-1" strike="noStrike">
                        <a:latin typeface="Arial"/>
                      </a:endParaRPr>
                    </a:p>
                  </a:txBody>
                  <a:tcPr marL="91440" marR="91440">
                    <a:solidFill>
                      <a:srgbClr val="92d050"/>
                    </a:solidFill>
                  </a:tcPr>
                </a:tc>
              </a:tr>
              <a:tr h="772560">
                <a:tc>
                  <a:txBody>
                    <a:bodyPr/>
                    <a:p>
                      <a:pPr marL="171360" indent="-168480">
                        <a:lnSpc>
                          <a:spcPct val="0"/>
                        </a:lnSpc>
                        <a:spcAft>
                          <a:spcPts val="850"/>
                        </a:spcAft>
                        <a:buClr>
                          <a:srgbClr val="000000"/>
                        </a:buClr>
                        <a:buFont typeface="Arial"/>
                        <a:buChar char="•"/>
                      </a:pPr>
                      <a:r>
                        <a:rPr b="0" lang="de-DE" sz="1200" spc="-1" strike="noStrike">
                          <a:solidFill>
                            <a:srgbClr val="000000"/>
                          </a:solidFill>
                          <a:latin typeface="Arial"/>
                          <a:ea typeface="DejaVu Sans"/>
                        </a:rPr>
                        <a:t>Maschinen reparieren</a:t>
                      </a:r>
                      <a:endParaRPr b="0" lang="de-DE" sz="1200" spc="-1" strike="noStrike">
                        <a:latin typeface="Arial"/>
                      </a:endParaRPr>
                    </a:p>
                    <a:p>
                      <a:pPr marL="171360" indent="-168480">
                        <a:lnSpc>
                          <a:spcPct val="0"/>
                        </a:lnSpc>
                        <a:buClr>
                          <a:srgbClr val="000000"/>
                        </a:buClr>
                        <a:buFont typeface="Arial"/>
                        <a:buChar char="•"/>
                      </a:pPr>
                      <a:r>
                        <a:rPr b="0" lang="de-DE" sz="1200" spc="-1" strike="noStrike">
                          <a:solidFill>
                            <a:srgbClr val="000000"/>
                          </a:solidFill>
                          <a:latin typeface="Arial"/>
                          <a:ea typeface="DejaVu Sans"/>
                        </a:rPr>
                        <a:t>Familie</a:t>
                      </a:r>
                      <a:endParaRPr b="0" lang="de-DE" sz="1200" spc="-1" strike="noStrike">
                        <a:latin typeface="Arial"/>
                      </a:endParaRPr>
                    </a:p>
                  </a:txBody>
                  <a:tcPr marL="91440" marR="91440">
                    <a:solidFill>
                      <a:srgbClr val="e7e6e6"/>
                    </a:solidFill>
                  </a:tcPr>
                </a:tc>
              </a:tr>
            </a:tbl>
          </a:graphicData>
        </a:graphic>
      </p:graphicFrame>
      <p:graphicFrame>
        <p:nvGraphicFramePr>
          <p:cNvPr id="50" name="Table 7"/>
          <p:cNvGraphicFramePr/>
          <p:nvPr/>
        </p:nvGraphicFramePr>
        <p:xfrm>
          <a:off x="158040" y="2536200"/>
          <a:ext cx="2615760" cy="2404440"/>
        </p:xfrm>
        <a:graphic>
          <a:graphicData uri="http://schemas.openxmlformats.org/drawingml/2006/table">
            <a:tbl>
              <a:tblPr/>
              <a:tblGrid>
                <a:gridCol w="2616120"/>
              </a:tblGrid>
              <a:tr h="351000">
                <a:tc>
                  <a:txBody>
                    <a:bodyPr/>
                    <a:p>
                      <a:pPr algn="ctr">
                        <a:lnSpc>
                          <a:spcPct val="0"/>
                        </a:lnSpc>
                      </a:pPr>
                      <a:r>
                        <a:rPr b="0" lang="de-DE" sz="1600" spc="-1" strike="noStrike">
                          <a:solidFill>
                            <a:srgbClr val="000000"/>
                          </a:solidFill>
                          <a:latin typeface="Arial"/>
                          <a:ea typeface="DejaVu Sans"/>
                        </a:rPr>
                        <a:t>Zur Person</a:t>
                      </a:r>
                      <a:endParaRPr b="0" lang="de-DE" sz="1600" spc="-1" strike="noStrike">
                        <a:latin typeface="Arial"/>
                      </a:endParaRPr>
                    </a:p>
                  </a:txBody>
                  <a:tcPr marL="91440" marR="91440">
                    <a:solidFill>
                      <a:srgbClr val="92d050"/>
                    </a:solidFill>
                  </a:tcPr>
                </a:tc>
              </a:tr>
              <a:tr h="2053440">
                <a:tc>
                  <a:txBody>
                    <a:bodyPr/>
                    <a:p>
                      <a:pPr>
                        <a:lnSpc>
                          <a:spcPct val="0"/>
                        </a:lnSpc>
                      </a:pPr>
                      <a:r>
                        <a:rPr b="1" lang="de-DE" sz="1200" spc="-1" strike="noStrike">
                          <a:solidFill>
                            <a:srgbClr val="000000"/>
                          </a:solidFill>
                          <a:latin typeface="Arial"/>
                          <a:ea typeface="DejaVu Sans"/>
                        </a:rPr>
                        <a:t>Alter:</a:t>
                      </a:r>
                      <a:r>
                        <a:rPr b="0" lang="de-DE" sz="1200" spc="-1" strike="noStrike">
                          <a:solidFill>
                            <a:srgbClr val="000000"/>
                          </a:solidFill>
                          <a:latin typeface="Arial"/>
                          <a:ea typeface="DejaVu Sans"/>
                        </a:rPr>
                        <a:t> 28 Jahre</a:t>
                      </a:r>
                      <a:endParaRPr b="0" lang="de-DE" sz="1200" spc="-1" strike="noStrike">
                        <a:latin typeface="Arial"/>
                      </a:endParaRPr>
                    </a:p>
                    <a:p>
                      <a:pPr>
                        <a:lnSpc>
                          <a:spcPct val="0"/>
                        </a:lnSpc>
                      </a:pPr>
                      <a:r>
                        <a:rPr b="1" lang="de-DE" sz="1200" spc="-1" strike="noStrike">
                          <a:solidFill>
                            <a:srgbClr val="000000"/>
                          </a:solidFill>
                          <a:latin typeface="Arial"/>
                          <a:ea typeface="DejaVu Sans"/>
                        </a:rPr>
                        <a:t>Job:</a:t>
                      </a:r>
                      <a:r>
                        <a:rPr b="0" lang="de-DE" sz="1200" spc="-1" strike="noStrike">
                          <a:solidFill>
                            <a:srgbClr val="000000"/>
                          </a:solidFill>
                          <a:latin typeface="Arial"/>
                          <a:ea typeface="DejaVu Sans"/>
                        </a:rPr>
                        <a:t> Facharbeiter Maschinenbau</a:t>
                      </a:r>
                      <a:endParaRPr b="0" lang="de-DE" sz="1200" spc="-1" strike="noStrike">
                        <a:latin typeface="Arial"/>
                      </a:endParaRPr>
                    </a:p>
                    <a:p>
                      <a:pPr>
                        <a:lnSpc>
                          <a:spcPct val="0"/>
                        </a:lnSpc>
                      </a:pPr>
                      <a:r>
                        <a:rPr b="1" lang="de-DE" sz="1200" spc="-1" strike="noStrike">
                          <a:solidFill>
                            <a:srgbClr val="000000"/>
                          </a:solidFill>
                          <a:latin typeface="Arial"/>
                          <a:ea typeface="DejaVu Sans"/>
                        </a:rPr>
                        <a:t>Ausbildung:</a:t>
                      </a:r>
                      <a:r>
                        <a:rPr b="0" lang="de-DE" sz="1200" spc="-1" strike="noStrike">
                          <a:solidFill>
                            <a:srgbClr val="000000"/>
                          </a:solidFill>
                          <a:latin typeface="Arial"/>
                          <a:ea typeface="DejaVu Sans"/>
                        </a:rPr>
                        <a:t> Fachabitur Techniker</a:t>
                      </a:r>
                      <a:endParaRPr b="0" lang="de-DE" sz="1200" spc="-1" strike="noStrike">
                        <a:latin typeface="Arial"/>
                      </a:endParaRPr>
                    </a:p>
                    <a:p>
                      <a:pPr>
                        <a:lnSpc>
                          <a:spcPct val="0"/>
                        </a:lnSpc>
                      </a:pPr>
                      <a:r>
                        <a:rPr b="1" lang="de-DE" sz="1200" spc="-1" strike="noStrike">
                          <a:solidFill>
                            <a:srgbClr val="000000"/>
                          </a:solidFill>
                          <a:latin typeface="Arial"/>
                          <a:ea typeface="DejaVu Sans"/>
                        </a:rPr>
                        <a:t>Wohnort:</a:t>
                      </a:r>
                      <a:r>
                        <a:rPr b="0" lang="de-DE" sz="1200" spc="-1" strike="noStrike">
                          <a:solidFill>
                            <a:srgbClr val="000000"/>
                          </a:solidFill>
                          <a:latin typeface="Arial"/>
                          <a:ea typeface="DejaVu Sans"/>
                        </a:rPr>
                        <a:t> St. Augustin</a:t>
                      </a:r>
                      <a:endParaRPr b="0" lang="de-DE" sz="1200" spc="-1" strike="noStrike">
                        <a:latin typeface="Arial"/>
                      </a:endParaRPr>
                    </a:p>
                    <a:p>
                      <a:pPr>
                        <a:lnSpc>
                          <a:spcPct val="0"/>
                        </a:lnSpc>
                      </a:pPr>
                      <a:r>
                        <a:rPr b="1" lang="de-DE" sz="1200" spc="-1" strike="noStrike">
                          <a:solidFill>
                            <a:srgbClr val="000000"/>
                          </a:solidFill>
                          <a:latin typeface="Arial"/>
                          <a:ea typeface="DejaVu Sans"/>
                        </a:rPr>
                        <a:t>Familienstand:</a:t>
                      </a:r>
                      <a:r>
                        <a:rPr b="0" lang="de-DE" sz="1200" spc="-1" strike="noStrike">
                          <a:solidFill>
                            <a:srgbClr val="000000"/>
                          </a:solidFill>
                          <a:latin typeface="Arial"/>
                          <a:ea typeface="DejaVu Sans"/>
                        </a:rPr>
                        <a:t> ledig, keine Kinder</a:t>
                      </a:r>
                      <a:endParaRPr b="0" lang="de-DE" sz="1200" spc="-1" strike="noStrike">
                        <a:latin typeface="Arial"/>
                      </a:endParaRPr>
                    </a:p>
                    <a:p>
                      <a:pPr>
                        <a:lnSpc>
                          <a:spcPct val="0"/>
                        </a:lnSpc>
                      </a:pPr>
                      <a:r>
                        <a:rPr b="1" lang="de-DE" sz="1200" spc="-1" strike="noStrike">
                          <a:solidFill>
                            <a:srgbClr val="000000"/>
                          </a:solidFill>
                          <a:latin typeface="Arial"/>
                          <a:ea typeface="DejaVu Sans"/>
                        </a:rPr>
                        <a:t>Persönlichkeit:</a:t>
                      </a:r>
                      <a:r>
                        <a:rPr b="0" lang="de-DE" sz="1200" spc="-1" strike="noStrike">
                          <a:solidFill>
                            <a:srgbClr val="000000"/>
                          </a:solidFill>
                          <a:latin typeface="Arial"/>
                          <a:ea typeface="DejaVu Sans"/>
                        </a:rPr>
                        <a:t> zielstrebig, bodenständig, Pragmatiker; eher zurückhaltend, aber bestimmend;</a:t>
                      </a:r>
                      <a:endParaRPr b="0" lang="de-DE" sz="1200" spc="-1" strike="noStrike">
                        <a:latin typeface="Arial"/>
                      </a:endParaRPr>
                    </a:p>
                  </a:txBody>
                  <a:tcPr marL="91440" marR="91440">
                    <a:solidFill>
                      <a:srgbClr val="e7e6e6"/>
                    </a:solidFill>
                  </a:tcPr>
                </a:tc>
              </a:tr>
            </a:tbl>
          </a:graphicData>
        </a:graphic>
      </p:graphicFrame>
      <p:graphicFrame>
        <p:nvGraphicFramePr>
          <p:cNvPr id="51" name="Table 8"/>
          <p:cNvGraphicFramePr/>
          <p:nvPr/>
        </p:nvGraphicFramePr>
        <p:xfrm>
          <a:off x="8105040" y="3813480"/>
          <a:ext cx="1817280" cy="118980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Musikgeschmack</a:t>
                      </a:r>
                      <a:endParaRPr b="0" lang="de-DE" sz="1600" spc="-1" strike="noStrike">
                        <a:latin typeface="Arial"/>
                      </a:endParaRPr>
                    </a:p>
                  </a:txBody>
                  <a:tcPr marL="91440" marR="91440">
                    <a:solidFill>
                      <a:srgbClr val="92d050"/>
                    </a:solidFill>
                  </a:tcPr>
                </a:tc>
              </a:tr>
              <a:tr h="262440">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Schlager der 90‘er</a:t>
                      </a:r>
                      <a:endParaRPr b="0" lang="de-DE" sz="1200" spc="-1" strike="noStrike">
                        <a:latin typeface="Arial"/>
                      </a:endParaRPr>
                    </a:p>
                  </a:txBody>
                  <a:tcPr marL="91440" marR="91440">
                    <a:solidFill>
                      <a:srgbClr val="e7e6e6"/>
                    </a:solidFill>
                  </a:tcPr>
                </a:tc>
              </a:tr>
              <a:tr h="774360">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Rock</a:t>
                      </a:r>
                      <a:endParaRPr b="0" lang="de-DE" sz="1200" spc="-1" strike="noStrike">
                        <a:latin typeface="Arial"/>
                      </a:endParaRPr>
                    </a:p>
                    <a:p>
                      <a:pPr marL="216000" indent="-215280">
                        <a:lnSpc>
                          <a:spcPct val="0"/>
                        </a:lnSpc>
                        <a:buClr>
                          <a:srgbClr val="000000"/>
                        </a:buClr>
                        <a:buFont typeface="Symbol"/>
                        <a:buChar char=""/>
                      </a:pPr>
                      <a:r>
                        <a:rPr b="0" lang="de-DE" sz="1200" spc="-1" strike="noStrike">
                          <a:solidFill>
                            <a:srgbClr val="000000"/>
                          </a:solidFill>
                          <a:latin typeface="Arial"/>
                          <a:ea typeface="DejaVu Sans"/>
                        </a:rPr>
                        <a:t>Pop</a:t>
                      </a:r>
                      <a:endParaRPr b="0" lang="de-DE" sz="1200" spc="-1" strike="noStrike">
                        <a:latin typeface="Arial"/>
                      </a:endParaRPr>
                    </a:p>
                    <a:p>
                      <a:pPr>
                        <a:lnSpc>
                          <a:spcPct val="0"/>
                        </a:lnSpc>
                      </a:pPr>
                      <a:endParaRPr b="0" lang="de-DE" sz="1200" spc="-1" strike="noStrike">
                        <a:latin typeface="Arial"/>
                      </a:endParaRPr>
                    </a:p>
                    <a:p>
                      <a:pPr>
                        <a:lnSpc>
                          <a:spcPct val="0"/>
                        </a:lnSpc>
                      </a:pPr>
                      <a:endParaRPr b="0" lang="de-DE" sz="1200" spc="-1" strike="noStrike">
                        <a:latin typeface="Arial"/>
                      </a:endParaRPr>
                    </a:p>
                  </a:txBody>
                  <a:tcPr marL="91440" marR="91440">
                    <a:solidFill>
                      <a:srgbClr val="e7e6e6"/>
                    </a:solidFill>
                  </a:tcPr>
                </a:tc>
              </a:tr>
              <a:tr h="347760">
                <a:tc>
                  <a:tcPr marL="91440" marR="91440">
                    <a:solidFill>
                      <a:srgbClr val="e7e6e6"/>
                    </a:solidFill>
                  </a:tcPr>
                </a:tc>
              </a:tr>
            </a:tbl>
          </a:graphicData>
        </a:graphic>
      </p:graphicFrame>
      <p:graphicFrame>
        <p:nvGraphicFramePr>
          <p:cNvPr id="52" name="Table 9"/>
          <p:cNvGraphicFramePr/>
          <p:nvPr/>
        </p:nvGraphicFramePr>
        <p:xfrm>
          <a:off x="8105040" y="5077080"/>
          <a:ext cx="1817280" cy="118980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Lieblingsbands</a:t>
                      </a:r>
                      <a:endParaRPr b="0" lang="de-DE" sz="1600" spc="-1" strike="noStrike">
                        <a:latin typeface="Arial"/>
                      </a:endParaRPr>
                    </a:p>
                  </a:txBody>
                  <a:tcPr marL="91440" marR="91440">
                    <a:solidFill>
                      <a:srgbClr val="92d050"/>
                    </a:solidFill>
                  </a:tcPr>
                </a:tc>
              </a:tr>
              <a:tr h="262440">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Nickelback</a:t>
                      </a:r>
                      <a:endParaRPr b="0" lang="de-DE" sz="1200" spc="-1" strike="noStrike">
                        <a:latin typeface="Arial"/>
                      </a:endParaRPr>
                    </a:p>
                  </a:txBody>
                  <a:tcPr marL="91440" marR="91440">
                    <a:solidFill>
                      <a:srgbClr val="e7e6e6"/>
                    </a:solidFill>
                  </a:tcPr>
                </a:tc>
              </a:tr>
              <a:tr h="603720">
                <a:tc>
                  <a:txBody>
                    <a:bodyPr/>
                    <a:p>
                      <a:pPr marL="216000" indent="-215280">
                        <a:lnSpc>
                          <a:spcPct val="100000"/>
                        </a:lnSpc>
                        <a:buClr>
                          <a:srgbClr val="000000"/>
                        </a:buClr>
                        <a:buFont typeface="Symbol"/>
                        <a:buChar char=""/>
                      </a:pPr>
                      <a:r>
                        <a:rPr b="0" lang="de-DE" sz="1200" spc="-1" strike="noStrike">
                          <a:solidFill>
                            <a:srgbClr val="000000"/>
                          </a:solidFill>
                          <a:latin typeface="Arial"/>
                          <a:ea typeface="DejaVu Sans"/>
                        </a:rPr>
                        <a:t>Linkin Park</a:t>
                      </a:r>
                      <a:endParaRPr b="0" lang="de-DE" sz="1200" spc="-1" strike="noStrike">
                        <a:latin typeface="Arial"/>
                      </a:endParaRPr>
                    </a:p>
                    <a:p>
                      <a:pPr>
                        <a:lnSpc>
                          <a:spcPct val="100000"/>
                        </a:lnSpc>
                      </a:pPr>
                      <a:endParaRPr b="0" lang="de-DE" sz="1200" spc="-1" strike="noStrike">
                        <a:latin typeface="Arial"/>
                      </a:endParaRPr>
                    </a:p>
                    <a:p>
                      <a:pPr marL="216000" indent="-215280">
                        <a:lnSpc>
                          <a:spcPct val="100000"/>
                        </a:lnSpc>
                        <a:buClr>
                          <a:srgbClr val="000000"/>
                        </a:buClr>
                        <a:buFont typeface="Symbol"/>
                        <a:buChar char=""/>
                      </a:pPr>
                      <a:r>
                        <a:rPr b="0" lang="de-DE" sz="1200" spc="-1" strike="noStrike">
                          <a:solidFill>
                            <a:srgbClr val="000000"/>
                          </a:solidFill>
                          <a:latin typeface="Arial"/>
                          <a:ea typeface="DejaVu Sans"/>
                        </a:rPr>
                        <a:t>Wolfgang Petry</a:t>
                      </a:r>
                      <a:endParaRPr b="0" lang="de-DE" sz="1200" spc="-1" strike="noStrike">
                        <a:latin typeface="Arial"/>
                      </a:endParaRPr>
                    </a:p>
                  </a:txBody>
                  <a:tcPr marL="91440" marR="91440">
                    <a:solidFill>
                      <a:srgbClr val="e7e6e6"/>
                    </a:solidFill>
                  </a:tcPr>
                </a:tc>
              </a:tr>
              <a:tr h="347760">
                <a:tc>
                  <a:tcPr marL="91440" marR="91440">
                    <a:solidFill>
                      <a:srgbClr val="e7e6e6"/>
                    </a:solidFill>
                  </a:tcPr>
                </a:tc>
              </a:tr>
            </a:tbl>
          </a:graphicData>
        </a:graphic>
      </p:graphicFrame>
      <p:graphicFrame>
        <p:nvGraphicFramePr>
          <p:cNvPr id="53" name="Table 10"/>
          <p:cNvGraphicFramePr/>
          <p:nvPr/>
        </p:nvGraphicFramePr>
        <p:xfrm>
          <a:off x="2886480" y="3813840"/>
          <a:ext cx="5085360" cy="1091520"/>
        </p:xfrm>
        <a:graphic>
          <a:graphicData uri="http://schemas.openxmlformats.org/drawingml/2006/table">
            <a:tbl>
              <a:tblPr/>
              <a:tblGrid>
                <a:gridCol w="2542680"/>
                <a:gridCol w="2543040"/>
              </a:tblGrid>
              <a:tr h="317520">
                <a:tc>
                  <a:txBody>
                    <a:bodyPr/>
                    <a:p>
                      <a:pPr algn="ctr">
                        <a:lnSpc>
                          <a:spcPct val="0"/>
                        </a:lnSpc>
                      </a:pPr>
                      <a:r>
                        <a:rPr b="0" lang="de-DE" sz="1600" spc="-1" strike="noStrike">
                          <a:solidFill>
                            <a:srgbClr val="000000"/>
                          </a:solidFill>
                          <a:latin typeface="Arial"/>
                          <a:ea typeface="DejaVu Sans"/>
                        </a:rPr>
                        <a:t>♥ </a:t>
                      </a:r>
                      <a:r>
                        <a:rPr b="0" lang="de-DE" sz="1600" spc="-1" strike="noStrike">
                          <a:solidFill>
                            <a:srgbClr val="000000"/>
                          </a:solidFill>
                          <a:latin typeface="Arial"/>
                          <a:ea typeface="DejaVu Sans"/>
                        </a:rPr>
                        <a:t>Glücklich wenn..</a:t>
                      </a:r>
                      <a:endParaRPr b="0" lang="de-DE" sz="1600" spc="-1" strike="noStrike">
                        <a:latin typeface="Arial"/>
                      </a:endParaRPr>
                    </a:p>
                  </a:txBody>
                  <a:tcPr marL="91440" marR="91440">
                    <a:solidFill>
                      <a:srgbClr val="92d050"/>
                    </a:solidFill>
                  </a:tcPr>
                </a:tc>
                <a:tc>
                  <a:txBody>
                    <a:bodyPr/>
                    <a:p>
                      <a:pPr algn="ctr">
                        <a:lnSpc>
                          <a:spcPct val="0"/>
                        </a:lnSpc>
                      </a:pPr>
                      <a:r>
                        <a:rPr b="0" lang="de-DE" sz="1600" spc="-1" strike="noStrike">
                          <a:solidFill>
                            <a:srgbClr val="000000"/>
                          </a:solidFill>
                          <a:latin typeface="Arial"/>
                          <a:ea typeface="DejaVu Sans"/>
                        </a:rPr>
                        <a:t>😞  </a:t>
                      </a:r>
                      <a:r>
                        <a:rPr b="0" lang="de-DE" sz="1600" spc="-1" strike="noStrike">
                          <a:solidFill>
                            <a:srgbClr val="000000"/>
                          </a:solidFill>
                          <a:latin typeface="Arial"/>
                          <a:ea typeface="DejaVu Sans"/>
                        </a:rPr>
                        <a:t>Ärgerlich wenn..</a:t>
                      </a:r>
                      <a:endParaRPr b="0" lang="de-DE" sz="1600" spc="-1" strike="noStrike">
                        <a:latin typeface="Arial"/>
                      </a:endParaRPr>
                    </a:p>
                  </a:txBody>
                  <a:tcPr marL="91440" marR="91440">
                    <a:solidFill>
                      <a:srgbClr val="92d050"/>
                    </a:solidFill>
                  </a:tcPr>
                </a:tc>
              </a:tr>
              <a:tr h="774360">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man sich auf ihn verlassen kann</a:t>
                      </a:r>
                      <a:endParaRPr b="0" lang="de-DE" sz="1200" spc="-1" strike="noStrike">
                        <a:latin typeface="Arial"/>
                      </a:endParaRPr>
                    </a:p>
                    <a:p>
                      <a:pPr marL="216000" indent="-215280">
                        <a:lnSpc>
                          <a:spcPct val="0"/>
                        </a:lnSpc>
                        <a:buClr>
                          <a:srgbClr val="000000"/>
                        </a:buClr>
                        <a:buFont typeface="Symbol"/>
                        <a:buChar char=""/>
                      </a:pPr>
                      <a:r>
                        <a:rPr b="0" lang="de-DE" sz="1200" spc="-1" strike="noStrike">
                          <a:solidFill>
                            <a:srgbClr val="000000"/>
                          </a:solidFill>
                          <a:latin typeface="Arial"/>
                          <a:ea typeface="DejaVu Sans"/>
                        </a:rPr>
                        <a:t>eine schwierige Passage sitzt  </a:t>
                      </a:r>
                      <a:endParaRPr b="0" lang="de-DE" sz="1200" spc="-1" strike="noStrike">
                        <a:latin typeface="Arial"/>
                      </a:endParaRPr>
                    </a:p>
                    <a:p>
                      <a:pPr>
                        <a:lnSpc>
                          <a:spcPct val="0"/>
                        </a:lnSpc>
                      </a:pPr>
                      <a:r>
                        <a:rPr b="0" lang="de-DE" sz="1200" spc="-1" strike="noStrike">
                          <a:solidFill>
                            <a:srgbClr val="000000"/>
                          </a:solidFill>
                          <a:latin typeface="Arial"/>
                          <a:ea typeface="DejaVu Sans"/>
                        </a:rPr>
                        <a:t>     </a:t>
                      </a:r>
                      <a:r>
                        <a:rPr b="0" lang="de-DE" sz="1200" spc="-1" strike="noStrike">
                          <a:solidFill>
                            <a:srgbClr val="000000"/>
                          </a:solidFill>
                          <a:latin typeface="Arial"/>
                          <a:ea typeface="DejaVu Sans"/>
                        </a:rPr>
                        <a:t>der Auftritt gelungen ist</a:t>
                      </a:r>
                      <a:endParaRPr b="0" lang="de-DE" sz="1200" spc="-1" strike="noStrike">
                        <a:latin typeface="Arial"/>
                      </a:endParaRPr>
                    </a:p>
                  </a:txBody>
                  <a:tcPr marL="91440" marR="91440">
                    <a:solidFill>
                      <a:srgbClr val="e7e6e6"/>
                    </a:solidFill>
                  </a:tcPr>
                </a:tc>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der Wecker klingelt</a:t>
                      </a:r>
                      <a:endParaRPr b="0" lang="de-DE" sz="1200" spc="-1" strike="noStrike">
                        <a:latin typeface="Arial"/>
                      </a:endParaRPr>
                    </a:p>
                    <a:p>
                      <a:pPr marL="216000" indent="-215280">
                        <a:lnSpc>
                          <a:spcPct val="0"/>
                        </a:lnSpc>
                        <a:buClr>
                          <a:srgbClr val="000000"/>
                        </a:buClr>
                        <a:buFont typeface="Symbol"/>
                        <a:buChar char=""/>
                      </a:pPr>
                      <a:r>
                        <a:rPr b="0" lang="de-DE" sz="1200" spc="-1" strike="noStrike">
                          <a:solidFill>
                            <a:srgbClr val="000000"/>
                          </a:solidFill>
                          <a:latin typeface="Arial"/>
                          <a:ea typeface="DejaVu Sans"/>
                        </a:rPr>
                        <a:t>andere im Orchester den Takt   verlieren</a:t>
                      </a:r>
                      <a:endParaRPr b="0" lang="de-DE" sz="1200" spc="-1" strike="noStrike">
                        <a:latin typeface="Arial"/>
                      </a:endParaRPr>
                    </a:p>
                  </a:txBody>
                  <a:tcPr marL="91440" marR="91440">
                    <a:solidFill>
                      <a:srgbClr val="e7e6e6"/>
                    </a:solidFill>
                  </a:tcPr>
                </a:tc>
              </a:tr>
            </a:tbl>
          </a:graphicData>
        </a:graphic>
      </p:graphicFrame>
      <p:pic>
        <p:nvPicPr>
          <p:cNvPr id="54" name="" descr=""/>
          <p:cNvPicPr/>
          <p:nvPr/>
        </p:nvPicPr>
        <p:blipFill>
          <a:blip r:embed="rId1"/>
          <a:stretch/>
        </p:blipFill>
        <p:spPr>
          <a:xfrm>
            <a:off x="180000" y="201600"/>
            <a:ext cx="1889280" cy="22320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rot="11400">
            <a:off x="159120" y="179280"/>
            <a:ext cx="1941120" cy="2229480"/>
          </a:xfrm>
          <a:custGeom>
            <a:avLst/>
            <a:gdLst/>
            <a:ahLst/>
            <a:rect l="l" t="t" r="r" b="b"/>
            <a:pathLst>
              <a:path w="21600" h="21600">
                <a:moveTo>
                  <a:pt x="0" y="0"/>
                </a:moveTo>
                <a:lnTo>
                  <a:pt x="21600" y="0"/>
                </a:lnTo>
                <a:lnTo>
                  <a:pt x="21600" y="21600"/>
                </a:lnTo>
                <a:lnTo>
                  <a:pt x="0" y="21600"/>
                </a:lnTo>
                <a:lnTo>
                  <a:pt x="0" y="0"/>
                </a:lnTo>
                <a:close/>
              </a:path>
            </a:pathLst>
          </a:custGeom>
          <a:solidFill>
            <a:srgbClr val="ffffff">
              <a:alpha val="50000"/>
            </a:srgbClr>
          </a:solidFill>
          <a:ln>
            <a:solidFill>
              <a:srgbClr val="000000"/>
            </a:solidFill>
          </a:ln>
        </p:spPr>
        <p:style>
          <a:lnRef idx="0"/>
          <a:fillRef idx="0"/>
          <a:effectRef idx="0"/>
          <a:fontRef idx="minor"/>
        </p:style>
        <p:txBody>
          <a:bodyPr wrap="none" lIns="90000" rIns="90000" tIns="45000" bIns="45000" anchor="ctr" anchorCtr="1"/>
          <a:p>
            <a:pPr algn="ctr">
              <a:lnSpc>
                <a:spcPct val="0"/>
              </a:lnSpc>
            </a:pPr>
            <a:r>
              <a:rPr b="1" lang="de-DE" sz="2600" spc="-1" strike="noStrike">
                <a:solidFill>
                  <a:srgbClr val="000000"/>
                </a:solidFill>
                <a:latin typeface="Arial"/>
                <a:ea typeface="DejaVu Sans"/>
              </a:rPr>
              <a:t>BILD</a:t>
            </a:r>
            <a:endParaRPr b="0" lang="de-DE" sz="2600" spc="-1" strike="noStrike">
              <a:latin typeface="Arial"/>
            </a:endParaRPr>
          </a:p>
        </p:txBody>
      </p:sp>
      <p:sp>
        <p:nvSpPr>
          <p:cNvPr id="56" name="CustomShape 2"/>
          <p:cNvSpPr/>
          <p:nvPr/>
        </p:nvSpPr>
        <p:spPr>
          <a:xfrm>
            <a:off x="2222280" y="178920"/>
            <a:ext cx="7718760" cy="587160"/>
          </a:xfrm>
          <a:custGeom>
            <a:avLst/>
            <a:gdLst/>
            <a:ahLst/>
            <a:rect l="l" t="t" r="r" b="b"/>
            <a:pathLst>
              <a:path w="21600" h="21600">
                <a:moveTo>
                  <a:pt x="0" y="0"/>
                </a:moveTo>
                <a:lnTo>
                  <a:pt x="21600" y="0"/>
                </a:lnTo>
                <a:lnTo>
                  <a:pt x="21600" y="21600"/>
                </a:lnTo>
                <a:lnTo>
                  <a:pt x="0" y="21600"/>
                </a:lnTo>
                <a:lnTo>
                  <a:pt x="0" y="0"/>
                </a:lnTo>
                <a:close/>
              </a:path>
            </a:pathLst>
          </a:custGeom>
          <a:solidFill>
            <a:schemeClr val="accent2">
              <a:lumMod val="60000"/>
              <a:lumOff val="40000"/>
            </a:schemeClr>
          </a:solidFill>
          <a:ln>
            <a:solidFill>
              <a:srgbClr val="1c3687"/>
            </a:solidFill>
          </a:ln>
        </p:spPr>
        <p:style>
          <a:lnRef idx="0"/>
          <a:fillRef idx="0"/>
          <a:effectRef idx="0"/>
          <a:fontRef idx="minor"/>
        </p:style>
        <p:txBody>
          <a:bodyPr lIns="90000" rIns="90000" tIns="45000" bIns="45000" anchor="ctr" anchorCtr="1"/>
          <a:p>
            <a:pPr algn="ctr">
              <a:lnSpc>
                <a:spcPct val="0"/>
              </a:lnSpc>
            </a:pPr>
            <a:r>
              <a:rPr b="1" lang="de-DE" sz="3200" spc="-1" strike="noStrike">
                <a:solidFill>
                  <a:srgbClr val="000000"/>
                </a:solidFill>
                <a:latin typeface="Arial"/>
                <a:ea typeface="DejaVu Sans"/>
              </a:rPr>
              <a:t>Elke - E-Gitarre</a:t>
            </a:r>
            <a:endParaRPr b="0" lang="de-DE" sz="3200" spc="-1" strike="noStrike">
              <a:latin typeface="Arial"/>
            </a:endParaRPr>
          </a:p>
        </p:txBody>
      </p:sp>
      <p:graphicFrame>
        <p:nvGraphicFramePr>
          <p:cNvPr id="57" name="Table 3"/>
          <p:cNvGraphicFramePr/>
          <p:nvPr/>
        </p:nvGraphicFramePr>
        <p:xfrm>
          <a:off x="154800" y="5069160"/>
          <a:ext cx="7816320" cy="2299680"/>
        </p:xfrm>
        <a:graphic>
          <a:graphicData uri="http://schemas.openxmlformats.org/drawingml/2006/table">
            <a:tbl>
              <a:tblPr/>
              <a:tblGrid>
                <a:gridCol w="2359440"/>
                <a:gridCol w="2691000"/>
                <a:gridCol w="2766240"/>
              </a:tblGrid>
              <a:tr h="347040">
                <a:tc gridSpan="3">
                  <a:txBody>
                    <a:bodyPr/>
                    <a:p>
                      <a:pPr algn="ctr">
                        <a:lnSpc>
                          <a:spcPct val="0"/>
                        </a:lnSpc>
                        <a:spcBef>
                          <a:spcPts val="564"/>
                        </a:spcBef>
                        <a:spcAft>
                          <a:spcPts val="564"/>
                        </a:spcAft>
                      </a:pPr>
                      <a:r>
                        <a:rPr b="0" lang="de-DE" sz="1600" spc="-1" strike="noStrike">
                          <a:solidFill>
                            <a:srgbClr val="000000"/>
                          </a:solidFill>
                          <a:latin typeface="Arial"/>
                          <a:ea typeface="DejaVu Sans"/>
                        </a:rPr>
                        <a:t>Bedürfnisse</a:t>
                      </a:r>
                      <a:endParaRPr b="0" lang="de-DE" sz="1600" spc="-1" strike="noStrike">
                        <a:latin typeface="Arial"/>
                      </a:endParaRPr>
                    </a:p>
                  </a:txBody>
                  <a:tcPr marL="91440" marR="91440">
                    <a:solidFill>
                      <a:srgbClr val="f4b183"/>
                    </a:solidFill>
                  </a:tcPr>
                </a:tc>
                <a:tc hMerge="1">
                  <a:tcPr>
                    <a:solidFill>
                      <a:srgbClr val="729fcf"/>
                    </a:solidFill>
                  </a:tcPr>
                </a:tc>
                <a:tc hMerge="1">
                  <a:tcPr>
                    <a:solidFill>
                      <a:srgbClr val="729fcf"/>
                    </a:solidFill>
                  </a:tcPr>
                </a:tc>
              </a:tr>
              <a:tr h="283680">
                <a:tc>
                  <a:txBody>
                    <a:bodyPr/>
                    <a:p>
                      <a:pPr algn="ctr">
                        <a:lnSpc>
                          <a:spcPct val="0"/>
                        </a:lnSpc>
                        <a:spcBef>
                          <a:spcPts val="564"/>
                        </a:spcBef>
                        <a:spcAft>
                          <a:spcPts val="564"/>
                        </a:spcAft>
                      </a:pPr>
                      <a:r>
                        <a:rPr b="0" lang="de-DE" sz="1200" spc="-1" strike="noStrike">
                          <a:solidFill>
                            <a:srgbClr val="000000"/>
                          </a:solidFill>
                          <a:latin typeface="Arial"/>
                          <a:ea typeface="DejaVu Sans"/>
                        </a:rPr>
                        <a:t>Handlungsbezogen</a:t>
                      </a:r>
                      <a:endParaRPr b="0" lang="de-DE" sz="1200" spc="-1" strike="noStrike">
                        <a:latin typeface="Arial"/>
                      </a:endParaRPr>
                    </a:p>
                  </a:txBody>
                  <a:tcPr marL="91440" marR="91440">
                    <a:solidFill>
                      <a:srgbClr val="f4b183"/>
                    </a:solidFill>
                  </a:tcPr>
                </a:tc>
                <a:tc>
                  <a:txBody>
                    <a:bodyPr/>
                    <a:p>
                      <a:pPr algn="ctr">
                        <a:lnSpc>
                          <a:spcPct val="0"/>
                        </a:lnSpc>
                        <a:spcBef>
                          <a:spcPts val="564"/>
                        </a:spcBef>
                        <a:spcAft>
                          <a:spcPts val="564"/>
                        </a:spcAft>
                      </a:pPr>
                      <a:r>
                        <a:rPr b="0" lang="de-DE" sz="1200" spc="-1" strike="noStrike">
                          <a:solidFill>
                            <a:srgbClr val="000000"/>
                          </a:solidFill>
                          <a:latin typeface="Arial"/>
                          <a:ea typeface="DejaVu Sans"/>
                        </a:rPr>
                        <a:t>Sozial</a:t>
                      </a:r>
                      <a:endParaRPr b="0" lang="de-DE" sz="1200" spc="-1" strike="noStrike">
                        <a:latin typeface="Arial"/>
                      </a:endParaRPr>
                    </a:p>
                  </a:txBody>
                  <a:tcPr marL="91440" marR="91440">
                    <a:solidFill>
                      <a:srgbClr val="f4b183"/>
                    </a:solidFill>
                  </a:tcPr>
                </a:tc>
                <a:tc>
                  <a:txBody>
                    <a:bodyPr/>
                    <a:p>
                      <a:pPr algn="ctr">
                        <a:lnSpc>
                          <a:spcPct val="0"/>
                        </a:lnSpc>
                        <a:spcBef>
                          <a:spcPts val="564"/>
                        </a:spcBef>
                        <a:spcAft>
                          <a:spcPts val="564"/>
                        </a:spcAft>
                      </a:pPr>
                      <a:r>
                        <a:rPr b="0" lang="de-DE" sz="1200" spc="-1" strike="noStrike">
                          <a:solidFill>
                            <a:srgbClr val="000000"/>
                          </a:solidFill>
                          <a:latin typeface="Arial"/>
                          <a:ea typeface="DejaVu Sans"/>
                        </a:rPr>
                        <a:t>Ideell</a:t>
                      </a:r>
                      <a:endParaRPr b="0" lang="de-DE" sz="1200" spc="-1" strike="noStrike">
                        <a:latin typeface="Arial"/>
                      </a:endParaRPr>
                    </a:p>
                  </a:txBody>
                  <a:tcPr marL="91440" marR="91440">
                    <a:solidFill>
                      <a:srgbClr val="f4b183"/>
                    </a:solidFill>
                  </a:tcPr>
                </a:tc>
              </a:tr>
              <a:tr h="1668960">
                <a:tc>
                  <a:txBody>
                    <a:bodyPr/>
                    <a:p>
                      <a:pPr>
                        <a:lnSpc>
                          <a:spcPct val="100000"/>
                        </a:lnSpc>
                      </a:pPr>
                      <a:r>
                        <a:rPr b="1" lang="de-DE" sz="1200" spc="-1" strike="noStrike">
                          <a:solidFill>
                            <a:srgbClr val="000000"/>
                          </a:solidFill>
                          <a:latin typeface="Arial"/>
                          <a:ea typeface="DejaVu Sans"/>
                        </a:rPr>
                        <a:t>Kreativität </a:t>
                      </a:r>
                      <a:endParaRPr b="0" lang="de-DE" sz="1200" spc="-1" strike="noStrike">
                        <a:latin typeface="Arial"/>
                      </a:endParaRPr>
                    </a:p>
                    <a:p>
                      <a:pPr>
                        <a:lnSpc>
                          <a:spcPct val="100000"/>
                        </a:lnSpc>
                      </a:pPr>
                      <a:r>
                        <a:rPr b="1" lang="de-DE" sz="1200" spc="-1" strike="noStrike">
                          <a:solidFill>
                            <a:srgbClr val="000000"/>
                          </a:solidFill>
                          <a:latin typeface="Arial"/>
                          <a:ea typeface="DejaVu Sans"/>
                        </a:rPr>
                        <a:t>Anregung </a:t>
                      </a:r>
                      <a:endParaRPr b="0" lang="de-DE" sz="1200" spc="-1" strike="noStrike">
                        <a:latin typeface="Arial"/>
                      </a:endParaRPr>
                    </a:p>
                    <a:p>
                      <a:pPr>
                        <a:lnSpc>
                          <a:spcPct val="100000"/>
                        </a:lnSpc>
                      </a:pPr>
                      <a:r>
                        <a:rPr b="1" lang="de-DE" sz="1200" spc="-1" strike="noStrike">
                          <a:solidFill>
                            <a:srgbClr val="000000"/>
                          </a:solidFill>
                          <a:latin typeface="Arial"/>
                          <a:ea typeface="DejaVu Sans"/>
                        </a:rPr>
                        <a:t>Risiko </a:t>
                      </a:r>
                      <a:endParaRPr b="0" lang="de-DE" sz="1200" spc="-1" strike="noStrike">
                        <a:latin typeface="Arial"/>
                      </a:endParaRPr>
                    </a:p>
                    <a:p>
                      <a:pPr>
                        <a:lnSpc>
                          <a:spcPct val="100000"/>
                        </a:lnSpc>
                      </a:pPr>
                      <a:r>
                        <a:rPr b="1" lang="de-DE" sz="1200" spc="-1" strike="noStrike">
                          <a:solidFill>
                            <a:srgbClr val="000000"/>
                          </a:solidFill>
                          <a:latin typeface="Arial"/>
                          <a:ea typeface="DejaVu Sans"/>
                        </a:rPr>
                        <a:t>Effizienz</a:t>
                      </a:r>
                      <a:r>
                        <a:rPr b="0" lang="de-DE" sz="1200" spc="-1" strike="noStrike">
                          <a:solidFill>
                            <a:srgbClr val="808080"/>
                          </a:solidFill>
                          <a:latin typeface="Arial"/>
                          <a:ea typeface="DejaVu Sans"/>
                        </a:rPr>
                        <a:t>  </a:t>
                      </a:r>
                      <a:endParaRPr b="0" lang="de-DE" sz="1200" spc="-1" strike="noStrike">
                        <a:latin typeface="Arial"/>
                      </a:endParaRPr>
                    </a:p>
                    <a:p>
                      <a:pPr>
                        <a:lnSpc>
                          <a:spcPct val="100000"/>
                        </a:lnSpc>
                      </a:pPr>
                      <a:r>
                        <a:rPr b="1" lang="de-DE" sz="1200" spc="-1" strike="noStrike">
                          <a:solidFill>
                            <a:srgbClr val="000000"/>
                          </a:solidFill>
                          <a:latin typeface="Arial"/>
                          <a:ea typeface="DejaVu Sans"/>
                        </a:rPr>
                        <a:t>Ziele setzen</a:t>
                      </a:r>
                      <a:r>
                        <a:rPr b="0" lang="de-DE" sz="1200" spc="-1" strike="noStrike">
                          <a:solidFill>
                            <a:srgbClr val="808080"/>
                          </a:solidFill>
                          <a:latin typeface="Arial"/>
                          <a:ea typeface="DejaVu Sans"/>
                        </a:rPr>
                        <a:t> </a:t>
                      </a:r>
                      <a:endParaRPr b="0" lang="de-DE" sz="1200" spc="-1" strike="noStrike">
                        <a:latin typeface="Arial"/>
                      </a:endParaRPr>
                    </a:p>
                    <a:p>
                      <a:pPr>
                        <a:lnSpc>
                          <a:spcPct val="100000"/>
                        </a:lnSpc>
                      </a:pPr>
                      <a:r>
                        <a:rPr b="1" lang="de-DE" sz="1200" spc="-1" strike="noStrike">
                          <a:solidFill>
                            <a:srgbClr val="000000"/>
                          </a:solidFill>
                          <a:latin typeface="Arial"/>
                          <a:ea typeface="DejaVu Sans"/>
                        </a:rPr>
                        <a:t>Planen</a:t>
                      </a:r>
                      <a:endParaRPr b="0" lang="de-DE" sz="1200" spc="-1" strike="noStrike">
                        <a:latin typeface="Arial"/>
                      </a:endParaRPr>
                    </a:p>
                    <a:p>
                      <a:pPr>
                        <a:lnSpc>
                          <a:spcPct val="100000"/>
                        </a:lnSpc>
                      </a:pPr>
                      <a:r>
                        <a:rPr b="1" lang="de-DE" sz="1200" spc="-1" strike="noStrike">
                          <a:solidFill>
                            <a:srgbClr val="000000"/>
                          </a:solidFill>
                          <a:latin typeface="Arial"/>
                          <a:ea typeface="DejaVu Sans"/>
                        </a:rPr>
                        <a:t>Kompetenz</a:t>
                      </a:r>
                      <a:endParaRPr b="0" lang="de-DE" sz="1200" spc="-1" strike="noStrike">
                        <a:latin typeface="Arial"/>
                      </a:endParaRPr>
                    </a:p>
                    <a:p>
                      <a:pPr>
                        <a:lnSpc>
                          <a:spcPct val="100000"/>
                        </a:lnSpc>
                      </a:pPr>
                      <a:r>
                        <a:rPr b="1" lang="de-DE" sz="1200" spc="-1" strike="noStrike">
                          <a:solidFill>
                            <a:srgbClr val="000000"/>
                          </a:solidFill>
                          <a:latin typeface="Arial"/>
                          <a:ea typeface="DejaVu Sans"/>
                        </a:rPr>
                        <a:t>Entspannung</a:t>
                      </a:r>
                      <a:endParaRPr b="0" lang="de-DE" sz="1200" spc="-1" strike="noStrike">
                        <a:latin typeface="Arial"/>
                      </a:endParaRPr>
                    </a:p>
                    <a:p>
                      <a:pPr>
                        <a:lnSpc>
                          <a:spcPct val="100000"/>
                        </a:lnSpc>
                      </a:pPr>
                      <a:r>
                        <a:rPr b="1" lang="de-DE" sz="1200" spc="-1" strike="noStrike">
                          <a:solidFill>
                            <a:srgbClr val="000000"/>
                          </a:solidFill>
                          <a:latin typeface="Arial"/>
                          <a:ea typeface="DejaVu Sans"/>
                        </a:rPr>
                        <a:t>Lernen</a:t>
                      </a:r>
                      <a:endParaRPr b="0" lang="de-DE" sz="1200" spc="-1" strike="noStrike">
                        <a:latin typeface="Arial"/>
                      </a:endParaRPr>
                    </a:p>
                  </a:txBody>
                  <a:tcPr marL="91440" marR="91440">
                    <a:solidFill>
                      <a:srgbClr val="e7e6e6"/>
                    </a:solidFill>
                  </a:tcPr>
                </a:tc>
                <a:tc>
                  <a:txBody>
                    <a:bodyPr/>
                    <a:p>
                      <a:pPr>
                        <a:lnSpc>
                          <a:spcPct val="100000"/>
                        </a:lnSpc>
                      </a:pPr>
                      <a:r>
                        <a:rPr b="1" lang="de-DE" sz="1200" spc="-1" strike="noStrike">
                          <a:solidFill>
                            <a:srgbClr val="000000"/>
                          </a:solidFill>
                          <a:latin typeface="Arial"/>
                        </a:rPr>
                        <a:t>Gehorchen</a:t>
                      </a:r>
                      <a:endParaRPr b="0" lang="de-DE" sz="1200" spc="-1" strike="noStrike">
                        <a:latin typeface="Arial"/>
                      </a:endParaRPr>
                    </a:p>
                    <a:p>
                      <a:pPr>
                        <a:lnSpc>
                          <a:spcPct val="100000"/>
                        </a:lnSpc>
                      </a:pPr>
                      <a:r>
                        <a:rPr b="1" lang="de-DE" sz="1200" spc="-1" strike="noStrike">
                          <a:solidFill>
                            <a:srgbClr val="000000"/>
                          </a:solidFill>
                          <a:latin typeface="Arial"/>
                        </a:rPr>
                        <a:t>Status</a:t>
                      </a:r>
                      <a:r>
                        <a:rPr b="0" lang="de-DE" sz="1200" spc="-1" strike="noStrike">
                          <a:solidFill>
                            <a:srgbClr val="808080"/>
                          </a:solidFill>
                          <a:latin typeface="Arial"/>
                        </a:rPr>
                        <a:t> </a:t>
                      </a:r>
                      <a:endParaRPr b="0" lang="de-DE" sz="1200" spc="-1" strike="noStrike">
                        <a:latin typeface="Arial"/>
                      </a:endParaRPr>
                    </a:p>
                    <a:p>
                      <a:pPr>
                        <a:lnSpc>
                          <a:spcPct val="100000"/>
                        </a:lnSpc>
                      </a:pPr>
                      <a:r>
                        <a:rPr b="1" lang="de-DE" sz="1200" spc="-1" strike="noStrike">
                          <a:solidFill>
                            <a:srgbClr val="000000"/>
                          </a:solidFill>
                          <a:latin typeface="Arial"/>
                        </a:rPr>
                        <a:t>Bestimmen</a:t>
                      </a:r>
                      <a:endParaRPr b="0" lang="de-DE" sz="1200" spc="-1" strike="noStrike">
                        <a:latin typeface="Arial"/>
                      </a:endParaRPr>
                    </a:p>
                    <a:p>
                      <a:pPr>
                        <a:lnSpc>
                          <a:spcPct val="100000"/>
                        </a:lnSpc>
                      </a:pPr>
                      <a:r>
                        <a:rPr b="1" lang="de-DE" sz="1200" spc="-1" strike="noStrike">
                          <a:solidFill>
                            <a:srgbClr val="000000"/>
                          </a:solidFill>
                          <a:latin typeface="Arial"/>
                        </a:rPr>
                        <a:t>Familie</a:t>
                      </a:r>
                      <a:endParaRPr b="0" lang="de-DE" sz="1200" spc="-1" strike="noStrike">
                        <a:latin typeface="Arial"/>
                      </a:endParaRPr>
                    </a:p>
                    <a:p>
                      <a:pPr>
                        <a:lnSpc>
                          <a:spcPct val="100000"/>
                        </a:lnSpc>
                      </a:pPr>
                      <a:r>
                        <a:rPr b="1" lang="de-DE" sz="1200" spc="-1" strike="noStrike">
                          <a:solidFill>
                            <a:srgbClr val="000000"/>
                          </a:solidFill>
                          <a:latin typeface="Arial"/>
                        </a:rPr>
                        <a:t>Freundschaft</a:t>
                      </a:r>
                      <a:endParaRPr b="0" lang="de-DE" sz="1200" spc="-1" strike="noStrike">
                        <a:latin typeface="Arial"/>
                      </a:endParaRPr>
                    </a:p>
                    <a:p>
                      <a:pPr>
                        <a:lnSpc>
                          <a:spcPct val="100000"/>
                        </a:lnSpc>
                      </a:pPr>
                      <a:r>
                        <a:rPr b="1" lang="de-DE" sz="1200" spc="-1" strike="noStrike">
                          <a:solidFill>
                            <a:srgbClr val="000000"/>
                          </a:solidFill>
                          <a:latin typeface="Arial"/>
                        </a:rPr>
                        <a:t>Helfen</a:t>
                      </a:r>
                      <a:r>
                        <a:rPr b="0" lang="de-DE" sz="1200" spc="-1" strike="noStrike">
                          <a:solidFill>
                            <a:srgbClr val="808080"/>
                          </a:solidFill>
                          <a:latin typeface="Arial"/>
                        </a:rPr>
                        <a:t> </a:t>
                      </a:r>
                      <a:endParaRPr b="0" lang="de-DE" sz="1200" spc="-1" strike="noStrike">
                        <a:latin typeface="Arial"/>
                      </a:endParaRPr>
                    </a:p>
                    <a:p>
                      <a:pPr>
                        <a:lnSpc>
                          <a:spcPct val="100000"/>
                        </a:lnSpc>
                      </a:pPr>
                      <a:r>
                        <a:rPr b="1" lang="de-DE" sz="1200" spc="-1" strike="noStrike">
                          <a:solidFill>
                            <a:srgbClr val="000000"/>
                          </a:solidFill>
                          <a:latin typeface="Arial"/>
                        </a:rPr>
                        <a:t>Kommunizieren</a:t>
                      </a:r>
                      <a:endParaRPr b="0" lang="de-DE" sz="1200" spc="-1" strike="noStrike">
                        <a:latin typeface="Arial"/>
                      </a:endParaRPr>
                    </a:p>
                    <a:p>
                      <a:pPr>
                        <a:lnSpc>
                          <a:spcPct val="100000"/>
                        </a:lnSpc>
                      </a:pPr>
                      <a:endParaRPr b="0" lang="de-DE" sz="1200" spc="-1" strike="noStrike">
                        <a:latin typeface="Arial"/>
                      </a:endParaRPr>
                    </a:p>
                  </a:txBody>
                  <a:tcPr marL="91440" marR="91440">
                    <a:solidFill>
                      <a:srgbClr val="e7e6e6"/>
                    </a:solidFill>
                  </a:tcPr>
                </a:tc>
                <a:tc>
                  <a:txBody>
                    <a:bodyPr/>
                    <a:p>
                      <a:pPr>
                        <a:lnSpc>
                          <a:spcPct val="100000"/>
                        </a:lnSpc>
                      </a:pPr>
                      <a:r>
                        <a:rPr b="1" lang="de-DE" sz="1200" spc="-1" strike="noStrike">
                          <a:solidFill>
                            <a:srgbClr val="000000"/>
                          </a:solidFill>
                          <a:latin typeface="Arial"/>
                        </a:rPr>
                        <a:t>Freiheit </a:t>
                      </a:r>
                      <a:endParaRPr b="0" lang="de-DE" sz="1200" spc="-1" strike="noStrike">
                        <a:latin typeface="Arial"/>
                      </a:endParaRPr>
                    </a:p>
                    <a:p>
                      <a:pPr>
                        <a:lnSpc>
                          <a:spcPct val="100000"/>
                        </a:lnSpc>
                      </a:pPr>
                      <a:endParaRPr b="0" lang="de-DE" sz="1200" spc="-1" strike="noStrike">
                        <a:latin typeface="Arial"/>
                      </a:endParaRPr>
                    </a:p>
                    <a:p>
                      <a:pPr>
                        <a:lnSpc>
                          <a:spcPct val="100000"/>
                        </a:lnSpc>
                      </a:pPr>
                      <a:r>
                        <a:rPr b="1" lang="de-DE" sz="1200" spc="-1" strike="noStrike">
                          <a:solidFill>
                            <a:srgbClr val="000000"/>
                          </a:solidFill>
                          <a:latin typeface="Arial"/>
                        </a:rPr>
                        <a:t>Individualität</a:t>
                      </a:r>
                      <a:endParaRPr b="0" lang="de-DE" sz="1200" spc="-1" strike="noStrike">
                        <a:latin typeface="Arial"/>
                      </a:endParaRPr>
                    </a:p>
                    <a:p>
                      <a:pPr>
                        <a:lnSpc>
                          <a:spcPct val="100000"/>
                        </a:lnSpc>
                      </a:pPr>
                      <a:r>
                        <a:rPr b="1" lang="de-DE" sz="1200" spc="-1" strike="noStrike">
                          <a:solidFill>
                            <a:srgbClr val="000000"/>
                          </a:solidFill>
                          <a:latin typeface="Arial"/>
                        </a:rPr>
                        <a:t>Ordnung</a:t>
                      </a:r>
                      <a:endParaRPr b="0" lang="de-DE" sz="1200" spc="-1" strike="noStrike">
                        <a:latin typeface="Arial"/>
                      </a:endParaRPr>
                    </a:p>
                    <a:p>
                      <a:pPr>
                        <a:lnSpc>
                          <a:spcPct val="100000"/>
                        </a:lnSpc>
                      </a:pPr>
                      <a:r>
                        <a:rPr b="1" lang="de-DE" sz="1200" spc="-1" strike="noStrike">
                          <a:solidFill>
                            <a:srgbClr val="000000"/>
                          </a:solidFill>
                          <a:latin typeface="Arial"/>
                        </a:rPr>
                        <a:t>Sicherheit</a:t>
                      </a:r>
                      <a:endParaRPr b="0" lang="de-DE" sz="1200" spc="-1" strike="noStrike">
                        <a:latin typeface="Arial"/>
                      </a:endParaRPr>
                    </a:p>
                    <a:p>
                      <a:pPr>
                        <a:lnSpc>
                          <a:spcPct val="100000"/>
                        </a:lnSpc>
                      </a:pPr>
                      <a:r>
                        <a:rPr b="1" lang="de-DE" sz="1200" spc="-1" strike="noStrike">
                          <a:solidFill>
                            <a:srgbClr val="000000"/>
                          </a:solidFill>
                          <a:latin typeface="Arial"/>
                        </a:rPr>
                        <a:t>Selbstwert</a:t>
                      </a:r>
                      <a:endParaRPr b="0" lang="de-DE" sz="1200" spc="-1" strike="noStrike">
                        <a:latin typeface="Arial"/>
                      </a:endParaRPr>
                    </a:p>
                    <a:p>
                      <a:pPr>
                        <a:lnSpc>
                          <a:spcPct val="100000"/>
                        </a:lnSpc>
                      </a:pPr>
                      <a:r>
                        <a:rPr b="1" lang="de-DE" sz="1200" spc="-1" strike="noStrike">
                          <a:solidFill>
                            <a:srgbClr val="000000"/>
                          </a:solidFill>
                          <a:latin typeface="Arial"/>
                        </a:rPr>
                        <a:t>Vertrauen</a:t>
                      </a:r>
                      <a:endParaRPr b="0" lang="de-DE" sz="1200" spc="-1" strike="noStrike">
                        <a:latin typeface="Arial"/>
                      </a:endParaRPr>
                    </a:p>
                  </a:txBody>
                  <a:tcPr marL="91440" marR="91440">
                    <a:solidFill>
                      <a:srgbClr val="e7e6e6"/>
                    </a:solidFill>
                  </a:tcPr>
                </a:tc>
              </a:tr>
            </a:tbl>
          </a:graphicData>
        </a:graphic>
      </p:graphicFrame>
      <p:graphicFrame>
        <p:nvGraphicFramePr>
          <p:cNvPr id="58" name="Table 4"/>
          <p:cNvGraphicFramePr/>
          <p:nvPr/>
        </p:nvGraphicFramePr>
        <p:xfrm>
          <a:off x="2886120" y="3813480"/>
          <a:ext cx="5085360" cy="1270800"/>
        </p:xfrm>
        <a:graphic>
          <a:graphicData uri="http://schemas.openxmlformats.org/drawingml/2006/table">
            <a:tbl>
              <a:tblPr/>
              <a:tblGrid>
                <a:gridCol w="2542680"/>
                <a:gridCol w="2543040"/>
              </a:tblGrid>
              <a:tr h="317520">
                <a:tc>
                  <a:txBody>
                    <a:bodyPr/>
                    <a:p>
                      <a:pPr algn="ctr">
                        <a:lnSpc>
                          <a:spcPct val="0"/>
                        </a:lnSpc>
                      </a:pPr>
                      <a:r>
                        <a:rPr b="0" lang="de-DE" sz="1600" spc="-1" strike="noStrike">
                          <a:solidFill>
                            <a:srgbClr val="000000"/>
                          </a:solidFill>
                          <a:latin typeface="Arial"/>
                          <a:ea typeface="DejaVu Sans"/>
                        </a:rPr>
                        <a:t>♥ </a:t>
                      </a:r>
                      <a:r>
                        <a:rPr b="0" lang="de-DE" sz="1600" spc="-1" strike="noStrike">
                          <a:solidFill>
                            <a:srgbClr val="000000"/>
                          </a:solidFill>
                          <a:latin typeface="Arial"/>
                          <a:ea typeface="DejaVu Sans"/>
                        </a:rPr>
                        <a:t>Glücklich wenn..</a:t>
                      </a:r>
                      <a:endParaRPr b="0" lang="de-DE" sz="1600" spc="-1" strike="noStrike">
                        <a:latin typeface="Arial"/>
                      </a:endParaRPr>
                    </a:p>
                  </a:txBody>
                  <a:tcPr marL="91440" marR="91440">
                    <a:solidFill>
                      <a:srgbClr val="f4b183"/>
                    </a:solidFill>
                  </a:tcPr>
                </a:tc>
                <a:tc>
                  <a:txBody>
                    <a:bodyPr/>
                    <a:p>
                      <a:pPr algn="ctr">
                        <a:lnSpc>
                          <a:spcPct val="0"/>
                        </a:lnSpc>
                      </a:pPr>
                      <a:r>
                        <a:rPr b="0" lang="de-DE" sz="1600" spc="-1" strike="noStrike">
                          <a:solidFill>
                            <a:srgbClr val="000000"/>
                          </a:solidFill>
                          <a:latin typeface="Arial"/>
                          <a:ea typeface="DejaVu Sans"/>
                        </a:rPr>
                        <a:t>😞  </a:t>
                      </a:r>
                      <a:r>
                        <a:rPr b="0" lang="de-DE" sz="1600" spc="-1" strike="noStrike">
                          <a:solidFill>
                            <a:srgbClr val="000000"/>
                          </a:solidFill>
                          <a:latin typeface="Arial"/>
                          <a:ea typeface="DejaVu Sans"/>
                        </a:rPr>
                        <a:t>Ärgerlich wenn..</a:t>
                      </a:r>
                      <a:endParaRPr b="0" lang="de-DE" sz="1600" spc="-1" strike="noStrike">
                        <a:latin typeface="Arial"/>
                      </a:endParaRPr>
                    </a:p>
                  </a:txBody>
                  <a:tcPr marL="91440" marR="91440">
                    <a:solidFill>
                      <a:srgbClr val="f4b183"/>
                    </a:solidFill>
                  </a:tcPr>
                </a:tc>
              </a:tr>
              <a:tr h="262440">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alle ihr bestes geben</a:t>
                      </a:r>
                      <a:endParaRPr b="0" lang="de-DE" sz="1200" spc="-1" strike="noStrike">
                        <a:latin typeface="Arial"/>
                      </a:endParaRPr>
                    </a:p>
                  </a:txBody>
                  <a:tcPr marL="91440" marR="91440">
                    <a:solidFill>
                      <a:srgbClr val="e7e6e6"/>
                    </a:solidFill>
                  </a:tcPr>
                </a:tc>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Engagement fehlt</a:t>
                      </a:r>
                      <a:endParaRPr b="0" lang="de-DE" sz="1200" spc="-1" strike="noStrike">
                        <a:latin typeface="Arial"/>
                      </a:endParaRPr>
                    </a:p>
                  </a:txBody>
                  <a:tcPr marL="91440" marR="91440">
                    <a:solidFill>
                      <a:srgbClr val="e7e6e6"/>
                    </a:solidFill>
                  </a:tcPr>
                </a:tc>
              </a:tr>
              <a:tr h="262440">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ihre Leistung anerkannt wird</a:t>
                      </a:r>
                      <a:endParaRPr b="0" lang="de-DE" sz="1200" spc="-1" strike="noStrike">
                        <a:latin typeface="Arial"/>
                      </a:endParaRPr>
                    </a:p>
                  </a:txBody>
                  <a:tcPr marL="91440" marR="91440">
                    <a:solidFill>
                      <a:srgbClr val="e7e6e6"/>
                    </a:solidFill>
                  </a:tcPr>
                </a:tc>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sie nicht ernst genommen wird</a:t>
                      </a:r>
                      <a:endParaRPr b="0" lang="de-DE" sz="1200" spc="-1" strike="noStrike">
                        <a:latin typeface="Arial"/>
                      </a:endParaRPr>
                    </a:p>
                  </a:txBody>
                  <a:tcPr marL="91440" marR="91440">
                    <a:solidFill>
                      <a:srgbClr val="e7e6e6"/>
                    </a:solidFill>
                  </a:tcPr>
                </a:tc>
              </a:tr>
              <a:tr h="428760">
                <a:tc>
                  <a:tcPr marL="91440" marR="91440">
                    <a:solidFill>
                      <a:srgbClr val="e7e6e6"/>
                    </a:solidFill>
                  </a:tcPr>
                </a:tc>
                <a:tc>
                  <a:tcPr marL="91440" marR="91440">
                    <a:solidFill>
                      <a:srgbClr val="e7e6e6"/>
                    </a:solidFill>
                  </a:tcPr>
                </a:tc>
              </a:tr>
            </a:tbl>
          </a:graphicData>
        </a:graphic>
      </p:graphicFrame>
      <p:graphicFrame>
        <p:nvGraphicFramePr>
          <p:cNvPr id="59" name="Table 5"/>
          <p:cNvGraphicFramePr/>
          <p:nvPr/>
        </p:nvGraphicFramePr>
        <p:xfrm>
          <a:off x="2886120" y="2556720"/>
          <a:ext cx="7035840" cy="1270800"/>
        </p:xfrm>
        <a:graphic>
          <a:graphicData uri="http://schemas.openxmlformats.org/drawingml/2006/table">
            <a:tbl>
              <a:tblPr/>
              <a:tblGrid>
                <a:gridCol w="3517560"/>
                <a:gridCol w="3518640"/>
              </a:tblGrid>
              <a:tr h="317520">
                <a:tc>
                  <a:txBody>
                    <a:bodyPr/>
                    <a:p>
                      <a:pPr algn="ctr">
                        <a:lnSpc>
                          <a:spcPct val="0"/>
                        </a:lnSpc>
                      </a:pPr>
                      <a:r>
                        <a:rPr b="0" lang="de-DE" sz="1600" spc="-1" strike="noStrike">
                          <a:solidFill>
                            <a:srgbClr val="000000"/>
                          </a:solidFill>
                          <a:latin typeface="Arial"/>
                          <a:ea typeface="DejaVu Sans"/>
                        </a:rPr>
                        <a:t>Motivation</a:t>
                      </a:r>
                      <a:endParaRPr b="0" lang="de-DE" sz="1600" spc="-1" strike="noStrike">
                        <a:latin typeface="Arial"/>
                      </a:endParaRPr>
                    </a:p>
                  </a:txBody>
                  <a:tcPr marL="91440" marR="91440">
                    <a:solidFill>
                      <a:srgbClr val="f4b183"/>
                    </a:solidFill>
                  </a:tcPr>
                </a:tc>
                <a:tc>
                  <a:txBody>
                    <a:bodyPr/>
                    <a:p>
                      <a:pPr algn="ctr">
                        <a:lnSpc>
                          <a:spcPct val="0"/>
                        </a:lnSpc>
                      </a:pPr>
                      <a:r>
                        <a:rPr b="0" lang="de-DE" sz="1600" spc="-1" strike="noStrike">
                          <a:solidFill>
                            <a:srgbClr val="000000"/>
                          </a:solidFill>
                          <a:latin typeface="Arial"/>
                          <a:ea typeface="DejaVu Sans"/>
                        </a:rPr>
                        <a:t>Ziele</a:t>
                      </a:r>
                      <a:endParaRPr b="0" lang="de-DE" sz="1600" spc="-1" strike="noStrike">
                        <a:latin typeface="Arial"/>
                      </a:endParaRPr>
                    </a:p>
                  </a:txBody>
                  <a:tcPr marL="91440" marR="91440">
                    <a:solidFill>
                      <a:srgbClr val="f4b183"/>
                    </a:solidFill>
                  </a:tcPr>
                </a:tc>
              </a:tr>
              <a:tr h="262440">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gesellschaftlicher Beitrag leisten</a:t>
                      </a:r>
                      <a:endParaRPr b="0" lang="de-DE" sz="1200" spc="-1" strike="noStrike">
                        <a:latin typeface="Arial"/>
                      </a:endParaRPr>
                    </a:p>
                  </a:txBody>
                  <a:tcPr marL="91440" marR="91440">
                    <a:solidFill>
                      <a:srgbClr val="e7e6e6"/>
                    </a:solidFill>
                  </a:tcPr>
                </a:tc>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gute Leistung zeigen</a:t>
                      </a:r>
                      <a:endParaRPr b="0" lang="de-DE" sz="1200" spc="-1" strike="noStrike">
                        <a:latin typeface="Arial"/>
                      </a:endParaRPr>
                    </a:p>
                  </a:txBody>
                  <a:tcPr marL="91440" marR="91440">
                    <a:solidFill>
                      <a:srgbClr val="e7e6e6"/>
                    </a:solidFill>
                  </a:tcPr>
                </a:tc>
              </a:tr>
              <a:tr h="262440">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in der Musikerrolle beweisen</a:t>
                      </a:r>
                      <a:endParaRPr b="0" lang="de-DE" sz="1200" spc="-1" strike="noStrike">
                        <a:latin typeface="Arial"/>
                      </a:endParaRPr>
                    </a:p>
                  </a:txBody>
                  <a:tcPr marL="91440" marR="91440">
                    <a:solidFill>
                      <a:srgbClr val="e7e6e6"/>
                    </a:solidFill>
                  </a:tcPr>
                </a:tc>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Vorbildfunktion erfüllen</a:t>
                      </a:r>
                      <a:endParaRPr b="0" lang="de-DE" sz="1200" spc="-1" strike="noStrike">
                        <a:latin typeface="Arial"/>
                      </a:endParaRPr>
                    </a:p>
                  </a:txBody>
                  <a:tcPr marL="91440" marR="91440">
                    <a:solidFill>
                      <a:srgbClr val="e7e6e6"/>
                    </a:solidFill>
                  </a:tcPr>
                </a:tc>
              </a:tr>
              <a:tr h="428760">
                <a:tc>
                  <a:tcPr marL="91440" marR="91440">
                    <a:solidFill>
                      <a:srgbClr val="e7e6e6"/>
                    </a:solidFill>
                  </a:tcPr>
                </a:tc>
                <a:tc>
                  <a:tcPr marL="91440" marR="91440">
                    <a:solidFill>
                      <a:srgbClr val="e7e6e6"/>
                    </a:solidFill>
                  </a:tcPr>
                </a:tc>
              </a:tr>
            </a:tbl>
          </a:graphicData>
        </a:graphic>
      </p:graphicFrame>
      <p:graphicFrame>
        <p:nvGraphicFramePr>
          <p:cNvPr id="60" name="Table 6"/>
          <p:cNvGraphicFramePr/>
          <p:nvPr/>
        </p:nvGraphicFramePr>
        <p:xfrm>
          <a:off x="2223360" y="905040"/>
          <a:ext cx="7720200" cy="1512000"/>
        </p:xfrm>
        <a:graphic>
          <a:graphicData uri="http://schemas.openxmlformats.org/drawingml/2006/table">
            <a:tbl>
              <a:tblPr/>
              <a:tblGrid>
                <a:gridCol w="7720560"/>
              </a:tblGrid>
              <a:tr h="408600">
                <a:tc>
                  <a:txBody>
                    <a:bodyPr/>
                    <a:p>
                      <a:pPr>
                        <a:lnSpc>
                          <a:spcPct val="0"/>
                        </a:lnSpc>
                      </a:pPr>
                      <a:r>
                        <a:rPr b="0" lang="de-DE" sz="1600" spc="-1" strike="noStrike">
                          <a:solidFill>
                            <a:srgbClr val="000000"/>
                          </a:solidFill>
                          <a:latin typeface="Arial"/>
                          <a:ea typeface="DejaVu Sans"/>
                        </a:rPr>
                        <a:t>Über mich / Biographie</a:t>
                      </a:r>
                      <a:endParaRPr b="0" lang="de-DE" sz="1600" spc="-1" strike="noStrike">
                        <a:latin typeface="Arial"/>
                      </a:endParaRPr>
                    </a:p>
                  </a:txBody>
                  <a:tcPr marL="91440" marR="91440">
                    <a:solidFill>
                      <a:srgbClr val="f4b183"/>
                    </a:solidFill>
                  </a:tcPr>
                </a:tc>
              </a:tr>
              <a:tr h="1103760">
                <a:tc>
                  <a:txBody>
                    <a:bodyPr/>
                    <a:p>
                      <a:pPr>
                        <a:lnSpc>
                          <a:spcPct val="0"/>
                        </a:lnSpc>
                      </a:pPr>
                      <a:r>
                        <a:rPr b="0" lang="de-DE" sz="1200" spc="-1" strike="noStrike">
                          <a:solidFill>
                            <a:srgbClr val="000000"/>
                          </a:solidFill>
                          <a:latin typeface="Arial"/>
                          <a:ea typeface="DejaVu Sans"/>
                        </a:rPr>
                        <a:t>Maike ist erst vor 5 Jahren nach Bonn gezogen. Sie ist in Hannover aufgewachsen und hat dort bei der Stadtsparkasse für den Bereich Immobilien gearbeitet. Ihre Tochter geht aktuell in eine Ganztagsschule, sodass sie sich neben ihren Teilzeit-Job in Bonn auch wieder ihrer alten Leidenschaft Musikspielen widmen will. Sie hat in ihrer bisherigen Aktiven-Zeit einige Leistungskurse der Landesschule besucht und sehr gute Leistungen bescheinigt bekommen. </a:t>
                      </a:r>
                      <a:endParaRPr b="0" lang="de-DE" sz="1200" spc="-1" strike="noStrike">
                        <a:latin typeface="Arial"/>
                      </a:endParaRPr>
                    </a:p>
                  </a:txBody>
                  <a:tcPr marL="91440" marR="91440">
                    <a:solidFill>
                      <a:srgbClr val="e7e6e6"/>
                    </a:solidFill>
                  </a:tcPr>
                </a:tc>
              </a:tr>
            </a:tbl>
          </a:graphicData>
        </a:graphic>
      </p:graphicFrame>
      <p:graphicFrame>
        <p:nvGraphicFramePr>
          <p:cNvPr id="61" name="Table 7"/>
          <p:cNvGraphicFramePr/>
          <p:nvPr/>
        </p:nvGraphicFramePr>
        <p:xfrm>
          <a:off x="8105040" y="6319800"/>
          <a:ext cx="1817280" cy="1095480"/>
        </p:xfrm>
        <a:graphic>
          <a:graphicData uri="http://schemas.openxmlformats.org/drawingml/2006/table">
            <a:tbl>
              <a:tblPr/>
              <a:tblGrid>
                <a:gridCol w="1817640"/>
              </a:tblGrid>
              <a:tr h="377640">
                <a:tc>
                  <a:txBody>
                    <a:bodyPr/>
                    <a:p>
                      <a:pPr algn="ctr">
                        <a:lnSpc>
                          <a:spcPct val="0"/>
                        </a:lnSpc>
                      </a:pPr>
                      <a:r>
                        <a:rPr b="0" lang="de-DE" sz="1600" spc="-1" strike="noStrike">
                          <a:solidFill>
                            <a:srgbClr val="000000"/>
                          </a:solidFill>
                          <a:latin typeface="Arial"/>
                          <a:ea typeface="DejaVu Sans"/>
                        </a:rPr>
                        <a:t>Interessen</a:t>
                      </a:r>
                      <a:endParaRPr b="0" lang="de-DE" sz="1600" spc="-1" strike="noStrike">
                        <a:latin typeface="Arial"/>
                      </a:endParaRPr>
                    </a:p>
                  </a:txBody>
                  <a:tcPr marL="91440" marR="91440">
                    <a:solidFill>
                      <a:srgbClr val="f4b183"/>
                    </a:solidFill>
                  </a:tcPr>
                </a:tc>
              </a:tr>
              <a:tr h="717840">
                <a:tc>
                  <a:txBody>
                    <a:bodyPr/>
                    <a:p>
                      <a:pPr marL="171360" indent="-168480">
                        <a:lnSpc>
                          <a:spcPct val="0"/>
                        </a:lnSpc>
                        <a:buClr>
                          <a:srgbClr val="000000"/>
                        </a:buClr>
                        <a:buFont typeface="Arial"/>
                        <a:buChar char="•"/>
                      </a:pPr>
                      <a:r>
                        <a:rPr b="0" lang="de-DE" sz="1200" spc="-1" strike="noStrike">
                          <a:solidFill>
                            <a:srgbClr val="000000"/>
                          </a:solidFill>
                          <a:latin typeface="Arial"/>
                          <a:ea typeface="DejaVu Sans"/>
                        </a:rPr>
                        <a:t>Gardetanz</a:t>
                      </a:r>
                      <a:endParaRPr b="0" lang="de-DE" sz="1200" spc="-1" strike="noStrike">
                        <a:latin typeface="Arial"/>
                      </a:endParaRPr>
                    </a:p>
                    <a:p>
                      <a:pPr>
                        <a:lnSpc>
                          <a:spcPct val="0"/>
                        </a:lnSpc>
                      </a:pPr>
                      <a:endParaRPr b="0" lang="de-DE" sz="1200" spc="-1" strike="noStrike">
                        <a:latin typeface="Arial"/>
                      </a:endParaRPr>
                    </a:p>
                  </a:txBody>
                  <a:tcPr marL="91440" marR="91440">
                    <a:solidFill>
                      <a:srgbClr val="e7e6e6"/>
                    </a:solidFill>
                  </a:tcPr>
                </a:tc>
              </a:tr>
            </a:tbl>
          </a:graphicData>
        </a:graphic>
      </p:graphicFrame>
      <p:graphicFrame>
        <p:nvGraphicFramePr>
          <p:cNvPr id="62" name="Table 8"/>
          <p:cNvGraphicFramePr/>
          <p:nvPr/>
        </p:nvGraphicFramePr>
        <p:xfrm>
          <a:off x="158040" y="2536200"/>
          <a:ext cx="2615760" cy="2404440"/>
        </p:xfrm>
        <a:graphic>
          <a:graphicData uri="http://schemas.openxmlformats.org/drawingml/2006/table">
            <a:tbl>
              <a:tblPr/>
              <a:tblGrid>
                <a:gridCol w="2616120"/>
              </a:tblGrid>
              <a:tr h="351000">
                <a:tc>
                  <a:txBody>
                    <a:bodyPr/>
                    <a:p>
                      <a:pPr algn="ctr">
                        <a:lnSpc>
                          <a:spcPct val="0"/>
                        </a:lnSpc>
                      </a:pPr>
                      <a:r>
                        <a:rPr b="0" lang="de-DE" sz="1600" spc="-1" strike="noStrike">
                          <a:solidFill>
                            <a:srgbClr val="000000"/>
                          </a:solidFill>
                          <a:latin typeface="Arial"/>
                          <a:ea typeface="DejaVu Sans"/>
                        </a:rPr>
                        <a:t>Zur Person</a:t>
                      </a:r>
                      <a:endParaRPr b="0" lang="de-DE" sz="1600" spc="-1" strike="noStrike">
                        <a:latin typeface="Arial"/>
                      </a:endParaRPr>
                    </a:p>
                  </a:txBody>
                  <a:tcPr marL="91440" marR="91440">
                    <a:solidFill>
                      <a:srgbClr val="f4b183"/>
                    </a:solidFill>
                  </a:tcPr>
                </a:tc>
              </a:tr>
              <a:tr h="2053440">
                <a:tc>
                  <a:txBody>
                    <a:bodyPr/>
                    <a:p>
                      <a:pPr>
                        <a:lnSpc>
                          <a:spcPct val="0"/>
                        </a:lnSpc>
                      </a:pPr>
                      <a:r>
                        <a:rPr b="1" lang="de-DE" sz="1200" spc="-1" strike="noStrike">
                          <a:solidFill>
                            <a:srgbClr val="000000"/>
                          </a:solidFill>
                          <a:latin typeface="Arial"/>
                          <a:ea typeface="DejaVu Sans"/>
                        </a:rPr>
                        <a:t>Alter:</a:t>
                      </a:r>
                      <a:r>
                        <a:rPr b="0" lang="de-DE" sz="1200" spc="-1" strike="noStrike">
                          <a:solidFill>
                            <a:srgbClr val="000000"/>
                          </a:solidFill>
                          <a:latin typeface="Arial"/>
                          <a:ea typeface="DejaVu Sans"/>
                        </a:rPr>
                        <a:t> 35 Jahre</a:t>
                      </a:r>
                      <a:endParaRPr b="0" lang="de-DE" sz="1200" spc="-1" strike="noStrike">
                        <a:latin typeface="Arial"/>
                      </a:endParaRPr>
                    </a:p>
                    <a:p>
                      <a:pPr>
                        <a:lnSpc>
                          <a:spcPct val="0"/>
                        </a:lnSpc>
                      </a:pPr>
                      <a:r>
                        <a:rPr b="1" lang="de-DE" sz="1200" spc="-1" strike="noStrike">
                          <a:solidFill>
                            <a:srgbClr val="000000"/>
                          </a:solidFill>
                          <a:latin typeface="Arial"/>
                          <a:ea typeface="DejaVu Sans"/>
                        </a:rPr>
                        <a:t>Job:</a:t>
                      </a:r>
                      <a:r>
                        <a:rPr b="0" lang="de-DE" sz="1200" spc="-1" strike="noStrike">
                          <a:solidFill>
                            <a:srgbClr val="000000"/>
                          </a:solidFill>
                          <a:latin typeface="Arial"/>
                          <a:ea typeface="DejaVu Sans"/>
                        </a:rPr>
                        <a:t> Bankerin</a:t>
                      </a:r>
                      <a:endParaRPr b="0" lang="de-DE" sz="1200" spc="-1" strike="noStrike">
                        <a:latin typeface="Arial"/>
                      </a:endParaRPr>
                    </a:p>
                    <a:p>
                      <a:pPr>
                        <a:lnSpc>
                          <a:spcPct val="0"/>
                        </a:lnSpc>
                      </a:pPr>
                      <a:r>
                        <a:rPr b="1" lang="de-DE" sz="1200" spc="-1" strike="noStrike">
                          <a:solidFill>
                            <a:srgbClr val="000000"/>
                          </a:solidFill>
                          <a:latin typeface="Arial"/>
                          <a:ea typeface="DejaVu Sans"/>
                        </a:rPr>
                        <a:t>Ausbildung:</a:t>
                      </a:r>
                      <a:r>
                        <a:rPr b="0" lang="de-DE" sz="1200" spc="-1" strike="noStrike">
                          <a:solidFill>
                            <a:srgbClr val="000000"/>
                          </a:solidFill>
                          <a:latin typeface="Arial"/>
                          <a:ea typeface="DejaVu Sans"/>
                        </a:rPr>
                        <a:t> Bankauffrau</a:t>
                      </a:r>
                      <a:endParaRPr b="0" lang="de-DE" sz="1200" spc="-1" strike="noStrike">
                        <a:latin typeface="Arial"/>
                      </a:endParaRPr>
                    </a:p>
                    <a:p>
                      <a:pPr>
                        <a:lnSpc>
                          <a:spcPct val="0"/>
                        </a:lnSpc>
                      </a:pPr>
                      <a:r>
                        <a:rPr b="1" lang="de-DE" sz="1200" spc="-1" strike="noStrike">
                          <a:solidFill>
                            <a:srgbClr val="000000"/>
                          </a:solidFill>
                          <a:latin typeface="Arial"/>
                          <a:ea typeface="DejaVu Sans"/>
                        </a:rPr>
                        <a:t>Wohnort:</a:t>
                      </a:r>
                      <a:r>
                        <a:rPr b="0" lang="de-DE" sz="1200" spc="-1" strike="noStrike">
                          <a:solidFill>
                            <a:srgbClr val="000000"/>
                          </a:solidFill>
                          <a:latin typeface="Arial"/>
                          <a:ea typeface="DejaVu Sans"/>
                        </a:rPr>
                        <a:t>Bonn-Beuel</a:t>
                      </a:r>
                      <a:endParaRPr b="0" lang="de-DE" sz="1200" spc="-1" strike="noStrike">
                        <a:latin typeface="Arial"/>
                      </a:endParaRPr>
                    </a:p>
                    <a:p>
                      <a:pPr>
                        <a:lnSpc>
                          <a:spcPct val="0"/>
                        </a:lnSpc>
                      </a:pPr>
                      <a:r>
                        <a:rPr b="1" lang="de-DE" sz="1200" spc="-1" strike="noStrike">
                          <a:solidFill>
                            <a:srgbClr val="000000"/>
                          </a:solidFill>
                          <a:latin typeface="Arial"/>
                          <a:ea typeface="DejaVu Sans"/>
                        </a:rPr>
                        <a:t>Familienstand:</a:t>
                      </a:r>
                      <a:r>
                        <a:rPr b="0" lang="de-DE" sz="1200" spc="-1" strike="noStrike">
                          <a:solidFill>
                            <a:srgbClr val="000000"/>
                          </a:solidFill>
                          <a:latin typeface="Arial"/>
                          <a:ea typeface="DejaVu Sans"/>
                        </a:rPr>
                        <a:t> verheiratet, ein Kind</a:t>
                      </a:r>
                      <a:endParaRPr b="0" lang="de-DE" sz="1200" spc="-1" strike="noStrike">
                        <a:latin typeface="Arial"/>
                      </a:endParaRPr>
                    </a:p>
                    <a:p>
                      <a:pPr>
                        <a:lnSpc>
                          <a:spcPct val="0"/>
                        </a:lnSpc>
                      </a:pPr>
                      <a:r>
                        <a:rPr b="1" lang="de-DE" sz="1200" spc="-1" strike="noStrike">
                          <a:solidFill>
                            <a:srgbClr val="000000"/>
                          </a:solidFill>
                          <a:latin typeface="Arial"/>
                          <a:ea typeface="DejaVu Sans"/>
                        </a:rPr>
                        <a:t>Persönlichkeit:</a:t>
                      </a:r>
                      <a:r>
                        <a:rPr b="0" lang="de-DE" sz="1200" spc="-1" strike="noStrike">
                          <a:solidFill>
                            <a:srgbClr val="000000"/>
                          </a:solidFill>
                          <a:latin typeface="Arial"/>
                          <a:ea typeface="DejaVu Sans"/>
                        </a:rPr>
                        <a:t> </a:t>
                      </a:r>
                      <a:endParaRPr b="0" lang="de-DE" sz="1200" spc="-1" strike="noStrike">
                        <a:latin typeface="Arial"/>
                      </a:endParaRPr>
                    </a:p>
                    <a:p>
                      <a:pPr>
                        <a:lnSpc>
                          <a:spcPct val="0"/>
                        </a:lnSpc>
                      </a:pPr>
                      <a:r>
                        <a:rPr b="0" lang="de-DE" sz="1200" spc="-1" strike="noStrike">
                          <a:solidFill>
                            <a:srgbClr val="000000"/>
                          </a:solidFill>
                          <a:latin typeface="Arial"/>
                          <a:ea typeface="DejaVu Sans"/>
                        </a:rPr>
                        <a:t>selbstbewusst, unscheinbare Erscheinung, anpackend, engagiert übernimmt übergreifende Aufgaben</a:t>
                      </a:r>
                      <a:endParaRPr b="0" lang="de-DE" sz="1200" spc="-1" strike="noStrike">
                        <a:latin typeface="Arial"/>
                      </a:endParaRPr>
                    </a:p>
                  </a:txBody>
                  <a:tcPr marL="91440" marR="91440">
                    <a:solidFill>
                      <a:srgbClr val="e7e6e6"/>
                    </a:solidFill>
                  </a:tcPr>
                </a:tc>
              </a:tr>
            </a:tbl>
          </a:graphicData>
        </a:graphic>
      </p:graphicFrame>
      <p:graphicFrame>
        <p:nvGraphicFramePr>
          <p:cNvPr id="63" name="Table 9"/>
          <p:cNvGraphicFramePr/>
          <p:nvPr/>
        </p:nvGraphicFramePr>
        <p:xfrm>
          <a:off x="8105040" y="3813480"/>
          <a:ext cx="1817280" cy="115344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Musikgeschmack</a:t>
                      </a:r>
                      <a:endParaRPr b="0" lang="de-DE" sz="1600" spc="-1" strike="noStrike">
                        <a:latin typeface="Arial"/>
                      </a:endParaRPr>
                    </a:p>
                  </a:txBody>
                  <a:tcPr marL="91440" marR="91440">
                    <a:solidFill>
                      <a:srgbClr val="f4b183"/>
                    </a:solidFill>
                  </a:tcPr>
                </a:tc>
              </a:tr>
              <a:tr h="433080">
                <a:tc>
                  <a:txBody>
                    <a:bodyPr/>
                    <a:p>
                      <a:pPr marL="216000" indent="-214920">
                        <a:lnSpc>
                          <a:spcPct val="0"/>
                        </a:lnSpc>
                        <a:buClr>
                          <a:srgbClr val="000000"/>
                        </a:buClr>
                        <a:buSzPct val="45000"/>
                        <a:buFont typeface="Wingdings" charset="2"/>
                        <a:buChar char=""/>
                      </a:pPr>
                      <a:r>
                        <a:rPr b="0" lang="de-DE" sz="1200" spc="-1" strike="noStrike">
                          <a:solidFill>
                            <a:srgbClr val="000000"/>
                          </a:solidFill>
                          <a:latin typeface="Arial"/>
                        </a:rPr>
                        <a:t>Pop</a:t>
                      </a:r>
                      <a:endParaRPr b="0" lang="de-DE" sz="1200" spc="-1" strike="noStrike">
                        <a:latin typeface="Arial"/>
                      </a:endParaRPr>
                    </a:p>
                    <a:p>
                      <a:pPr marL="216000" indent="-214920">
                        <a:lnSpc>
                          <a:spcPct val="0"/>
                        </a:lnSpc>
                        <a:buClr>
                          <a:srgbClr val="000000"/>
                        </a:buClr>
                        <a:buSzPct val="45000"/>
                        <a:buFont typeface="Wingdings" charset="2"/>
                        <a:buChar char=""/>
                      </a:pPr>
                      <a:r>
                        <a:rPr b="0" lang="de-DE" sz="1200" spc="-1" strike="noStrike">
                          <a:solidFill>
                            <a:srgbClr val="000000"/>
                          </a:solidFill>
                          <a:latin typeface="Arial"/>
                        </a:rPr>
                        <a:t>Schlager</a:t>
                      </a:r>
                      <a:endParaRPr b="0" lang="de-DE" sz="1200" spc="-1" strike="noStrike">
                        <a:latin typeface="Arial"/>
                      </a:endParaRPr>
                    </a:p>
                  </a:txBody>
                  <a:tcPr marL="91440" marR="91440">
                    <a:solidFill>
                      <a:srgbClr val="e7e6e6"/>
                    </a:solidFill>
                  </a:tcPr>
                </a:tc>
              </a:tr>
              <a:tr h="433080">
                <a:tc>
                  <a:txBody>
                    <a:bodyPr/>
                    <a:p>
                      <a:pPr marL="216000" indent="-214920">
                        <a:lnSpc>
                          <a:spcPct val="0"/>
                        </a:lnSpc>
                        <a:buClr>
                          <a:srgbClr val="000000"/>
                        </a:buClr>
                        <a:buSzPct val="45000"/>
                        <a:buFont typeface="Wingdings" charset="2"/>
                        <a:buChar char=""/>
                      </a:pPr>
                      <a:r>
                        <a:rPr b="0" lang="de-DE" sz="1200" spc="-1" strike="noStrike">
                          <a:solidFill>
                            <a:srgbClr val="000000"/>
                          </a:solidFill>
                          <a:latin typeface="Arial"/>
                          <a:ea typeface="DejaVu Sans"/>
                        </a:rPr>
                        <a:t>Oldies &amp; Evergreeens</a:t>
                      </a:r>
                      <a:endParaRPr b="0" lang="de-DE" sz="1200" spc="-1" strike="noStrike">
                        <a:latin typeface="Arial"/>
                      </a:endParaRPr>
                    </a:p>
                  </a:txBody>
                  <a:tcPr marL="91440" marR="91440">
                    <a:solidFill>
                      <a:srgbClr val="e7e6e6"/>
                    </a:solidFill>
                  </a:tcPr>
                </a:tc>
              </a:tr>
            </a:tbl>
          </a:graphicData>
        </a:graphic>
      </p:graphicFrame>
      <p:graphicFrame>
        <p:nvGraphicFramePr>
          <p:cNvPr id="64" name="Table 10"/>
          <p:cNvGraphicFramePr/>
          <p:nvPr/>
        </p:nvGraphicFramePr>
        <p:xfrm>
          <a:off x="8105040" y="5077080"/>
          <a:ext cx="1817280" cy="118980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Lieblingsbands</a:t>
                      </a:r>
                      <a:endParaRPr b="0" lang="de-DE" sz="1600" spc="-1" strike="noStrike">
                        <a:latin typeface="Arial"/>
                      </a:endParaRPr>
                    </a:p>
                  </a:txBody>
                  <a:tcPr marL="91440" marR="91440">
                    <a:solidFill>
                      <a:srgbClr val="f4b183"/>
                    </a:solidFill>
                  </a:tcPr>
                </a:tc>
              </a:tr>
              <a:tr h="262440">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Dieter Thomas Kuhn</a:t>
                      </a:r>
                      <a:endParaRPr b="0" lang="de-DE" sz="1200" spc="-1" strike="noStrike">
                        <a:latin typeface="Arial"/>
                      </a:endParaRPr>
                    </a:p>
                  </a:txBody>
                  <a:tcPr marL="91440" marR="91440">
                    <a:solidFill>
                      <a:srgbClr val="e7e6e6"/>
                    </a:solidFill>
                  </a:tcPr>
                </a:tc>
              </a:tr>
              <a:tr h="262440">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Rex Gildo</a:t>
                      </a:r>
                      <a:endParaRPr b="0" lang="de-DE" sz="1200" spc="-1" strike="noStrike">
                        <a:latin typeface="Arial"/>
                      </a:endParaRPr>
                    </a:p>
                  </a:txBody>
                  <a:tcPr marL="91440" marR="91440">
                    <a:solidFill>
                      <a:srgbClr val="e7e6e6"/>
                    </a:solidFill>
                  </a:tcPr>
                </a:tc>
              </a:tr>
              <a:tr h="347760">
                <a:tc>
                  <a:tcPr marL="91440" marR="91440">
                    <a:solidFill>
                      <a:srgbClr val="e7e6e6"/>
                    </a:solidFill>
                  </a:tcPr>
                </a:tc>
              </a:tr>
            </a:tbl>
          </a:graphicData>
        </a:graphic>
      </p:graphicFrame>
      <p:pic>
        <p:nvPicPr>
          <p:cNvPr id="65" name="" descr=""/>
          <p:cNvPicPr/>
          <p:nvPr/>
        </p:nvPicPr>
        <p:blipFill>
          <a:blip r:embed="rId1"/>
          <a:stretch/>
        </p:blipFill>
        <p:spPr>
          <a:xfrm>
            <a:off x="288000" y="216000"/>
            <a:ext cx="1690920" cy="215892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rot="11400">
            <a:off x="159120" y="179280"/>
            <a:ext cx="1941120" cy="2229480"/>
          </a:xfrm>
          <a:custGeom>
            <a:avLst/>
            <a:gdLst/>
            <a:ahLst/>
            <a:rect l="l" t="t" r="r" b="b"/>
            <a:pathLst>
              <a:path w="21600" h="21600">
                <a:moveTo>
                  <a:pt x="0" y="0"/>
                </a:moveTo>
                <a:lnTo>
                  <a:pt x="21600" y="0"/>
                </a:lnTo>
                <a:lnTo>
                  <a:pt x="21600" y="21600"/>
                </a:lnTo>
                <a:lnTo>
                  <a:pt x="0" y="21600"/>
                </a:lnTo>
                <a:lnTo>
                  <a:pt x="0" y="0"/>
                </a:lnTo>
                <a:close/>
              </a:path>
            </a:pathLst>
          </a:custGeom>
          <a:solidFill>
            <a:srgbClr val="ffffff">
              <a:alpha val="50000"/>
            </a:srgbClr>
          </a:solidFill>
          <a:ln>
            <a:solidFill>
              <a:srgbClr val="000000"/>
            </a:solidFill>
          </a:ln>
        </p:spPr>
        <p:style>
          <a:lnRef idx="0"/>
          <a:fillRef idx="0"/>
          <a:effectRef idx="0"/>
          <a:fontRef idx="minor"/>
        </p:style>
        <p:txBody>
          <a:bodyPr wrap="none" lIns="90000" rIns="90000" tIns="45000" bIns="45000" anchor="ctr" anchorCtr="1"/>
          <a:p>
            <a:pPr algn="ctr">
              <a:lnSpc>
                <a:spcPct val="0"/>
              </a:lnSpc>
            </a:pPr>
            <a:r>
              <a:rPr b="1" lang="de-DE" sz="2600" spc="-1" strike="noStrike">
                <a:solidFill>
                  <a:srgbClr val="000000"/>
                </a:solidFill>
                <a:latin typeface="Arial"/>
                <a:ea typeface="DejaVu Sans"/>
              </a:rPr>
              <a:t>BILD</a:t>
            </a:r>
            <a:endParaRPr b="0" lang="de-DE" sz="2600" spc="-1" strike="noStrike">
              <a:latin typeface="Arial"/>
            </a:endParaRPr>
          </a:p>
        </p:txBody>
      </p:sp>
      <p:sp>
        <p:nvSpPr>
          <p:cNvPr id="67" name="CustomShape 2"/>
          <p:cNvSpPr/>
          <p:nvPr/>
        </p:nvSpPr>
        <p:spPr>
          <a:xfrm>
            <a:off x="2222280" y="178920"/>
            <a:ext cx="7718760" cy="587160"/>
          </a:xfrm>
          <a:custGeom>
            <a:avLst/>
            <a:gdLst/>
            <a:ahLst/>
            <a:rect l="l" t="t" r="r" b="b"/>
            <a:pathLst>
              <a:path w="21600" h="21600">
                <a:moveTo>
                  <a:pt x="0" y="0"/>
                </a:moveTo>
                <a:lnTo>
                  <a:pt x="21600" y="0"/>
                </a:lnTo>
                <a:lnTo>
                  <a:pt x="21600" y="21600"/>
                </a:lnTo>
                <a:lnTo>
                  <a:pt x="0" y="21600"/>
                </a:lnTo>
                <a:lnTo>
                  <a:pt x="0" y="0"/>
                </a:lnTo>
                <a:close/>
              </a:path>
            </a:pathLst>
          </a:custGeom>
          <a:solidFill>
            <a:schemeClr val="accent5">
              <a:lumMod val="60000"/>
              <a:lumOff val="40000"/>
            </a:schemeClr>
          </a:solidFill>
          <a:ln>
            <a:solidFill>
              <a:srgbClr val="1c3687"/>
            </a:solidFill>
          </a:ln>
        </p:spPr>
        <p:style>
          <a:lnRef idx="0"/>
          <a:fillRef idx="0"/>
          <a:effectRef idx="0"/>
          <a:fontRef idx="minor"/>
        </p:style>
        <p:txBody>
          <a:bodyPr lIns="90000" rIns="90000" tIns="45000" bIns="45000" anchor="ctr" anchorCtr="1"/>
          <a:p>
            <a:pPr algn="ctr">
              <a:lnSpc>
                <a:spcPct val="0"/>
              </a:lnSpc>
            </a:pPr>
            <a:r>
              <a:rPr b="1" lang="de-DE" sz="3200" spc="-1" strike="noStrike">
                <a:solidFill>
                  <a:srgbClr val="000000"/>
                </a:solidFill>
                <a:latin typeface="Arial"/>
                <a:ea typeface="DejaVu Sans"/>
              </a:rPr>
              <a:t>Tom - Trompete</a:t>
            </a:r>
            <a:endParaRPr b="0" lang="de-DE" sz="3200" spc="-1" strike="noStrike">
              <a:latin typeface="Arial"/>
            </a:endParaRPr>
          </a:p>
        </p:txBody>
      </p:sp>
      <p:graphicFrame>
        <p:nvGraphicFramePr>
          <p:cNvPr id="68" name="Table 3"/>
          <p:cNvGraphicFramePr/>
          <p:nvPr/>
        </p:nvGraphicFramePr>
        <p:xfrm>
          <a:off x="154800" y="5069160"/>
          <a:ext cx="7816320" cy="2299680"/>
        </p:xfrm>
        <a:graphic>
          <a:graphicData uri="http://schemas.openxmlformats.org/drawingml/2006/table">
            <a:tbl>
              <a:tblPr/>
              <a:tblGrid>
                <a:gridCol w="2359440"/>
                <a:gridCol w="2691000"/>
                <a:gridCol w="2766240"/>
              </a:tblGrid>
              <a:tr h="347040">
                <a:tc gridSpan="3">
                  <a:txBody>
                    <a:bodyPr/>
                    <a:p>
                      <a:pPr algn="ctr">
                        <a:lnSpc>
                          <a:spcPct val="0"/>
                        </a:lnSpc>
                        <a:spcBef>
                          <a:spcPts val="564"/>
                        </a:spcBef>
                        <a:spcAft>
                          <a:spcPts val="564"/>
                        </a:spcAft>
                      </a:pPr>
                      <a:r>
                        <a:rPr b="0" lang="de-DE" sz="1600" spc="-1" strike="noStrike">
                          <a:solidFill>
                            <a:srgbClr val="000000"/>
                          </a:solidFill>
                          <a:latin typeface="Arial"/>
                          <a:ea typeface="DejaVu Sans"/>
                        </a:rPr>
                        <a:t>Bedürfnisse</a:t>
                      </a:r>
                      <a:endParaRPr b="0" lang="de-DE" sz="1600" spc="-1" strike="noStrike">
                        <a:latin typeface="Arial"/>
                      </a:endParaRPr>
                    </a:p>
                  </a:txBody>
                  <a:tcPr marL="91440" marR="91440">
                    <a:solidFill>
                      <a:srgbClr val="9dc3e6"/>
                    </a:solidFill>
                  </a:tcPr>
                </a:tc>
                <a:tc hMerge="1">
                  <a:tcPr>
                    <a:solidFill>
                      <a:srgbClr val="729fcf"/>
                    </a:solidFill>
                  </a:tcPr>
                </a:tc>
                <a:tc hMerge="1">
                  <a:tcPr>
                    <a:solidFill>
                      <a:srgbClr val="729fcf"/>
                    </a:solidFill>
                  </a:tcPr>
                </a:tc>
              </a:tr>
              <a:tr h="283680">
                <a:tc>
                  <a:txBody>
                    <a:bodyPr/>
                    <a:p>
                      <a:pPr algn="ctr">
                        <a:lnSpc>
                          <a:spcPct val="0"/>
                        </a:lnSpc>
                        <a:spcBef>
                          <a:spcPts val="564"/>
                        </a:spcBef>
                        <a:spcAft>
                          <a:spcPts val="564"/>
                        </a:spcAft>
                      </a:pPr>
                      <a:r>
                        <a:rPr b="0" lang="de-DE" sz="1200" spc="-1" strike="noStrike">
                          <a:solidFill>
                            <a:srgbClr val="000000"/>
                          </a:solidFill>
                          <a:latin typeface="Arial"/>
                          <a:ea typeface="DejaVu Sans"/>
                        </a:rPr>
                        <a:t>Handlungsbezogen</a:t>
                      </a:r>
                      <a:endParaRPr b="0" lang="de-DE" sz="1200" spc="-1" strike="noStrike">
                        <a:latin typeface="Arial"/>
                      </a:endParaRPr>
                    </a:p>
                  </a:txBody>
                  <a:tcPr marL="91440" marR="91440">
                    <a:solidFill>
                      <a:srgbClr val="9dc3e6"/>
                    </a:solidFill>
                  </a:tcPr>
                </a:tc>
                <a:tc>
                  <a:txBody>
                    <a:bodyPr/>
                    <a:p>
                      <a:pPr algn="ctr">
                        <a:lnSpc>
                          <a:spcPct val="0"/>
                        </a:lnSpc>
                        <a:spcBef>
                          <a:spcPts val="564"/>
                        </a:spcBef>
                        <a:spcAft>
                          <a:spcPts val="564"/>
                        </a:spcAft>
                      </a:pPr>
                      <a:r>
                        <a:rPr b="0" lang="de-DE" sz="1200" spc="-1" strike="noStrike">
                          <a:solidFill>
                            <a:srgbClr val="000000"/>
                          </a:solidFill>
                          <a:latin typeface="Arial"/>
                          <a:ea typeface="DejaVu Sans"/>
                        </a:rPr>
                        <a:t>Sozial</a:t>
                      </a:r>
                      <a:endParaRPr b="0" lang="de-DE" sz="1200" spc="-1" strike="noStrike">
                        <a:latin typeface="Arial"/>
                      </a:endParaRPr>
                    </a:p>
                  </a:txBody>
                  <a:tcPr marL="91440" marR="91440">
                    <a:solidFill>
                      <a:srgbClr val="9dc3e6"/>
                    </a:solidFill>
                  </a:tcPr>
                </a:tc>
                <a:tc>
                  <a:txBody>
                    <a:bodyPr/>
                    <a:p>
                      <a:pPr algn="ctr">
                        <a:lnSpc>
                          <a:spcPct val="0"/>
                        </a:lnSpc>
                        <a:spcBef>
                          <a:spcPts val="564"/>
                        </a:spcBef>
                        <a:spcAft>
                          <a:spcPts val="564"/>
                        </a:spcAft>
                      </a:pPr>
                      <a:r>
                        <a:rPr b="0" lang="de-DE" sz="1200" spc="-1" strike="noStrike">
                          <a:solidFill>
                            <a:srgbClr val="000000"/>
                          </a:solidFill>
                          <a:latin typeface="Arial"/>
                          <a:ea typeface="DejaVu Sans"/>
                        </a:rPr>
                        <a:t>Ideell</a:t>
                      </a:r>
                      <a:endParaRPr b="0" lang="de-DE" sz="1200" spc="-1" strike="noStrike">
                        <a:latin typeface="Arial"/>
                      </a:endParaRPr>
                    </a:p>
                  </a:txBody>
                  <a:tcPr marL="91440" marR="91440">
                    <a:solidFill>
                      <a:srgbClr val="9dc3e6"/>
                    </a:solidFill>
                  </a:tcPr>
                </a:tc>
              </a:tr>
              <a:tr h="1668960">
                <a:tc>
                  <a:txBody>
                    <a:bodyPr/>
                    <a:p>
                      <a:pPr>
                        <a:lnSpc>
                          <a:spcPct val="0"/>
                        </a:lnSpc>
                      </a:pPr>
                      <a:r>
                        <a:rPr b="1" lang="de-DE" sz="1200" spc="-1" strike="noStrike">
                          <a:solidFill>
                            <a:srgbClr val="000000"/>
                          </a:solidFill>
                          <a:latin typeface="Arial"/>
                          <a:ea typeface="DejaVu Sans"/>
                        </a:rPr>
                        <a:t>Kreativität</a:t>
                      </a:r>
                      <a:r>
                        <a:rPr b="0" lang="de-DE" sz="1200" spc="-1" strike="noStrike">
                          <a:solidFill>
                            <a:srgbClr val="808080"/>
                          </a:solidFill>
                          <a:latin typeface="Arial"/>
                          <a:ea typeface="DejaVu Sans"/>
                        </a:rPr>
                        <a:t> </a:t>
                      </a:r>
                      <a:r>
                        <a:rPr b="1" lang="de-DE" sz="1200" spc="-1" strike="noStrike">
                          <a:solidFill>
                            <a:srgbClr val="000000"/>
                          </a:solidFill>
                          <a:latin typeface="Arial"/>
                          <a:ea typeface="DejaVu Sans"/>
                        </a:rPr>
                        <a:t>Anregung</a:t>
                      </a:r>
                      <a:r>
                        <a:rPr b="0" lang="de-DE" sz="1200" spc="-1" strike="noStrike">
                          <a:solidFill>
                            <a:srgbClr val="808080"/>
                          </a:solidFill>
                          <a:latin typeface="Arial"/>
                          <a:ea typeface="DejaVu Sans"/>
                        </a:rPr>
                        <a:t> </a:t>
                      </a:r>
                      <a:endParaRPr b="0" lang="de-DE" sz="1200" spc="-1" strike="noStrike">
                        <a:latin typeface="Arial"/>
                      </a:endParaRPr>
                    </a:p>
                    <a:p>
                      <a:pPr>
                        <a:lnSpc>
                          <a:spcPct val="0"/>
                        </a:lnSpc>
                      </a:pPr>
                      <a:r>
                        <a:rPr b="1" lang="de-DE" sz="1200" spc="-1" strike="noStrike">
                          <a:solidFill>
                            <a:srgbClr val="000000"/>
                          </a:solidFill>
                          <a:latin typeface="Arial"/>
                          <a:ea typeface="DejaVu Sans"/>
                        </a:rPr>
                        <a:t>Neugier</a:t>
                      </a:r>
                      <a:endParaRPr b="0" lang="de-DE" sz="1200" spc="-1" strike="noStrike">
                        <a:latin typeface="Arial"/>
                      </a:endParaRPr>
                    </a:p>
                    <a:p>
                      <a:pPr>
                        <a:lnSpc>
                          <a:spcPct val="0"/>
                        </a:lnSpc>
                      </a:pPr>
                      <a:r>
                        <a:rPr b="1" lang="de-DE" sz="1200" spc="-1" strike="noStrike">
                          <a:solidFill>
                            <a:srgbClr val="000000"/>
                          </a:solidFill>
                          <a:latin typeface="Arial"/>
                          <a:ea typeface="DejaVu Sans"/>
                        </a:rPr>
                        <a:t>Spielen</a:t>
                      </a:r>
                      <a:r>
                        <a:rPr b="0" lang="de-DE" sz="1200" spc="-1" strike="noStrike">
                          <a:solidFill>
                            <a:srgbClr val="808080"/>
                          </a:solidFill>
                          <a:latin typeface="Arial"/>
                          <a:ea typeface="DejaVu Sans"/>
                        </a:rPr>
                        <a:t> </a:t>
                      </a:r>
                      <a:endParaRPr b="0" lang="de-DE" sz="1200" spc="-1" strike="noStrike">
                        <a:latin typeface="Arial"/>
                      </a:endParaRPr>
                    </a:p>
                    <a:p>
                      <a:pPr>
                        <a:lnSpc>
                          <a:spcPct val="0"/>
                        </a:lnSpc>
                      </a:pPr>
                      <a:r>
                        <a:rPr b="1" lang="de-DE" sz="1200" spc="-1" strike="noStrike">
                          <a:solidFill>
                            <a:srgbClr val="000000"/>
                          </a:solidFill>
                          <a:latin typeface="Arial"/>
                          <a:ea typeface="DejaVu Sans"/>
                        </a:rPr>
                        <a:t>Motorische Aktivität</a:t>
                      </a:r>
                      <a:endParaRPr b="0" lang="de-DE" sz="1200" spc="-1" strike="noStrike">
                        <a:latin typeface="Arial"/>
                      </a:endParaRPr>
                    </a:p>
                    <a:p>
                      <a:pPr>
                        <a:lnSpc>
                          <a:spcPct val="0"/>
                        </a:lnSpc>
                      </a:pPr>
                      <a:r>
                        <a:rPr b="1" lang="de-DE" sz="1200" spc="-1" strike="noStrike">
                          <a:solidFill>
                            <a:srgbClr val="000000"/>
                          </a:solidFill>
                          <a:latin typeface="Arial"/>
                          <a:ea typeface="DejaVu Sans"/>
                        </a:rPr>
                        <a:t>Rückmeldung</a:t>
                      </a:r>
                      <a:r>
                        <a:rPr b="0" lang="de-DE" sz="1200" spc="-1" strike="noStrike">
                          <a:solidFill>
                            <a:srgbClr val="808080"/>
                          </a:solidFill>
                          <a:latin typeface="Arial"/>
                          <a:ea typeface="DejaVu Sans"/>
                        </a:rPr>
                        <a:t> </a:t>
                      </a:r>
                      <a:endParaRPr b="0" lang="de-DE" sz="1200" spc="-1" strike="noStrike">
                        <a:latin typeface="Arial"/>
                      </a:endParaRPr>
                    </a:p>
                  </a:txBody>
                  <a:tcPr marL="91440" marR="91440">
                    <a:solidFill>
                      <a:srgbClr val="e7e6e6"/>
                    </a:solidFill>
                  </a:tcPr>
                </a:tc>
                <a:tc>
                  <a:txBody>
                    <a:bodyPr/>
                    <a:p>
                      <a:pPr>
                        <a:lnSpc>
                          <a:spcPct val="100000"/>
                        </a:lnSpc>
                      </a:pPr>
                      <a:r>
                        <a:rPr b="1" lang="de-DE" sz="1200" spc="-1" strike="noStrike">
                          <a:solidFill>
                            <a:srgbClr val="000000"/>
                          </a:solidFill>
                          <a:latin typeface="Arial"/>
                        </a:rPr>
                        <a:t>Bestimmen </a:t>
                      </a:r>
                      <a:endParaRPr b="0" lang="de-DE" sz="1200" spc="-1" strike="noStrike">
                        <a:latin typeface="Arial"/>
                      </a:endParaRPr>
                    </a:p>
                    <a:p>
                      <a:pPr>
                        <a:lnSpc>
                          <a:spcPct val="100000"/>
                        </a:lnSpc>
                      </a:pPr>
                      <a:r>
                        <a:rPr b="1" lang="de-DE" sz="1200" spc="-1" strike="noStrike">
                          <a:solidFill>
                            <a:srgbClr val="000000"/>
                          </a:solidFill>
                          <a:latin typeface="Arial"/>
                        </a:rPr>
                        <a:t>Freundschaft</a:t>
                      </a:r>
                      <a:endParaRPr b="0" lang="de-DE" sz="1200" spc="-1" strike="noStrike">
                        <a:latin typeface="Arial"/>
                      </a:endParaRPr>
                    </a:p>
                    <a:p>
                      <a:pPr>
                        <a:lnSpc>
                          <a:spcPct val="100000"/>
                        </a:lnSpc>
                      </a:pPr>
                      <a:r>
                        <a:rPr b="1" lang="de-DE" sz="1200" spc="-1" strike="noStrike">
                          <a:solidFill>
                            <a:srgbClr val="000000"/>
                          </a:solidFill>
                          <a:latin typeface="Arial"/>
                        </a:rPr>
                        <a:t>Geselligkeit </a:t>
                      </a:r>
                      <a:endParaRPr b="0" lang="de-DE" sz="1200" spc="-1" strike="noStrike">
                        <a:latin typeface="Arial"/>
                      </a:endParaRPr>
                    </a:p>
                    <a:p>
                      <a:pPr>
                        <a:lnSpc>
                          <a:spcPct val="100000"/>
                        </a:lnSpc>
                      </a:pPr>
                      <a:r>
                        <a:rPr b="1" lang="de-DE" sz="1200" spc="-1" strike="noStrike">
                          <a:solidFill>
                            <a:srgbClr val="000000"/>
                          </a:solidFill>
                          <a:latin typeface="Arial"/>
                        </a:rPr>
                        <a:t>Kommunizieren</a:t>
                      </a:r>
                      <a:endParaRPr b="0" lang="de-DE" sz="1200" spc="-1" strike="noStrike">
                        <a:latin typeface="Arial"/>
                      </a:endParaRPr>
                    </a:p>
                    <a:p>
                      <a:pPr>
                        <a:lnSpc>
                          <a:spcPct val="100000"/>
                        </a:lnSpc>
                      </a:pPr>
                      <a:r>
                        <a:rPr b="1" lang="de-DE" sz="1200" spc="-1" strike="noStrike">
                          <a:solidFill>
                            <a:srgbClr val="000000"/>
                          </a:solidFill>
                          <a:latin typeface="Arial"/>
                        </a:rPr>
                        <a:t>Gruppenzugehörigkei</a:t>
                      </a:r>
                      <a:endParaRPr b="0" lang="de-DE" sz="1200" spc="-1" strike="noStrike">
                        <a:latin typeface="Arial"/>
                      </a:endParaRPr>
                    </a:p>
                    <a:p>
                      <a:pPr>
                        <a:lnSpc>
                          <a:spcPct val="100000"/>
                        </a:lnSpc>
                      </a:pPr>
                      <a:r>
                        <a:rPr b="1" lang="de-DE" sz="1200" spc="-1" strike="noStrike">
                          <a:solidFill>
                            <a:srgbClr val="000000"/>
                          </a:solidFill>
                          <a:latin typeface="Arial"/>
                        </a:rPr>
                        <a:t>Sozialer Vergleich</a:t>
                      </a:r>
                      <a:endParaRPr b="0" lang="de-DE" sz="1200" spc="-1" strike="noStrike">
                        <a:latin typeface="Arial"/>
                      </a:endParaRPr>
                    </a:p>
                  </a:txBody>
                  <a:tcPr marL="91440" marR="91440">
                    <a:solidFill>
                      <a:srgbClr val="e7e6e6"/>
                    </a:solidFill>
                  </a:tcPr>
                </a:tc>
                <a:tc>
                  <a:txBody>
                    <a:bodyPr/>
                    <a:p>
                      <a:pPr>
                        <a:lnSpc>
                          <a:spcPct val="100000"/>
                        </a:lnSpc>
                      </a:pPr>
                      <a:r>
                        <a:rPr b="1" lang="de-DE" sz="1200" spc="-1" strike="noStrike">
                          <a:solidFill>
                            <a:srgbClr val="000000"/>
                          </a:solidFill>
                          <a:latin typeface="Arial"/>
                        </a:rPr>
                        <a:t>Freiheit </a:t>
                      </a:r>
                      <a:endParaRPr b="0" lang="de-DE" sz="1200" spc="-1" strike="noStrike">
                        <a:latin typeface="Arial"/>
                      </a:endParaRPr>
                    </a:p>
                    <a:p>
                      <a:pPr>
                        <a:lnSpc>
                          <a:spcPct val="100000"/>
                        </a:lnSpc>
                      </a:pPr>
                      <a:endParaRPr b="0" lang="de-DE" sz="1200" spc="-1" strike="noStrike">
                        <a:latin typeface="Arial"/>
                      </a:endParaRPr>
                    </a:p>
                    <a:p>
                      <a:pPr>
                        <a:lnSpc>
                          <a:spcPct val="100000"/>
                        </a:lnSpc>
                      </a:pPr>
                      <a:r>
                        <a:rPr b="1" lang="de-DE" sz="1200" spc="-1" strike="noStrike">
                          <a:solidFill>
                            <a:srgbClr val="000000"/>
                          </a:solidFill>
                          <a:latin typeface="Arial"/>
                        </a:rPr>
                        <a:t>Individualität </a:t>
                      </a:r>
                      <a:endParaRPr b="0" lang="de-DE" sz="1200" spc="-1" strike="noStrike">
                        <a:latin typeface="Arial"/>
                      </a:endParaRPr>
                    </a:p>
                    <a:p>
                      <a:pPr>
                        <a:lnSpc>
                          <a:spcPct val="100000"/>
                        </a:lnSpc>
                      </a:pPr>
                      <a:r>
                        <a:rPr b="1" lang="de-DE" sz="1200" spc="-1" strike="noStrike">
                          <a:solidFill>
                            <a:srgbClr val="000000"/>
                          </a:solidFill>
                          <a:latin typeface="Arial"/>
                        </a:rPr>
                        <a:t>Selbstverwirklichung </a:t>
                      </a:r>
                      <a:endParaRPr b="0" lang="de-DE" sz="1200" spc="-1" strike="noStrike">
                        <a:latin typeface="Arial"/>
                      </a:endParaRPr>
                    </a:p>
                  </a:txBody>
                  <a:tcPr marL="91440" marR="91440">
                    <a:solidFill>
                      <a:srgbClr val="e7e6e6"/>
                    </a:solidFill>
                  </a:tcPr>
                </a:tc>
              </a:tr>
            </a:tbl>
          </a:graphicData>
        </a:graphic>
      </p:graphicFrame>
      <p:graphicFrame>
        <p:nvGraphicFramePr>
          <p:cNvPr id="69" name="Table 4"/>
          <p:cNvGraphicFramePr/>
          <p:nvPr/>
        </p:nvGraphicFramePr>
        <p:xfrm>
          <a:off x="2886120" y="3813480"/>
          <a:ext cx="5085360" cy="1270800"/>
        </p:xfrm>
        <a:graphic>
          <a:graphicData uri="http://schemas.openxmlformats.org/drawingml/2006/table">
            <a:tbl>
              <a:tblPr/>
              <a:tblGrid>
                <a:gridCol w="2542680"/>
                <a:gridCol w="2543040"/>
              </a:tblGrid>
              <a:tr h="317520">
                <a:tc>
                  <a:txBody>
                    <a:bodyPr/>
                    <a:p>
                      <a:pPr algn="ctr">
                        <a:lnSpc>
                          <a:spcPct val="0"/>
                        </a:lnSpc>
                      </a:pPr>
                      <a:r>
                        <a:rPr b="0" lang="de-DE" sz="1600" spc="-1" strike="noStrike">
                          <a:solidFill>
                            <a:srgbClr val="000000"/>
                          </a:solidFill>
                          <a:latin typeface="Arial"/>
                          <a:ea typeface="DejaVu Sans"/>
                        </a:rPr>
                        <a:t>♥ </a:t>
                      </a:r>
                      <a:r>
                        <a:rPr b="0" lang="de-DE" sz="1600" spc="-1" strike="noStrike">
                          <a:solidFill>
                            <a:srgbClr val="000000"/>
                          </a:solidFill>
                          <a:latin typeface="Arial"/>
                          <a:ea typeface="DejaVu Sans"/>
                        </a:rPr>
                        <a:t>Glücklich wenn..</a:t>
                      </a:r>
                      <a:endParaRPr b="0" lang="de-DE" sz="1600" spc="-1" strike="noStrike">
                        <a:latin typeface="Arial"/>
                      </a:endParaRPr>
                    </a:p>
                  </a:txBody>
                  <a:tcPr marL="91440" marR="91440">
                    <a:solidFill>
                      <a:srgbClr val="9dc3e6"/>
                    </a:solidFill>
                  </a:tcPr>
                </a:tc>
                <a:tc>
                  <a:txBody>
                    <a:bodyPr/>
                    <a:p>
                      <a:pPr algn="ctr">
                        <a:lnSpc>
                          <a:spcPct val="0"/>
                        </a:lnSpc>
                      </a:pPr>
                      <a:r>
                        <a:rPr b="0" lang="de-DE" sz="1600" spc="-1" strike="noStrike">
                          <a:solidFill>
                            <a:srgbClr val="000000"/>
                          </a:solidFill>
                          <a:latin typeface="Arial"/>
                          <a:ea typeface="DejaVu Sans"/>
                        </a:rPr>
                        <a:t>😞  </a:t>
                      </a:r>
                      <a:r>
                        <a:rPr b="0" lang="de-DE" sz="1600" spc="-1" strike="noStrike">
                          <a:solidFill>
                            <a:srgbClr val="000000"/>
                          </a:solidFill>
                          <a:latin typeface="Arial"/>
                          <a:ea typeface="DejaVu Sans"/>
                        </a:rPr>
                        <a:t>Ärgerlich wenn..</a:t>
                      </a:r>
                      <a:endParaRPr b="0" lang="de-DE" sz="1600" spc="-1" strike="noStrike">
                        <a:latin typeface="Arial"/>
                      </a:endParaRPr>
                    </a:p>
                  </a:txBody>
                  <a:tcPr marL="91440" marR="91440">
                    <a:solidFill>
                      <a:srgbClr val="9dc3e6"/>
                    </a:solidFill>
                  </a:tcPr>
                </a:tc>
              </a:tr>
              <a:tr h="262440">
                <a:tc>
                  <a:txBody>
                    <a:bodyPr/>
                    <a:p>
                      <a:pPr marL="216000" indent="-214920">
                        <a:lnSpc>
                          <a:spcPct val="0"/>
                        </a:lnSpc>
                        <a:buClr>
                          <a:srgbClr val="000000"/>
                        </a:buClr>
                        <a:buSzPct val="45000"/>
                        <a:buFont typeface="Wingdings" charset="2"/>
                        <a:buChar char=""/>
                      </a:pPr>
                      <a:r>
                        <a:rPr b="0" lang="de-DE" sz="1200" spc="-1" strike="noStrike">
                          <a:solidFill>
                            <a:srgbClr val="000000"/>
                          </a:solidFill>
                          <a:latin typeface="Arial"/>
                        </a:rPr>
                        <a:t>es relaxed zugeht</a:t>
                      </a:r>
                      <a:endParaRPr b="0" lang="de-DE" sz="1200" spc="-1" strike="noStrike">
                        <a:latin typeface="Arial"/>
                      </a:endParaRPr>
                    </a:p>
                  </a:txBody>
                  <a:tcPr marL="91440" marR="91440">
                    <a:solidFill>
                      <a:srgbClr val="e7e6e6"/>
                    </a:solidFill>
                  </a:tcPr>
                </a:tc>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andere kleinlich sind</a:t>
                      </a:r>
                      <a:endParaRPr b="0" lang="de-DE" sz="1200" spc="-1" strike="noStrike">
                        <a:latin typeface="Arial"/>
                      </a:endParaRPr>
                    </a:p>
                  </a:txBody>
                  <a:tcPr marL="91440" marR="91440">
                    <a:solidFill>
                      <a:srgbClr val="e7e6e6"/>
                    </a:solidFill>
                  </a:tcPr>
                </a:tc>
              </a:tr>
              <a:tr h="262440">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es gesellig ist</a:t>
                      </a:r>
                      <a:endParaRPr b="0" lang="de-DE" sz="1200" spc="-1" strike="noStrike">
                        <a:latin typeface="Arial"/>
                      </a:endParaRPr>
                    </a:p>
                  </a:txBody>
                  <a:tcPr marL="91440" marR="91440">
                    <a:solidFill>
                      <a:srgbClr val="e7e6e6"/>
                    </a:solidFill>
                  </a:tcPr>
                </a:tc>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er nicht gefragt wird</a:t>
                      </a:r>
                      <a:endParaRPr b="0" lang="de-DE" sz="1200" spc="-1" strike="noStrike">
                        <a:latin typeface="Arial"/>
                      </a:endParaRPr>
                    </a:p>
                  </a:txBody>
                  <a:tcPr marL="91440" marR="91440">
                    <a:solidFill>
                      <a:srgbClr val="e7e6e6"/>
                    </a:solidFill>
                  </a:tcPr>
                </a:tc>
              </a:tr>
              <a:tr h="428760">
                <a:tc>
                  <a:tcPr marL="91440" marR="91440">
                    <a:solidFill>
                      <a:srgbClr val="e7e6e6"/>
                    </a:solidFill>
                  </a:tcPr>
                </a:tc>
                <a:tc>
                  <a:tcPr marL="91440" marR="91440">
                    <a:solidFill>
                      <a:srgbClr val="e7e6e6"/>
                    </a:solidFill>
                  </a:tcPr>
                </a:tc>
              </a:tr>
            </a:tbl>
          </a:graphicData>
        </a:graphic>
      </p:graphicFrame>
      <p:graphicFrame>
        <p:nvGraphicFramePr>
          <p:cNvPr id="70" name="Table 5"/>
          <p:cNvGraphicFramePr/>
          <p:nvPr/>
        </p:nvGraphicFramePr>
        <p:xfrm>
          <a:off x="2886120" y="2556720"/>
          <a:ext cx="7035840" cy="1270800"/>
        </p:xfrm>
        <a:graphic>
          <a:graphicData uri="http://schemas.openxmlformats.org/drawingml/2006/table">
            <a:tbl>
              <a:tblPr/>
              <a:tblGrid>
                <a:gridCol w="3517560"/>
                <a:gridCol w="3518640"/>
              </a:tblGrid>
              <a:tr h="317520">
                <a:tc>
                  <a:txBody>
                    <a:bodyPr/>
                    <a:p>
                      <a:pPr algn="ctr">
                        <a:lnSpc>
                          <a:spcPct val="0"/>
                        </a:lnSpc>
                      </a:pPr>
                      <a:r>
                        <a:rPr b="0" lang="de-DE" sz="1600" spc="-1" strike="noStrike">
                          <a:solidFill>
                            <a:srgbClr val="000000"/>
                          </a:solidFill>
                          <a:latin typeface="Arial"/>
                          <a:ea typeface="DejaVu Sans"/>
                        </a:rPr>
                        <a:t>Motivation</a:t>
                      </a:r>
                      <a:endParaRPr b="0" lang="de-DE" sz="1600" spc="-1" strike="noStrike">
                        <a:latin typeface="Arial"/>
                      </a:endParaRPr>
                    </a:p>
                  </a:txBody>
                  <a:tcPr marL="91440" marR="91440">
                    <a:solidFill>
                      <a:srgbClr val="9dc3e6"/>
                    </a:solidFill>
                  </a:tcPr>
                </a:tc>
                <a:tc>
                  <a:txBody>
                    <a:bodyPr/>
                    <a:p>
                      <a:pPr algn="ctr">
                        <a:lnSpc>
                          <a:spcPct val="0"/>
                        </a:lnSpc>
                      </a:pPr>
                      <a:r>
                        <a:rPr b="0" lang="de-DE" sz="1600" spc="-1" strike="noStrike">
                          <a:solidFill>
                            <a:srgbClr val="000000"/>
                          </a:solidFill>
                          <a:latin typeface="Arial"/>
                          <a:ea typeface="DejaVu Sans"/>
                        </a:rPr>
                        <a:t>Ziele</a:t>
                      </a:r>
                      <a:endParaRPr b="0" lang="de-DE" sz="1600" spc="-1" strike="noStrike">
                        <a:latin typeface="Arial"/>
                      </a:endParaRPr>
                    </a:p>
                  </a:txBody>
                  <a:tcPr marL="91440" marR="91440">
                    <a:solidFill>
                      <a:srgbClr val="9dc3e6"/>
                    </a:solidFill>
                  </a:tcPr>
                </a:tc>
              </a:tr>
              <a:tr h="262440">
                <a:tc>
                  <a:txBody>
                    <a:bodyPr/>
                    <a:p>
                      <a:pPr marL="216000" indent="-214920">
                        <a:lnSpc>
                          <a:spcPct val="0"/>
                        </a:lnSpc>
                        <a:buClr>
                          <a:srgbClr val="000000"/>
                        </a:buClr>
                        <a:buSzPct val="45000"/>
                        <a:buFont typeface="Wingdings" charset="2"/>
                        <a:buChar char=""/>
                      </a:pPr>
                      <a:r>
                        <a:rPr b="0" lang="de-DE" sz="1200" spc="-1" strike="noStrike">
                          <a:solidFill>
                            <a:srgbClr val="000000"/>
                          </a:solidFill>
                          <a:latin typeface="Arial"/>
                          <a:ea typeface="DejaVu Sans"/>
                        </a:rPr>
                        <a:t>in einem kleinerem Umfeld spielen</a:t>
                      </a:r>
                      <a:endParaRPr b="0" lang="de-DE" sz="1200" spc="-1" strike="noStrike">
                        <a:latin typeface="Arial"/>
                      </a:endParaRPr>
                    </a:p>
                  </a:txBody>
                  <a:tcPr marL="91440" marR="91440">
                    <a:solidFill>
                      <a:srgbClr val="e7e6e6"/>
                    </a:solidFill>
                  </a:tcPr>
                </a:tc>
                <a:tc>
                  <a:txBody>
                    <a:bodyPr/>
                    <a:p>
                      <a:pPr marL="216000" indent="-214920">
                        <a:lnSpc>
                          <a:spcPct val="0"/>
                        </a:lnSpc>
                        <a:buClr>
                          <a:srgbClr val="000000"/>
                        </a:buClr>
                        <a:buSzPct val="45000"/>
                        <a:buFont typeface="Wingdings" charset="2"/>
                        <a:buChar char=""/>
                      </a:pPr>
                      <a:r>
                        <a:rPr b="0" lang="de-DE" sz="1200" spc="-1" strike="noStrike">
                          <a:solidFill>
                            <a:srgbClr val="000000"/>
                          </a:solidFill>
                          <a:latin typeface="Arial"/>
                          <a:ea typeface="DejaVu Sans"/>
                        </a:rPr>
                        <a:t>freieres Umfeld ohne Gruppenzwang</a:t>
                      </a:r>
                      <a:endParaRPr b="0" lang="de-DE" sz="1200" spc="-1" strike="noStrike">
                        <a:latin typeface="Arial"/>
                      </a:endParaRPr>
                    </a:p>
                  </a:txBody>
                  <a:tcPr marL="91440" marR="91440">
                    <a:solidFill>
                      <a:srgbClr val="e7e6e6"/>
                    </a:solidFill>
                  </a:tcPr>
                </a:tc>
              </a:tr>
              <a:tr h="262440">
                <a:tc>
                  <a:txBody>
                    <a:bodyPr/>
                    <a:p>
                      <a:pPr marL="216000" indent="-214920">
                        <a:lnSpc>
                          <a:spcPct val="0"/>
                        </a:lnSpc>
                        <a:buClr>
                          <a:srgbClr val="000000"/>
                        </a:buClr>
                        <a:buSzPct val="45000"/>
                        <a:buFont typeface="Wingdings" charset="2"/>
                        <a:buChar char=""/>
                      </a:pPr>
                      <a:r>
                        <a:rPr b="0" lang="de-DE" sz="1200" spc="-1" strike="noStrike">
                          <a:solidFill>
                            <a:srgbClr val="000000"/>
                          </a:solidFill>
                          <a:latin typeface="Arial"/>
                          <a:ea typeface="DejaVu Sans"/>
                        </a:rPr>
                        <a:t>seine spielerischen Fähigkeiten einsetzen</a:t>
                      </a:r>
                      <a:endParaRPr b="0" lang="de-DE" sz="1200" spc="-1" strike="noStrike">
                        <a:latin typeface="Arial"/>
                      </a:endParaRPr>
                    </a:p>
                  </a:txBody>
                  <a:tcPr marL="91440" marR="91440">
                    <a:solidFill>
                      <a:srgbClr val="e7e6e6"/>
                    </a:solidFill>
                  </a:tcPr>
                </a:tc>
                <a:tc>
                  <a:txBody>
                    <a:bodyPr/>
                    <a:p>
                      <a:pPr marL="216000" indent="-214920">
                        <a:lnSpc>
                          <a:spcPct val="0"/>
                        </a:lnSpc>
                        <a:buClr>
                          <a:srgbClr val="000000"/>
                        </a:buClr>
                        <a:buSzPct val="45000"/>
                        <a:buFont typeface="Wingdings" charset="2"/>
                        <a:buChar char=""/>
                      </a:pPr>
                      <a:r>
                        <a:rPr b="0" lang="de-DE" sz="1200" spc="-1" strike="noStrike">
                          <a:solidFill>
                            <a:srgbClr val="000000"/>
                          </a:solidFill>
                          <a:latin typeface="Arial"/>
                          <a:ea typeface="DejaVu Sans"/>
                        </a:rPr>
                        <a:t>Ausrichtung mehr mitgestalten</a:t>
                      </a:r>
                      <a:endParaRPr b="0" lang="de-DE" sz="1200" spc="-1" strike="noStrike">
                        <a:latin typeface="Arial"/>
                      </a:endParaRPr>
                    </a:p>
                  </a:txBody>
                  <a:tcPr marL="91440" marR="91440">
                    <a:solidFill>
                      <a:srgbClr val="e7e6e6"/>
                    </a:solidFill>
                  </a:tcPr>
                </a:tc>
              </a:tr>
              <a:tr h="428760">
                <a:tc>
                  <a:tcPr marL="91440" marR="91440">
                    <a:solidFill>
                      <a:srgbClr val="e7e6e6"/>
                    </a:solidFill>
                  </a:tcPr>
                </a:tc>
                <a:tc>
                  <a:tcPr marL="91440" marR="91440">
                    <a:solidFill>
                      <a:srgbClr val="e7e6e6"/>
                    </a:solidFill>
                  </a:tcPr>
                </a:tc>
              </a:tr>
            </a:tbl>
          </a:graphicData>
        </a:graphic>
      </p:graphicFrame>
      <p:graphicFrame>
        <p:nvGraphicFramePr>
          <p:cNvPr id="71" name="Table 6"/>
          <p:cNvGraphicFramePr/>
          <p:nvPr/>
        </p:nvGraphicFramePr>
        <p:xfrm>
          <a:off x="2223360" y="905040"/>
          <a:ext cx="7720200" cy="1512000"/>
        </p:xfrm>
        <a:graphic>
          <a:graphicData uri="http://schemas.openxmlformats.org/drawingml/2006/table">
            <a:tbl>
              <a:tblPr/>
              <a:tblGrid>
                <a:gridCol w="7720560"/>
              </a:tblGrid>
              <a:tr h="408600">
                <a:tc>
                  <a:txBody>
                    <a:bodyPr/>
                    <a:p>
                      <a:pPr>
                        <a:lnSpc>
                          <a:spcPct val="0"/>
                        </a:lnSpc>
                      </a:pPr>
                      <a:r>
                        <a:rPr b="0" lang="de-DE" sz="1600" spc="-1" strike="noStrike">
                          <a:solidFill>
                            <a:srgbClr val="000000"/>
                          </a:solidFill>
                          <a:latin typeface="Arial"/>
                          <a:ea typeface="DejaVu Sans"/>
                        </a:rPr>
                        <a:t>Über mich / Biographie</a:t>
                      </a:r>
                      <a:endParaRPr b="0" lang="de-DE" sz="1600" spc="-1" strike="noStrike">
                        <a:latin typeface="Arial"/>
                      </a:endParaRPr>
                    </a:p>
                  </a:txBody>
                  <a:tcPr marL="91440" marR="91440">
                    <a:solidFill>
                      <a:srgbClr val="9dc3e6"/>
                    </a:solidFill>
                  </a:tcPr>
                </a:tc>
              </a:tr>
              <a:tr h="1103760">
                <a:tc>
                  <a:txBody>
                    <a:bodyPr/>
                    <a:p>
                      <a:pPr>
                        <a:lnSpc>
                          <a:spcPct val="0"/>
                        </a:lnSpc>
                      </a:pPr>
                      <a:r>
                        <a:rPr b="0" lang="de-DE" sz="1200" spc="-1" strike="noStrike">
                          <a:solidFill>
                            <a:srgbClr val="000000"/>
                          </a:solidFill>
                          <a:latin typeface="arial"/>
                        </a:rPr>
                        <a:t>Chem ist in Bonn aufgewachsen. Er besucht das Beethoven-Gymnasium und zeigt dort gute Leistungen. In der Schule ist  das Spielen eines Instruments bis hin zur Veranstaltung umfangreicher Konzerte ein fester Bestandteil des Unterrichts. Ihm macht das Trompete-Spielen Spaß, aber er möchte einmal einem anderen Umfeld regelmäßig spielen. Er besitzt mehrere eigene Instrumente. Chem ist IT-affin und nutzt online-Angebote relativ oft.</a:t>
                      </a:r>
                      <a:endParaRPr b="0" lang="de-DE" sz="1200" spc="-1" strike="noStrike">
                        <a:latin typeface="Arial"/>
                      </a:endParaRPr>
                    </a:p>
                  </a:txBody>
                  <a:tcPr marL="91440" marR="91440">
                    <a:solidFill>
                      <a:srgbClr val="e7e6e6"/>
                    </a:solidFill>
                  </a:tcPr>
                </a:tc>
              </a:tr>
            </a:tbl>
          </a:graphicData>
        </a:graphic>
      </p:graphicFrame>
      <p:graphicFrame>
        <p:nvGraphicFramePr>
          <p:cNvPr id="72" name="Table 7"/>
          <p:cNvGraphicFramePr/>
          <p:nvPr/>
        </p:nvGraphicFramePr>
        <p:xfrm>
          <a:off x="8105040" y="6319800"/>
          <a:ext cx="1817280" cy="99468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Interessen</a:t>
                      </a:r>
                      <a:endParaRPr b="0" lang="de-DE" sz="1600" spc="-1" strike="noStrike">
                        <a:latin typeface="Arial"/>
                      </a:endParaRPr>
                    </a:p>
                  </a:txBody>
                  <a:tcPr marL="91440" marR="91440">
                    <a:solidFill>
                      <a:srgbClr val="9dc3e6"/>
                    </a:solidFill>
                  </a:tcPr>
                </a:tc>
              </a:tr>
              <a:tr h="677160">
                <a:tc>
                  <a:txBody>
                    <a:bodyPr/>
                    <a:p>
                      <a:pPr marL="171360" indent="-168480">
                        <a:lnSpc>
                          <a:spcPct val="0"/>
                        </a:lnSpc>
                        <a:spcAft>
                          <a:spcPts val="850"/>
                        </a:spcAft>
                        <a:buClr>
                          <a:srgbClr val="000000"/>
                        </a:buClr>
                        <a:buFont typeface="Arial"/>
                        <a:buChar char="•"/>
                      </a:pPr>
                      <a:r>
                        <a:rPr b="0" lang="de-DE" sz="1200" spc="-1" strike="noStrike">
                          <a:solidFill>
                            <a:srgbClr val="000000"/>
                          </a:solidFill>
                          <a:latin typeface="Arial"/>
                          <a:ea typeface="DejaVu Sans"/>
                        </a:rPr>
                        <a:t>Fussball spielen</a:t>
                      </a:r>
                      <a:endParaRPr b="0" lang="de-DE" sz="1200" spc="-1" strike="noStrike">
                        <a:latin typeface="Arial"/>
                      </a:endParaRPr>
                    </a:p>
                    <a:p>
                      <a:pPr marL="171360" indent="-168480">
                        <a:lnSpc>
                          <a:spcPct val="0"/>
                        </a:lnSpc>
                        <a:buClr>
                          <a:srgbClr val="000000"/>
                        </a:buClr>
                        <a:buFont typeface="Symbol"/>
                        <a:buChar char=""/>
                      </a:pPr>
                      <a:r>
                        <a:rPr b="0" lang="de-DE" sz="1200" spc="-1" strike="noStrike">
                          <a:solidFill>
                            <a:srgbClr val="000000"/>
                          </a:solidFill>
                          <a:latin typeface="Arial"/>
                          <a:ea typeface="DejaVu Sans"/>
                        </a:rPr>
                        <a:t>PC- Spiele</a:t>
                      </a:r>
                      <a:endParaRPr b="0" lang="de-DE" sz="1200" spc="-1" strike="noStrike">
                        <a:latin typeface="Arial"/>
                      </a:endParaRPr>
                    </a:p>
                  </a:txBody>
                  <a:tcPr marL="91440" marR="91440">
                    <a:solidFill>
                      <a:srgbClr val="e7e6e6"/>
                    </a:solidFill>
                  </a:tcPr>
                </a:tc>
              </a:tr>
            </a:tbl>
          </a:graphicData>
        </a:graphic>
      </p:graphicFrame>
      <p:graphicFrame>
        <p:nvGraphicFramePr>
          <p:cNvPr id="73" name="Table 8"/>
          <p:cNvGraphicFramePr/>
          <p:nvPr/>
        </p:nvGraphicFramePr>
        <p:xfrm>
          <a:off x="158040" y="2536200"/>
          <a:ext cx="2615760" cy="2404440"/>
        </p:xfrm>
        <a:graphic>
          <a:graphicData uri="http://schemas.openxmlformats.org/drawingml/2006/table">
            <a:tbl>
              <a:tblPr/>
              <a:tblGrid>
                <a:gridCol w="2616120"/>
              </a:tblGrid>
              <a:tr h="351000">
                <a:tc>
                  <a:txBody>
                    <a:bodyPr/>
                    <a:p>
                      <a:pPr algn="ctr">
                        <a:lnSpc>
                          <a:spcPct val="0"/>
                        </a:lnSpc>
                      </a:pPr>
                      <a:r>
                        <a:rPr b="0" lang="de-DE" sz="1600" spc="-1" strike="noStrike">
                          <a:solidFill>
                            <a:srgbClr val="000000"/>
                          </a:solidFill>
                          <a:latin typeface="Arial"/>
                          <a:ea typeface="DejaVu Sans"/>
                        </a:rPr>
                        <a:t>Zur Person</a:t>
                      </a:r>
                      <a:endParaRPr b="0" lang="de-DE" sz="1600" spc="-1" strike="noStrike">
                        <a:latin typeface="Arial"/>
                      </a:endParaRPr>
                    </a:p>
                  </a:txBody>
                  <a:tcPr marL="91440" marR="91440">
                    <a:solidFill>
                      <a:srgbClr val="9dc3e6"/>
                    </a:solidFill>
                  </a:tcPr>
                </a:tc>
              </a:tr>
              <a:tr h="2053440">
                <a:tc>
                  <a:txBody>
                    <a:bodyPr/>
                    <a:p>
                      <a:pPr>
                        <a:lnSpc>
                          <a:spcPct val="0"/>
                        </a:lnSpc>
                      </a:pPr>
                      <a:r>
                        <a:rPr b="1" lang="de-DE" sz="1200" spc="-1" strike="noStrike">
                          <a:solidFill>
                            <a:srgbClr val="000000"/>
                          </a:solidFill>
                          <a:latin typeface="Arial"/>
                          <a:ea typeface="DejaVu Sans"/>
                        </a:rPr>
                        <a:t>Alter:</a:t>
                      </a:r>
                      <a:r>
                        <a:rPr b="0" lang="de-DE" sz="1200" spc="-1" strike="noStrike">
                          <a:solidFill>
                            <a:srgbClr val="000000"/>
                          </a:solidFill>
                          <a:latin typeface="Arial"/>
                          <a:ea typeface="DejaVu Sans"/>
                        </a:rPr>
                        <a:t> 17 Jahre</a:t>
                      </a:r>
                      <a:endParaRPr b="0" lang="de-DE" sz="1200" spc="-1" strike="noStrike">
                        <a:latin typeface="Arial"/>
                      </a:endParaRPr>
                    </a:p>
                    <a:p>
                      <a:pPr>
                        <a:lnSpc>
                          <a:spcPct val="0"/>
                        </a:lnSpc>
                      </a:pPr>
                      <a:r>
                        <a:rPr b="1" lang="de-DE" sz="1200" spc="-1" strike="noStrike">
                          <a:solidFill>
                            <a:srgbClr val="000000"/>
                          </a:solidFill>
                          <a:latin typeface="Arial"/>
                          <a:ea typeface="DejaVu Sans"/>
                        </a:rPr>
                        <a:t>Job:</a:t>
                      </a:r>
                      <a:r>
                        <a:rPr b="0" lang="de-DE" sz="1200" spc="-1" strike="noStrike">
                          <a:solidFill>
                            <a:srgbClr val="000000"/>
                          </a:solidFill>
                          <a:latin typeface="Arial"/>
                          <a:ea typeface="DejaVu Sans"/>
                        </a:rPr>
                        <a:t> Schüler</a:t>
                      </a:r>
                      <a:endParaRPr b="0" lang="de-DE" sz="1200" spc="-1" strike="noStrike">
                        <a:latin typeface="Arial"/>
                      </a:endParaRPr>
                    </a:p>
                    <a:p>
                      <a:pPr>
                        <a:lnSpc>
                          <a:spcPct val="0"/>
                        </a:lnSpc>
                      </a:pPr>
                      <a:r>
                        <a:rPr b="1" lang="de-DE" sz="1200" spc="-1" strike="noStrike">
                          <a:solidFill>
                            <a:srgbClr val="000000"/>
                          </a:solidFill>
                          <a:latin typeface="Arial"/>
                          <a:ea typeface="DejaVu Sans"/>
                        </a:rPr>
                        <a:t>Ausbildung:</a:t>
                      </a:r>
                      <a:r>
                        <a:rPr b="0" lang="de-DE" sz="1200" spc="-1" strike="noStrike">
                          <a:solidFill>
                            <a:srgbClr val="000000"/>
                          </a:solidFill>
                          <a:latin typeface="Arial"/>
                          <a:ea typeface="DejaVu Sans"/>
                        </a:rPr>
                        <a:t> keine</a:t>
                      </a:r>
                      <a:endParaRPr b="0" lang="de-DE" sz="1200" spc="-1" strike="noStrike">
                        <a:latin typeface="Arial"/>
                      </a:endParaRPr>
                    </a:p>
                    <a:p>
                      <a:pPr>
                        <a:lnSpc>
                          <a:spcPct val="0"/>
                        </a:lnSpc>
                      </a:pPr>
                      <a:r>
                        <a:rPr b="1" lang="de-DE" sz="1200" spc="-1" strike="noStrike">
                          <a:solidFill>
                            <a:srgbClr val="000000"/>
                          </a:solidFill>
                          <a:latin typeface="Arial"/>
                          <a:ea typeface="DejaVu Sans"/>
                        </a:rPr>
                        <a:t>Wohnort:</a:t>
                      </a:r>
                      <a:r>
                        <a:rPr b="0" lang="de-DE" sz="1200" spc="-1" strike="noStrike">
                          <a:solidFill>
                            <a:srgbClr val="000000"/>
                          </a:solidFill>
                          <a:latin typeface="Arial"/>
                          <a:ea typeface="DejaVu Sans"/>
                        </a:rPr>
                        <a:t> Bonn Wachtberg</a:t>
                      </a:r>
                      <a:endParaRPr b="0" lang="de-DE" sz="1200" spc="-1" strike="noStrike">
                        <a:latin typeface="Arial"/>
                      </a:endParaRPr>
                    </a:p>
                    <a:p>
                      <a:pPr>
                        <a:lnSpc>
                          <a:spcPct val="0"/>
                        </a:lnSpc>
                      </a:pPr>
                      <a:r>
                        <a:rPr b="1" lang="de-DE" sz="1200" spc="-1" strike="noStrike">
                          <a:solidFill>
                            <a:srgbClr val="000000"/>
                          </a:solidFill>
                          <a:latin typeface="Arial"/>
                          <a:ea typeface="DejaVu Sans"/>
                        </a:rPr>
                        <a:t>Familienstand:</a:t>
                      </a:r>
                      <a:r>
                        <a:rPr b="0" lang="de-DE" sz="1200" spc="-1" strike="noStrike">
                          <a:solidFill>
                            <a:srgbClr val="000000"/>
                          </a:solidFill>
                          <a:latin typeface="Arial"/>
                          <a:ea typeface="DejaVu Sans"/>
                        </a:rPr>
                        <a:t> ledig</a:t>
                      </a:r>
                      <a:endParaRPr b="0" lang="de-DE" sz="1200" spc="-1" strike="noStrike">
                        <a:latin typeface="Arial"/>
                      </a:endParaRPr>
                    </a:p>
                    <a:p>
                      <a:pPr>
                        <a:lnSpc>
                          <a:spcPct val="0"/>
                        </a:lnSpc>
                      </a:pPr>
                      <a:r>
                        <a:rPr b="1" lang="de-DE" sz="1200" spc="-1" strike="noStrike">
                          <a:solidFill>
                            <a:srgbClr val="000000"/>
                          </a:solidFill>
                          <a:latin typeface="Arial"/>
                          <a:ea typeface="DejaVu Sans"/>
                        </a:rPr>
                        <a:t>Persönlichkeit:</a:t>
                      </a:r>
                      <a:r>
                        <a:rPr b="0" lang="de-DE" sz="1200" spc="-1" strike="noStrike">
                          <a:solidFill>
                            <a:srgbClr val="000000"/>
                          </a:solidFill>
                          <a:latin typeface="Arial"/>
                          <a:ea typeface="DejaVu Sans"/>
                        </a:rPr>
                        <a:t>  erwachsenes Auftreten, guter Bildungsstand, etwas zurückhaltend, ehrgeizig in Erreichen von Zielen</a:t>
                      </a:r>
                      <a:endParaRPr b="0" lang="de-DE" sz="1200" spc="-1" strike="noStrike">
                        <a:latin typeface="Arial"/>
                      </a:endParaRPr>
                    </a:p>
                  </a:txBody>
                  <a:tcPr marL="91440" marR="91440">
                    <a:solidFill>
                      <a:srgbClr val="e7e6e6"/>
                    </a:solidFill>
                  </a:tcPr>
                </a:tc>
              </a:tr>
            </a:tbl>
          </a:graphicData>
        </a:graphic>
      </p:graphicFrame>
      <p:graphicFrame>
        <p:nvGraphicFramePr>
          <p:cNvPr id="74" name="Table 9"/>
          <p:cNvGraphicFramePr/>
          <p:nvPr/>
        </p:nvGraphicFramePr>
        <p:xfrm>
          <a:off x="8105040" y="3813480"/>
          <a:ext cx="1817280" cy="118980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Musikgeschmack</a:t>
                      </a:r>
                      <a:endParaRPr b="0" lang="de-DE" sz="1600" spc="-1" strike="noStrike">
                        <a:latin typeface="Arial"/>
                      </a:endParaRPr>
                    </a:p>
                  </a:txBody>
                  <a:tcPr marL="91440" marR="91440">
                    <a:solidFill>
                      <a:srgbClr val="9dc3e6"/>
                    </a:solidFill>
                  </a:tcPr>
                </a:tc>
              </a:tr>
              <a:tr h="262440">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Hip Hop &amp; RAP</a:t>
                      </a:r>
                      <a:endParaRPr b="0" lang="de-DE" sz="1200" spc="-1" strike="noStrike">
                        <a:latin typeface="Arial"/>
                      </a:endParaRPr>
                    </a:p>
                  </a:txBody>
                  <a:tcPr marL="91440" marR="91440">
                    <a:solidFill>
                      <a:srgbClr val="e7e6e6"/>
                    </a:solidFill>
                  </a:tcPr>
                </a:tc>
              </a:tr>
              <a:tr h="433080">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Rock</a:t>
                      </a:r>
                      <a:endParaRPr b="0" lang="de-DE" sz="1200" spc="-1" strike="noStrike">
                        <a:latin typeface="Arial"/>
                      </a:endParaRPr>
                    </a:p>
                    <a:p>
                      <a:pPr marL="216000" indent="-215280">
                        <a:lnSpc>
                          <a:spcPct val="0"/>
                        </a:lnSpc>
                        <a:buClr>
                          <a:srgbClr val="000000"/>
                        </a:buClr>
                        <a:buFont typeface="Symbol"/>
                        <a:buChar char=""/>
                      </a:pPr>
                      <a:r>
                        <a:rPr b="0" lang="de-DE" sz="1200" spc="-1" strike="noStrike">
                          <a:solidFill>
                            <a:srgbClr val="000000"/>
                          </a:solidFill>
                          <a:latin typeface="Arial"/>
                          <a:ea typeface="DejaVu Sans"/>
                        </a:rPr>
                        <a:t>Pop</a:t>
                      </a:r>
                      <a:endParaRPr b="0" lang="de-DE" sz="1200" spc="-1" strike="noStrike">
                        <a:latin typeface="Arial"/>
                      </a:endParaRPr>
                    </a:p>
                  </a:txBody>
                  <a:tcPr marL="91440" marR="91440">
                    <a:solidFill>
                      <a:srgbClr val="e7e6e6"/>
                    </a:solidFill>
                  </a:tcPr>
                </a:tc>
              </a:tr>
              <a:tr h="347760">
                <a:tc>
                  <a:tcPr marL="91440" marR="91440">
                    <a:solidFill>
                      <a:srgbClr val="e7e6e6"/>
                    </a:solidFill>
                  </a:tcPr>
                </a:tc>
              </a:tr>
            </a:tbl>
          </a:graphicData>
        </a:graphic>
      </p:graphicFrame>
      <p:graphicFrame>
        <p:nvGraphicFramePr>
          <p:cNvPr id="75" name="Table 10"/>
          <p:cNvGraphicFramePr/>
          <p:nvPr/>
        </p:nvGraphicFramePr>
        <p:xfrm>
          <a:off x="8105040" y="5077080"/>
          <a:ext cx="1817280" cy="135612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Lieblingsbands</a:t>
                      </a:r>
                      <a:endParaRPr b="0" lang="de-DE" sz="1600" spc="-1" strike="noStrike">
                        <a:latin typeface="Arial"/>
                      </a:endParaRPr>
                    </a:p>
                  </a:txBody>
                  <a:tcPr marL="91440" marR="91440">
                    <a:solidFill>
                      <a:srgbClr val="9dc3e6"/>
                    </a:solidFill>
                  </a:tcPr>
                </a:tc>
              </a:tr>
              <a:tr h="433080">
                <a:tc>
                  <a:txBody>
                    <a:bodyPr/>
                    <a:p>
                      <a:pPr marL="216000" indent="-215280">
                        <a:lnSpc>
                          <a:spcPct val="0"/>
                        </a:lnSpc>
                        <a:buClr>
                          <a:srgbClr val="000000"/>
                        </a:buClr>
                        <a:buFont typeface="Symbol"/>
                        <a:buChar char=""/>
                      </a:pPr>
                      <a:r>
                        <a:rPr b="0" lang="de-DE" sz="1200" spc="-1" strike="noStrike">
                          <a:solidFill>
                            <a:srgbClr val="000000"/>
                          </a:solidFill>
                          <a:latin typeface="Arial"/>
                          <a:ea typeface="DejaVu Sans"/>
                        </a:rPr>
                        <a:t>Cold Play</a:t>
                      </a:r>
                      <a:endParaRPr b="0" lang="de-DE" sz="1200" spc="-1" strike="noStrike">
                        <a:latin typeface="Arial"/>
                      </a:endParaRPr>
                    </a:p>
                    <a:p>
                      <a:pPr marL="216000" indent="-215280">
                        <a:lnSpc>
                          <a:spcPct val="0"/>
                        </a:lnSpc>
                        <a:buClr>
                          <a:srgbClr val="000000"/>
                        </a:buClr>
                        <a:buFont typeface="Symbol"/>
                        <a:buChar char=""/>
                      </a:pPr>
                      <a:r>
                        <a:rPr b="0" lang="de-DE" sz="1200" spc="-1" strike="noStrike">
                          <a:solidFill>
                            <a:srgbClr val="000000"/>
                          </a:solidFill>
                          <a:latin typeface="Arial"/>
                          <a:ea typeface="DejaVu Sans"/>
                        </a:rPr>
                        <a:t>Run-DMC</a:t>
                      </a:r>
                      <a:endParaRPr b="0" lang="de-DE" sz="1200" spc="-1" strike="noStrike">
                        <a:latin typeface="Arial"/>
                      </a:endParaRPr>
                    </a:p>
                  </a:txBody>
                  <a:tcPr marL="91440" marR="91440">
                    <a:solidFill>
                      <a:srgbClr val="e7e6e6"/>
                    </a:solidFill>
                  </a:tcPr>
                </a:tc>
              </a:tr>
              <a:tr h="428760">
                <a:tc>
                  <a:tcPr marL="91440" marR="91440">
                    <a:solidFill>
                      <a:srgbClr val="e7e6e6"/>
                    </a:solidFill>
                  </a:tcPr>
                </a:tc>
              </a:tr>
              <a:tr h="347760">
                <a:tc>
                  <a:tcPr marL="91440" marR="91440">
                    <a:solidFill>
                      <a:srgbClr val="e7e6e6"/>
                    </a:solidFill>
                  </a:tcPr>
                </a:tc>
              </a:tr>
            </a:tbl>
          </a:graphicData>
        </a:graphic>
      </p:graphicFrame>
      <p:pic>
        <p:nvPicPr>
          <p:cNvPr id="76" name="" descr=""/>
          <p:cNvPicPr/>
          <p:nvPr/>
        </p:nvPicPr>
        <p:blipFill>
          <a:blip r:embed="rId1"/>
          <a:stretch/>
        </p:blipFill>
        <p:spPr>
          <a:xfrm>
            <a:off x="324000" y="216000"/>
            <a:ext cx="1618920" cy="215892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rot="11400">
            <a:off x="159120" y="179280"/>
            <a:ext cx="1941120" cy="2229480"/>
          </a:xfrm>
          <a:custGeom>
            <a:avLst/>
            <a:gdLst/>
            <a:ahLst/>
            <a:rect l="l" t="t" r="r" b="b"/>
            <a:pathLst>
              <a:path w="21600" h="21600">
                <a:moveTo>
                  <a:pt x="0" y="0"/>
                </a:moveTo>
                <a:lnTo>
                  <a:pt x="21600" y="0"/>
                </a:lnTo>
                <a:lnTo>
                  <a:pt x="21600" y="21600"/>
                </a:lnTo>
                <a:lnTo>
                  <a:pt x="0" y="21600"/>
                </a:lnTo>
                <a:lnTo>
                  <a:pt x="0" y="0"/>
                </a:lnTo>
                <a:close/>
              </a:path>
            </a:pathLst>
          </a:custGeom>
          <a:solidFill>
            <a:srgbClr val="ffffff">
              <a:alpha val="50000"/>
            </a:srgbClr>
          </a:solidFill>
          <a:ln>
            <a:solidFill>
              <a:srgbClr val="000000"/>
            </a:solidFill>
          </a:ln>
        </p:spPr>
        <p:style>
          <a:lnRef idx="0"/>
          <a:fillRef idx="0"/>
          <a:effectRef idx="0"/>
          <a:fontRef idx="minor"/>
        </p:style>
        <p:txBody>
          <a:bodyPr wrap="none" lIns="90000" rIns="90000" tIns="45000" bIns="45000" anchor="ctr" anchorCtr="1"/>
          <a:p>
            <a:pPr algn="ctr">
              <a:lnSpc>
                <a:spcPct val="0"/>
              </a:lnSpc>
            </a:pPr>
            <a:r>
              <a:rPr b="1" lang="de-DE" sz="2600" spc="-1" strike="noStrike">
                <a:solidFill>
                  <a:srgbClr val="000000"/>
                </a:solidFill>
                <a:latin typeface="Arial"/>
                <a:ea typeface="DejaVu Sans"/>
              </a:rPr>
              <a:t>BILD</a:t>
            </a:r>
            <a:endParaRPr b="0" lang="de-DE" sz="2600" spc="-1" strike="noStrike">
              <a:latin typeface="Arial"/>
            </a:endParaRPr>
          </a:p>
        </p:txBody>
      </p:sp>
      <p:sp>
        <p:nvSpPr>
          <p:cNvPr id="78" name="CustomShape 2"/>
          <p:cNvSpPr/>
          <p:nvPr/>
        </p:nvSpPr>
        <p:spPr>
          <a:xfrm>
            <a:off x="2222280" y="178920"/>
            <a:ext cx="7718760" cy="587160"/>
          </a:xfrm>
          <a:custGeom>
            <a:avLst/>
            <a:gdLst/>
            <a:ahLst/>
            <a:rect l="l" t="t" r="r" b="b"/>
            <a:pathLst>
              <a:path w="21600" h="21600">
                <a:moveTo>
                  <a:pt x="0" y="0"/>
                </a:moveTo>
                <a:lnTo>
                  <a:pt x="21600" y="0"/>
                </a:lnTo>
                <a:lnTo>
                  <a:pt x="21600" y="21600"/>
                </a:lnTo>
                <a:lnTo>
                  <a:pt x="0" y="21600"/>
                </a:lnTo>
                <a:lnTo>
                  <a:pt x="0" y="0"/>
                </a:lnTo>
                <a:close/>
              </a:path>
            </a:pathLst>
          </a:custGeom>
          <a:solidFill>
            <a:srgbClr val="e4dfa0"/>
          </a:solidFill>
          <a:ln>
            <a:solidFill>
              <a:srgbClr val="1c3687"/>
            </a:solidFill>
          </a:ln>
        </p:spPr>
        <p:style>
          <a:lnRef idx="0"/>
          <a:fillRef idx="0"/>
          <a:effectRef idx="0"/>
          <a:fontRef idx="minor"/>
        </p:style>
        <p:txBody>
          <a:bodyPr lIns="90000" rIns="90000" tIns="45000" bIns="45000" anchor="ctr" anchorCtr="1"/>
          <a:p>
            <a:pPr algn="ctr">
              <a:lnSpc>
                <a:spcPct val="0"/>
              </a:lnSpc>
            </a:pPr>
            <a:r>
              <a:rPr b="1" lang="de-DE" sz="3200" spc="-1" strike="noStrike">
                <a:solidFill>
                  <a:srgbClr val="000000"/>
                </a:solidFill>
                <a:latin typeface="Arial"/>
                <a:ea typeface="DejaVu Sans"/>
              </a:rPr>
              <a:t>Peter - Posaune</a:t>
            </a:r>
            <a:endParaRPr b="0" lang="de-DE" sz="3200" spc="-1" strike="noStrike">
              <a:latin typeface="Arial"/>
            </a:endParaRPr>
          </a:p>
        </p:txBody>
      </p:sp>
      <p:graphicFrame>
        <p:nvGraphicFramePr>
          <p:cNvPr id="79" name="Table 3"/>
          <p:cNvGraphicFramePr/>
          <p:nvPr/>
        </p:nvGraphicFramePr>
        <p:xfrm>
          <a:off x="154800" y="5069160"/>
          <a:ext cx="7816320" cy="2299680"/>
        </p:xfrm>
        <a:graphic>
          <a:graphicData uri="http://schemas.openxmlformats.org/drawingml/2006/table">
            <a:tbl>
              <a:tblPr/>
              <a:tblGrid>
                <a:gridCol w="2359440"/>
                <a:gridCol w="2691000"/>
                <a:gridCol w="2766240"/>
              </a:tblGrid>
              <a:tr h="347040">
                <a:tc gridSpan="3">
                  <a:txBody>
                    <a:bodyPr/>
                    <a:p>
                      <a:pPr algn="ctr">
                        <a:lnSpc>
                          <a:spcPct val="0"/>
                        </a:lnSpc>
                        <a:spcBef>
                          <a:spcPts val="564"/>
                        </a:spcBef>
                        <a:spcAft>
                          <a:spcPts val="564"/>
                        </a:spcAft>
                      </a:pPr>
                      <a:r>
                        <a:rPr b="0" lang="de-DE" sz="1600" spc="-1" strike="noStrike">
                          <a:solidFill>
                            <a:srgbClr val="000000"/>
                          </a:solidFill>
                          <a:latin typeface="Arial"/>
                          <a:ea typeface="DejaVu Sans"/>
                        </a:rPr>
                        <a:t>Bedürfnisse</a:t>
                      </a:r>
                      <a:endParaRPr b="0" lang="de-DE" sz="1600" spc="-1" strike="noStrike">
                        <a:latin typeface="Arial"/>
                      </a:endParaRPr>
                    </a:p>
                  </a:txBody>
                  <a:tcPr marL="91440" marR="91440">
                    <a:solidFill>
                      <a:srgbClr val="e4dfa0"/>
                    </a:solidFill>
                  </a:tcPr>
                </a:tc>
                <a:tc hMerge="1">
                  <a:tcPr>
                    <a:solidFill>
                      <a:srgbClr val="729fcf"/>
                    </a:solidFill>
                  </a:tcPr>
                </a:tc>
                <a:tc hMerge="1">
                  <a:tcPr>
                    <a:solidFill>
                      <a:srgbClr val="729fcf"/>
                    </a:solidFill>
                  </a:tcPr>
                </a:tc>
              </a:tr>
              <a:tr h="283680">
                <a:tc>
                  <a:txBody>
                    <a:bodyPr/>
                    <a:p>
                      <a:pPr algn="ctr">
                        <a:lnSpc>
                          <a:spcPct val="0"/>
                        </a:lnSpc>
                        <a:spcBef>
                          <a:spcPts val="564"/>
                        </a:spcBef>
                        <a:spcAft>
                          <a:spcPts val="564"/>
                        </a:spcAft>
                      </a:pPr>
                      <a:r>
                        <a:rPr b="0" lang="de-DE" sz="1200" spc="-1" strike="noStrike">
                          <a:solidFill>
                            <a:srgbClr val="000000"/>
                          </a:solidFill>
                          <a:latin typeface="Arial"/>
                          <a:ea typeface="DejaVu Sans"/>
                        </a:rPr>
                        <a:t>Handlungsbezogen</a:t>
                      </a:r>
                      <a:endParaRPr b="0" lang="de-DE" sz="1200" spc="-1" strike="noStrike">
                        <a:latin typeface="Arial"/>
                      </a:endParaRPr>
                    </a:p>
                  </a:txBody>
                  <a:tcPr marL="91440" marR="91440">
                    <a:solidFill>
                      <a:srgbClr val="e4dfa0"/>
                    </a:solidFill>
                  </a:tcPr>
                </a:tc>
                <a:tc>
                  <a:txBody>
                    <a:bodyPr/>
                    <a:p>
                      <a:pPr algn="ctr">
                        <a:lnSpc>
                          <a:spcPct val="0"/>
                        </a:lnSpc>
                        <a:spcBef>
                          <a:spcPts val="564"/>
                        </a:spcBef>
                        <a:spcAft>
                          <a:spcPts val="564"/>
                        </a:spcAft>
                      </a:pPr>
                      <a:r>
                        <a:rPr b="0" lang="de-DE" sz="1200" spc="-1" strike="noStrike">
                          <a:solidFill>
                            <a:srgbClr val="000000"/>
                          </a:solidFill>
                          <a:latin typeface="Arial"/>
                          <a:ea typeface="DejaVu Sans"/>
                        </a:rPr>
                        <a:t>Sozial</a:t>
                      </a:r>
                      <a:endParaRPr b="0" lang="de-DE" sz="1200" spc="-1" strike="noStrike">
                        <a:latin typeface="Arial"/>
                      </a:endParaRPr>
                    </a:p>
                  </a:txBody>
                  <a:tcPr marL="91440" marR="91440">
                    <a:solidFill>
                      <a:srgbClr val="e4dfa0"/>
                    </a:solidFill>
                  </a:tcPr>
                </a:tc>
                <a:tc>
                  <a:txBody>
                    <a:bodyPr/>
                    <a:p>
                      <a:pPr algn="ctr">
                        <a:lnSpc>
                          <a:spcPct val="0"/>
                        </a:lnSpc>
                        <a:spcBef>
                          <a:spcPts val="564"/>
                        </a:spcBef>
                        <a:spcAft>
                          <a:spcPts val="564"/>
                        </a:spcAft>
                      </a:pPr>
                      <a:r>
                        <a:rPr b="0" lang="de-DE" sz="1200" spc="-1" strike="noStrike">
                          <a:solidFill>
                            <a:srgbClr val="000000"/>
                          </a:solidFill>
                          <a:latin typeface="Arial"/>
                          <a:ea typeface="DejaVu Sans"/>
                        </a:rPr>
                        <a:t>Ideell</a:t>
                      </a:r>
                      <a:endParaRPr b="0" lang="de-DE" sz="1200" spc="-1" strike="noStrike">
                        <a:latin typeface="Arial"/>
                      </a:endParaRPr>
                    </a:p>
                  </a:txBody>
                  <a:tcPr marL="91440" marR="91440">
                    <a:solidFill>
                      <a:srgbClr val="e4dfa0"/>
                    </a:solidFill>
                  </a:tcPr>
                </a:tc>
              </a:tr>
              <a:tr h="1668960">
                <a:tc>
                  <a:txBody>
                    <a:bodyPr/>
                    <a:p>
                      <a:pPr>
                        <a:lnSpc>
                          <a:spcPct val="0"/>
                        </a:lnSpc>
                      </a:pPr>
                      <a:r>
                        <a:rPr b="1" lang="de-DE" sz="1200" spc="-1" strike="noStrike">
                          <a:solidFill>
                            <a:srgbClr val="000000"/>
                          </a:solidFill>
                          <a:latin typeface="Arial"/>
                          <a:ea typeface="DejaVu Sans"/>
                        </a:rPr>
                        <a:t>Neugier </a:t>
                      </a:r>
                      <a:endParaRPr b="0" lang="de-DE" sz="1200" spc="-1" strike="noStrike">
                        <a:latin typeface="Arial"/>
                      </a:endParaRPr>
                    </a:p>
                    <a:p>
                      <a:pPr>
                        <a:lnSpc>
                          <a:spcPct val="0"/>
                        </a:lnSpc>
                      </a:pPr>
                      <a:r>
                        <a:rPr b="1" lang="de-DE" sz="1200" spc="-1" strike="noStrike">
                          <a:solidFill>
                            <a:srgbClr val="000000"/>
                          </a:solidFill>
                          <a:latin typeface="Arial"/>
                          <a:ea typeface="DejaVu Sans"/>
                        </a:rPr>
                        <a:t>Effizienz </a:t>
                      </a:r>
                      <a:endParaRPr b="0" lang="de-DE" sz="1200" spc="-1" strike="noStrike">
                        <a:latin typeface="Arial"/>
                      </a:endParaRPr>
                    </a:p>
                    <a:p>
                      <a:pPr>
                        <a:lnSpc>
                          <a:spcPct val="0"/>
                        </a:lnSpc>
                      </a:pPr>
                      <a:r>
                        <a:rPr b="1" lang="de-DE" sz="1200" spc="-1" strike="noStrike">
                          <a:solidFill>
                            <a:srgbClr val="000000"/>
                          </a:solidFill>
                          <a:latin typeface="Arial"/>
                          <a:ea typeface="DejaVu Sans"/>
                        </a:rPr>
                        <a:t>Kontrolle</a:t>
                      </a:r>
                      <a:endParaRPr b="0" lang="de-DE" sz="1200" spc="-1" strike="noStrike">
                        <a:latin typeface="Arial"/>
                      </a:endParaRPr>
                    </a:p>
                    <a:p>
                      <a:pPr>
                        <a:lnSpc>
                          <a:spcPct val="0"/>
                        </a:lnSpc>
                      </a:pPr>
                      <a:r>
                        <a:rPr b="1" lang="de-DE" sz="1200" spc="-1" strike="noStrike">
                          <a:solidFill>
                            <a:srgbClr val="000000"/>
                          </a:solidFill>
                          <a:latin typeface="Arial"/>
                          <a:ea typeface="DejaVu Sans"/>
                        </a:rPr>
                        <a:t>Planen </a:t>
                      </a:r>
                      <a:endParaRPr b="0" lang="de-DE" sz="1200" spc="-1" strike="noStrike">
                        <a:latin typeface="Arial"/>
                      </a:endParaRPr>
                    </a:p>
                    <a:p>
                      <a:pPr>
                        <a:lnSpc>
                          <a:spcPct val="0"/>
                        </a:lnSpc>
                      </a:pPr>
                      <a:r>
                        <a:rPr b="1" lang="de-DE" sz="1200" spc="-1" strike="noStrike">
                          <a:solidFill>
                            <a:srgbClr val="000000"/>
                          </a:solidFill>
                          <a:latin typeface="Arial"/>
                          <a:ea typeface="DejaVu Sans"/>
                        </a:rPr>
                        <a:t>Kompetenz</a:t>
                      </a:r>
                      <a:r>
                        <a:rPr b="0" lang="de-DE" sz="1200" spc="-1" strike="noStrike">
                          <a:solidFill>
                            <a:srgbClr val="808080"/>
                          </a:solidFill>
                          <a:latin typeface="Arial"/>
                          <a:ea typeface="DejaVu Sans"/>
                        </a:rPr>
                        <a:t> </a:t>
                      </a:r>
                      <a:endParaRPr b="0" lang="de-DE" sz="1200" spc="-1" strike="noStrike">
                        <a:latin typeface="Arial"/>
                      </a:endParaRPr>
                    </a:p>
                  </a:txBody>
                  <a:tcPr marL="91440" marR="91440">
                    <a:solidFill>
                      <a:srgbClr val="e7e6e6"/>
                    </a:solidFill>
                  </a:tcPr>
                </a:tc>
                <a:tc>
                  <a:txBody>
                    <a:bodyPr/>
                    <a:p>
                      <a:pPr>
                        <a:lnSpc>
                          <a:spcPct val="100000"/>
                        </a:lnSpc>
                      </a:pPr>
                      <a:r>
                        <a:rPr b="1" lang="de-DE" sz="1200" spc="-1" strike="noStrike">
                          <a:solidFill>
                            <a:srgbClr val="000000"/>
                          </a:solidFill>
                          <a:latin typeface="Arial"/>
                        </a:rPr>
                        <a:t>Bestimmen </a:t>
                      </a:r>
                      <a:endParaRPr b="0" lang="de-DE" sz="1200" spc="-1" strike="noStrike">
                        <a:latin typeface="Arial"/>
                      </a:endParaRPr>
                    </a:p>
                    <a:p>
                      <a:pPr>
                        <a:lnSpc>
                          <a:spcPct val="100000"/>
                        </a:lnSpc>
                      </a:pPr>
                      <a:r>
                        <a:rPr b="1" lang="de-DE" sz="1200" spc="-1" strike="noStrike">
                          <a:solidFill>
                            <a:srgbClr val="000000"/>
                          </a:solidFill>
                          <a:latin typeface="Arial"/>
                        </a:rPr>
                        <a:t>Familie </a:t>
                      </a:r>
                      <a:endParaRPr b="0" lang="de-DE" sz="1200" spc="-1" strike="noStrike">
                        <a:latin typeface="Arial"/>
                      </a:endParaRPr>
                    </a:p>
                    <a:p>
                      <a:pPr>
                        <a:lnSpc>
                          <a:spcPct val="100000"/>
                        </a:lnSpc>
                      </a:pPr>
                      <a:r>
                        <a:rPr b="1" lang="de-DE" sz="1200" spc="-1" strike="noStrike">
                          <a:solidFill>
                            <a:srgbClr val="000000"/>
                          </a:solidFill>
                          <a:latin typeface="Arial"/>
                        </a:rPr>
                        <a:t>Helfen</a:t>
                      </a:r>
                      <a:endParaRPr b="0" lang="de-DE" sz="1200" spc="-1" strike="noStrike">
                        <a:latin typeface="Arial"/>
                      </a:endParaRPr>
                    </a:p>
                    <a:p>
                      <a:pPr>
                        <a:lnSpc>
                          <a:spcPct val="100000"/>
                        </a:lnSpc>
                      </a:pPr>
                      <a:r>
                        <a:rPr b="1" lang="de-DE" sz="1200" spc="-1" strike="noStrike">
                          <a:solidFill>
                            <a:srgbClr val="000000"/>
                          </a:solidFill>
                          <a:latin typeface="Arial"/>
                        </a:rPr>
                        <a:t>Geselligkeit</a:t>
                      </a:r>
                      <a:endParaRPr b="0" lang="de-DE" sz="1200" spc="-1" strike="noStrike">
                        <a:latin typeface="Arial"/>
                      </a:endParaRPr>
                    </a:p>
                    <a:p>
                      <a:pPr>
                        <a:lnSpc>
                          <a:spcPct val="100000"/>
                        </a:lnSpc>
                      </a:pPr>
                      <a:r>
                        <a:rPr b="1" lang="de-DE" sz="1200" spc="-1" strike="noStrike">
                          <a:solidFill>
                            <a:srgbClr val="000000"/>
                          </a:solidFill>
                          <a:latin typeface="Arial"/>
                        </a:rPr>
                        <a:t>Schützen</a:t>
                      </a:r>
                      <a:endParaRPr b="0" lang="de-DE" sz="1200" spc="-1" strike="noStrike">
                        <a:latin typeface="Arial"/>
                      </a:endParaRPr>
                    </a:p>
                    <a:p>
                      <a:pPr>
                        <a:lnSpc>
                          <a:spcPct val="100000"/>
                        </a:lnSpc>
                      </a:pPr>
                      <a:r>
                        <a:rPr b="1" lang="de-DE" sz="1200" spc="-1" strike="noStrike">
                          <a:solidFill>
                            <a:srgbClr val="000000"/>
                          </a:solidFill>
                          <a:latin typeface="Arial"/>
                        </a:rPr>
                        <a:t>Privatsphäre/ Intimität </a:t>
                      </a:r>
                      <a:endParaRPr b="0" lang="de-DE" sz="1200" spc="-1" strike="noStrike">
                        <a:latin typeface="Arial"/>
                      </a:endParaRPr>
                    </a:p>
                  </a:txBody>
                  <a:tcPr marL="91440" marR="91440">
                    <a:solidFill>
                      <a:srgbClr val="e7e6e6"/>
                    </a:solidFill>
                  </a:tcPr>
                </a:tc>
                <a:tc>
                  <a:txBody>
                    <a:bodyPr/>
                    <a:p>
                      <a:pPr>
                        <a:lnSpc>
                          <a:spcPct val="100000"/>
                        </a:lnSpc>
                      </a:pPr>
                      <a:r>
                        <a:rPr b="1" lang="de-DE" sz="1200" spc="-1" strike="noStrike">
                          <a:solidFill>
                            <a:srgbClr val="000000"/>
                          </a:solidFill>
                          <a:latin typeface="Arial"/>
                        </a:rPr>
                        <a:t>Freiheit </a:t>
                      </a:r>
                      <a:endParaRPr b="0" lang="de-DE" sz="1200" spc="-1" strike="noStrike">
                        <a:latin typeface="Arial"/>
                      </a:endParaRPr>
                    </a:p>
                    <a:p>
                      <a:pPr>
                        <a:lnSpc>
                          <a:spcPct val="100000"/>
                        </a:lnSpc>
                      </a:pPr>
                      <a:r>
                        <a:rPr b="1" lang="de-DE" sz="1200" spc="-1" strike="noStrike">
                          <a:solidFill>
                            <a:srgbClr val="000000"/>
                          </a:solidFill>
                          <a:latin typeface="Arial"/>
                        </a:rPr>
                        <a:t>Leistung</a:t>
                      </a:r>
                      <a:endParaRPr b="0" lang="de-DE" sz="1200" spc="-1" strike="noStrike">
                        <a:latin typeface="Arial"/>
                      </a:endParaRPr>
                    </a:p>
                    <a:p>
                      <a:pPr>
                        <a:lnSpc>
                          <a:spcPct val="100000"/>
                        </a:lnSpc>
                      </a:pPr>
                      <a:r>
                        <a:rPr b="1" lang="de-DE" sz="1200" spc="-1" strike="noStrike">
                          <a:solidFill>
                            <a:srgbClr val="000000"/>
                          </a:solidFill>
                          <a:latin typeface="Arial"/>
                        </a:rPr>
                        <a:t>Ordnung </a:t>
                      </a:r>
                      <a:endParaRPr b="0" lang="de-DE" sz="1200" spc="-1" strike="noStrike">
                        <a:latin typeface="Arial"/>
                      </a:endParaRPr>
                    </a:p>
                    <a:p>
                      <a:pPr>
                        <a:lnSpc>
                          <a:spcPct val="100000"/>
                        </a:lnSpc>
                      </a:pPr>
                      <a:r>
                        <a:rPr b="1" lang="de-DE" sz="1200" spc="-1" strike="noStrike">
                          <a:solidFill>
                            <a:srgbClr val="000000"/>
                          </a:solidFill>
                          <a:latin typeface="Arial"/>
                        </a:rPr>
                        <a:t>Sicherheit </a:t>
                      </a:r>
                      <a:endParaRPr b="0" lang="de-DE" sz="1200" spc="-1" strike="noStrike">
                        <a:latin typeface="Arial"/>
                      </a:endParaRPr>
                    </a:p>
                    <a:p>
                      <a:pPr>
                        <a:lnSpc>
                          <a:spcPct val="100000"/>
                        </a:lnSpc>
                      </a:pPr>
                      <a:r>
                        <a:rPr b="1" lang="de-DE" sz="1200" spc="-1" strike="noStrike">
                          <a:solidFill>
                            <a:srgbClr val="000000"/>
                          </a:solidFill>
                          <a:latin typeface="Arial"/>
                        </a:rPr>
                        <a:t>Nachhaltigkeit</a:t>
                      </a:r>
                      <a:endParaRPr b="0" lang="de-DE" sz="1200" spc="-1" strike="noStrike">
                        <a:latin typeface="Arial"/>
                      </a:endParaRPr>
                    </a:p>
                    <a:p>
                      <a:pPr>
                        <a:lnSpc>
                          <a:spcPct val="100000"/>
                        </a:lnSpc>
                      </a:pPr>
                      <a:r>
                        <a:rPr b="1" lang="de-DE" sz="1200" spc="-1" strike="noStrike">
                          <a:solidFill>
                            <a:srgbClr val="000000"/>
                          </a:solidFill>
                          <a:latin typeface="Arial"/>
                        </a:rPr>
                        <a:t>Verantwortung</a:t>
                      </a:r>
                      <a:endParaRPr b="0" lang="de-DE" sz="1200" spc="-1" strike="noStrike">
                        <a:latin typeface="Arial"/>
                      </a:endParaRPr>
                    </a:p>
                    <a:p>
                      <a:pPr>
                        <a:lnSpc>
                          <a:spcPct val="100000"/>
                        </a:lnSpc>
                      </a:pPr>
                      <a:r>
                        <a:rPr b="1" lang="de-DE" sz="1200" spc="-1" strike="noStrike">
                          <a:solidFill>
                            <a:srgbClr val="000000"/>
                          </a:solidFill>
                          <a:latin typeface="Arial"/>
                        </a:rPr>
                        <a:t>Selbstwert </a:t>
                      </a:r>
                      <a:endParaRPr b="0" lang="de-DE" sz="1200" spc="-1" strike="noStrike">
                        <a:latin typeface="Arial"/>
                      </a:endParaRPr>
                    </a:p>
                    <a:p>
                      <a:pPr>
                        <a:lnSpc>
                          <a:spcPct val="100000"/>
                        </a:lnSpc>
                      </a:pPr>
                      <a:r>
                        <a:rPr b="1" lang="de-DE" sz="1200" spc="-1" strike="noStrike">
                          <a:solidFill>
                            <a:srgbClr val="000000"/>
                          </a:solidFill>
                          <a:latin typeface="Arial"/>
                        </a:rPr>
                        <a:t>Ehrlichkeit</a:t>
                      </a:r>
                      <a:endParaRPr b="0" lang="de-DE" sz="1200" spc="-1" strike="noStrike">
                        <a:latin typeface="Arial"/>
                      </a:endParaRPr>
                    </a:p>
                    <a:p>
                      <a:pPr>
                        <a:lnSpc>
                          <a:spcPct val="100000"/>
                        </a:lnSpc>
                      </a:pPr>
                      <a:r>
                        <a:rPr b="1" lang="de-DE" sz="1200" spc="-1" strike="noStrike">
                          <a:solidFill>
                            <a:srgbClr val="000000"/>
                          </a:solidFill>
                          <a:latin typeface="Arial"/>
                        </a:rPr>
                        <a:t>Vertrauen</a:t>
                      </a:r>
                      <a:endParaRPr b="0" lang="de-DE" sz="1200" spc="-1" strike="noStrike">
                        <a:latin typeface="Arial"/>
                      </a:endParaRPr>
                    </a:p>
                  </a:txBody>
                  <a:tcPr marL="91440" marR="91440">
                    <a:solidFill>
                      <a:srgbClr val="e7e6e6"/>
                    </a:solidFill>
                  </a:tcPr>
                </a:tc>
              </a:tr>
            </a:tbl>
          </a:graphicData>
        </a:graphic>
      </p:graphicFrame>
      <p:graphicFrame>
        <p:nvGraphicFramePr>
          <p:cNvPr id="80" name="Table 4"/>
          <p:cNvGraphicFramePr/>
          <p:nvPr/>
        </p:nvGraphicFramePr>
        <p:xfrm>
          <a:off x="2886120" y="3813480"/>
          <a:ext cx="5085360" cy="1270800"/>
        </p:xfrm>
        <a:graphic>
          <a:graphicData uri="http://schemas.openxmlformats.org/drawingml/2006/table">
            <a:tbl>
              <a:tblPr/>
              <a:tblGrid>
                <a:gridCol w="2542680"/>
                <a:gridCol w="2543040"/>
              </a:tblGrid>
              <a:tr h="317520">
                <a:tc>
                  <a:txBody>
                    <a:bodyPr/>
                    <a:p>
                      <a:pPr algn="ctr">
                        <a:lnSpc>
                          <a:spcPct val="0"/>
                        </a:lnSpc>
                      </a:pPr>
                      <a:r>
                        <a:rPr b="0" lang="de-DE" sz="1600" spc="-1" strike="noStrike">
                          <a:solidFill>
                            <a:srgbClr val="000000"/>
                          </a:solidFill>
                          <a:latin typeface="Arial"/>
                          <a:ea typeface="DejaVu Sans"/>
                        </a:rPr>
                        <a:t>♥ </a:t>
                      </a:r>
                      <a:r>
                        <a:rPr b="0" lang="de-DE" sz="1600" spc="-1" strike="noStrike">
                          <a:solidFill>
                            <a:srgbClr val="000000"/>
                          </a:solidFill>
                          <a:latin typeface="Arial"/>
                          <a:ea typeface="DejaVu Sans"/>
                        </a:rPr>
                        <a:t>Glücklich wenn..</a:t>
                      </a:r>
                      <a:endParaRPr b="0" lang="de-DE" sz="1600" spc="-1" strike="noStrike">
                        <a:latin typeface="Arial"/>
                      </a:endParaRPr>
                    </a:p>
                  </a:txBody>
                  <a:tcPr marL="91440" marR="91440">
                    <a:solidFill>
                      <a:srgbClr val="e4dfa0"/>
                    </a:solidFill>
                  </a:tcPr>
                </a:tc>
                <a:tc>
                  <a:txBody>
                    <a:bodyPr/>
                    <a:p>
                      <a:pPr algn="ctr">
                        <a:lnSpc>
                          <a:spcPct val="0"/>
                        </a:lnSpc>
                      </a:pPr>
                      <a:r>
                        <a:rPr b="0" lang="de-DE" sz="1600" spc="-1" strike="noStrike">
                          <a:solidFill>
                            <a:srgbClr val="000000"/>
                          </a:solidFill>
                          <a:latin typeface="Arial"/>
                          <a:ea typeface="DejaVu Sans"/>
                        </a:rPr>
                        <a:t>😞  </a:t>
                      </a:r>
                      <a:r>
                        <a:rPr b="0" lang="de-DE" sz="1600" spc="-1" strike="noStrike">
                          <a:solidFill>
                            <a:srgbClr val="000000"/>
                          </a:solidFill>
                          <a:latin typeface="Arial"/>
                          <a:ea typeface="DejaVu Sans"/>
                        </a:rPr>
                        <a:t>Ärgerlich wenn..</a:t>
                      </a:r>
                      <a:endParaRPr b="0" lang="de-DE" sz="1600" spc="-1" strike="noStrike">
                        <a:latin typeface="Arial"/>
                      </a:endParaRPr>
                    </a:p>
                  </a:txBody>
                  <a:tcPr marL="91440" marR="91440">
                    <a:solidFill>
                      <a:srgbClr val="e4dfa0"/>
                    </a:solidFill>
                  </a:tcPr>
                </a:tc>
              </a:tr>
              <a:tr h="262440">
                <a:tc>
                  <a:txBody>
                    <a:bodyPr/>
                    <a:p>
                      <a:pPr marL="216000" indent="-214920">
                        <a:lnSpc>
                          <a:spcPct val="0"/>
                        </a:lnSpc>
                        <a:buClr>
                          <a:srgbClr val="000000"/>
                        </a:buClr>
                        <a:buSzPct val="45000"/>
                        <a:buFont typeface="Wingdings" charset="2"/>
                        <a:buChar char=""/>
                      </a:pPr>
                      <a:r>
                        <a:rPr b="0" lang="de-DE" sz="1200" spc="-1" strike="noStrike">
                          <a:solidFill>
                            <a:srgbClr val="000000"/>
                          </a:solidFill>
                          <a:latin typeface="Arial"/>
                          <a:ea typeface="DejaVu Sans"/>
                        </a:rPr>
                        <a:t>er nicht im Rampenlicht steht</a:t>
                      </a:r>
                      <a:endParaRPr b="0" lang="de-DE" sz="1200" spc="-1" strike="noStrike">
                        <a:latin typeface="Arial"/>
                      </a:endParaRPr>
                    </a:p>
                  </a:txBody>
                  <a:tcPr marL="91440" marR="91440">
                    <a:solidFill>
                      <a:srgbClr val="e7e6e6"/>
                    </a:solidFill>
                  </a:tcPr>
                </a:tc>
                <a:tc>
                  <a:txBody>
                    <a:bodyPr/>
                    <a:p>
                      <a:pPr marL="216000" indent="-214920">
                        <a:lnSpc>
                          <a:spcPct val="0"/>
                        </a:lnSpc>
                        <a:buClr>
                          <a:srgbClr val="000000"/>
                        </a:buClr>
                        <a:buSzPct val="45000"/>
                        <a:buFont typeface="Wingdings" charset="2"/>
                        <a:buChar char=""/>
                      </a:pPr>
                      <a:r>
                        <a:rPr b="0" lang="de-DE" sz="1200" spc="-1" strike="noStrike">
                          <a:solidFill>
                            <a:srgbClr val="000000"/>
                          </a:solidFill>
                          <a:latin typeface="Arial"/>
                          <a:ea typeface="DejaVu Sans"/>
                        </a:rPr>
                        <a:t>er wenig Vorgaben bekommt</a:t>
                      </a:r>
                      <a:endParaRPr b="0" lang="de-DE" sz="1200" spc="-1" strike="noStrike">
                        <a:latin typeface="Arial"/>
                      </a:endParaRPr>
                    </a:p>
                  </a:txBody>
                  <a:tcPr marL="91440" marR="91440">
                    <a:solidFill>
                      <a:srgbClr val="e7e6e6"/>
                    </a:solidFill>
                  </a:tcPr>
                </a:tc>
              </a:tr>
              <a:tr h="262440">
                <a:tc>
                  <a:txBody>
                    <a:bodyPr/>
                    <a:p>
                      <a:pPr marL="216000" indent="-214920">
                        <a:lnSpc>
                          <a:spcPct val="0"/>
                        </a:lnSpc>
                        <a:buClr>
                          <a:srgbClr val="000000"/>
                        </a:buClr>
                        <a:buSzPct val="45000"/>
                        <a:buFont typeface="Wingdings" charset="2"/>
                        <a:buChar char=""/>
                      </a:pPr>
                      <a:r>
                        <a:rPr b="0" lang="de-DE" sz="1200" spc="-1" strike="noStrike">
                          <a:solidFill>
                            <a:srgbClr val="000000"/>
                          </a:solidFill>
                          <a:latin typeface="Arial"/>
                          <a:ea typeface="DejaVu Sans"/>
                        </a:rPr>
                        <a:t>er für sich gut spielt</a:t>
                      </a:r>
                      <a:endParaRPr b="0" lang="de-DE" sz="1200" spc="-1" strike="noStrike">
                        <a:latin typeface="Arial"/>
                      </a:endParaRPr>
                    </a:p>
                  </a:txBody>
                  <a:tcPr marL="91440" marR="91440">
                    <a:solidFill>
                      <a:srgbClr val="e7e6e6"/>
                    </a:solidFill>
                  </a:tcPr>
                </a:tc>
                <a:tc>
                  <a:txBody>
                    <a:bodyPr/>
                    <a:p>
                      <a:pPr marL="216000" indent="-214920">
                        <a:lnSpc>
                          <a:spcPct val="0"/>
                        </a:lnSpc>
                        <a:buClr>
                          <a:srgbClr val="000000"/>
                        </a:buClr>
                        <a:buSzPct val="45000"/>
                        <a:buFont typeface="Wingdings" charset="2"/>
                        <a:buChar char=""/>
                      </a:pPr>
                      <a:r>
                        <a:rPr b="0" lang="de-DE" sz="1200" spc="-1" strike="noStrike">
                          <a:solidFill>
                            <a:srgbClr val="000000"/>
                          </a:solidFill>
                          <a:latin typeface="Arial"/>
                          <a:ea typeface="DejaVu Sans"/>
                        </a:rPr>
                        <a:t>schwer zu verärgern</a:t>
                      </a:r>
                      <a:endParaRPr b="0" lang="de-DE" sz="1200" spc="-1" strike="noStrike">
                        <a:latin typeface="Arial"/>
                      </a:endParaRPr>
                    </a:p>
                  </a:txBody>
                  <a:tcPr marL="91440" marR="91440">
                    <a:solidFill>
                      <a:srgbClr val="e7e6e6"/>
                    </a:solidFill>
                  </a:tcPr>
                </a:tc>
              </a:tr>
              <a:tr h="428760">
                <a:tc>
                  <a:tcPr marL="91440" marR="91440">
                    <a:solidFill>
                      <a:srgbClr val="e7e6e6"/>
                    </a:solidFill>
                  </a:tcPr>
                </a:tc>
                <a:tc>
                  <a:tcPr marL="91440" marR="91440">
                    <a:solidFill>
                      <a:srgbClr val="e7e6e6"/>
                    </a:solidFill>
                  </a:tcPr>
                </a:tc>
              </a:tr>
            </a:tbl>
          </a:graphicData>
        </a:graphic>
      </p:graphicFrame>
      <p:graphicFrame>
        <p:nvGraphicFramePr>
          <p:cNvPr id="81" name="Table 5"/>
          <p:cNvGraphicFramePr/>
          <p:nvPr/>
        </p:nvGraphicFramePr>
        <p:xfrm>
          <a:off x="2886120" y="2556720"/>
          <a:ext cx="7035840" cy="1270800"/>
        </p:xfrm>
        <a:graphic>
          <a:graphicData uri="http://schemas.openxmlformats.org/drawingml/2006/table">
            <a:tbl>
              <a:tblPr/>
              <a:tblGrid>
                <a:gridCol w="3517560"/>
                <a:gridCol w="3518640"/>
              </a:tblGrid>
              <a:tr h="317520">
                <a:tc>
                  <a:txBody>
                    <a:bodyPr/>
                    <a:p>
                      <a:pPr algn="ctr">
                        <a:lnSpc>
                          <a:spcPct val="0"/>
                        </a:lnSpc>
                      </a:pPr>
                      <a:r>
                        <a:rPr b="0" lang="de-DE" sz="1600" spc="-1" strike="noStrike">
                          <a:solidFill>
                            <a:srgbClr val="000000"/>
                          </a:solidFill>
                          <a:latin typeface="Arial"/>
                          <a:ea typeface="DejaVu Sans"/>
                        </a:rPr>
                        <a:t>Motivation</a:t>
                      </a:r>
                      <a:endParaRPr b="0" lang="de-DE" sz="1600" spc="-1" strike="noStrike">
                        <a:latin typeface="Arial"/>
                      </a:endParaRPr>
                    </a:p>
                  </a:txBody>
                  <a:tcPr marL="91440" marR="91440">
                    <a:solidFill>
                      <a:srgbClr val="e4dfa0"/>
                    </a:solidFill>
                  </a:tcPr>
                </a:tc>
                <a:tc>
                  <a:txBody>
                    <a:bodyPr/>
                    <a:p>
                      <a:pPr algn="ctr">
                        <a:lnSpc>
                          <a:spcPct val="0"/>
                        </a:lnSpc>
                      </a:pPr>
                      <a:r>
                        <a:rPr b="0" lang="de-DE" sz="1600" spc="-1" strike="noStrike">
                          <a:solidFill>
                            <a:srgbClr val="000000"/>
                          </a:solidFill>
                          <a:latin typeface="Arial"/>
                          <a:ea typeface="DejaVu Sans"/>
                        </a:rPr>
                        <a:t>Ziele</a:t>
                      </a:r>
                      <a:endParaRPr b="0" lang="de-DE" sz="1600" spc="-1" strike="noStrike">
                        <a:latin typeface="Arial"/>
                      </a:endParaRPr>
                    </a:p>
                  </a:txBody>
                  <a:tcPr marL="91440" marR="91440">
                    <a:solidFill>
                      <a:srgbClr val="e4dfa0"/>
                    </a:solidFill>
                  </a:tcPr>
                </a:tc>
              </a:tr>
              <a:tr h="262440">
                <a:tc>
                  <a:txBody>
                    <a:bodyPr/>
                    <a:p>
                      <a:pPr marL="216000" indent="-214920">
                        <a:lnSpc>
                          <a:spcPct val="0"/>
                        </a:lnSpc>
                        <a:buClr>
                          <a:srgbClr val="000000"/>
                        </a:buClr>
                        <a:buSzPct val="45000"/>
                        <a:buFont typeface="Wingdings" charset="2"/>
                        <a:buChar char=""/>
                      </a:pPr>
                      <a:r>
                        <a:rPr b="0" lang="de-DE" sz="1200" spc="-1" strike="noStrike">
                          <a:solidFill>
                            <a:srgbClr val="000000"/>
                          </a:solidFill>
                          <a:latin typeface="Arial"/>
                          <a:ea typeface="DejaVu Sans"/>
                        </a:rPr>
                        <a:t>sucht eine neue Musik-Gruppe</a:t>
                      </a:r>
                      <a:endParaRPr b="0" lang="de-DE" sz="1200" spc="-1" strike="noStrike">
                        <a:latin typeface="Arial"/>
                      </a:endParaRPr>
                    </a:p>
                  </a:txBody>
                  <a:tcPr marL="91440" marR="91440">
                    <a:solidFill>
                      <a:srgbClr val="e7e6e6"/>
                    </a:solidFill>
                  </a:tcPr>
                </a:tc>
                <a:tc>
                  <a:txBody>
                    <a:bodyPr/>
                    <a:p>
                      <a:pPr marL="216000" indent="-214920">
                        <a:lnSpc>
                          <a:spcPct val="0"/>
                        </a:lnSpc>
                        <a:buClr>
                          <a:srgbClr val="000000"/>
                        </a:buClr>
                        <a:buSzPct val="45000"/>
                        <a:buFont typeface="Wingdings" charset="2"/>
                        <a:buChar char=""/>
                      </a:pPr>
                      <a:r>
                        <a:rPr b="0" lang="de-DE" sz="1200" spc="-1" strike="noStrike">
                          <a:solidFill>
                            <a:srgbClr val="000000"/>
                          </a:solidFill>
                          <a:latin typeface="Arial"/>
                          <a:ea typeface="DejaVu Sans"/>
                        </a:rPr>
                        <a:t>regelmäßiges spielen</a:t>
                      </a:r>
                      <a:endParaRPr b="0" lang="de-DE" sz="1200" spc="-1" strike="noStrike">
                        <a:latin typeface="Arial"/>
                      </a:endParaRPr>
                    </a:p>
                  </a:txBody>
                  <a:tcPr marL="91440" marR="91440">
                    <a:solidFill>
                      <a:srgbClr val="e7e6e6"/>
                    </a:solidFill>
                  </a:tcPr>
                </a:tc>
              </a:tr>
              <a:tr h="262440">
                <a:tc>
                  <a:txBody>
                    <a:bodyPr/>
                    <a:p>
                      <a:pPr marL="216000" indent="-214920">
                        <a:lnSpc>
                          <a:spcPct val="0"/>
                        </a:lnSpc>
                        <a:buClr>
                          <a:srgbClr val="000000"/>
                        </a:buClr>
                        <a:buSzPct val="45000"/>
                        <a:buFont typeface="Wingdings" charset="2"/>
                        <a:buChar char=""/>
                      </a:pPr>
                      <a:r>
                        <a:rPr b="0" lang="de-DE" sz="1200" spc="-1" strike="noStrike">
                          <a:solidFill>
                            <a:srgbClr val="000000"/>
                          </a:solidFill>
                          <a:latin typeface="Arial"/>
                          <a:ea typeface="DejaVu Sans"/>
                        </a:rPr>
                        <a:t>möchte unbedingt aktiv bleiben</a:t>
                      </a:r>
                      <a:endParaRPr b="0" lang="de-DE" sz="1200" spc="-1" strike="noStrike">
                        <a:latin typeface="Arial"/>
                      </a:endParaRPr>
                    </a:p>
                  </a:txBody>
                  <a:tcPr marL="91440" marR="91440">
                    <a:solidFill>
                      <a:srgbClr val="e7e6e6"/>
                    </a:solidFill>
                  </a:tcPr>
                </a:tc>
                <a:tc>
                  <a:txBody>
                    <a:bodyPr/>
                    <a:p>
                      <a:pPr marL="216000" indent="-214920">
                        <a:lnSpc>
                          <a:spcPct val="0"/>
                        </a:lnSpc>
                        <a:buClr>
                          <a:srgbClr val="000000"/>
                        </a:buClr>
                        <a:buSzPct val="45000"/>
                        <a:buFont typeface="Wingdings" charset="2"/>
                        <a:buChar char=""/>
                      </a:pPr>
                      <a:r>
                        <a:rPr b="0" lang="de-DE" sz="1200" spc="-1" strike="noStrike">
                          <a:solidFill>
                            <a:srgbClr val="000000"/>
                          </a:solidFill>
                          <a:latin typeface="Arial"/>
                          <a:ea typeface="DejaVu Sans"/>
                        </a:rPr>
                        <a:t>spielen im vorgegebenen Rahmen</a:t>
                      </a:r>
                      <a:endParaRPr b="0" lang="de-DE" sz="1200" spc="-1" strike="noStrike">
                        <a:latin typeface="Arial"/>
                      </a:endParaRPr>
                    </a:p>
                  </a:txBody>
                  <a:tcPr marL="91440" marR="91440">
                    <a:solidFill>
                      <a:srgbClr val="e7e6e6"/>
                    </a:solidFill>
                  </a:tcPr>
                </a:tc>
              </a:tr>
              <a:tr h="428760">
                <a:tc>
                  <a:tcPr marL="91440" marR="91440">
                    <a:solidFill>
                      <a:srgbClr val="e7e6e6"/>
                    </a:solidFill>
                  </a:tcPr>
                </a:tc>
                <a:tc>
                  <a:tcPr marL="91440" marR="91440">
                    <a:solidFill>
                      <a:srgbClr val="e7e6e6"/>
                    </a:solidFill>
                  </a:tcPr>
                </a:tc>
              </a:tr>
            </a:tbl>
          </a:graphicData>
        </a:graphic>
      </p:graphicFrame>
      <p:graphicFrame>
        <p:nvGraphicFramePr>
          <p:cNvPr id="82" name="Table 6"/>
          <p:cNvGraphicFramePr/>
          <p:nvPr/>
        </p:nvGraphicFramePr>
        <p:xfrm>
          <a:off x="2223360" y="905040"/>
          <a:ext cx="7720200" cy="1512000"/>
        </p:xfrm>
        <a:graphic>
          <a:graphicData uri="http://schemas.openxmlformats.org/drawingml/2006/table">
            <a:tbl>
              <a:tblPr/>
              <a:tblGrid>
                <a:gridCol w="7720560"/>
              </a:tblGrid>
              <a:tr h="408600">
                <a:tc>
                  <a:txBody>
                    <a:bodyPr/>
                    <a:p>
                      <a:pPr>
                        <a:lnSpc>
                          <a:spcPct val="0"/>
                        </a:lnSpc>
                      </a:pPr>
                      <a:r>
                        <a:rPr b="0" lang="de-DE" sz="1600" spc="-1" strike="noStrike">
                          <a:solidFill>
                            <a:srgbClr val="000000"/>
                          </a:solidFill>
                          <a:latin typeface="Arial"/>
                          <a:ea typeface="DejaVu Sans"/>
                        </a:rPr>
                        <a:t>Über mich / Biographie</a:t>
                      </a:r>
                      <a:endParaRPr b="0" lang="de-DE" sz="1600" spc="-1" strike="noStrike">
                        <a:latin typeface="Arial"/>
                      </a:endParaRPr>
                    </a:p>
                  </a:txBody>
                  <a:tcPr marL="91440" marR="91440">
                    <a:solidFill>
                      <a:srgbClr val="e4dfa0"/>
                    </a:solidFill>
                  </a:tcPr>
                </a:tc>
              </a:tr>
              <a:tr h="1103760">
                <a:tc>
                  <a:txBody>
                    <a:bodyPr/>
                    <a:p>
                      <a:pPr>
                        <a:lnSpc>
                          <a:spcPct val="100000"/>
                        </a:lnSpc>
                      </a:pPr>
                      <a:r>
                        <a:rPr b="0" lang="de-DE" sz="1200" spc="-1" strike="noStrike">
                          <a:latin typeface="Arial"/>
                        </a:rPr>
                        <a:t>Harald spielt schon seit sehr langer Zeit ein Instrument. Auch seine Frau und seine beiden Töchter im Grundschulalter sind sehr musikalisch und spielen u.a. Klavier. Er hat sich seit einiger Zeit auf Posaune als Instrument festgelegt. Er hat ein eigenes Instrument und sucht einen weietren Einsatz neben seinem aktuellen Verein. Er ist bereit, auch größeren Aufwand in Kauf zu nehmen und sich einer schon formierten Gruppe anzuschließen. Internet- Portale nutzt er eher weniger. Er informiert sich eher über „persönliche“ Kontakte.</a:t>
                      </a:r>
                      <a:endParaRPr b="0" lang="de-DE" sz="1200" spc="-1" strike="noStrike">
                        <a:latin typeface="Arial"/>
                      </a:endParaRPr>
                    </a:p>
                  </a:txBody>
                  <a:tcPr marL="91440" marR="91440">
                    <a:solidFill>
                      <a:srgbClr val="e7e6e6"/>
                    </a:solidFill>
                  </a:tcPr>
                </a:tc>
              </a:tr>
            </a:tbl>
          </a:graphicData>
        </a:graphic>
      </p:graphicFrame>
      <p:graphicFrame>
        <p:nvGraphicFramePr>
          <p:cNvPr id="83" name="Table 7"/>
          <p:cNvGraphicFramePr/>
          <p:nvPr/>
        </p:nvGraphicFramePr>
        <p:xfrm>
          <a:off x="8105040" y="6319800"/>
          <a:ext cx="1817280" cy="92052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Interessen</a:t>
                      </a:r>
                      <a:endParaRPr b="0" lang="de-DE" sz="1600" spc="-1" strike="noStrike">
                        <a:latin typeface="Arial"/>
                      </a:endParaRPr>
                    </a:p>
                  </a:txBody>
                  <a:tcPr marL="91440" marR="91440">
                    <a:solidFill>
                      <a:srgbClr val="e4dfa0"/>
                    </a:solidFill>
                  </a:tcPr>
                </a:tc>
              </a:tr>
              <a:tr h="603000">
                <a:tc>
                  <a:txBody>
                    <a:bodyPr/>
                    <a:p>
                      <a:pPr marL="171360" indent="-168480">
                        <a:lnSpc>
                          <a:spcPct val="0"/>
                        </a:lnSpc>
                        <a:spcAft>
                          <a:spcPts val="850"/>
                        </a:spcAft>
                        <a:buClr>
                          <a:srgbClr val="000000"/>
                        </a:buClr>
                        <a:buFont typeface="Arial"/>
                        <a:buChar char="•"/>
                      </a:pPr>
                      <a:r>
                        <a:rPr b="0" lang="de-DE" sz="1200" spc="-1" strike="noStrike">
                          <a:solidFill>
                            <a:srgbClr val="000000"/>
                          </a:solidFill>
                          <a:latin typeface="Arial"/>
                          <a:ea typeface="DejaVu Sans"/>
                        </a:rPr>
                        <a:t>Familienleben</a:t>
                      </a:r>
                      <a:endParaRPr b="0" lang="de-DE" sz="1200" spc="-1" strike="noStrike">
                        <a:latin typeface="Arial"/>
                      </a:endParaRPr>
                    </a:p>
                    <a:p>
                      <a:pPr marL="171360" indent="-168480">
                        <a:lnSpc>
                          <a:spcPct val="0"/>
                        </a:lnSpc>
                        <a:buClr>
                          <a:srgbClr val="000000"/>
                        </a:buClr>
                        <a:buFont typeface="Arial"/>
                        <a:buChar char="•"/>
                      </a:pPr>
                      <a:r>
                        <a:rPr b="0" lang="de-DE" sz="1200" spc="-1" strike="noStrike">
                          <a:solidFill>
                            <a:srgbClr val="000000"/>
                          </a:solidFill>
                          <a:latin typeface="Arial"/>
                          <a:ea typeface="DejaVu Sans"/>
                        </a:rPr>
                        <a:t>Lesen</a:t>
                      </a:r>
                      <a:endParaRPr b="0" lang="de-DE" sz="1200" spc="-1" strike="noStrike">
                        <a:latin typeface="Arial"/>
                      </a:endParaRPr>
                    </a:p>
                  </a:txBody>
                  <a:tcPr marL="91440" marR="91440">
                    <a:solidFill>
                      <a:srgbClr val="e7e6e6"/>
                    </a:solidFill>
                  </a:tcPr>
                </a:tc>
              </a:tr>
            </a:tbl>
          </a:graphicData>
        </a:graphic>
      </p:graphicFrame>
      <p:graphicFrame>
        <p:nvGraphicFramePr>
          <p:cNvPr id="84" name="Table 8"/>
          <p:cNvGraphicFramePr/>
          <p:nvPr/>
        </p:nvGraphicFramePr>
        <p:xfrm>
          <a:off x="158040" y="2536200"/>
          <a:ext cx="2615760" cy="2404440"/>
        </p:xfrm>
        <a:graphic>
          <a:graphicData uri="http://schemas.openxmlformats.org/drawingml/2006/table">
            <a:tbl>
              <a:tblPr/>
              <a:tblGrid>
                <a:gridCol w="2616120"/>
              </a:tblGrid>
              <a:tr h="351000">
                <a:tc>
                  <a:txBody>
                    <a:bodyPr/>
                    <a:p>
                      <a:pPr algn="ctr">
                        <a:lnSpc>
                          <a:spcPct val="0"/>
                        </a:lnSpc>
                      </a:pPr>
                      <a:r>
                        <a:rPr b="0" lang="de-DE" sz="1600" spc="-1" strike="noStrike">
                          <a:solidFill>
                            <a:srgbClr val="000000"/>
                          </a:solidFill>
                          <a:latin typeface="Arial"/>
                          <a:ea typeface="DejaVu Sans"/>
                        </a:rPr>
                        <a:t>Zur Person</a:t>
                      </a:r>
                      <a:endParaRPr b="0" lang="de-DE" sz="1600" spc="-1" strike="noStrike">
                        <a:latin typeface="Arial"/>
                      </a:endParaRPr>
                    </a:p>
                  </a:txBody>
                  <a:tcPr marL="91440" marR="91440">
                    <a:solidFill>
                      <a:srgbClr val="e4dfa0"/>
                    </a:solidFill>
                  </a:tcPr>
                </a:tc>
              </a:tr>
              <a:tr h="2053440">
                <a:tc>
                  <a:txBody>
                    <a:bodyPr/>
                    <a:p>
                      <a:pPr>
                        <a:lnSpc>
                          <a:spcPct val="0"/>
                        </a:lnSpc>
                      </a:pPr>
                      <a:r>
                        <a:rPr b="1" lang="de-DE" sz="1200" spc="-1" strike="noStrike">
                          <a:solidFill>
                            <a:srgbClr val="000000"/>
                          </a:solidFill>
                          <a:latin typeface="Arial"/>
                          <a:ea typeface="DejaVu Sans"/>
                        </a:rPr>
                        <a:t>Alter:</a:t>
                      </a:r>
                      <a:r>
                        <a:rPr b="0" lang="de-DE" sz="1200" spc="-1" strike="noStrike">
                          <a:solidFill>
                            <a:srgbClr val="000000"/>
                          </a:solidFill>
                          <a:latin typeface="Arial"/>
                          <a:ea typeface="DejaVu Sans"/>
                        </a:rPr>
                        <a:t> 55 Jahre</a:t>
                      </a:r>
                      <a:endParaRPr b="0" lang="de-DE" sz="1200" spc="-1" strike="noStrike">
                        <a:latin typeface="Arial"/>
                      </a:endParaRPr>
                    </a:p>
                    <a:p>
                      <a:pPr>
                        <a:lnSpc>
                          <a:spcPct val="0"/>
                        </a:lnSpc>
                      </a:pPr>
                      <a:r>
                        <a:rPr b="1" lang="de-DE" sz="1200" spc="-1" strike="noStrike">
                          <a:solidFill>
                            <a:srgbClr val="000000"/>
                          </a:solidFill>
                          <a:latin typeface="Arial"/>
                          <a:ea typeface="DejaVu Sans"/>
                        </a:rPr>
                        <a:t>Job:</a:t>
                      </a:r>
                      <a:r>
                        <a:rPr b="0" lang="de-DE" sz="1200" spc="-1" strike="noStrike">
                          <a:solidFill>
                            <a:srgbClr val="000000"/>
                          </a:solidFill>
                          <a:latin typeface="Arial"/>
                          <a:ea typeface="DejaVu Sans"/>
                        </a:rPr>
                        <a:t> Sachbearbeiter kassenärztliche Vereinigung</a:t>
                      </a:r>
                      <a:endParaRPr b="0" lang="de-DE" sz="1200" spc="-1" strike="noStrike">
                        <a:latin typeface="Arial"/>
                      </a:endParaRPr>
                    </a:p>
                    <a:p>
                      <a:pPr>
                        <a:lnSpc>
                          <a:spcPct val="0"/>
                        </a:lnSpc>
                      </a:pPr>
                      <a:r>
                        <a:rPr b="1" lang="de-DE" sz="1200" spc="-1" strike="noStrike">
                          <a:solidFill>
                            <a:srgbClr val="000000"/>
                          </a:solidFill>
                          <a:latin typeface="Arial"/>
                          <a:ea typeface="DejaVu Sans"/>
                        </a:rPr>
                        <a:t>Ausbildung:</a:t>
                      </a:r>
                      <a:r>
                        <a:rPr b="0" lang="de-DE" sz="1200" spc="-1" strike="noStrike">
                          <a:solidFill>
                            <a:srgbClr val="000000"/>
                          </a:solidFill>
                          <a:latin typeface="Arial"/>
                          <a:ea typeface="DejaVu Sans"/>
                        </a:rPr>
                        <a:t> Bürokaufmann</a:t>
                      </a:r>
                      <a:endParaRPr b="0" lang="de-DE" sz="1200" spc="-1" strike="noStrike">
                        <a:latin typeface="Arial"/>
                      </a:endParaRPr>
                    </a:p>
                    <a:p>
                      <a:pPr>
                        <a:lnSpc>
                          <a:spcPct val="0"/>
                        </a:lnSpc>
                      </a:pPr>
                      <a:r>
                        <a:rPr b="1" lang="de-DE" sz="1200" spc="-1" strike="noStrike">
                          <a:solidFill>
                            <a:srgbClr val="000000"/>
                          </a:solidFill>
                          <a:latin typeface="Arial"/>
                          <a:ea typeface="DejaVu Sans"/>
                        </a:rPr>
                        <a:t>Wohnort:</a:t>
                      </a:r>
                      <a:r>
                        <a:rPr b="0" lang="de-DE" sz="1200" spc="-1" strike="noStrike">
                          <a:solidFill>
                            <a:srgbClr val="000000"/>
                          </a:solidFill>
                          <a:latin typeface="Arial"/>
                          <a:ea typeface="DejaVu Sans"/>
                        </a:rPr>
                        <a:t> Meckenheim</a:t>
                      </a:r>
                      <a:endParaRPr b="0" lang="de-DE" sz="1200" spc="-1" strike="noStrike">
                        <a:latin typeface="Arial"/>
                      </a:endParaRPr>
                    </a:p>
                    <a:p>
                      <a:pPr>
                        <a:lnSpc>
                          <a:spcPct val="0"/>
                        </a:lnSpc>
                      </a:pPr>
                      <a:r>
                        <a:rPr b="1" lang="de-DE" sz="1200" spc="-1" strike="noStrike">
                          <a:solidFill>
                            <a:srgbClr val="000000"/>
                          </a:solidFill>
                          <a:latin typeface="Arial"/>
                          <a:ea typeface="DejaVu Sans"/>
                        </a:rPr>
                        <a:t>Familienstand:</a:t>
                      </a:r>
                      <a:r>
                        <a:rPr b="0" lang="de-DE" sz="1200" spc="-1" strike="noStrike">
                          <a:solidFill>
                            <a:srgbClr val="000000"/>
                          </a:solidFill>
                          <a:latin typeface="Arial"/>
                          <a:ea typeface="DejaVu Sans"/>
                        </a:rPr>
                        <a:t> verheiratet, 2 Töchter</a:t>
                      </a:r>
                      <a:endParaRPr b="0" lang="de-DE" sz="1200" spc="-1" strike="noStrike">
                        <a:latin typeface="Arial"/>
                      </a:endParaRPr>
                    </a:p>
                    <a:p>
                      <a:pPr>
                        <a:lnSpc>
                          <a:spcPct val="0"/>
                        </a:lnSpc>
                      </a:pPr>
                      <a:r>
                        <a:rPr b="1" lang="de-DE" sz="1200" spc="-1" strike="noStrike">
                          <a:solidFill>
                            <a:srgbClr val="000000"/>
                          </a:solidFill>
                          <a:latin typeface="Arial"/>
                          <a:ea typeface="DejaVu Sans"/>
                        </a:rPr>
                        <a:t>Persönlichkeit:</a:t>
                      </a:r>
                      <a:r>
                        <a:rPr b="0" lang="de-DE" sz="1200" spc="-1" strike="noStrike">
                          <a:solidFill>
                            <a:srgbClr val="000000"/>
                          </a:solidFill>
                          <a:latin typeface="Arial"/>
                          <a:ea typeface="DejaVu Sans"/>
                        </a:rPr>
                        <a:t> sehr humorvoll, bedächtig, feingeistig, unaufgeregt,  genügsam</a:t>
                      </a:r>
                      <a:endParaRPr b="0" lang="de-DE" sz="1200" spc="-1" strike="noStrike">
                        <a:latin typeface="Arial"/>
                      </a:endParaRPr>
                    </a:p>
                  </a:txBody>
                  <a:tcPr marL="91440" marR="91440">
                    <a:solidFill>
                      <a:srgbClr val="e7e6e6"/>
                    </a:solidFill>
                  </a:tcPr>
                </a:tc>
              </a:tr>
            </a:tbl>
          </a:graphicData>
        </a:graphic>
      </p:graphicFrame>
      <p:graphicFrame>
        <p:nvGraphicFramePr>
          <p:cNvPr id="85" name="Table 9"/>
          <p:cNvGraphicFramePr/>
          <p:nvPr/>
        </p:nvGraphicFramePr>
        <p:xfrm>
          <a:off x="8105040" y="3813480"/>
          <a:ext cx="1817280" cy="118980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Musikgeschmack</a:t>
                      </a:r>
                      <a:endParaRPr b="0" lang="de-DE" sz="1600" spc="-1" strike="noStrike">
                        <a:latin typeface="Arial"/>
                      </a:endParaRPr>
                    </a:p>
                  </a:txBody>
                  <a:tcPr marL="91440" marR="91440">
                    <a:solidFill>
                      <a:srgbClr val="e4dfa0"/>
                    </a:solidFill>
                  </a:tcPr>
                </a:tc>
              </a:tr>
              <a:tr h="262440">
                <a:tc>
                  <a:txBody>
                    <a:bodyPr/>
                    <a:p>
                      <a:pPr marL="216000" indent="-214920">
                        <a:lnSpc>
                          <a:spcPct val="0"/>
                        </a:lnSpc>
                        <a:buClr>
                          <a:srgbClr val="000000"/>
                        </a:buClr>
                        <a:buSzPct val="45000"/>
                        <a:buFont typeface="Wingdings" charset="2"/>
                        <a:buChar char=""/>
                      </a:pPr>
                      <a:r>
                        <a:rPr b="0" lang="de-DE" sz="1200" spc="-1" strike="noStrike">
                          <a:solidFill>
                            <a:srgbClr val="000000"/>
                          </a:solidFill>
                          <a:latin typeface="Arial"/>
                          <a:ea typeface="DejaVu Sans"/>
                        </a:rPr>
                        <a:t>klassische Musik</a:t>
                      </a:r>
                      <a:endParaRPr b="0" lang="de-DE" sz="1200" spc="-1" strike="noStrike">
                        <a:latin typeface="Arial"/>
                      </a:endParaRPr>
                    </a:p>
                  </a:txBody>
                  <a:tcPr marL="91440" marR="91440">
                    <a:solidFill>
                      <a:srgbClr val="e7e6e6"/>
                    </a:solidFill>
                  </a:tcPr>
                </a:tc>
              </a:tr>
              <a:tr h="262440">
                <a:tc>
                  <a:txBody>
                    <a:bodyPr/>
                    <a:p>
                      <a:pPr marL="216000" indent="-214920">
                        <a:lnSpc>
                          <a:spcPct val="0"/>
                        </a:lnSpc>
                        <a:buClr>
                          <a:srgbClr val="000000"/>
                        </a:buClr>
                        <a:buSzPct val="45000"/>
                        <a:buFont typeface="Wingdings" charset="2"/>
                        <a:buChar char=""/>
                      </a:pPr>
                      <a:r>
                        <a:rPr b="0" lang="de-DE" sz="1200" spc="-1" strike="noStrike">
                          <a:solidFill>
                            <a:srgbClr val="000000"/>
                          </a:solidFill>
                          <a:latin typeface="Arial"/>
                          <a:ea typeface="DejaVu Sans"/>
                        </a:rPr>
                        <a:t>Deutsch-Rock</a:t>
                      </a:r>
                      <a:endParaRPr b="0" lang="de-DE" sz="1200" spc="-1" strike="noStrike">
                        <a:latin typeface="Arial"/>
                      </a:endParaRPr>
                    </a:p>
                  </a:txBody>
                  <a:tcPr marL="91440" marR="91440">
                    <a:solidFill>
                      <a:srgbClr val="e7e6e6"/>
                    </a:solidFill>
                  </a:tcPr>
                </a:tc>
              </a:tr>
              <a:tr h="347760">
                <a:tc>
                  <a:tcPr marL="91440" marR="91440">
                    <a:solidFill>
                      <a:srgbClr val="e7e6e6"/>
                    </a:solidFill>
                  </a:tcPr>
                </a:tc>
              </a:tr>
            </a:tbl>
          </a:graphicData>
        </a:graphic>
      </p:graphicFrame>
      <p:graphicFrame>
        <p:nvGraphicFramePr>
          <p:cNvPr id="86" name="Table 10"/>
          <p:cNvGraphicFramePr/>
          <p:nvPr/>
        </p:nvGraphicFramePr>
        <p:xfrm>
          <a:off x="8105040" y="5077080"/>
          <a:ext cx="1817280" cy="118980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Lieblingsbands</a:t>
                      </a:r>
                      <a:endParaRPr b="0" lang="de-DE" sz="1600" spc="-1" strike="noStrike">
                        <a:latin typeface="Arial"/>
                      </a:endParaRPr>
                    </a:p>
                  </a:txBody>
                  <a:tcPr marL="91440" marR="91440">
                    <a:solidFill>
                      <a:srgbClr val="e4dfa0"/>
                    </a:solidFill>
                  </a:tcPr>
                </a:tc>
              </a:tr>
              <a:tr h="428760">
                <a:tc>
                  <a:tcPr marL="91440" marR="91440">
                    <a:solidFill>
                      <a:srgbClr val="e7e6e6"/>
                    </a:solidFill>
                  </a:tcPr>
                </a:tc>
              </a:tr>
              <a:tr h="945000">
                <a:tc>
                  <a:txBody>
                    <a:bodyPr/>
                    <a:p>
                      <a:pPr marL="216000" indent="-215280">
                        <a:lnSpc>
                          <a:spcPct val="100000"/>
                        </a:lnSpc>
                        <a:buClr>
                          <a:srgbClr val="000000"/>
                        </a:buClr>
                        <a:buSzPct val="45000"/>
                        <a:buFont typeface="Wingdings" charset="2"/>
                        <a:buChar char=""/>
                      </a:pPr>
                      <a:r>
                        <a:rPr b="0" lang="de-DE" sz="1200" spc="-1" strike="noStrike">
                          <a:solidFill>
                            <a:srgbClr val="000000"/>
                          </a:solidFill>
                          <a:latin typeface="Arial"/>
                          <a:ea typeface="DejaVu Sans"/>
                        </a:rPr>
                        <a:t>Pur</a:t>
                      </a:r>
                      <a:endParaRPr b="0" lang="de-DE" sz="1200" spc="-1" strike="noStrike">
                        <a:latin typeface="Arial"/>
                      </a:endParaRPr>
                    </a:p>
                    <a:p>
                      <a:pPr marL="216000" indent="-215280">
                        <a:lnSpc>
                          <a:spcPct val="100000"/>
                        </a:lnSpc>
                        <a:buClr>
                          <a:srgbClr val="000000"/>
                        </a:buClr>
                        <a:buSzPct val="45000"/>
                        <a:buFont typeface="Wingdings" charset="2"/>
                        <a:buChar char=""/>
                      </a:pPr>
                      <a:r>
                        <a:rPr b="0" lang="de-DE" sz="1200" spc="-1" strike="noStrike">
                          <a:solidFill>
                            <a:srgbClr val="000000"/>
                          </a:solidFill>
                          <a:latin typeface="Arial"/>
                          <a:ea typeface="DejaVu Sans"/>
                        </a:rPr>
                        <a:t>Lang-Lang</a:t>
                      </a:r>
                      <a:endParaRPr b="0" lang="de-DE" sz="1200" spc="-1" strike="noStrike">
                        <a:latin typeface="Arial"/>
                      </a:endParaRPr>
                    </a:p>
                    <a:p>
                      <a:pPr marL="216000" indent="-215280">
                        <a:lnSpc>
                          <a:spcPct val="100000"/>
                        </a:lnSpc>
                        <a:buClr>
                          <a:srgbClr val="000000"/>
                        </a:buClr>
                        <a:buSzPct val="45000"/>
                        <a:buFont typeface="Wingdings" charset="2"/>
                        <a:buChar char=""/>
                      </a:pPr>
                      <a:r>
                        <a:rPr b="0" lang="de-DE" sz="1200" spc="-1" strike="noStrike">
                          <a:solidFill>
                            <a:srgbClr val="000000"/>
                          </a:solidFill>
                          <a:latin typeface="Arial"/>
                          <a:ea typeface="DejaVu Sans"/>
                        </a:rPr>
                        <a:t>Anne-Sophie Mutter</a:t>
                      </a:r>
                      <a:endParaRPr b="0" lang="de-DE" sz="1200" spc="-1" strike="noStrike">
                        <a:latin typeface="Arial"/>
                      </a:endParaRPr>
                    </a:p>
                    <a:p>
                      <a:pPr marL="216000" indent="-215280">
                        <a:lnSpc>
                          <a:spcPct val="100000"/>
                        </a:lnSpc>
                        <a:buClr>
                          <a:srgbClr val="000000"/>
                        </a:buClr>
                        <a:buSzPct val="45000"/>
                        <a:buFont typeface="Wingdings" charset="2"/>
                        <a:buChar char=""/>
                      </a:pPr>
                      <a:r>
                        <a:rPr b="0" lang="de-DE" sz="1200" spc="-1" strike="noStrike">
                          <a:solidFill>
                            <a:srgbClr val="000000"/>
                          </a:solidFill>
                          <a:latin typeface="Arial"/>
                          <a:ea typeface="DejaVu Sans"/>
                        </a:rPr>
                        <a:t>Royal Orchestra London</a:t>
                      </a:r>
                      <a:endParaRPr b="0" lang="de-DE" sz="1200" spc="-1" strike="noStrike">
                        <a:latin typeface="Arial"/>
                      </a:endParaRPr>
                    </a:p>
                  </a:txBody>
                  <a:tcPr marL="91440" marR="91440">
                    <a:solidFill>
                      <a:srgbClr val="e7e6e6"/>
                    </a:solidFill>
                  </a:tcPr>
                </a:tc>
              </a:tr>
              <a:tr h="347760">
                <a:tc>
                  <a:tcPr marL="91440" marR="91440">
                    <a:solidFill>
                      <a:srgbClr val="e7e6e6"/>
                    </a:solidFill>
                  </a:tcPr>
                </a:tc>
              </a:tr>
            </a:tbl>
          </a:graphicData>
        </a:graphic>
      </p:graphicFrame>
      <p:pic>
        <p:nvPicPr>
          <p:cNvPr id="87" name="" descr=""/>
          <p:cNvPicPr/>
          <p:nvPr/>
        </p:nvPicPr>
        <p:blipFill>
          <a:blip r:embed="rId1"/>
          <a:stretch/>
        </p:blipFill>
        <p:spPr>
          <a:xfrm>
            <a:off x="324000" y="208800"/>
            <a:ext cx="1531800" cy="22046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rot="11400">
            <a:off x="159120" y="179280"/>
            <a:ext cx="1941120" cy="2229480"/>
          </a:xfrm>
          <a:custGeom>
            <a:avLst/>
            <a:gdLst/>
            <a:ahLst/>
            <a:rect l="l" t="t" r="r" b="b"/>
            <a:pathLst>
              <a:path w="21600" h="21600">
                <a:moveTo>
                  <a:pt x="0" y="0"/>
                </a:moveTo>
                <a:lnTo>
                  <a:pt x="21600" y="0"/>
                </a:lnTo>
                <a:lnTo>
                  <a:pt x="21600" y="21600"/>
                </a:lnTo>
                <a:lnTo>
                  <a:pt x="0" y="21600"/>
                </a:lnTo>
                <a:lnTo>
                  <a:pt x="0" y="0"/>
                </a:lnTo>
                <a:close/>
              </a:path>
            </a:pathLst>
          </a:custGeom>
          <a:solidFill>
            <a:srgbClr val="ffffff">
              <a:alpha val="50000"/>
            </a:srgbClr>
          </a:solidFill>
          <a:ln>
            <a:solidFill>
              <a:srgbClr val="000000"/>
            </a:solidFill>
          </a:ln>
        </p:spPr>
        <p:style>
          <a:lnRef idx="0"/>
          <a:fillRef idx="0"/>
          <a:effectRef idx="0"/>
          <a:fontRef idx="minor"/>
        </p:style>
        <p:txBody>
          <a:bodyPr wrap="none" lIns="90000" rIns="90000" tIns="45000" bIns="45000" anchor="ctr" anchorCtr="1"/>
          <a:p>
            <a:pPr algn="ctr">
              <a:lnSpc>
                <a:spcPct val="0"/>
              </a:lnSpc>
            </a:pPr>
            <a:r>
              <a:rPr b="1" lang="de-DE" sz="2600" spc="-1" strike="noStrike">
                <a:solidFill>
                  <a:srgbClr val="000000"/>
                </a:solidFill>
                <a:latin typeface="Arial"/>
                <a:ea typeface="DejaVu Sans"/>
              </a:rPr>
              <a:t>BILD</a:t>
            </a:r>
            <a:endParaRPr b="0" lang="de-DE" sz="2600" spc="-1" strike="noStrike">
              <a:latin typeface="Arial"/>
            </a:endParaRPr>
          </a:p>
        </p:txBody>
      </p:sp>
      <p:sp>
        <p:nvSpPr>
          <p:cNvPr id="89" name="CustomShape 2"/>
          <p:cNvSpPr/>
          <p:nvPr/>
        </p:nvSpPr>
        <p:spPr>
          <a:xfrm>
            <a:off x="2222280" y="178920"/>
            <a:ext cx="7718760" cy="587160"/>
          </a:xfrm>
          <a:custGeom>
            <a:avLst/>
            <a:gdLst/>
            <a:ahLst/>
            <a:rect l="l" t="t" r="r" b="b"/>
            <a:pathLst>
              <a:path w="21600" h="21600">
                <a:moveTo>
                  <a:pt x="0" y="0"/>
                </a:moveTo>
                <a:lnTo>
                  <a:pt x="21600" y="0"/>
                </a:lnTo>
                <a:lnTo>
                  <a:pt x="21600" y="21600"/>
                </a:lnTo>
                <a:lnTo>
                  <a:pt x="0" y="21600"/>
                </a:lnTo>
                <a:lnTo>
                  <a:pt x="0" y="0"/>
                </a:lnTo>
                <a:close/>
              </a:path>
            </a:pathLst>
          </a:custGeom>
          <a:solidFill>
            <a:srgbClr val="dca8d8"/>
          </a:solidFill>
          <a:ln>
            <a:solidFill>
              <a:srgbClr val="1c3687"/>
            </a:solidFill>
          </a:ln>
        </p:spPr>
        <p:style>
          <a:lnRef idx="0"/>
          <a:fillRef idx="0"/>
          <a:effectRef idx="0"/>
          <a:fontRef idx="minor"/>
        </p:style>
        <p:txBody>
          <a:bodyPr lIns="90000" rIns="90000" tIns="45000" bIns="45000" anchor="ctr" anchorCtr="1"/>
          <a:p>
            <a:pPr algn="ctr">
              <a:lnSpc>
                <a:spcPct val="0"/>
              </a:lnSpc>
            </a:pPr>
            <a:r>
              <a:rPr b="1" lang="de-DE" sz="3200" spc="-1" strike="noStrike">
                <a:solidFill>
                  <a:srgbClr val="000000"/>
                </a:solidFill>
                <a:latin typeface="Arial"/>
                <a:ea typeface="DejaVu Sans"/>
              </a:rPr>
              <a:t>  </a:t>
            </a:r>
            <a:r>
              <a:rPr b="1" lang="de-DE" sz="3200" spc="-1" strike="noStrike">
                <a:solidFill>
                  <a:srgbClr val="000000"/>
                </a:solidFill>
                <a:latin typeface="Arial"/>
                <a:ea typeface="DejaVu Sans"/>
              </a:rPr>
              <a:t>Sandro - Saxopon</a:t>
            </a:r>
            <a:endParaRPr b="0" lang="de-DE" sz="3200" spc="-1" strike="noStrike">
              <a:latin typeface="Arial"/>
            </a:endParaRPr>
          </a:p>
        </p:txBody>
      </p:sp>
      <p:graphicFrame>
        <p:nvGraphicFramePr>
          <p:cNvPr id="90" name="Table 3"/>
          <p:cNvGraphicFramePr/>
          <p:nvPr/>
        </p:nvGraphicFramePr>
        <p:xfrm>
          <a:off x="154800" y="5069160"/>
          <a:ext cx="7816320" cy="2299680"/>
        </p:xfrm>
        <a:graphic>
          <a:graphicData uri="http://schemas.openxmlformats.org/drawingml/2006/table">
            <a:tbl>
              <a:tblPr/>
              <a:tblGrid>
                <a:gridCol w="2359440"/>
                <a:gridCol w="2691000"/>
                <a:gridCol w="2766240"/>
              </a:tblGrid>
              <a:tr h="347040">
                <a:tc gridSpan="3">
                  <a:txBody>
                    <a:bodyPr/>
                    <a:p>
                      <a:pPr algn="ctr">
                        <a:lnSpc>
                          <a:spcPct val="0"/>
                        </a:lnSpc>
                        <a:spcBef>
                          <a:spcPts val="564"/>
                        </a:spcBef>
                        <a:spcAft>
                          <a:spcPts val="564"/>
                        </a:spcAft>
                      </a:pPr>
                      <a:r>
                        <a:rPr b="0" lang="de-DE" sz="1600" spc="-1" strike="noStrike">
                          <a:solidFill>
                            <a:srgbClr val="000000"/>
                          </a:solidFill>
                          <a:latin typeface="Arial"/>
                          <a:ea typeface="DejaVu Sans"/>
                        </a:rPr>
                        <a:t>Bedürfnisse</a:t>
                      </a:r>
                      <a:endParaRPr b="0" lang="de-DE" sz="1600" spc="-1" strike="noStrike">
                        <a:latin typeface="Arial"/>
                      </a:endParaRPr>
                    </a:p>
                  </a:txBody>
                  <a:tcPr marL="91440" marR="91440">
                    <a:solidFill>
                      <a:srgbClr val="dca8d8"/>
                    </a:solidFill>
                  </a:tcPr>
                </a:tc>
                <a:tc hMerge="1">
                  <a:tcPr>
                    <a:solidFill>
                      <a:srgbClr val="729fcf"/>
                    </a:solidFill>
                  </a:tcPr>
                </a:tc>
                <a:tc hMerge="1">
                  <a:tcPr>
                    <a:solidFill>
                      <a:srgbClr val="729fcf"/>
                    </a:solidFill>
                  </a:tcPr>
                </a:tc>
              </a:tr>
              <a:tr h="283680">
                <a:tc>
                  <a:txBody>
                    <a:bodyPr/>
                    <a:p>
                      <a:pPr algn="ctr">
                        <a:lnSpc>
                          <a:spcPct val="0"/>
                        </a:lnSpc>
                        <a:spcBef>
                          <a:spcPts val="564"/>
                        </a:spcBef>
                        <a:spcAft>
                          <a:spcPts val="564"/>
                        </a:spcAft>
                      </a:pPr>
                      <a:r>
                        <a:rPr b="0" lang="de-DE" sz="1200" spc="-1" strike="noStrike">
                          <a:solidFill>
                            <a:srgbClr val="000000"/>
                          </a:solidFill>
                          <a:latin typeface="Arial"/>
                          <a:ea typeface="DejaVu Sans"/>
                        </a:rPr>
                        <a:t>Handlungsbezogen</a:t>
                      </a:r>
                      <a:endParaRPr b="0" lang="de-DE" sz="1200" spc="-1" strike="noStrike">
                        <a:latin typeface="Arial"/>
                      </a:endParaRPr>
                    </a:p>
                  </a:txBody>
                  <a:tcPr marL="91440" marR="91440">
                    <a:solidFill>
                      <a:srgbClr val="dca8d8"/>
                    </a:solidFill>
                  </a:tcPr>
                </a:tc>
                <a:tc>
                  <a:txBody>
                    <a:bodyPr/>
                    <a:p>
                      <a:pPr algn="ctr">
                        <a:lnSpc>
                          <a:spcPct val="0"/>
                        </a:lnSpc>
                        <a:spcBef>
                          <a:spcPts val="564"/>
                        </a:spcBef>
                        <a:spcAft>
                          <a:spcPts val="564"/>
                        </a:spcAft>
                      </a:pPr>
                      <a:r>
                        <a:rPr b="0" lang="de-DE" sz="1200" spc="-1" strike="noStrike">
                          <a:solidFill>
                            <a:srgbClr val="000000"/>
                          </a:solidFill>
                          <a:latin typeface="Arial"/>
                          <a:ea typeface="DejaVu Sans"/>
                        </a:rPr>
                        <a:t>Sozial</a:t>
                      </a:r>
                      <a:endParaRPr b="0" lang="de-DE" sz="1200" spc="-1" strike="noStrike">
                        <a:latin typeface="Arial"/>
                      </a:endParaRPr>
                    </a:p>
                  </a:txBody>
                  <a:tcPr marL="91440" marR="91440">
                    <a:solidFill>
                      <a:srgbClr val="dca8d8"/>
                    </a:solidFill>
                  </a:tcPr>
                </a:tc>
                <a:tc>
                  <a:txBody>
                    <a:bodyPr/>
                    <a:p>
                      <a:pPr algn="ctr">
                        <a:lnSpc>
                          <a:spcPct val="0"/>
                        </a:lnSpc>
                        <a:spcBef>
                          <a:spcPts val="564"/>
                        </a:spcBef>
                        <a:spcAft>
                          <a:spcPts val="564"/>
                        </a:spcAft>
                      </a:pPr>
                      <a:r>
                        <a:rPr b="0" lang="de-DE" sz="1200" spc="-1" strike="noStrike">
                          <a:solidFill>
                            <a:srgbClr val="000000"/>
                          </a:solidFill>
                          <a:latin typeface="Arial"/>
                          <a:ea typeface="DejaVu Sans"/>
                        </a:rPr>
                        <a:t>Ideell</a:t>
                      </a:r>
                      <a:endParaRPr b="0" lang="de-DE" sz="1200" spc="-1" strike="noStrike">
                        <a:latin typeface="Arial"/>
                      </a:endParaRPr>
                    </a:p>
                  </a:txBody>
                  <a:tcPr marL="91440" marR="91440">
                    <a:solidFill>
                      <a:srgbClr val="dca8d8"/>
                    </a:solidFill>
                  </a:tcPr>
                </a:tc>
              </a:tr>
              <a:tr h="1668960">
                <a:tc>
                  <a:txBody>
                    <a:bodyPr/>
                    <a:p>
                      <a:pPr>
                        <a:lnSpc>
                          <a:spcPct val="0"/>
                        </a:lnSpc>
                      </a:pPr>
                      <a:r>
                        <a:rPr b="1" lang="de-DE" sz="1200" spc="-1" strike="noStrike">
                          <a:solidFill>
                            <a:srgbClr val="000000"/>
                          </a:solidFill>
                          <a:latin typeface="Arial"/>
                          <a:ea typeface="DejaVu Sans"/>
                        </a:rPr>
                        <a:t>Effizienz </a:t>
                      </a:r>
                      <a:endParaRPr b="0" lang="de-DE" sz="1200" spc="-1" strike="noStrike">
                        <a:latin typeface="Arial"/>
                      </a:endParaRPr>
                    </a:p>
                    <a:p>
                      <a:pPr>
                        <a:lnSpc>
                          <a:spcPct val="0"/>
                        </a:lnSpc>
                      </a:pPr>
                      <a:r>
                        <a:rPr b="1" lang="de-DE" sz="1200" spc="-1" strike="noStrike">
                          <a:solidFill>
                            <a:srgbClr val="000000"/>
                          </a:solidFill>
                          <a:latin typeface="Arial"/>
                          <a:ea typeface="DejaVu Sans"/>
                        </a:rPr>
                        <a:t>Ziele setzen</a:t>
                      </a:r>
                      <a:endParaRPr b="0" lang="de-DE" sz="1200" spc="-1" strike="noStrike">
                        <a:latin typeface="Arial"/>
                      </a:endParaRPr>
                    </a:p>
                    <a:p>
                      <a:pPr>
                        <a:lnSpc>
                          <a:spcPct val="0"/>
                        </a:lnSpc>
                      </a:pPr>
                      <a:r>
                        <a:rPr b="1" lang="de-DE" sz="1200" spc="-1" strike="noStrike">
                          <a:solidFill>
                            <a:srgbClr val="000000"/>
                          </a:solidFill>
                          <a:latin typeface="Arial"/>
                          <a:ea typeface="DejaVu Sans"/>
                        </a:rPr>
                        <a:t>Kompetenz </a:t>
                      </a:r>
                      <a:endParaRPr b="0" lang="de-DE" sz="1200" spc="-1" strike="noStrike">
                        <a:latin typeface="Arial"/>
                      </a:endParaRPr>
                    </a:p>
                    <a:p>
                      <a:pPr>
                        <a:lnSpc>
                          <a:spcPct val="0"/>
                        </a:lnSpc>
                      </a:pPr>
                      <a:r>
                        <a:rPr b="1" lang="de-DE" sz="1200" spc="-1" strike="noStrike">
                          <a:solidFill>
                            <a:srgbClr val="000000"/>
                          </a:solidFill>
                          <a:latin typeface="Arial"/>
                          <a:ea typeface="DejaVu Sans"/>
                        </a:rPr>
                        <a:t>Lernen</a:t>
                      </a:r>
                      <a:endParaRPr b="0" lang="de-DE" sz="1200" spc="-1" strike="noStrike">
                        <a:latin typeface="Arial"/>
                      </a:endParaRPr>
                    </a:p>
                  </a:txBody>
                  <a:tcPr marL="91440" marR="91440">
                    <a:solidFill>
                      <a:srgbClr val="e7e6e6"/>
                    </a:solidFill>
                  </a:tcPr>
                </a:tc>
                <a:tc>
                  <a:txBody>
                    <a:bodyPr/>
                    <a:p>
                      <a:pPr>
                        <a:lnSpc>
                          <a:spcPct val="100000"/>
                        </a:lnSpc>
                      </a:pPr>
                      <a:r>
                        <a:rPr b="1" lang="de-DE" sz="1200" spc="-1" strike="noStrike">
                          <a:solidFill>
                            <a:srgbClr val="000000"/>
                          </a:solidFill>
                          <a:latin typeface="Arial"/>
                        </a:rPr>
                        <a:t>Bestimmen</a:t>
                      </a:r>
                      <a:endParaRPr b="0" lang="de-DE" sz="1200" spc="-1" strike="noStrike">
                        <a:latin typeface="Arial"/>
                      </a:endParaRPr>
                    </a:p>
                    <a:p>
                      <a:pPr>
                        <a:lnSpc>
                          <a:spcPct val="100000"/>
                        </a:lnSpc>
                      </a:pPr>
                      <a:r>
                        <a:rPr b="1" lang="de-DE" sz="1200" spc="-1" strike="noStrike">
                          <a:solidFill>
                            <a:srgbClr val="000000"/>
                          </a:solidFill>
                          <a:latin typeface="Arial"/>
                        </a:rPr>
                        <a:t>Helfen </a:t>
                      </a:r>
                      <a:endParaRPr b="0" lang="de-DE" sz="1200" spc="-1" strike="noStrike">
                        <a:latin typeface="Arial"/>
                      </a:endParaRPr>
                    </a:p>
                    <a:p>
                      <a:pPr>
                        <a:lnSpc>
                          <a:spcPct val="100000"/>
                        </a:lnSpc>
                      </a:pPr>
                      <a:r>
                        <a:rPr b="1" lang="de-DE" sz="1200" spc="-1" strike="noStrike">
                          <a:solidFill>
                            <a:srgbClr val="000000"/>
                          </a:solidFill>
                          <a:latin typeface="Arial"/>
                        </a:rPr>
                        <a:t>Geselligkeit </a:t>
                      </a:r>
                      <a:endParaRPr b="0" lang="de-DE" sz="1200" spc="-1" strike="noStrike">
                        <a:latin typeface="Arial"/>
                      </a:endParaRPr>
                    </a:p>
                    <a:p>
                      <a:pPr>
                        <a:lnSpc>
                          <a:spcPct val="100000"/>
                        </a:lnSpc>
                      </a:pPr>
                      <a:r>
                        <a:rPr b="1" lang="de-DE" sz="1200" spc="-1" strike="noStrike">
                          <a:solidFill>
                            <a:srgbClr val="000000"/>
                          </a:solidFill>
                          <a:latin typeface="Arial"/>
                        </a:rPr>
                        <a:t>Beschützt-werden</a:t>
                      </a:r>
                      <a:endParaRPr b="0" lang="de-DE" sz="1200" spc="-1" strike="noStrike">
                        <a:latin typeface="Arial"/>
                      </a:endParaRPr>
                    </a:p>
                    <a:p>
                      <a:pPr>
                        <a:lnSpc>
                          <a:spcPct val="100000"/>
                        </a:lnSpc>
                      </a:pPr>
                      <a:endParaRPr b="0" lang="de-DE" sz="1200" spc="-1" strike="noStrike">
                        <a:latin typeface="Arial"/>
                      </a:endParaRPr>
                    </a:p>
                  </a:txBody>
                  <a:tcPr marL="91440" marR="91440">
                    <a:solidFill>
                      <a:srgbClr val="e7e6e6"/>
                    </a:solidFill>
                  </a:tcPr>
                </a:tc>
                <a:tc>
                  <a:txBody>
                    <a:bodyPr/>
                    <a:p>
                      <a:pPr>
                        <a:lnSpc>
                          <a:spcPct val="100000"/>
                        </a:lnSpc>
                      </a:pPr>
                      <a:r>
                        <a:rPr b="1" lang="de-DE" sz="1200" spc="-1" strike="noStrike">
                          <a:solidFill>
                            <a:srgbClr val="000000"/>
                          </a:solidFill>
                          <a:latin typeface="Arial"/>
                        </a:rPr>
                        <a:t>Freiheit </a:t>
                      </a:r>
                      <a:endParaRPr b="0" lang="de-DE" sz="1200" spc="-1" strike="noStrike">
                        <a:latin typeface="Arial"/>
                      </a:endParaRPr>
                    </a:p>
                    <a:p>
                      <a:pPr>
                        <a:lnSpc>
                          <a:spcPct val="100000"/>
                        </a:lnSpc>
                      </a:pPr>
                      <a:r>
                        <a:rPr b="1" lang="de-DE" sz="1200" spc="-1" strike="noStrike">
                          <a:solidFill>
                            <a:srgbClr val="000000"/>
                          </a:solidFill>
                          <a:latin typeface="Arial"/>
                        </a:rPr>
                        <a:t>Individualität </a:t>
                      </a:r>
                      <a:endParaRPr b="0" lang="de-DE" sz="1200" spc="-1" strike="noStrike">
                        <a:latin typeface="Arial"/>
                      </a:endParaRPr>
                    </a:p>
                    <a:p>
                      <a:pPr>
                        <a:lnSpc>
                          <a:spcPct val="100000"/>
                        </a:lnSpc>
                      </a:pPr>
                      <a:r>
                        <a:rPr b="1" lang="de-DE" sz="1200" spc="-1" strike="noStrike">
                          <a:solidFill>
                            <a:srgbClr val="000000"/>
                          </a:solidFill>
                          <a:latin typeface="Arial"/>
                        </a:rPr>
                        <a:t>Ordnung</a:t>
                      </a:r>
                      <a:endParaRPr b="0" lang="de-DE" sz="1200" spc="-1" strike="noStrike">
                        <a:latin typeface="Arial"/>
                      </a:endParaRPr>
                    </a:p>
                    <a:p>
                      <a:pPr>
                        <a:lnSpc>
                          <a:spcPct val="100000"/>
                        </a:lnSpc>
                      </a:pPr>
                      <a:r>
                        <a:rPr b="1" lang="de-DE" sz="1200" spc="-1" strike="noStrike">
                          <a:solidFill>
                            <a:srgbClr val="000000"/>
                          </a:solidFill>
                          <a:latin typeface="Arial"/>
                        </a:rPr>
                        <a:t>Verantwortung</a:t>
                      </a:r>
                      <a:endParaRPr b="0" lang="de-DE" sz="1200" spc="-1" strike="noStrike">
                        <a:latin typeface="Arial"/>
                      </a:endParaRPr>
                    </a:p>
                    <a:p>
                      <a:pPr>
                        <a:lnSpc>
                          <a:spcPct val="100000"/>
                        </a:lnSpc>
                      </a:pPr>
                      <a:r>
                        <a:rPr b="1" lang="de-DE" sz="1200" spc="-1" strike="noStrike">
                          <a:solidFill>
                            <a:srgbClr val="000000"/>
                          </a:solidFill>
                          <a:latin typeface="Arial"/>
                        </a:rPr>
                        <a:t>Treue</a:t>
                      </a:r>
                      <a:endParaRPr b="0" lang="de-DE" sz="1200" spc="-1" strike="noStrike">
                        <a:latin typeface="Arial"/>
                      </a:endParaRPr>
                    </a:p>
                    <a:p>
                      <a:pPr>
                        <a:lnSpc>
                          <a:spcPct val="100000"/>
                        </a:lnSpc>
                      </a:pPr>
                      <a:r>
                        <a:rPr b="1" lang="de-DE" sz="1200" spc="-1" strike="noStrike">
                          <a:solidFill>
                            <a:srgbClr val="000000"/>
                          </a:solidFill>
                          <a:latin typeface="Arial"/>
                        </a:rPr>
                        <a:t>Vertrauen</a:t>
                      </a:r>
                      <a:endParaRPr b="0" lang="de-DE" sz="1200" spc="-1" strike="noStrike">
                        <a:latin typeface="Arial"/>
                      </a:endParaRPr>
                    </a:p>
                  </a:txBody>
                  <a:tcPr marL="91440" marR="91440">
                    <a:solidFill>
                      <a:srgbClr val="e7e6e6"/>
                    </a:solidFill>
                  </a:tcPr>
                </a:tc>
              </a:tr>
            </a:tbl>
          </a:graphicData>
        </a:graphic>
      </p:graphicFrame>
      <p:graphicFrame>
        <p:nvGraphicFramePr>
          <p:cNvPr id="91" name="Table 4"/>
          <p:cNvGraphicFramePr/>
          <p:nvPr/>
        </p:nvGraphicFramePr>
        <p:xfrm>
          <a:off x="2886120" y="3813480"/>
          <a:ext cx="5085360" cy="1049400"/>
        </p:xfrm>
        <a:graphic>
          <a:graphicData uri="http://schemas.openxmlformats.org/drawingml/2006/table">
            <a:tbl>
              <a:tblPr/>
              <a:tblGrid>
                <a:gridCol w="2542680"/>
                <a:gridCol w="2543040"/>
              </a:tblGrid>
              <a:tr h="349560">
                <a:tc>
                  <a:txBody>
                    <a:bodyPr/>
                    <a:p>
                      <a:pPr algn="ctr">
                        <a:lnSpc>
                          <a:spcPct val="0"/>
                        </a:lnSpc>
                      </a:pPr>
                      <a:r>
                        <a:rPr b="0" lang="de-DE" sz="1600" spc="-1" strike="noStrike">
                          <a:solidFill>
                            <a:srgbClr val="000000"/>
                          </a:solidFill>
                          <a:latin typeface="Arial"/>
                          <a:ea typeface="DejaVu Sans"/>
                        </a:rPr>
                        <a:t>♥ </a:t>
                      </a:r>
                      <a:r>
                        <a:rPr b="0" lang="de-DE" sz="1600" spc="-1" strike="noStrike">
                          <a:solidFill>
                            <a:srgbClr val="000000"/>
                          </a:solidFill>
                          <a:latin typeface="Arial"/>
                          <a:ea typeface="DejaVu Sans"/>
                        </a:rPr>
                        <a:t>Glücklich wenn..</a:t>
                      </a:r>
                      <a:endParaRPr b="0" lang="de-DE" sz="1600" spc="-1" strike="noStrike">
                        <a:latin typeface="Arial"/>
                      </a:endParaRPr>
                    </a:p>
                  </a:txBody>
                  <a:tcPr marL="91440" marR="91440">
                    <a:solidFill>
                      <a:srgbClr val="dca8d8"/>
                    </a:solidFill>
                  </a:tcPr>
                </a:tc>
                <a:tc>
                  <a:txBody>
                    <a:bodyPr/>
                    <a:p>
                      <a:pPr algn="ctr">
                        <a:lnSpc>
                          <a:spcPct val="0"/>
                        </a:lnSpc>
                      </a:pPr>
                      <a:r>
                        <a:rPr b="0" lang="de-DE" sz="1600" spc="-1" strike="noStrike">
                          <a:solidFill>
                            <a:srgbClr val="000000"/>
                          </a:solidFill>
                          <a:latin typeface="Arial"/>
                          <a:ea typeface="DejaVu Sans"/>
                        </a:rPr>
                        <a:t>😞  </a:t>
                      </a:r>
                      <a:r>
                        <a:rPr b="0" lang="de-DE" sz="1600" spc="-1" strike="noStrike">
                          <a:solidFill>
                            <a:srgbClr val="000000"/>
                          </a:solidFill>
                          <a:latin typeface="Arial"/>
                          <a:ea typeface="DejaVu Sans"/>
                        </a:rPr>
                        <a:t>Ärgerlich wenn..</a:t>
                      </a:r>
                      <a:endParaRPr b="0" lang="de-DE" sz="1600" spc="-1" strike="noStrike">
                        <a:latin typeface="Arial"/>
                      </a:endParaRPr>
                    </a:p>
                  </a:txBody>
                  <a:tcPr marL="91440" marR="91440">
                    <a:solidFill>
                      <a:srgbClr val="dca8d8"/>
                    </a:solidFill>
                  </a:tcPr>
                </a:tc>
              </a:tr>
              <a:tr h="262440">
                <a:tc>
                  <a:txBody>
                    <a:bodyPr/>
                    <a:p>
                      <a:pPr marL="216000" indent="-214920">
                        <a:lnSpc>
                          <a:spcPct val="0"/>
                        </a:lnSpc>
                        <a:buClr>
                          <a:srgbClr val="000000"/>
                        </a:buClr>
                        <a:buSzPct val="45000"/>
                        <a:buFont typeface="Wingdings" charset="2"/>
                        <a:buChar char=""/>
                      </a:pPr>
                      <a:r>
                        <a:rPr b="0" lang="de-DE" sz="1200" spc="-1" strike="noStrike">
                          <a:solidFill>
                            <a:srgbClr val="000000"/>
                          </a:solidFill>
                          <a:latin typeface="Arial"/>
                          <a:ea typeface="DejaVu Sans"/>
                        </a:rPr>
                        <a:t>er Anerkennung erhält</a:t>
                      </a:r>
                      <a:endParaRPr b="0" lang="de-DE" sz="1200" spc="-1" strike="noStrike">
                        <a:latin typeface="Arial"/>
                      </a:endParaRPr>
                    </a:p>
                  </a:txBody>
                  <a:tcPr marL="91440" marR="91440">
                    <a:solidFill>
                      <a:srgbClr val="e7e6e6"/>
                    </a:solidFill>
                  </a:tcPr>
                </a:tc>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etwas Geduld verlangt</a:t>
                      </a:r>
                      <a:endParaRPr b="0" lang="de-DE" sz="1200" spc="-1" strike="noStrike">
                        <a:latin typeface="Arial"/>
                      </a:endParaRPr>
                    </a:p>
                  </a:txBody>
                  <a:tcPr marL="91440" marR="91440">
                    <a:solidFill>
                      <a:srgbClr val="e7e6e6"/>
                    </a:solidFill>
                  </a:tcPr>
                </a:tc>
              </a:tr>
              <a:tr h="437400">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sein Standpunkt berücksichtigt wird</a:t>
                      </a:r>
                      <a:endParaRPr b="0" lang="de-DE" sz="1200" spc="-1" strike="noStrike">
                        <a:latin typeface="Arial"/>
                      </a:endParaRPr>
                    </a:p>
                  </a:txBody>
                  <a:tcPr marL="91440" marR="91440">
                    <a:solidFill>
                      <a:srgbClr val="e7e6e6"/>
                    </a:solidFill>
                  </a:tcPr>
                </a:tc>
                <a:tc>
                  <a:tcPr marL="91440" marR="91440">
                    <a:solidFill>
                      <a:srgbClr val="e7e6e6"/>
                    </a:solidFill>
                  </a:tcPr>
                </a:tc>
              </a:tr>
            </a:tbl>
          </a:graphicData>
        </a:graphic>
      </p:graphicFrame>
      <p:graphicFrame>
        <p:nvGraphicFramePr>
          <p:cNvPr id="92" name="Table 5"/>
          <p:cNvGraphicFramePr/>
          <p:nvPr/>
        </p:nvGraphicFramePr>
        <p:xfrm>
          <a:off x="2886120" y="2556720"/>
          <a:ext cx="7035840" cy="1270800"/>
        </p:xfrm>
        <a:graphic>
          <a:graphicData uri="http://schemas.openxmlformats.org/drawingml/2006/table">
            <a:tbl>
              <a:tblPr/>
              <a:tblGrid>
                <a:gridCol w="3517560"/>
                <a:gridCol w="3518640"/>
              </a:tblGrid>
              <a:tr h="317520">
                <a:tc>
                  <a:txBody>
                    <a:bodyPr/>
                    <a:p>
                      <a:pPr algn="ctr">
                        <a:lnSpc>
                          <a:spcPct val="0"/>
                        </a:lnSpc>
                      </a:pPr>
                      <a:r>
                        <a:rPr b="0" lang="de-DE" sz="1600" spc="-1" strike="noStrike">
                          <a:solidFill>
                            <a:srgbClr val="000000"/>
                          </a:solidFill>
                          <a:latin typeface="Arial"/>
                          <a:ea typeface="DejaVu Sans"/>
                        </a:rPr>
                        <a:t>Motivation</a:t>
                      </a:r>
                      <a:endParaRPr b="0" lang="de-DE" sz="1600" spc="-1" strike="noStrike">
                        <a:latin typeface="Arial"/>
                      </a:endParaRPr>
                    </a:p>
                  </a:txBody>
                  <a:tcPr marL="91440" marR="91440">
                    <a:solidFill>
                      <a:srgbClr val="dca8d8"/>
                    </a:solidFill>
                  </a:tcPr>
                </a:tc>
                <a:tc>
                  <a:txBody>
                    <a:bodyPr/>
                    <a:p>
                      <a:pPr algn="ctr">
                        <a:lnSpc>
                          <a:spcPct val="0"/>
                        </a:lnSpc>
                      </a:pPr>
                      <a:r>
                        <a:rPr b="0" lang="de-DE" sz="1600" spc="-1" strike="noStrike">
                          <a:solidFill>
                            <a:srgbClr val="000000"/>
                          </a:solidFill>
                          <a:latin typeface="Arial"/>
                          <a:ea typeface="DejaVu Sans"/>
                        </a:rPr>
                        <a:t>Ziele</a:t>
                      </a:r>
                      <a:endParaRPr b="0" lang="de-DE" sz="1600" spc="-1" strike="noStrike">
                        <a:latin typeface="Arial"/>
                      </a:endParaRPr>
                    </a:p>
                  </a:txBody>
                  <a:tcPr marL="91440" marR="91440">
                    <a:solidFill>
                      <a:srgbClr val="dca8d8"/>
                    </a:solidFill>
                  </a:tcPr>
                </a:tc>
              </a:tr>
              <a:tr h="262440">
                <a:tc>
                  <a:txBody>
                    <a:bodyPr/>
                    <a:p>
                      <a:pPr marL="216000" indent="-215280">
                        <a:lnSpc>
                          <a:spcPct val="100000"/>
                        </a:lnSpc>
                        <a:buClr>
                          <a:srgbClr val="000000"/>
                        </a:buClr>
                        <a:buSzPct val="45000"/>
                        <a:buFont typeface="Wingdings" charset="2"/>
                        <a:buChar char=""/>
                      </a:pPr>
                      <a:r>
                        <a:rPr b="0" lang="de-DE" sz="1200" spc="-1" strike="noStrike">
                          <a:latin typeface="Arial"/>
                        </a:rPr>
                        <a:t>möchte wieder aktiv werden</a:t>
                      </a:r>
                      <a:endParaRPr b="0" lang="de-DE" sz="1200" spc="-1" strike="noStrike">
                        <a:latin typeface="Arial"/>
                      </a:endParaRPr>
                    </a:p>
                  </a:txBody>
                  <a:tcPr marL="91440" marR="91440">
                    <a:solidFill>
                      <a:srgbClr val="e7e6e6"/>
                    </a:solidFill>
                  </a:tcPr>
                </a:tc>
                <a:tc>
                  <a:txBody>
                    <a:bodyPr/>
                    <a:p>
                      <a:pPr marL="216000" indent="-214920">
                        <a:lnSpc>
                          <a:spcPct val="0"/>
                        </a:lnSpc>
                        <a:buClr>
                          <a:srgbClr val="000000"/>
                        </a:buClr>
                        <a:buSzPct val="45000"/>
                        <a:buFont typeface="Wingdings" charset="2"/>
                        <a:buChar char=""/>
                      </a:pPr>
                      <a:r>
                        <a:rPr b="0" lang="de-DE" sz="1200" spc="-1" strike="noStrike">
                          <a:solidFill>
                            <a:srgbClr val="000000"/>
                          </a:solidFill>
                          <a:latin typeface="Arial"/>
                          <a:ea typeface="DejaVu Sans"/>
                        </a:rPr>
                        <a:t>mehr improvisierte Inhalte </a:t>
                      </a:r>
                      <a:endParaRPr b="0" lang="de-DE" sz="1200" spc="-1" strike="noStrike">
                        <a:latin typeface="Arial"/>
                      </a:endParaRPr>
                    </a:p>
                  </a:txBody>
                  <a:tcPr marL="91440" marR="91440">
                    <a:solidFill>
                      <a:srgbClr val="e7e6e6"/>
                    </a:solidFill>
                  </a:tcPr>
                </a:tc>
              </a:tr>
              <a:tr h="262440">
                <a:tc>
                  <a:txBody>
                    <a:bodyPr/>
                    <a:p>
                      <a:pPr marL="216000" indent="-215280">
                        <a:lnSpc>
                          <a:spcPct val="0"/>
                        </a:lnSpc>
                        <a:buClr>
                          <a:srgbClr val="000000"/>
                        </a:buClr>
                        <a:buSzPct val="45000"/>
                        <a:buFont typeface="Wingdings" charset="2"/>
                        <a:buChar char=""/>
                      </a:pPr>
                      <a:r>
                        <a:rPr b="0" lang="de-DE" sz="1200" spc="-1" strike="noStrike">
                          <a:solidFill>
                            <a:srgbClr val="000000"/>
                          </a:solidFill>
                          <a:latin typeface="Arial"/>
                          <a:ea typeface="DejaVu Sans"/>
                        </a:rPr>
                        <a:t>populäre Unterhaltungsmusik spielen</a:t>
                      </a:r>
                      <a:endParaRPr b="0" lang="de-DE" sz="1200" spc="-1" strike="noStrike">
                        <a:latin typeface="Arial"/>
                      </a:endParaRPr>
                    </a:p>
                  </a:txBody>
                  <a:tcPr marL="91440" marR="91440">
                    <a:solidFill>
                      <a:srgbClr val="e7e6e6"/>
                    </a:solidFill>
                  </a:tcPr>
                </a:tc>
                <a:tc>
                  <a:txBody>
                    <a:bodyPr/>
                    <a:p>
                      <a:pPr marL="216000" indent="-215280">
                        <a:lnSpc>
                          <a:spcPct val="100000"/>
                        </a:lnSpc>
                        <a:buClr>
                          <a:srgbClr val="000000"/>
                        </a:buClr>
                        <a:buSzPct val="45000"/>
                        <a:buFont typeface="Wingdings" charset="2"/>
                        <a:buChar char=""/>
                      </a:pPr>
                      <a:r>
                        <a:rPr b="0" lang="de-DE" sz="1200" spc="-1" strike="noStrike">
                          <a:latin typeface="arial"/>
                        </a:rPr>
                        <a:t>auf Veranstaltungen und Events spielen  </a:t>
                      </a:r>
                      <a:endParaRPr b="0" lang="de-DE" sz="1200" spc="-1" strike="noStrike">
                        <a:latin typeface="Arial"/>
                      </a:endParaRPr>
                    </a:p>
                  </a:txBody>
                  <a:tcPr marL="91440" marR="91440">
                    <a:solidFill>
                      <a:srgbClr val="e7e6e6"/>
                    </a:solidFill>
                  </a:tcPr>
                </a:tc>
              </a:tr>
              <a:tr h="428760">
                <a:tc>
                  <a:tcPr marL="91440" marR="91440">
                    <a:solidFill>
                      <a:srgbClr val="e7e6e6"/>
                    </a:solidFill>
                  </a:tcPr>
                </a:tc>
                <a:tc>
                  <a:tcPr marL="91440" marR="91440">
                    <a:solidFill>
                      <a:srgbClr val="e7e6e6"/>
                    </a:solidFill>
                  </a:tcPr>
                </a:tc>
              </a:tr>
            </a:tbl>
          </a:graphicData>
        </a:graphic>
      </p:graphicFrame>
      <p:graphicFrame>
        <p:nvGraphicFramePr>
          <p:cNvPr id="93" name="Table 6"/>
          <p:cNvGraphicFramePr/>
          <p:nvPr/>
        </p:nvGraphicFramePr>
        <p:xfrm>
          <a:off x="2223360" y="905040"/>
          <a:ext cx="7720200" cy="1512000"/>
        </p:xfrm>
        <a:graphic>
          <a:graphicData uri="http://schemas.openxmlformats.org/drawingml/2006/table">
            <a:tbl>
              <a:tblPr/>
              <a:tblGrid>
                <a:gridCol w="7720560"/>
              </a:tblGrid>
              <a:tr h="408600">
                <a:tc>
                  <a:txBody>
                    <a:bodyPr/>
                    <a:p>
                      <a:pPr>
                        <a:lnSpc>
                          <a:spcPct val="0"/>
                        </a:lnSpc>
                      </a:pPr>
                      <a:r>
                        <a:rPr b="0" lang="de-DE" sz="1600" spc="-1" strike="noStrike">
                          <a:solidFill>
                            <a:srgbClr val="000000"/>
                          </a:solidFill>
                          <a:latin typeface="Arial"/>
                          <a:ea typeface="DejaVu Sans"/>
                        </a:rPr>
                        <a:t>Über mich / Biographie</a:t>
                      </a:r>
                      <a:endParaRPr b="0" lang="de-DE" sz="1600" spc="-1" strike="noStrike">
                        <a:latin typeface="Arial"/>
                      </a:endParaRPr>
                    </a:p>
                  </a:txBody>
                  <a:tcPr marL="91440" marR="91440">
                    <a:solidFill>
                      <a:srgbClr val="dca8d8"/>
                    </a:solidFill>
                  </a:tcPr>
                </a:tc>
              </a:tr>
              <a:tr h="1103760">
                <a:tc>
                  <a:txBody>
                    <a:bodyPr/>
                    <a:p>
                      <a:pPr>
                        <a:lnSpc>
                          <a:spcPct val="100000"/>
                        </a:lnSpc>
                      </a:pPr>
                      <a:r>
                        <a:rPr b="0" lang="de-DE" sz="1200" spc="-1" strike="noStrike">
                          <a:latin typeface="Arial"/>
                        </a:rPr>
                        <a:t>Rolf spielte viele Jahre Saxophon, Altsaxophon und Klarinette. In seiner aktiven Zeit hatte er einmal einige Jahre in einer Big-Band gespielt und kennt daher die Anforderungen aus diesem Geschäft. Er hatte vor 5 Jahren das Spielen beendet, während er mit dem Hausbau beschäftigt war. </a:t>
                      </a:r>
                      <a:endParaRPr b="0" lang="de-DE" sz="1200" spc="-1" strike="noStrike">
                        <a:latin typeface="Arial"/>
                      </a:endParaRPr>
                    </a:p>
                    <a:p>
                      <a:pPr>
                        <a:lnSpc>
                          <a:spcPct val="100000"/>
                        </a:lnSpc>
                      </a:pPr>
                      <a:r>
                        <a:rPr b="0" lang="de-DE" sz="1200" spc="-1" strike="noStrike">
                          <a:latin typeface="Arial"/>
                        </a:rPr>
                        <a:t>Von seiner Kindheit an spielte er im örtlichen Spielmannszug bei Umzügen mit. Er beherrscht auch weitere Blasinstrumente. Zu seiner Aktivenzeit engagierte er sich auch in der Jugendausbildung.</a:t>
                      </a:r>
                      <a:endParaRPr b="0" lang="de-DE" sz="1200" spc="-1" strike="noStrike">
                        <a:latin typeface="Arial"/>
                      </a:endParaRPr>
                    </a:p>
                  </a:txBody>
                  <a:tcPr marL="91440" marR="91440">
                    <a:solidFill>
                      <a:srgbClr val="e7e6e6"/>
                    </a:solidFill>
                  </a:tcPr>
                </a:tc>
              </a:tr>
            </a:tbl>
          </a:graphicData>
        </a:graphic>
      </p:graphicFrame>
      <p:graphicFrame>
        <p:nvGraphicFramePr>
          <p:cNvPr id="94" name="Table 7"/>
          <p:cNvGraphicFramePr/>
          <p:nvPr/>
        </p:nvGraphicFramePr>
        <p:xfrm>
          <a:off x="8105040" y="6319800"/>
          <a:ext cx="1817280" cy="92052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Interessen</a:t>
                      </a:r>
                      <a:endParaRPr b="0" lang="de-DE" sz="1600" spc="-1" strike="noStrike">
                        <a:latin typeface="Arial"/>
                      </a:endParaRPr>
                    </a:p>
                  </a:txBody>
                  <a:tcPr marL="91440" marR="91440">
                    <a:solidFill>
                      <a:srgbClr val="dca8d8"/>
                    </a:solidFill>
                  </a:tcPr>
                </a:tc>
              </a:tr>
              <a:tr h="603000">
                <a:tc>
                  <a:txBody>
                    <a:bodyPr/>
                    <a:p>
                      <a:pPr marL="171360" indent="-168480">
                        <a:lnSpc>
                          <a:spcPct val="0"/>
                        </a:lnSpc>
                        <a:spcAft>
                          <a:spcPts val="850"/>
                        </a:spcAft>
                        <a:buClr>
                          <a:srgbClr val="000000"/>
                        </a:buClr>
                        <a:buFont typeface="Arial"/>
                        <a:buChar char="•"/>
                      </a:pPr>
                      <a:r>
                        <a:rPr b="0" lang="de-DE" sz="1200" spc="-1" strike="noStrike">
                          <a:solidFill>
                            <a:srgbClr val="000000"/>
                          </a:solidFill>
                          <a:latin typeface="Arial"/>
                          <a:ea typeface="DejaVu Sans"/>
                        </a:rPr>
                        <a:t>Ausbau Eigenheim</a:t>
                      </a:r>
                      <a:endParaRPr b="0" lang="de-DE" sz="1200" spc="-1" strike="noStrike">
                        <a:latin typeface="Arial"/>
                      </a:endParaRPr>
                    </a:p>
                    <a:p>
                      <a:pPr marL="171360" indent="-168480">
                        <a:lnSpc>
                          <a:spcPct val="0"/>
                        </a:lnSpc>
                        <a:buClr>
                          <a:srgbClr val="000000"/>
                        </a:buClr>
                        <a:buFont typeface="Arial"/>
                        <a:buChar char="•"/>
                      </a:pPr>
                      <a:r>
                        <a:rPr b="0" lang="de-DE" sz="1200" spc="-1" strike="noStrike">
                          <a:solidFill>
                            <a:srgbClr val="000000"/>
                          </a:solidFill>
                          <a:latin typeface="Arial"/>
                          <a:ea typeface="DejaVu Sans"/>
                        </a:rPr>
                        <a:t>alte Funkgeräte</a:t>
                      </a:r>
                      <a:endParaRPr b="0" lang="de-DE" sz="1200" spc="-1" strike="noStrike">
                        <a:latin typeface="Arial"/>
                      </a:endParaRPr>
                    </a:p>
                  </a:txBody>
                  <a:tcPr marL="91440" marR="91440">
                    <a:solidFill>
                      <a:srgbClr val="e7e6e6"/>
                    </a:solidFill>
                  </a:tcPr>
                </a:tc>
              </a:tr>
            </a:tbl>
          </a:graphicData>
        </a:graphic>
      </p:graphicFrame>
      <p:graphicFrame>
        <p:nvGraphicFramePr>
          <p:cNvPr id="95" name="Table 8"/>
          <p:cNvGraphicFramePr/>
          <p:nvPr/>
        </p:nvGraphicFramePr>
        <p:xfrm>
          <a:off x="158040" y="2536200"/>
          <a:ext cx="2615760" cy="2404440"/>
        </p:xfrm>
        <a:graphic>
          <a:graphicData uri="http://schemas.openxmlformats.org/drawingml/2006/table">
            <a:tbl>
              <a:tblPr/>
              <a:tblGrid>
                <a:gridCol w="2616120"/>
              </a:tblGrid>
              <a:tr h="351000">
                <a:tc>
                  <a:txBody>
                    <a:bodyPr/>
                    <a:p>
                      <a:pPr algn="ctr">
                        <a:lnSpc>
                          <a:spcPct val="0"/>
                        </a:lnSpc>
                      </a:pPr>
                      <a:r>
                        <a:rPr b="0" lang="de-DE" sz="1600" spc="-1" strike="noStrike">
                          <a:solidFill>
                            <a:srgbClr val="000000"/>
                          </a:solidFill>
                          <a:latin typeface="Arial"/>
                          <a:ea typeface="DejaVu Sans"/>
                        </a:rPr>
                        <a:t>Zur Person</a:t>
                      </a:r>
                      <a:endParaRPr b="0" lang="de-DE" sz="1600" spc="-1" strike="noStrike">
                        <a:latin typeface="Arial"/>
                      </a:endParaRPr>
                    </a:p>
                  </a:txBody>
                  <a:tcPr marL="91440" marR="91440">
                    <a:solidFill>
                      <a:srgbClr val="dca8d8"/>
                    </a:solidFill>
                  </a:tcPr>
                </a:tc>
              </a:tr>
              <a:tr h="2053440">
                <a:tc>
                  <a:txBody>
                    <a:bodyPr/>
                    <a:p>
                      <a:pPr>
                        <a:lnSpc>
                          <a:spcPct val="0"/>
                        </a:lnSpc>
                      </a:pPr>
                      <a:r>
                        <a:rPr b="1" lang="de-DE" sz="1200" spc="-1" strike="noStrike">
                          <a:solidFill>
                            <a:srgbClr val="000000"/>
                          </a:solidFill>
                          <a:latin typeface="Arial"/>
                          <a:ea typeface="DejaVu Sans"/>
                        </a:rPr>
                        <a:t>Alter:</a:t>
                      </a:r>
                      <a:r>
                        <a:rPr b="0" lang="de-DE" sz="1200" spc="-1" strike="noStrike">
                          <a:solidFill>
                            <a:srgbClr val="000000"/>
                          </a:solidFill>
                          <a:latin typeface="Arial"/>
                          <a:ea typeface="DejaVu Sans"/>
                        </a:rPr>
                        <a:t> 48 Jahre</a:t>
                      </a:r>
                      <a:endParaRPr b="0" lang="de-DE" sz="1200" spc="-1" strike="noStrike">
                        <a:latin typeface="Arial"/>
                      </a:endParaRPr>
                    </a:p>
                    <a:p>
                      <a:pPr>
                        <a:lnSpc>
                          <a:spcPct val="0"/>
                        </a:lnSpc>
                      </a:pPr>
                      <a:r>
                        <a:rPr b="1" lang="de-DE" sz="1200" spc="-1" strike="noStrike">
                          <a:solidFill>
                            <a:srgbClr val="000000"/>
                          </a:solidFill>
                          <a:latin typeface="Arial"/>
                          <a:ea typeface="DejaVu Sans"/>
                        </a:rPr>
                        <a:t>Job:</a:t>
                      </a:r>
                      <a:r>
                        <a:rPr b="0" lang="de-DE" sz="1200" spc="-1" strike="noStrike">
                          <a:solidFill>
                            <a:srgbClr val="000000"/>
                          </a:solidFill>
                          <a:latin typeface="Arial"/>
                          <a:ea typeface="DejaVu Sans"/>
                        </a:rPr>
                        <a:t> DT Projektleiter Technik</a:t>
                      </a:r>
                      <a:endParaRPr b="0" lang="de-DE" sz="1200" spc="-1" strike="noStrike">
                        <a:latin typeface="Arial"/>
                      </a:endParaRPr>
                    </a:p>
                    <a:p>
                      <a:pPr>
                        <a:lnSpc>
                          <a:spcPct val="0"/>
                        </a:lnSpc>
                      </a:pPr>
                      <a:r>
                        <a:rPr b="1" lang="de-DE" sz="1200" spc="-1" strike="noStrike">
                          <a:solidFill>
                            <a:srgbClr val="000000"/>
                          </a:solidFill>
                          <a:latin typeface="Arial"/>
                          <a:ea typeface="DejaVu Sans"/>
                        </a:rPr>
                        <a:t>Ausbildung:</a:t>
                      </a:r>
                      <a:r>
                        <a:rPr b="0" lang="de-DE" sz="1200" spc="-1" strike="noStrike">
                          <a:solidFill>
                            <a:srgbClr val="000000"/>
                          </a:solidFill>
                          <a:latin typeface="Arial"/>
                          <a:ea typeface="DejaVu Sans"/>
                        </a:rPr>
                        <a:t> Studium Elektrotechnik</a:t>
                      </a:r>
                      <a:endParaRPr b="0" lang="de-DE" sz="1200" spc="-1" strike="noStrike">
                        <a:latin typeface="Arial"/>
                      </a:endParaRPr>
                    </a:p>
                    <a:p>
                      <a:pPr>
                        <a:lnSpc>
                          <a:spcPct val="0"/>
                        </a:lnSpc>
                      </a:pPr>
                      <a:r>
                        <a:rPr b="1" lang="de-DE" sz="1200" spc="-1" strike="noStrike">
                          <a:solidFill>
                            <a:srgbClr val="000000"/>
                          </a:solidFill>
                          <a:latin typeface="Arial"/>
                          <a:ea typeface="DejaVu Sans"/>
                        </a:rPr>
                        <a:t>Wohnort:</a:t>
                      </a:r>
                      <a:r>
                        <a:rPr b="0" lang="de-DE" sz="1200" spc="-1" strike="noStrike">
                          <a:solidFill>
                            <a:srgbClr val="000000"/>
                          </a:solidFill>
                          <a:latin typeface="Arial"/>
                          <a:ea typeface="DejaVu Sans"/>
                        </a:rPr>
                        <a:t> Bad Godesberg</a:t>
                      </a:r>
                      <a:endParaRPr b="0" lang="de-DE" sz="1200" spc="-1" strike="noStrike">
                        <a:latin typeface="Arial"/>
                      </a:endParaRPr>
                    </a:p>
                    <a:p>
                      <a:pPr>
                        <a:lnSpc>
                          <a:spcPct val="0"/>
                        </a:lnSpc>
                      </a:pPr>
                      <a:r>
                        <a:rPr b="1" lang="de-DE" sz="1200" spc="-1" strike="noStrike">
                          <a:solidFill>
                            <a:srgbClr val="000000"/>
                          </a:solidFill>
                          <a:latin typeface="Arial"/>
                          <a:ea typeface="DejaVu Sans"/>
                        </a:rPr>
                        <a:t>Familienstand:</a:t>
                      </a:r>
                      <a:r>
                        <a:rPr b="0" lang="de-DE" sz="1200" spc="-1" strike="noStrike">
                          <a:solidFill>
                            <a:srgbClr val="000000"/>
                          </a:solidFill>
                          <a:latin typeface="Arial"/>
                          <a:ea typeface="DejaVu Sans"/>
                        </a:rPr>
                        <a:t> verheiratet, ein erwachsener Sohn</a:t>
                      </a:r>
                      <a:endParaRPr b="0" lang="de-DE" sz="1200" spc="-1" strike="noStrike">
                        <a:latin typeface="Arial"/>
                      </a:endParaRPr>
                    </a:p>
                    <a:p>
                      <a:pPr>
                        <a:lnSpc>
                          <a:spcPct val="0"/>
                        </a:lnSpc>
                      </a:pPr>
                      <a:r>
                        <a:rPr b="1" lang="de-DE" sz="1200" spc="-1" strike="noStrike">
                          <a:solidFill>
                            <a:srgbClr val="000000"/>
                          </a:solidFill>
                          <a:latin typeface="Arial"/>
                          <a:ea typeface="DejaVu Sans"/>
                        </a:rPr>
                        <a:t>Persönlichkeit:</a:t>
                      </a:r>
                      <a:r>
                        <a:rPr b="0" lang="de-DE" sz="1200" spc="-1" strike="noStrike">
                          <a:solidFill>
                            <a:srgbClr val="000000"/>
                          </a:solidFill>
                          <a:latin typeface="Arial"/>
                          <a:ea typeface="DejaVu Sans"/>
                        </a:rPr>
                        <a:t> bodenständig, detailversessen, anspruchsvoll, kritisch, engagiert, kann auch mal im Vordergrund stehen</a:t>
                      </a:r>
                      <a:endParaRPr b="0" lang="de-DE" sz="1200" spc="-1" strike="noStrike">
                        <a:latin typeface="Arial"/>
                      </a:endParaRPr>
                    </a:p>
                  </a:txBody>
                  <a:tcPr marL="91440" marR="91440">
                    <a:solidFill>
                      <a:srgbClr val="e7e6e6"/>
                    </a:solidFill>
                  </a:tcPr>
                </a:tc>
              </a:tr>
            </a:tbl>
          </a:graphicData>
        </a:graphic>
      </p:graphicFrame>
      <p:graphicFrame>
        <p:nvGraphicFramePr>
          <p:cNvPr id="96" name="Table 9"/>
          <p:cNvGraphicFramePr/>
          <p:nvPr/>
        </p:nvGraphicFramePr>
        <p:xfrm>
          <a:off x="8105040" y="3813480"/>
          <a:ext cx="1817280" cy="118980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Musikgeschmack</a:t>
                      </a:r>
                      <a:endParaRPr b="0" lang="de-DE" sz="1600" spc="-1" strike="noStrike">
                        <a:latin typeface="Arial"/>
                      </a:endParaRPr>
                    </a:p>
                  </a:txBody>
                  <a:tcPr marL="91440" marR="91440">
                    <a:solidFill>
                      <a:srgbClr val="dca8d8"/>
                    </a:solidFill>
                  </a:tcPr>
                </a:tc>
              </a:tr>
              <a:tr h="262440">
                <a:tc>
                  <a:txBody>
                    <a:bodyPr/>
                    <a:p>
                      <a:pPr marL="216000" indent="-214920">
                        <a:lnSpc>
                          <a:spcPct val="0"/>
                        </a:lnSpc>
                        <a:buClr>
                          <a:srgbClr val="000000"/>
                        </a:buClr>
                        <a:buSzPct val="45000"/>
                        <a:buFont typeface="Wingdings" charset="2"/>
                        <a:buChar char=""/>
                      </a:pPr>
                      <a:r>
                        <a:rPr b="0" lang="de-DE" sz="1200" spc="-1" strike="noStrike">
                          <a:solidFill>
                            <a:srgbClr val="000000"/>
                          </a:solidFill>
                          <a:latin typeface="Arial"/>
                          <a:ea typeface="DejaVu Sans"/>
                        </a:rPr>
                        <a:t>Jazz</a:t>
                      </a:r>
                      <a:endParaRPr b="0" lang="de-DE" sz="1200" spc="-1" strike="noStrike">
                        <a:latin typeface="Arial"/>
                      </a:endParaRPr>
                    </a:p>
                  </a:txBody>
                  <a:tcPr marL="91440" marR="91440">
                    <a:solidFill>
                      <a:srgbClr val="e7e6e6"/>
                    </a:solidFill>
                  </a:tcPr>
                </a:tc>
              </a:tr>
              <a:tr h="262440">
                <a:tc>
                  <a:txBody>
                    <a:bodyPr/>
                    <a:p>
                      <a:pPr marL="216000" indent="-214920">
                        <a:lnSpc>
                          <a:spcPct val="0"/>
                        </a:lnSpc>
                        <a:buClr>
                          <a:srgbClr val="000000"/>
                        </a:buClr>
                        <a:buSzPct val="45000"/>
                        <a:buFont typeface="Wingdings" charset="2"/>
                        <a:buChar char=""/>
                      </a:pPr>
                      <a:r>
                        <a:rPr b="0" lang="de-DE" sz="1200" spc="-1" strike="noStrike">
                          <a:solidFill>
                            <a:srgbClr val="000000"/>
                          </a:solidFill>
                          <a:latin typeface="Arial"/>
                          <a:ea typeface="DejaVu Sans"/>
                        </a:rPr>
                        <a:t>Evergreens</a:t>
                      </a:r>
                      <a:endParaRPr b="0" lang="de-DE" sz="1200" spc="-1" strike="noStrike">
                        <a:latin typeface="Arial"/>
                      </a:endParaRPr>
                    </a:p>
                  </a:txBody>
                  <a:tcPr marL="91440" marR="91440">
                    <a:solidFill>
                      <a:srgbClr val="e7e6e6"/>
                    </a:solidFill>
                  </a:tcPr>
                </a:tc>
              </a:tr>
              <a:tr h="347760">
                <a:tc>
                  <a:tcPr marL="91440" marR="91440">
                    <a:solidFill>
                      <a:srgbClr val="e7e6e6"/>
                    </a:solidFill>
                  </a:tcPr>
                </a:tc>
              </a:tr>
            </a:tbl>
          </a:graphicData>
        </a:graphic>
      </p:graphicFrame>
      <p:graphicFrame>
        <p:nvGraphicFramePr>
          <p:cNvPr id="97" name="Table 10"/>
          <p:cNvGraphicFramePr/>
          <p:nvPr/>
        </p:nvGraphicFramePr>
        <p:xfrm>
          <a:off x="8105040" y="5077080"/>
          <a:ext cx="1817280" cy="1189800"/>
        </p:xfrm>
        <a:graphic>
          <a:graphicData uri="http://schemas.openxmlformats.org/drawingml/2006/table">
            <a:tbl>
              <a:tblPr/>
              <a:tblGrid>
                <a:gridCol w="1817640"/>
              </a:tblGrid>
              <a:tr h="317520">
                <a:tc>
                  <a:txBody>
                    <a:bodyPr/>
                    <a:p>
                      <a:pPr algn="ctr">
                        <a:lnSpc>
                          <a:spcPct val="0"/>
                        </a:lnSpc>
                      </a:pPr>
                      <a:r>
                        <a:rPr b="0" lang="de-DE" sz="1600" spc="-1" strike="noStrike">
                          <a:solidFill>
                            <a:srgbClr val="000000"/>
                          </a:solidFill>
                          <a:latin typeface="Arial"/>
                          <a:ea typeface="DejaVu Sans"/>
                        </a:rPr>
                        <a:t>Lieblingsbands</a:t>
                      </a:r>
                      <a:endParaRPr b="0" lang="de-DE" sz="1600" spc="-1" strike="noStrike">
                        <a:latin typeface="Arial"/>
                      </a:endParaRPr>
                    </a:p>
                  </a:txBody>
                  <a:tcPr marL="91440" marR="91440">
                    <a:solidFill>
                      <a:srgbClr val="dca8d8"/>
                    </a:solidFill>
                  </a:tcPr>
                </a:tc>
              </a:tr>
              <a:tr h="428760">
                <a:tc>
                  <a:tcPr marL="91440" marR="91440">
                    <a:solidFill>
                      <a:srgbClr val="e7e6e6"/>
                    </a:solidFill>
                  </a:tcPr>
                </a:tc>
              </a:tr>
              <a:tr h="689040">
                <a:tc>
                  <a:txBody>
                    <a:bodyPr/>
                    <a:p>
                      <a:pPr>
                        <a:lnSpc>
                          <a:spcPct val="0"/>
                        </a:lnSpc>
                      </a:pPr>
                      <a:endParaRPr b="0" lang="de-DE" sz="1800" spc="-1" strike="noStrike">
                        <a:latin typeface="Arial"/>
                      </a:endParaRPr>
                    </a:p>
                    <a:p>
                      <a:pPr marL="216000" indent="-215280">
                        <a:lnSpc>
                          <a:spcPct val="0"/>
                        </a:lnSpc>
                        <a:buClr>
                          <a:srgbClr val="000000"/>
                        </a:buClr>
                        <a:buFont typeface="Symbol"/>
                        <a:buChar char=""/>
                      </a:pPr>
                      <a:r>
                        <a:rPr b="0" lang="de-DE" sz="1200" spc="-1" strike="noStrike">
                          <a:solidFill>
                            <a:srgbClr val="000000"/>
                          </a:solidFill>
                          <a:latin typeface="Arial"/>
                          <a:ea typeface="DejaVu Sans"/>
                        </a:rPr>
                        <a:t>Frank Sinatra</a:t>
                      </a:r>
                      <a:endParaRPr b="0" lang="de-DE" sz="1200" spc="-1" strike="noStrike">
                        <a:latin typeface="Arial"/>
                      </a:endParaRPr>
                    </a:p>
                    <a:p>
                      <a:pPr marL="216000" indent="-215280">
                        <a:lnSpc>
                          <a:spcPct val="0"/>
                        </a:lnSpc>
                        <a:buClr>
                          <a:srgbClr val="000000"/>
                        </a:buClr>
                        <a:buFont typeface="Symbol"/>
                        <a:buChar char=""/>
                      </a:pPr>
                      <a:r>
                        <a:rPr b="0" lang="de-DE" sz="1200" spc="-1" strike="noStrike">
                          <a:solidFill>
                            <a:srgbClr val="000000"/>
                          </a:solidFill>
                          <a:latin typeface="Arial"/>
                          <a:ea typeface="DejaVu Sans"/>
                        </a:rPr>
                        <a:t>Diana Kral</a:t>
                      </a:r>
                      <a:endParaRPr b="0" lang="de-DE" sz="1200" spc="-1" strike="noStrike">
                        <a:latin typeface="Arial"/>
                      </a:endParaRPr>
                    </a:p>
                  </a:txBody>
                  <a:tcPr marL="91440" marR="91440">
                    <a:solidFill>
                      <a:srgbClr val="e7e6e6"/>
                    </a:solidFill>
                  </a:tcPr>
                </a:tc>
              </a:tr>
              <a:tr h="347760">
                <a:tc>
                  <a:tcPr marL="91440" marR="91440">
                    <a:solidFill>
                      <a:srgbClr val="e7e6e6"/>
                    </a:solidFill>
                  </a:tcPr>
                </a:tc>
              </a:tr>
            </a:tbl>
          </a:graphicData>
        </a:graphic>
      </p:graphicFrame>
      <p:pic>
        <p:nvPicPr>
          <p:cNvPr id="98" name="" descr=""/>
          <p:cNvPicPr/>
          <p:nvPr/>
        </p:nvPicPr>
        <p:blipFill>
          <a:blip r:embed="rId1"/>
          <a:stretch/>
        </p:blipFill>
        <p:spPr>
          <a:xfrm>
            <a:off x="288000" y="216000"/>
            <a:ext cx="1669320" cy="21589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2019-12-16T12:26:17Z</dcterms:created>
  <dc:creator>Obst, Michael</dc:creator>
  <dc:description/>
  <dc:language>de-DE</dc:language>
  <cp:lastModifiedBy/>
  <dcterms:modified xsi:type="dcterms:W3CDTF">2020-01-15T14:55:48Z</dcterms:modified>
  <cp:revision>56</cp:revision>
  <dc:subject/>
  <dc:title>Impress</dc:title>
</cp:coreProperties>
</file>