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de-DE" sz="4400" spc="-1" strike="noStrike">
                <a:latin typeface="Arial"/>
              </a:rPr>
              <a:t>Folie mittels Klicken verschieben</a:t>
            </a:r>
            <a:endParaRPr b="0" lang="de-DE"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de-DE" sz="2000" spc="-1" strike="noStrike">
                <a:latin typeface="Arial"/>
              </a:rPr>
              <a:t>Format der Notizen mittels Klicken bearbeiten</a:t>
            </a:r>
            <a:endParaRPr b="0" lang="de-DE"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de-DE" sz="1400" spc="-1" strike="noStrike">
                <a:latin typeface="Times New Roman"/>
              </a:rPr>
              <a:t> </a:t>
            </a:r>
            <a:endParaRPr b="0" lang="de-DE"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de-DE" sz="1400" spc="-1" strike="noStrike">
                <a:latin typeface="Times New Roman"/>
              </a:rPr>
              <a:t> </a:t>
            </a:r>
            <a:endParaRPr b="0" lang="de-DE"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de-DE" sz="1400" spc="-1" strike="noStrike">
                <a:latin typeface="Times New Roman"/>
              </a:rPr>
              <a:t> </a:t>
            </a:r>
            <a:endParaRPr b="0" lang="de-DE"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355F3124-41B2-443B-AF3C-ED3D5905B0CD}" type="slidenum">
              <a:rPr b="0" lang="de-DE" sz="1400" spc="-1" strike="noStrike">
                <a:latin typeface="Times New Roman"/>
              </a:rPr>
              <a:t>1</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278960" y="10157400"/>
            <a:ext cx="3278160" cy="531720"/>
          </a:xfrm>
          <a:prstGeom prst="rect">
            <a:avLst/>
          </a:prstGeom>
          <a:noFill/>
          <a:ln>
            <a:noFill/>
          </a:ln>
        </p:spPr>
        <p:style>
          <a:lnRef idx="0"/>
          <a:fillRef idx="0"/>
          <a:effectRef idx="0"/>
          <a:fontRef idx="minor"/>
        </p:style>
        <p:txBody>
          <a:bodyPr lIns="0" rIns="0" tIns="0" bIns="0" anchor="b"/>
          <a:p>
            <a:pPr algn="r">
              <a:lnSpc>
                <a:spcPct val="0"/>
              </a:lnSpc>
            </a:pPr>
            <a:fld id="{834AFCA4-038E-4A47-94EF-EAB4E28868D3}" type="slidenum">
              <a:rPr b="0" lang="de-DE" sz="1800" spc="-1" strike="noStrike">
                <a:solidFill>
                  <a:srgbClr val="000000"/>
                </a:solidFill>
                <a:latin typeface="+mn-lt"/>
                <a:ea typeface="+mn-ea"/>
              </a:rPr>
              <a:t>1</a:t>
            </a:fld>
            <a:endParaRPr b="0" lang="de-DE" sz="1800" spc="-1" strike="noStrike">
              <a:latin typeface="Arial"/>
            </a:endParaRPr>
          </a:p>
        </p:txBody>
      </p:sp>
      <p:sp>
        <p:nvSpPr>
          <p:cNvPr id="100" name="PlaceHolder 2"/>
          <p:cNvSpPr>
            <a:spLocks noGrp="1"/>
          </p:cNvSpPr>
          <p:nvPr>
            <p:ph type="sldImg"/>
          </p:nvPr>
        </p:nvSpPr>
        <p:spPr>
          <a:xfrm>
            <a:off x="1106640" y="812880"/>
            <a:ext cx="5342760" cy="4006080"/>
          </a:xfrm>
          <a:prstGeom prst="rect">
            <a:avLst/>
          </a:prstGeom>
        </p:spPr>
      </p:sp>
      <p:sp>
        <p:nvSpPr>
          <p:cNvPr id="101" name="PlaceHolder 3"/>
          <p:cNvSpPr>
            <a:spLocks noGrp="1"/>
          </p:cNvSpPr>
          <p:nvPr>
            <p:ph type="body"/>
          </p:nvPr>
        </p:nvSpPr>
        <p:spPr>
          <a:xfrm>
            <a:off x="756000" y="5078520"/>
            <a:ext cx="6045120" cy="4808880"/>
          </a:xfrm>
          <a:prstGeom prst="rect">
            <a:avLst/>
          </a:prstGeom>
        </p:spPr>
        <p:txBody>
          <a:bodyPr lIns="0" rIns="0" tIns="0" bIns="0"/>
          <a:p>
            <a:endParaRPr b="0" lang="de-D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278960" y="10157400"/>
            <a:ext cx="3278160" cy="531720"/>
          </a:xfrm>
          <a:prstGeom prst="rect">
            <a:avLst/>
          </a:prstGeom>
          <a:noFill/>
          <a:ln>
            <a:noFill/>
          </a:ln>
        </p:spPr>
        <p:style>
          <a:lnRef idx="0"/>
          <a:fillRef idx="0"/>
          <a:effectRef idx="0"/>
          <a:fontRef idx="minor"/>
        </p:style>
        <p:txBody>
          <a:bodyPr lIns="0" rIns="0" tIns="0" bIns="0" anchor="b"/>
          <a:p>
            <a:pPr algn="r">
              <a:lnSpc>
                <a:spcPct val="0"/>
              </a:lnSpc>
            </a:pPr>
            <a:fld id="{E7BB58E8-4D3F-488A-B018-4016A7A02A90}" type="slidenum">
              <a:rPr b="0" lang="de-DE" sz="1800" spc="-1" strike="noStrike">
                <a:solidFill>
                  <a:srgbClr val="000000"/>
                </a:solidFill>
                <a:latin typeface="+mn-lt"/>
                <a:ea typeface="+mn-ea"/>
              </a:rPr>
              <a:t>1</a:t>
            </a:fld>
            <a:endParaRPr b="0" lang="de-DE" sz="1800" spc="-1" strike="noStrike">
              <a:latin typeface="Arial"/>
            </a:endParaRPr>
          </a:p>
        </p:txBody>
      </p:sp>
      <p:sp>
        <p:nvSpPr>
          <p:cNvPr id="103" name="PlaceHolder 2"/>
          <p:cNvSpPr>
            <a:spLocks noGrp="1"/>
          </p:cNvSpPr>
          <p:nvPr>
            <p:ph type="sldImg"/>
          </p:nvPr>
        </p:nvSpPr>
        <p:spPr>
          <a:xfrm>
            <a:off x="1106640" y="812880"/>
            <a:ext cx="5342760" cy="4006080"/>
          </a:xfrm>
          <a:prstGeom prst="rect">
            <a:avLst/>
          </a:prstGeom>
        </p:spPr>
      </p:sp>
      <p:sp>
        <p:nvSpPr>
          <p:cNvPr id="104" name="PlaceHolder 3"/>
          <p:cNvSpPr>
            <a:spLocks noGrp="1"/>
          </p:cNvSpPr>
          <p:nvPr>
            <p:ph type="body"/>
          </p:nvPr>
        </p:nvSpPr>
        <p:spPr>
          <a:xfrm>
            <a:off x="756000" y="5078520"/>
            <a:ext cx="6045120" cy="4808880"/>
          </a:xfrm>
          <a:prstGeom prst="rect">
            <a:avLst/>
          </a:prstGeom>
        </p:spPr>
        <p:txBody>
          <a:bodyPr lIns="0" rIns="0" tIns="0" bIns="0"/>
          <a:p>
            <a:endParaRPr b="0" lang="de-D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278960" y="10157400"/>
            <a:ext cx="3278160" cy="531720"/>
          </a:xfrm>
          <a:prstGeom prst="rect">
            <a:avLst/>
          </a:prstGeom>
          <a:noFill/>
          <a:ln>
            <a:noFill/>
          </a:ln>
        </p:spPr>
        <p:style>
          <a:lnRef idx="0"/>
          <a:fillRef idx="0"/>
          <a:effectRef idx="0"/>
          <a:fontRef idx="minor"/>
        </p:style>
        <p:txBody>
          <a:bodyPr lIns="0" rIns="0" tIns="0" bIns="0" anchor="b"/>
          <a:p>
            <a:pPr algn="r">
              <a:lnSpc>
                <a:spcPct val="0"/>
              </a:lnSpc>
            </a:pPr>
            <a:fld id="{06452755-819B-4424-B220-2A45FF6330E5}" type="slidenum">
              <a:rPr b="0" lang="de-DE" sz="1800" spc="-1" strike="noStrike">
                <a:solidFill>
                  <a:srgbClr val="000000"/>
                </a:solidFill>
                <a:latin typeface="+mn-lt"/>
                <a:ea typeface="+mn-ea"/>
              </a:rPr>
              <a:t>1</a:t>
            </a:fld>
            <a:endParaRPr b="0" lang="de-DE" sz="1800" spc="-1" strike="noStrike">
              <a:latin typeface="Arial"/>
            </a:endParaRPr>
          </a:p>
        </p:txBody>
      </p:sp>
      <p:sp>
        <p:nvSpPr>
          <p:cNvPr id="106" name="PlaceHolder 2"/>
          <p:cNvSpPr>
            <a:spLocks noGrp="1"/>
          </p:cNvSpPr>
          <p:nvPr>
            <p:ph type="sldImg"/>
          </p:nvPr>
        </p:nvSpPr>
        <p:spPr>
          <a:xfrm>
            <a:off x="1106640" y="812880"/>
            <a:ext cx="5342760" cy="4006080"/>
          </a:xfrm>
          <a:prstGeom prst="rect">
            <a:avLst/>
          </a:prstGeom>
        </p:spPr>
      </p:sp>
      <p:sp>
        <p:nvSpPr>
          <p:cNvPr id="107" name="PlaceHolder 3"/>
          <p:cNvSpPr>
            <a:spLocks noGrp="1"/>
          </p:cNvSpPr>
          <p:nvPr>
            <p:ph type="body"/>
          </p:nvPr>
        </p:nvSpPr>
        <p:spPr>
          <a:xfrm>
            <a:off x="756000" y="5078520"/>
            <a:ext cx="6045120" cy="4808880"/>
          </a:xfrm>
          <a:prstGeom prst="rect">
            <a:avLst/>
          </a:prstGeom>
        </p:spPr>
        <p:txBody>
          <a:bodyPr lIns="0" rIns="0" tIns="0" bIns="0"/>
          <a:p>
            <a:endParaRPr b="0" lang="de-D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278960" y="10157400"/>
            <a:ext cx="3278160" cy="531720"/>
          </a:xfrm>
          <a:prstGeom prst="rect">
            <a:avLst/>
          </a:prstGeom>
          <a:noFill/>
          <a:ln>
            <a:noFill/>
          </a:ln>
        </p:spPr>
        <p:style>
          <a:lnRef idx="0"/>
          <a:fillRef idx="0"/>
          <a:effectRef idx="0"/>
          <a:fontRef idx="minor"/>
        </p:style>
        <p:txBody>
          <a:bodyPr lIns="0" rIns="0" tIns="0" bIns="0" anchor="b"/>
          <a:p>
            <a:pPr algn="r">
              <a:lnSpc>
                <a:spcPct val="0"/>
              </a:lnSpc>
            </a:pPr>
            <a:fld id="{8B047E39-EA10-461D-AF99-B9D446004DB7}" type="slidenum">
              <a:rPr b="0" lang="de-DE" sz="1800" spc="-1" strike="noStrike">
                <a:solidFill>
                  <a:srgbClr val="000000"/>
                </a:solidFill>
                <a:latin typeface="+mn-lt"/>
                <a:ea typeface="+mn-ea"/>
              </a:rPr>
              <a:t>1</a:t>
            </a:fld>
            <a:endParaRPr b="0" lang="de-DE" sz="1800" spc="-1" strike="noStrike">
              <a:latin typeface="Arial"/>
            </a:endParaRPr>
          </a:p>
        </p:txBody>
      </p:sp>
      <p:sp>
        <p:nvSpPr>
          <p:cNvPr id="109" name="PlaceHolder 2"/>
          <p:cNvSpPr>
            <a:spLocks noGrp="1"/>
          </p:cNvSpPr>
          <p:nvPr>
            <p:ph type="sldImg"/>
          </p:nvPr>
        </p:nvSpPr>
        <p:spPr>
          <a:xfrm>
            <a:off x="1106640" y="812880"/>
            <a:ext cx="5342760" cy="4006080"/>
          </a:xfrm>
          <a:prstGeom prst="rect">
            <a:avLst/>
          </a:prstGeom>
        </p:spPr>
      </p:sp>
      <p:sp>
        <p:nvSpPr>
          <p:cNvPr id="110" name="PlaceHolder 3"/>
          <p:cNvSpPr>
            <a:spLocks noGrp="1"/>
          </p:cNvSpPr>
          <p:nvPr>
            <p:ph type="body"/>
          </p:nvPr>
        </p:nvSpPr>
        <p:spPr>
          <a:xfrm>
            <a:off x="756000" y="5078520"/>
            <a:ext cx="6045120" cy="4808880"/>
          </a:xfrm>
          <a:prstGeom prst="rect">
            <a:avLst/>
          </a:prstGeom>
        </p:spPr>
        <p:txBody>
          <a:bodyPr lIns="0" rIns="0" tIns="0" bIns="0"/>
          <a:p>
            <a:endParaRPr b="0" lang="de-D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278960" y="10157400"/>
            <a:ext cx="3278160" cy="531720"/>
          </a:xfrm>
          <a:prstGeom prst="rect">
            <a:avLst/>
          </a:prstGeom>
          <a:noFill/>
          <a:ln>
            <a:noFill/>
          </a:ln>
        </p:spPr>
        <p:style>
          <a:lnRef idx="0"/>
          <a:fillRef idx="0"/>
          <a:effectRef idx="0"/>
          <a:fontRef idx="minor"/>
        </p:style>
        <p:txBody>
          <a:bodyPr lIns="0" rIns="0" tIns="0" bIns="0" anchor="b"/>
          <a:p>
            <a:pPr algn="r">
              <a:lnSpc>
                <a:spcPct val="0"/>
              </a:lnSpc>
            </a:pPr>
            <a:fld id="{2DEFBC67-AB0D-45FB-9D61-ECFCE11B03F7}" type="slidenum">
              <a:rPr b="0" lang="de-DE" sz="1800" spc="-1" strike="noStrike">
                <a:solidFill>
                  <a:srgbClr val="000000"/>
                </a:solidFill>
                <a:latin typeface="+mn-lt"/>
                <a:ea typeface="+mn-ea"/>
              </a:rPr>
              <a:t>&lt;Foliennummer&gt;</a:t>
            </a:fld>
            <a:endParaRPr b="0" lang="de-DE" sz="1800" spc="-1" strike="noStrike">
              <a:latin typeface="Arial"/>
            </a:endParaRPr>
          </a:p>
        </p:txBody>
      </p:sp>
      <p:sp>
        <p:nvSpPr>
          <p:cNvPr id="112" name="PlaceHolder 2"/>
          <p:cNvSpPr>
            <a:spLocks noGrp="1"/>
          </p:cNvSpPr>
          <p:nvPr>
            <p:ph type="sldImg"/>
          </p:nvPr>
        </p:nvSpPr>
        <p:spPr>
          <a:xfrm>
            <a:off x="1106640" y="812880"/>
            <a:ext cx="5342760" cy="4006080"/>
          </a:xfrm>
          <a:prstGeom prst="rect">
            <a:avLst/>
          </a:prstGeom>
        </p:spPr>
      </p:sp>
      <p:sp>
        <p:nvSpPr>
          <p:cNvPr id="113" name="PlaceHolder 3"/>
          <p:cNvSpPr>
            <a:spLocks noGrp="1"/>
          </p:cNvSpPr>
          <p:nvPr>
            <p:ph type="body"/>
          </p:nvPr>
        </p:nvSpPr>
        <p:spPr>
          <a:xfrm>
            <a:off x="756000" y="5078520"/>
            <a:ext cx="6045120" cy="4808880"/>
          </a:xfrm>
          <a:prstGeom prst="rect">
            <a:avLst/>
          </a:prstGeom>
        </p:spPr>
        <p:txBody>
          <a:bodyPr lIns="0" rIns="0" tIns="0" bIns="0"/>
          <a:p>
            <a:endParaRPr b="0" lang="de-D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de-DE"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de-DE"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de-DE"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de-DE"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de-DE"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de-DE"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latin typeface="Arial"/>
              </a:rPr>
              <a:t>Format des Titeltextes durch Klicken bearbeiten</a:t>
            </a:r>
            <a:endParaRPr b="0" lang="de-DE"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rot="11400">
            <a:off x="159480" y="179640"/>
            <a:ext cx="1941480" cy="22298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45" name="CustomShape 2"/>
          <p:cNvSpPr/>
          <p:nvPr/>
        </p:nvSpPr>
        <p:spPr>
          <a:xfrm>
            <a:off x="2222280" y="178920"/>
            <a:ext cx="7719120" cy="587520"/>
          </a:xfrm>
          <a:custGeom>
            <a:avLst/>
            <a:gdLst/>
            <a:ahLst/>
            <a:rect l="l" t="t" r="r" b="b"/>
            <a:pathLst>
              <a:path w="21600" h="21600">
                <a:moveTo>
                  <a:pt x="0" y="0"/>
                </a:moveTo>
                <a:lnTo>
                  <a:pt x="21600" y="0"/>
                </a:lnTo>
                <a:lnTo>
                  <a:pt x="21600" y="21600"/>
                </a:lnTo>
                <a:lnTo>
                  <a:pt x="0" y="21600"/>
                </a:lnTo>
                <a:lnTo>
                  <a:pt x="0" y="0"/>
                </a:lnTo>
                <a:close/>
              </a:path>
            </a:pathLst>
          </a:custGeom>
          <a:solidFill>
            <a:srgbClr val="92d050"/>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Stefan - Schlagzeuger</a:t>
            </a:r>
            <a:endParaRPr b="0" lang="de-DE" sz="3200" spc="-1" strike="noStrike">
              <a:latin typeface="Arial"/>
            </a:endParaRPr>
          </a:p>
        </p:txBody>
      </p:sp>
      <p:graphicFrame>
        <p:nvGraphicFramePr>
          <p:cNvPr id="46" name="Table 3"/>
          <p:cNvGraphicFramePr/>
          <p:nvPr/>
        </p:nvGraphicFramePr>
        <p:xfrm>
          <a:off x="154800" y="5069160"/>
          <a:ext cx="7816320" cy="230004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92d050"/>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92d05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92d05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92d050"/>
                    </a:solidFill>
                  </a:tcPr>
                </a:tc>
              </a:tr>
              <a:tr h="1669320">
                <a:tc>
                  <a:txBody>
                    <a:bodyPr/>
                    <a:p>
                      <a:pPr>
                        <a:lnSpc>
                          <a:spcPct val="0"/>
                        </a:lnSpc>
                        <a:spcBef>
                          <a:spcPts val="564"/>
                        </a:spcBef>
                        <a:spcAft>
                          <a:spcPts val="564"/>
                        </a:spcAft>
                      </a:pPr>
                      <a:r>
                        <a:rPr b="1" lang="de-DE" sz="1200" spc="-1" strike="noStrike">
                          <a:solidFill>
                            <a:srgbClr val="000000"/>
                          </a:solidFill>
                          <a:latin typeface="Arial"/>
                          <a:ea typeface="DejaVu Sans"/>
                        </a:rPr>
                        <a:t>Kreativität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Neugie</a:t>
                      </a:r>
                      <a:r>
                        <a:rPr b="0" lang="de-DE" sz="1200" spc="-1" strike="noStrike">
                          <a:solidFill>
                            <a:srgbClr val="000000"/>
                          </a:solidFill>
                          <a:latin typeface="Arial"/>
                          <a:ea typeface="DejaVu Sans"/>
                        </a:rPr>
                        <a:t>r</a:t>
                      </a:r>
                      <a:r>
                        <a:rPr b="1" lang="de-DE" sz="1200" spc="-1" strike="noStrike">
                          <a:solidFill>
                            <a:srgbClr val="000000"/>
                          </a:solidFill>
                          <a:latin typeface="Arial"/>
                          <a:ea typeface="DejaVu Sans"/>
                        </a:rPr>
                        <a:t> Effizienz</a:t>
                      </a:r>
                      <a:r>
                        <a:rPr b="0" lang="de-DE" sz="1200" spc="-1" strike="noStrike">
                          <a:solidFill>
                            <a:srgbClr val="808080"/>
                          </a:solidFill>
                          <a:latin typeface="Arial"/>
                          <a:ea typeface="DejaVu Sans"/>
                        </a:rPr>
                        <a: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Ziele setzen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Motorische Aktivität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Körperliche Bewegung </a:t>
                      </a:r>
                      <a:endParaRPr b="0" lang="de-DE" sz="1200" spc="-1" strike="noStrike">
                        <a:latin typeface="Arial"/>
                      </a:endParaRPr>
                    </a:p>
                  </a:txBody>
                  <a:tcPr marL="91440" marR="91440">
                    <a:solidFill>
                      <a:srgbClr val="e7e6e6"/>
                    </a:solidFill>
                  </a:tcPr>
                </a:tc>
                <a:tc>
                  <a:txBody>
                    <a:bodyPr/>
                    <a:p>
                      <a:pPr>
                        <a:lnSpc>
                          <a:spcPct val="50000"/>
                        </a:lnSpc>
                        <a:spcBef>
                          <a:spcPts val="567"/>
                        </a:spcBef>
                        <a:spcAft>
                          <a:spcPts val="567"/>
                        </a:spcAft>
                      </a:pPr>
                      <a:r>
                        <a:rPr b="1" lang="de-DE" sz="1200" spc="-1" strike="noStrike">
                          <a:solidFill>
                            <a:srgbClr val="000000"/>
                          </a:solidFill>
                          <a:latin typeface="Arial"/>
                        </a:rPr>
                        <a:t>Regeln brechen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Status</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Bestimmen</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Freundschaft</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Helfen</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Geselligkeit</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Kommunizieren</a:t>
                      </a:r>
                      <a:endParaRPr b="0" lang="de-DE" sz="1200" spc="-1" strike="noStrike">
                        <a:latin typeface="Arial"/>
                      </a:endParaRPr>
                    </a:p>
                  </a:txBody>
                  <a:tcPr marL="91440" marR="91440">
                    <a:solidFill>
                      <a:srgbClr val="e7e6e6"/>
                    </a:solidFill>
                  </a:tcPr>
                </a:tc>
                <a:tc>
                  <a:txBody>
                    <a:bodyPr/>
                    <a:p>
                      <a:pPr>
                        <a:lnSpc>
                          <a:spcPct val="100000"/>
                        </a:lnSpc>
                      </a:pPr>
                      <a:endParaRPr b="0" lang="de-DE" sz="1800" spc="-1" strike="noStrike">
                        <a:latin typeface="Arial"/>
                      </a:endParaRPr>
                    </a:p>
                    <a:p>
                      <a:pPr>
                        <a:lnSpc>
                          <a:spcPct val="100000"/>
                        </a:lnSpc>
                      </a:pPr>
                      <a:r>
                        <a:rPr b="1" lang="de-DE" sz="1200" spc="-1" strike="noStrike">
                          <a:latin typeface="Arial"/>
                        </a:rPr>
                        <a:t>Individualität</a:t>
                      </a:r>
                      <a:endParaRPr b="0" lang="de-DE" sz="1200" spc="-1" strike="noStrike">
                        <a:latin typeface="Arial"/>
                      </a:endParaRPr>
                    </a:p>
                    <a:p>
                      <a:pPr>
                        <a:lnSpc>
                          <a:spcPct val="100000"/>
                        </a:lnSpc>
                      </a:pPr>
                      <a:r>
                        <a:rPr b="1" lang="de-DE" sz="1200" spc="-1" strike="noStrike">
                          <a:latin typeface="Arial"/>
                        </a:rPr>
                        <a:t>Tradition</a:t>
                      </a:r>
                      <a:endParaRPr b="0" lang="de-DE" sz="1200" spc="-1" strike="noStrike">
                        <a:latin typeface="Arial"/>
                      </a:endParaRPr>
                    </a:p>
                    <a:p>
                      <a:pPr>
                        <a:lnSpc>
                          <a:spcPct val="100000"/>
                        </a:lnSpc>
                      </a:pPr>
                      <a:r>
                        <a:rPr b="1" lang="de-DE" sz="1200" spc="-1" strike="noStrike">
                          <a:latin typeface="Arial"/>
                        </a:rPr>
                        <a:t>Verantwortung</a:t>
                      </a:r>
                      <a:endParaRPr b="0" lang="de-DE" sz="1200" spc="-1" strike="noStrike">
                        <a:latin typeface="Arial"/>
                      </a:endParaRPr>
                    </a:p>
                  </a:txBody>
                  <a:tcPr marL="91440" marR="91440">
                    <a:solidFill>
                      <a:srgbClr val="e7e6e6"/>
                    </a:solidFill>
                  </a:tcPr>
                </a:tc>
              </a:tr>
            </a:tbl>
          </a:graphicData>
        </a:graphic>
      </p:graphicFrame>
      <p:graphicFrame>
        <p:nvGraphicFramePr>
          <p:cNvPr id="47" name="Table 4"/>
          <p:cNvGraphicFramePr/>
          <p:nvPr/>
        </p:nvGraphicFramePr>
        <p:xfrm>
          <a:off x="2886120" y="2556720"/>
          <a:ext cx="7035840" cy="109152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92d050"/>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92d050"/>
                    </a:solidFill>
                  </a:tcPr>
                </a:tc>
              </a:tr>
              <a:tr h="77436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Sucht kleinere Gruppe mit aktuellerem Musik-Repertoire</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würde gerne mehr Verantwortung übernehmen</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Spaß haben mit Gleichgesinnten</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Bessere zeitliche Vereinbarkeit mit bestehenden Verpflichtungen</a:t>
                      </a:r>
                      <a:endParaRPr b="0" lang="de-DE" sz="1200" spc="-1" strike="noStrike">
                        <a:latin typeface="Arial"/>
                      </a:endParaRPr>
                    </a:p>
                    <a:p>
                      <a:pPr>
                        <a:lnSpc>
                          <a:spcPct val="0"/>
                        </a:lnSpc>
                      </a:pPr>
                      <a:endParaRPr b="0" lang="de-DE" sz="1200" spc="-1" strike="noStrike">
                        <a:latin typeface="Arial"/>
                      </a:endParaRPr>
                    </a:p>
                  </a:txBody>
                  <a:tcPr marL="91440" marR="91440">
                    <a:solidFill>
                      <a:srgbClr val="e7e6e6"/>
                    </a:solidFill>
                  </a:tcPr>
                </a:tc>
              </a:tr>
            </a:tbl>
          </a:graphicData>
        </a:graphic>
      </p:graphicFrame>
      <p:graphicFrame>
        <p:nvGraphicFramePr>
          <p:cNvPr id="48" name="Table 5"/>
          <p:cNvGraphicFramePr/>
          <p:nvPr/>
        </p:nvGraphicFramePr>
        <p:xfrm>
          <a:off x="2245320" y="87660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92d050"/>
                    </a:solidFill>
                  </a:tcPr>
                </a:tc>
              </a:tr>
              <a:tr h="1103760">
                <a:tc>
                  <a:txBody>
                    <a:bodyPr/>
                    <a:p>
                      <a:pPr>
                        <a:lnSpc>
                          <a:spcPct val="100000"/>
                        </a:lnSpc>
                      </a:pPr>
                      <a:r>
                        <a:rPr b="0" lang="de-DE" sz="1200" spc="-1" strike="noStrike">
                          <a:latin typeface="Arial"/>
                        </a:rPr>
                        <a:t>Jan ist in einem taditionellen familiärem Umfeld auf dem Land aufgewachsen. Er hat 2 jüngere Brüder und die Eltern führen einen landwirtschaftlichen Betrieb. Während seiner Ausbildung ist er nach St. Augustin umgezogen. In seiner Freizeit übernimmt er Arbeiten in der Land- und Forstwirtschaft. Jan ist verwurzelt mit seiner Heimat und er engagiert sich gerne in lokalen gemeinnützigen Organisationen. Beruflich arbeitet er in einem Betrieb für den Bau technischer Produktionsanlagen. Vor 6 Jahren hat er Schlagzeug gelernt und er spielt unregelmässig in einem Musikverein.</a:t>
                      </a:r>
                      <a:endParaRPr b="0" lang="de-DE" sz="1200" spc="-1" strike="noStrike">
                        <a:latin typeface="Arial"/>
                      </a:endParaRPr>
                    </a:p>
                  </a:txBody>
                  <a:tcPr marL="91440" marR="91440">
                    <a:solidFill>
                      <a:srgbClr val="e7e6e6"/>
                    </a:solidFill>
                  </a:tcPr>
                </a:tc>
              </a:tr>
            </a:tbl>
          </a:graphicData>
        </a:graphic>
      </p:graphicFrame>
      <p:graphicFrame>
        <p:nvGraphicFramePr>
          <p:cNvPr id="49" name="Table 6"/>
          <p:cNvGraphicFramePr/>
          <p:nvPr/>
        </p:nvGraphicFramePr>
        <p:xfrm>
          <a:off x="8105040" y="6319800"/>
          <a:ext cx="1791000" cy="1090440"/>
        </p:xfrm>
        <a:graphic>
          <a:graphicData uri="http://schemas.openxmlformats.org/drawingml/2006/table">
            <a:tbl>
              <a:tblPr/>
              <a:tblGrid>
                <a:gridCol w="179136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92d050"/>
                    </a:solidFill>
                  </a:tcPr>
                </a:tc>
              </a:tr>
              <a:tr h="772920">
                <a:tc>
                  <a:txBody>
                    <a:bodyPr/>
                    <a:p>
                      <a:pPr marL="171360" indent="-168840">
                        <a:lnSpc>
                          <a:spcPct val="0"/>
                        </a:lnSpc>
                        <a:spcAft>
                          <a:spcPts val="850"/>
                        </a:spcAft>
                        <a:buClr>
                          <a:srgbClr val="000000"/>
                        </a:buClr>
                        <a:buFont typeface="Arial"/>
                        <a:buChar char="•"/>
                      </a:pPr>
                      <a:r>
                        <a:rPr b="0" lang="de-DE" sz="1200" spc="-1" strike="noStrike">
                          <a:solidFill>
                            <a:srgbClr val="000000"/>
                          </a:solidFill>
                          <a:latin typeface="Arial"/>
                          <a:ea typeface="DejaVu Sans"/>
                        </a:rPr>
                        <a:t>Maschinen reparieren</a:t>
                      </a:r>
                      <a:endParaRPr b="0" lang="de-DE" sz="1200" spc="-1" strike="noStrike">
                        <a:latin typeface="Arial"/>
                      </a:endParaRPr>
                    </a:p>
                    <a:p>
                      <a:pPr marL="171360" indent="-168840">
                        <a:lnSpc>
                          <a:spcPct val="0"/>
                        </a:lnSpc>
                        <a:buClr>
                          <a:srgbClr val="000000"/>
                        </a:buClr>
                        <a:buFont typeface="Arial"/>
                        <a:buChar char="•"/>
                      </a:pPr>
                      <a:r>
                        <a:rPr b="0" lang="de-DE" sz="1200" spc="-1" strike="noStrike">
                          <a:solidFill>
                            <a:srgbClr val="000000"/>
                          </a:solidFill>
                          <a:latin typeface="Arial"/>
                          <a:ea typeface="DejaVu Sans"/>
                        </a:rPr>
                        <a:t>Familie</a:t>
                      </a:r>
                      <a:endParaRPr b="0" lang="de-DE" sz="1200" spc="-1" strike="noStrike">
                        <a:latin typeface="Arial"/>
                      </a:endParaRPr>
                    </a:p>
                  </a:txBody>
                  <a:tcPr marL="91440" marR="91440">
                    <a:solidFill>
                      <a:srgbClr val="e7e6e6"/>
                    </a:solidFill>
                  </a:tcPr>
                </a:tc>
              </a:tr>
            </a:tbl>
          </a:graphicData>
        </a:graphic>
      </p:graphicFrame>
      <p:graphicFrame>
        <p:nvGraphicFramePr>
          <p:cNvPr id="50" name="Table 7"/>
          <p:cNvGraphicFramePr/>
          <p:nvPr/>
        </p:nvGraphicFramePr>
        <p:xfrm>
          <a:off x="158040" y="2536200"/>
          <a:ext cx="2615760" cy="240480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92d050"/>
                    </a:solidFill>
                  </a:tcPr>
                </a:tc>
              </a:tr>
              <a:tr h="205380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28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Facharbeiter Maschinenbau</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Fachabitur Techniker</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St. Augustin</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ledig, keine Kinder</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zielstrebig, bodenständig, Pragmatiker; eher zurückhaltend, aber bestimmend;</a:t>
                      </a:r>
                      <a:endParaRPr b="0" lang="de-DE" sz="1200" spc="-1" strike="noStrike">
                        <a:latin typeface="Arial"/>
                      </a:endParaRPr>
                    </a:p>
                  </a:txBody>
                  <a:tcPr marL="91440" marR="91440">
                    <a:solidFill>
                      <a:srgbClr val="e7e6e6"/>
                    </a:solidFill>
                  </a:tcPr>
                </a:tc>
              </a:tr>
            </a:tbl>
          </a:graphicData>
        </a:graphic>
      </p:graphicFrame>
      <p:graphicFrame>
        <p:nvGraphicFramePr>
          <p:cNvPr id="51" name="Table 8"/>
          <p:cNvGraphicFramePr/>
          <p:nvPr/>
        </p:nvGraphicFramePr>
        <p:xfrm>
          <a:off x="8105040" y="38134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92d050"/>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Schlager der 90‘er</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Rock</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Pop</a:t>
                      </a:r>
                      <a:endParaRPr b="0" lang="de-DE" sz="1200" spc="-1" strike="noStrike">
                        <a:latin typeface="Arial"/>
                      </a:endParaRPr>
                    </a:p>
                    <a:p>
                      <a:pPr marL="216000" indent="-215640">
                        <a:lnSpc>
                          <a:spcPct val="0"/>
                        </a:lnSpc>
                        <a:buClr>
                          <a:srgbClr val="000000"/>
                        </a:buClr>
                        <a:buFont typeface="Symbol"/>
                        <a:buChar char=""/>
                      </a:pPr>
                      <a:endParaRPr b="0" lang="de-DE" sz="1200" spc="-1" strike="noStrike">
                        <a:latin typeface="Arial"/>
                      </a:endParaRPr>
                    </a:p>
                    <a:p>
                      <a:pPr marL="216000" indent="-215640">
                        <a:lnSpc>
                          <a:spcPct val="0"/>
                        </a:lnSpc>
                        <a:buClr>
                          <a:srgbClr val="000000"/>
                        </a:buClr>
                        <a:buFont typeface="Symbol"/>
                        <a:buChar char=""/>
                      </a:pP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52" name="Table 9"/>
          <p:cNvGraphicFramePr/>
          <p:nvPr/>
        </p:nvGraphicFramePr>
        <p:xfrm>
          <a:off x="8105040" y="50770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92d050"/>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Nickelback</a:t>
                      </a:r>
                      <a:endParaRPr b="0" lang="de-DE" sz="1200" spc="-1" strike="noStrike">
                        <a:latin typeface="Arial"/>
                      </a:endParaRPr>
                    </a:p>
                  </a:txBody>
                  <a:tcPr marL="91440" marR="91440">
                    <a:solidFill>
                      <a:srgbClr val="e7e6e6"/>
                    </a:solidFill>
                  </a:tcPr>
                </a:tc>
              </a:tr>
              <a:tr h="262440">
                <a:tc>
                  <a:txBody>
                    <a:bodyPr/>
                    <a:p>
                      <a:pPr marL="216000" indent="-215640">
                        <a:lnSpc>
                          <a:spcPct val="100000"/>
                        </a:lnSpc>
                        <a:buClr>
                          <a:srgbClr val="000000"/>
                        </a:buClr>
                        <a:buFont typeface="Symbol"/>
                        <a:buChar char=""/>
                      </a:pPr>
                      <a:r>
                        <a:rPr b="0" lang="de-DE" sz="1200" spc="-1" strike="noStrike">
                          <a:solidFill>
                            <a:srgbClr val="000000"/>
                          </a:solidFill>
                          <a:latin typeface="Arial"/>
                          <a:ea typeface="DejaVu Sans"/>
                        </a:rPr>
                        <a:t>Linkin Park</a:t>
                      </a:r>
                      <a:endParaRPr b="0" lang="de-DE" sz="1200" spc="-1" strike="noStrike">
                        <a:latin typeface="Arial"/>
                      </a:endParaRPr>
                    </a:p>
                    <a:p>
                      <a:pPr marL="216000" indent="-215640">
                        <a:lnSpc>
                          <a:spcPct val="100000"/>
                        </a:lnSpc>
                        <a:buClr>
                          <a:srgbClr val="000000"/>
                        </a:buClr>
                        <a:buFont typeface="Symbol"/>
                        <a:buChar char=""/>
                      </a:pPr>
                      <a:endParaRPr b="0" lang="de-DE" sz="1200" spc="-1" strike="noStrike">
                        <a:latin typeface="Arial"/>
                      </a:endParaRPr>
                    </a:p>
                    <a:p>
                      <a:pPr marL="216000" indent="-215640">
                        <a:lnSpc>
                          <a:spcPct val="100000"/>
                        </a:lnSpc>
                        <a:buClr>
                          <a:srgbClr val="000000"/>
                        </a:buClr>
                        <a:buFont typeface="Symbol"/>
                        <a:buChar char=""/>
                      </a:pPr>
                      <a:r>
                        <a:rPr b="0" lang="de-DE" sz="1200" spc="-1" strike="noStrike">
                          <a:solidFill>
                            <a:srgbClr val="000000"/>
                          </a:solidFill>
                          <a:latin typeface="Arial"/>
                          <a:ea typeface="DejaVu Sans"/>
                        </a:rPr>
                        <a:t>Wolfgang Petry</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53" name="Table 10"/>
          <p:cNvGraphicFramePr/>
          <p:nvPr/>
        </p:nvGraphicFramePr>
        <p:xfrm>
          <a:off x="2886480" y="3813840"/>
          <a:ext cx="5085360" cy="109152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92d050"/>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92d050"/>
                    </a:solidFill>
                  </a:tcPr>
                </a:tc>
              </a:tr>
              <a:tr h="77436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man sich auf ihn verlassen kann</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eine schwierige Passage sitzt  </a:t>
                      </a:r>
                      <a:endParaRPr b="0" lang="de-DE" sz="1200" spc="-1" strike="noStrike">
                        <a:latin typeface="Arial"/>
                      </a:endParaRPr>
                    </a:p>
                    <a:p>
                      <a:pPr>
                        <a:lnSpc>
                          <a:spcPct val="0"/>
                        </a:lnSpc>
                      </a:pPr>
                      <a:r>
                        <a:rPr b="0" lang="de-DE" sz="1200" spc="-1" strike="noStrike">
                          <a:solidFill>
                            <a:srgbClr val="000000"/>
                          </a:solidFill>
                          <a:latin typeface="Arial"/>
                          <a:ea typeface="DejaVu Sans"/>
                        </a:rPr>
                        <a:t>     </a:t>
                      </a:r>
                      <a:r>
                        <a:rPr b="0" lang="de-DE" sz="1200" spc="-1" strike="noStrike">
                          <a:solidFill>
                            <a:srgbClr val="000000"/>
                          </a:solidFill>
                          <a:latin typeface="Arial"/>
                          <a:ea typeface="DejaVu Sans"/>
                        </a:rPr>
                        <a:t>der Auftritt gelungen ist</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der Wecker klingelt</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andere im Orchester den Takt   verlieren</a:t>
                      </a:r>
                      <a:endParaRPr b="0" lang="de-DE" sz="1200" spc="-1" strike="noStrike">
                        <a:latin typeface="Arial"/>
                      </a:endParaRPr>
                    </a:p>
                  </a:txBody>
                  <a:tcPr marL="91440" marR="91440">
                    <a:solidFill>
                      <a:srgbClr val="e7e6e6"/>
                    </a:solidFill>
                  </a:tcPr>
                </a:tc>
              </a:tr>
            </a:tbl>
          </a:graphicData>
        </a:graphic>
      </p:graphicFrame>
      <p:pic>
        <p:nvPicPr>
          <p:cNvPr id="54" name="" descr=""/>
          <p:cNvPicPr/>
          <p:nvPr/>
        </p:nvPicPr>
        <p:blipFill>
          <a:blip r:embed="rId1"/>
          <a:stretch/>
        </p:blipFill>
        <p:spPr>
          <a:xfrm>
            <a:off x="180000" y="201600"/>
            <a:ext cx="1889640" cy="22323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rot="11400">
            <a:off x="159480" y="179640"/>
            <a:ext cx="1941480" cy="22298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56" name="CustomShape 2"/>
          <p:cNvSpPr/>
          <p:nvPr/>
        </p:nvSpPr>
        <p:spPr>
          <a:xfrm>
            <a:off x="2222280" y="178920"/>
            <a:ext cx="7719120" cy="587520"/>
          </a:xfrm>
          <a:custGeom>
            <a:avLst/>
            <a:gdLst/>
            <a:ahLst/>
            <a:rect l="l" t="t" r="r" b="b"/>
            <a:pathLst>
              <a:path w="21600" h="21600">
                <a:moveTo>
                  <a:pt x="0" y="0"/>
                </a:moveTo>
                <a:lnTo>
                  <a:pt x="21600" y="0"/>
                </a:lnTo>
                <a:lnTo>
                  <a:pt x="21600" y="21600"/>
                </a:lnTo>
                <a:lnTo>
                  <a:pt x="0" y="21600"/>
                </a:lnTo>
                <a:lnTo>
                  <a:pt x="0" y="0"/>
                </a:lnTo>
                <a:close/>
              </a:path>
            </a:pathLst>
          </a:custGeom>
          <a:solidFill>
            <a:schemeClr val="accent2">
              <a:lumMod val="60000"/>
              <a:lumOff val="40000"/>
            </a:schemeClr>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Elke - E-Gitarre</a:t>
            </a:r>
            <a:endParaRPr b="0" lang="de-DE" sz="3200" spc="-1" strike="noStrike">
              <a:latin typeface="Arial"/>
            </a:endParaRPr>
          </a:p>
        </p:txBody>
      </p:sp>
      <p:graphicFrame>
        <p:nvGraphicFramePr>
          <p:cNvPr id="57" name="Table 3"/>
          <p:cNvGraphicFramePr/>
          <p:nvPr/>
        </p:nvGraphicFramePr>
        <p:xfrm>
          <a:off x="154800" y="5069160"/>
          <a:ext cx="7816320" cy="230004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f4b183"/>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f4b183"/>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f4b183"/>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f4b183"/>
                    </a:solidFill>
                  </a:tcPr>
                </a:tc>
              </a:tr>
              <a:tr h="1669320">
                <a:tc>
                  <a:txBody>
                    <a:bodyPr/>
                    <a:p>
                      <a:pPr>
                        <a:lnSpc>
                          <a:spcPct val="100000"/>
                        </a:lnSpc>
                      </a:pPr>
                      <a:r>
                        <a:rPr b="1" lang="de-DE" sz="1200" spc="-1" strike="noStrike">
                          <a:solidFill>
                            <a:srgbClr val="000000"/>
                          </a:solidFill>
                          <a:latin typeface="Arial"/>
                          <a:ea typeface="DejaVu Sans"/>
                        </a:rPr>
                        <a:t>Kreativität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Anregung </a:t>
                      </a:r>
                      <a:endParaRPr b="0" lang="de-DE" sz="1200" spc="-1" strike="noStrike">
                        <a:latin typeface="Arial"/>
                      </a:endParaRPr>
                    </a:p>
                    <a:p>
                      <a:pPr>
                        <a:lnSpc>
                          <a:spcPct val="100000"/>
                        </a:lnSpc>
                      </a:pPr>
                      <a:r>
                        <a:rPr b="1" lang="de-DE" sz="1200" spc="-1" strike="noStrike">
                          <a:solidFill>
                            <a:srgbClr val="000000"/>
                          </a:solidFill>
                          <a:latin typeface="Arial"/>
                          <a:ea typeface="DejaVu Sans"/>
                        </a:rPr>
                        <a:t>Risiko </a:t>
                      </a:r>
                      <a:endParaRPr b="0" lang="de-DE" sz="1200" spc="-1" strike="noStrike">
                        <a:latin typeface="Arial"/>
                      </a:endParaRPr>
                    </a:p>
                    <a:p>
                      <a:pPr>
                        <a:lnSpc>
                          <a:spcPct val="100000"/>
                        </a:lnSpc>
                      </a:pPr>
                      <a:r>
                        <a:rPr b="1" lang="de-DE" sz="1200" spc="-1" strike="noStrike">
                          <a:solidFill>
                            <a:srgbClr val="000000"/>
                          </a:solidFill>
                          <a:latin typeface="Arial"/>
                          <a:ea typeface="DejaVu Sans"/>
                        </a:rPr>
                        <a:t>Effizienz</a:t>
                      </a:r>
                      <a:r>
                        <a:rPr b="0" lang="de-DE" sz="1200" spc="-1" strike="noStrike">
                          <a:solidFill>
                            <a:srgbClr val="808080"/>
                          </a:solidFill>
                          <a:latin typeface="Arial"/>
                          <a:ea typeface="DejaVu Sans"/>
                        </a:rPr>
                        <a: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Ziele setzen</a:t>
                      </a:r>
                      <a:r>
                        <a:rPr b="0" lang="de-DE" sz="1200" spc="-1" strike="noStrike">
                          <a:solidFill>
                            <a:srgbClr val="808080"/>
                          </a:solidFill>
                          <a:latin typeface="Arial"/>
                          <a:ea typeface="DejaVu Sans"/>
                        </a:rPr>
                        <a: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Planen</a:t>
                      </a:r>
                      <a:endParaRPr b="0" lang="de-DE" sz="1200" spc="-1" strike="noStrike">
                        <a:latin typeface="Arial"/>
                      </a:endParaRPr>
                    </a:p>
                    <a:p>
                      <a:pPr>
                        <a:lnSpc>
                          <a:spcPct val="100000"/>
                        </a:lnSpc>
                      </a:pPr>
                      <a:r>
                        <a:rPr b="1" lang="de-DE" sz="1200" spc="-1" strike="noStrike">
                          <a:solidFill>
                            <a:srgbClr val="000000"/>
                          </a:solidFill>
                          <a:latin typeface="Arial"/>
                          <a:ea typeface="DejaVu Sans"/>
                        </a:rPr>
                        <a:t>Kompetenz</a:t>
                      </a:r>
                      <a:endParaRPr b="0" lang="de-DE" sz="1200" spc="-1" strike="noStrike">
                        <a:latin typeface="Arial"/>
                      </a:endParaRPr>
                    </a:p>
                    <a:p>
                      <a:pPr>
                        <a:lnSpc>
                          <a:spcPct val="100000"/>
                        </a:lnSpc>
                      </a:pPr>
                      <a:r>
                        <a:rPr b="1" lang="de-DE" sz="1200" spc="-1" strike="noStrike">
                          <a:solidFill>
                            <a:srgbClr val="000000"/>
                          </a:solidFill>
                          <a:latin typeface="Arial"/>
                          <a:ea typeface="DejaVu Sans"/>
                        </a:rPr>
                        <a:t>Entspannung</a:t>
                      </a:r>
                      <a:endParaRPr b="0" lang="de-DE" sz="1200" spc="-1" strike="noStrike">
                        <a:latin typeface="Arial"/>
                      </a:endParaRPr>
                    </a:p>
                    <a:p>
                      <a:pPr>
                        <a:lnSpc>
                          <a:spcPct val="100000"/>
                        </a:lnSpc>
                      </a:pPr>
                      <a:r>
                        <a:rPr b="1" lang="de-DE" sz="1200" spc="-1" strike="noStrike">
                          <a:solidFill>
                            <a:srgbClr val="000000"/>
                          </a:solidFill>
                          <a:latin typeface="Arial"/>
                          <a:ea typeface="DejaVu Sans"/>
                        </a:rPr>
                        <a:t>Lernen</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Gehorchen</a:t>
                      </a:r>
                      <a:endParaRPr b="0" lang="de-DE" sz="1200" spc="-1" strike="noStrike">
                        <a:latin typeface="Arial"/>
                      </a:endParaRPr>
                    </a:p>
                    <a:p>
                      <a:pPr>
                        <a:lnSpc>
                          <a:spcPct val="100000"/>
                        </a:lnSpc>
                      </a:pPr>
                      <a:r>
                        <a:rPr b="1" lang="de-DE" sz="1200" spc="-1" strike="noStrike">
                          <a:solidFill>
                            <a:srgbClr val="000000"/>
                          </a:solidFill>
                          <a:latin typeface="Arial"/>
                        </a:rPr>
                        <a:t>Status</a:t>
                      </a:r>
                      <a:r>
                        <a:rPr b="0" lang="de-DE" sz="1200" spc="-1" strike="noStrike">
                          <a:solidFill>
                            <a:srgbClr val="808080"/>
                          </a:solidFill>
                          <a:latin typeface="Arial"/>
                        </a:rPr>
                        <a:t> </a:t>
                      </a:r>
                      <a:endParaRPr b="0" lang="de-DE" sz="1200" spc="-1" strike="noStrike">
                        <a:latin typeface="Arial"/>
                      </a:endParaRPr>
                    </a:p>
                    <a:p>
                      <a:pPr>
                        <a:lnSpc>
                          <a:spcPct val="100000"/>
                        </a:lnSpc>
                      </a:pPr>
                      <a:r>
                        <a:rPr b="1" lang="de-DE" sz="1200" spc="-1" strike="noStrike">
                          <a:solidFill>
                            <a:srgbClr val="000000"/>
                          </a:solidFill>
                          <a:latin typeface="Arial"/>
                        </a:rPr>
                        <a:t>Bestimmen</a:t>
                      </a:r>
                      <a:endParaRPr b="0" lang="de-DE" sz="1200" spc="-1" strike="noStrike">
                        <a:latin typeface="Arial"/>
                      </a:endParaRPr>
                    </a:p>
                    <a:p>
                      <a:pPr>
                        <a:lnSpc>
                          <a:spcPct val="100000"/>
                        </a:lnSpc>
                      </a:pPr>
                      <a:r>
                        <a:rPr b="1" lang="de-DE" sz="1200" spc="-1" strike="noStrike">
                          <a:solidFill>
                            <a:srgbClr val="000000"/>
                          </a:solidFill>
                          <a:latin typeface="Arial"/>
                        </a:rPr>
                        <a:t>Familie</a:t>
                      </a:r>
                      <a:endParaRPr b="0" lang="de-DE" sz="1200" spc="-1" strike="noStrike">
                        <a:latin typeface="Arial"/>
                      </a:endParaRPr>
                    </a:p>
                    <a:p>
                      <a:pPr>
                        <a:lnSpc>
                          <a:spcPct val="100000"/>
                        </a:lnSpc>
                      </a:pPr>
                      <a:r>
                        <a:rPr b="1" lang="de-DE" sz="1200" spc="-1" strike="noStrike">
                          <a:solidFill>
                            <a:srgbClr val="000000"/>
                          </a:solidFill>
                          <a:latin typeface="Arial"/>
                        </a:rPr>
                        <a:t>Freundschaft</a:t>
                      </a:r>
                      <a:endParaRPr b="0" lang="de-DE" sz="1200" spc="-1" strike="noStrike">
                        <a:latin typeface="Arial"/>
                      </a:endParaRPr>
                    </a:p>
                    <a:p>
                      <a:pPr>
                        <a:lnSpc>
                          <a:spcPct val="100000"/>
                        </a:lnSpc>
                      </a:pPr>
                      <a:r>
                        <a:rPr b="1" lang="de-DE" sz="1200" spc="-1" strike="noStrike">
                          <a:solidFill>
                            <a:srgbClr val="000000"/>
                          </a:solidFill>
                          <a:latin typeface="Arial"/>
                        </a:rPr>
                        <a:t>Helfen</a:t>
                      </a:r>
                      <a:r>
                        <a:rPr b="0" lang="de-DE" sz="1200" spc="-1" strike="noStrike">
                          <a:solidFill>
                            <a:srgbClr val="808080"/>
                          </a:solidFill>
                          <a:latin typeface="Arial"/>
                        </a:rPr>
                        <a:t> </a:t>
                      </a:r>
                      <a:endParaRPr b="0" lang="de-DE" sz="1200" spc="-1" strike="noStrike">
                        <a:latin typeface="Arial"/>
                      </a:endParaRPr>
                    </a:p>
                    <a:p>
                      <a:pPr>
                        <a:lnSpc>
                          <a:spcPct val="100000"/>
                        </a:lnSpc>
                      </a:pPr>
                      <a:r>
                        <a:rPr b="1" lang="de-DE" sz="1200" spc="-1" strike="noStrike">
                          <a:solidFill>
                            <a:srgbClr val="000000"/>
                          </a:solidFill>
                          <a:latin typeface="Arial"/>
                        </a:rPr>
                        <a:t>Kommunizieren</a:t>
                      </a:r>
                      <a:endParaRPr b="0" lang="de-DE" sz="1200" spc="-1" strike="noStrike">
                        <a:latin typeface="Arial"/>
                      </a:endParaRPr>
                    </a:p>
                    <a:p>
                      <a:pPr>
                        <a:lnSpc>
                          <a:spcPct val="100000"/>
                        </a:lnSpc>
                      </a:pP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00"/>
                          </a:solidFill>
                          <a:latin typeface="Arial"/>
                        </a:rPr>
                        <a:t>Individualität</a:t>
                      </a:r>
                      <a:endParaRPr b="0" lang="de-DE" sz="1200" spc="-1" strike="noStrike">
                        <a:latin typeface="Arial"/>
                      </a:endParaRPr>
                    </a:p>
                    <a:p>
                      <a:pPr>
                        <a:lnSpc>
                          <a:spcPct val="100000"/>
                        </a:lnSpc>
                      </a:pPr>
                      <a:r>
                        <a:rPr b="1" lang="de-DE" sz="1200" spc="-1" strike="noStrike">
                          <a:solidFill>
                            <a:srgbClr val="000000"/>
                          </a:solidFill>
                          <a:latin typeface="Arial"/>
                        </a:rPr>
                        <a:t>Ordnung</a:t>
                      </a:r>
                      <a:endParaRPr b="0" lang="de-DE" sz="1200" spc="-1" strike="noStrike">
                        <a:latin typeface="Arial"/>
                      </a:endParaRPr>
                    </a:p>
                    <a:p>
                      <a:pPr>
                        <a:lnSpc>
                          <a:spcPct val="100000"/>
                        </a:lnSpc>
                      </a:pPr>
                      <a:r>
                        <a:rPr b="1" lang="de-DE" sz="1200" spc="-1" strike="noStrike">
                          <a:solidFill>
                            <a:srgbClr val="000000"/>
                          </a:solidFill>
                          <a:latin typeface="Arial"/>
                        </a:rPr>
                        <a:t>Sicherheit</a:t>
                      </a:r>
                      <a:endParaRPr b="0" lang="de-DE" sz="1200" spc="-1" strike="noStrike">
                        <a:latin typeface="Arial"/>
                      </a:endParaRPr>
                    </a:p>
                    <a:p>
                      <a:pPr>
                        <a:lnSpc>
                          <a:spcPct val="100000"/>
                        </a:lnSpc>
                      </a:pPr>
                      <a:r>
                        <a:rPr b="1" lang="de-DE" sz="1200" spc="-1" strike="noStrike">
                          <a:solidFill>
                            <a:srgbClr val="000000"/>
                          </a:solidFill>
                          <a:latin typeface="Arial"/>
                        </a:rPr>
                        <a:t>Selbstwert</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58" name="Table 4"/>
          <p:cNvGraphicFramePr/>
          <p:nvPr/>
        </p:nvGraphicFramePr>
        <p:xfrm>
          <a:off x="2886120" y="3813480"/>
          <a:ext cx="5085360" cy="110448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f4b183"/>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f4b183"/>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alle ihr bestes geben</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Engagement fehlt</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ihre Leistung anerkannt wird</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sie nicht ernst genommen wird</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59" name="Table 5"/>
          <p:cNvGraphicFramePr/>
          <p:nvPr/>
        </p:nvGraphicFramePr>
        <p:xfrm>
          <a:off x="2886120" y="2556720"/>
          <a:ext cx="7035840" cy="110448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f4b183"/>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f4b183"/>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gesellschaftlicher Beitrag leisten</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gute Leistung zeigen</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in der Musikerrolle beweisen</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Vorbildfunktion erfüllen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60"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f4b183"/>
                    </a:solidFill>
                  </a:tcPr>
                </a:tc>
              </a:tr>
              <a:tr h="1103760">
                <a:tc>
                  <a:txBody>
                    <a:bodyPr/>
                    <a:p>
                      <a:pPr>
                        <a:lnSpc>
                          <a:spcPct val="0"/>
                        </a:lnSpc>
                      </a:pPr>
                      <a:r>
                        <a:rPr b="0" lang="de-DE" sz="1200" spc="-1" strike="noStrike">
                          <a:solidFill>
                            <a:srgbClr val="000000"/>
                          </a:solidFill>
                          <a:latin typeface="Arial"/>
                          <a:ea typeface="DejaVu Sans"/>
                        </a:rPr>
                        <a:t>Maike ist erst vor 5 Jahren nach Bonn gezogen. Sie ist in Hannover aufgewachsen und hat dort bei der Stadtsparkasse für den Bereich Immobilien gearbeitet. Ihre Tochter geht aktuell in eine Ganztagsschule, sodass sie sich neben ihren Teilzeit-Job in Bonn auch wieder ihrer alten Leidenschaft Musikspielen widmen will. Sie hat in ihrer bisherigen Aktiven-Zeit einige Leistungskurse der Landesschule besucht und sehr gute Leistungen bescheinigt bekommen. </a:t>
                      </a:r>
                      <a:endParaRPr b="0" lang="de-DE" sz="1200" spc="-1" strike="noStrike">
                        <a:latin typeface="Arial"/>
                      </a:endParaRPr>
                    </a:p>
                  </a:txBody>
                  <a:tcPr marL="91440" marR="91440">
                    <a:solidFill>
                      <a:srgbClr val="e7e6e6"/>
                    </a:solidFill>
                  </a:tcPr>
                </a:tc>
              </a:tr>
            </a:tbl>
          </a:graphicData>
        </a:graphic>
      </p:graphicFrame>
      <p:graphicFrame>
        <p:nvGraphicFramePr>
          <p:cNvPr id="61" name="Table 7"/>
          <p:cNvGraphicFramePr/>
          <p:nvPr/>
        </p:nvGraphicFramePr>
        <p:xfrm>
          <a:off x="8105040" y="6319800"/>
          <a:ext cx="1817280" cy="1095840"/>
        </p:xfrm>
        <a:graphic>
          <a:graphicData uri="http://schemas.openxmlformats.org/drawingml/2006/table">
            <a:tbl>
              <a:tblPr/>
              <a:tblGrid>
                <a:gridCol w="1817640"/>
              </a:tblGrid>
              <a:tr h="37764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f4b183"/>
                    </a:solidFill>
                  </a:tcPr>
                </a:tc>
              </a:tr>
              <a:tr h="718200">
                <a:tc>
                  <a:txBody>
                    <a:bodyPr/>
                    <a:p>
                      <a:pPr marL="171360" indent="-168840">
                        <a:lnSpc>
                          <a:spcPct val="0"/>
                        </a:lnSpc>
                        <a:buClr>
                          <a:srgbClr val="000000"/>
                        </a:buClr>
                        <a:buFont typeface="Arial"/>
                        <a:buChar char="•"/>
                      </a:pPr>
                      <a:r>
                        <a:rPr b="0" lang="de-DE" sz="1200" spc="-1" strike="noStrike">
                          <a:solidFill>
                            <a:srgbClr val="000000"/>
                          </a:solidFill>
                          <a:latin typeface="Arial"/>
                          <a:ea typeface="DejaVu Sans"/>
                        </a:rPr>
                        <a:t>Gardetanz</a:t>
                      </a:r>
                      <a:endParaRPr b="0" lang="de-DE" sz="1200" spc="-1" strike="noStrike">
                        <a:latin typeface="Arial"/>
                      </a:endParaRPr>
                    </a:p>
                    <a:p>
                      <a:pPr>
                        <a:lnSpc>
                          <a:spcPct val="0"/>
                        </a:lnSpc>
                      </a:pPr>
                      <a:endParaRPr b="0" lang="de-DE" sz="1200" spc="-1" strike="noStrike">
                        <a:latin typeface="Arial"/>
                      </a:endParaRPr>
                    </a:p>
                  </a:txBody>
                  <a:tcPr marL="91440" marR="91440">
                    <a:solidFill>
                      <a:srgbClr val="e7e6e6"/>
                    </a:solidFill>
                  </a:tcPr>
                </a:tc>
              </a:tr>
            </a:tbl>
          </a:graphicData>
        </a:graphic>
      </p:graphicFrame>
      <p:graphicFrame>
        <p:nvGraphicFramePr>
          <p:cNvPr id="62" name="Table 8"/>
          <p:cNvGraphicFramePr/>
          <p:nvPr/>
        </p:nvGraphicFramePr>
        <p:xfrm>
          <a:off x="158040" y="2536200"/>
          <a:ext cx="2615760" cy="240480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f4b183"/>
                    </a:solidFill>
                  </a:tcPr>
                </a:tc>
              </a:tr>
              <a:tr h="205380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35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Bankerin</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Bankauffrau</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Bonn-Beuel</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ein Kind</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a:t>
                      </a:r>
                      <a:endParaRPr b="0" lang="de-DE" sz="1200" spc="-1" strike="noStrike">
                        <a:latin typeface="Arial"/>
                      </a:endParaRPr>
                    </a:p>
                    <a:p>
                      <a:pPr>
                        <a:lnSpc>
                          <a:spcPct val="0"/>
                        </a:lnSpc>
                      </a:pPr>
                      <a:r>
                        <a:rPr b="0" lang="de-DE" sz="1200" spc="-1" strike="noStrike">
                          <a:solidFill>
                            <a:srgbClr val="000000"/>
                          </a:solidFill>
                          <a:latin typeface="Arial"/>
                          <a:ea typeface="DejaVu Sans"/>
                        </a:rPr>
                        <a:t>selbstbewusst, unscheinbare Erscheinung, anpackend, engagiert übernimmt übergreifende Aufgaben</a:t>
                      </a:r>
                      <a:endParaRPr b="0" lang="de-DE" sz="1200" spc="-1" strike="noStrike">
                        <a:latin typeface="Arial"/>
                      </a:endParaRPr>
                    </a:p>
                  </a:txBody>
                  <a:tcPr marL="91440" marR="91440">
                    <a:solidFill>
                      <a:srgbClr val="e7e6e6"/>
                    </a:solidFill>
                  </a:tcPr>
                </a:tc>
              </a:tr>
            </a:tbl>
          </a:graphicData>
        </a:graphic>
      </p:graphicFrame>
      <p:graphicFrame>
        <p:nvGraphicFramePr>
          <p:cNvPr id="63" name="Table 9"/>
          <p:cNvGraphicFramePr/>
          <p:nvPr/>
        </p:nvGraphicFramePr>
        <p:xfrm>
          <a:off x="8105040" y="3813480"/>
          <a:ext cx="1817280" cy="1153800"/>
        </p:xfrm>
        <a:graphic>
          <a:graphicData uri="http://schemas.openxmlformats.org/drawingml/2006/table">
            <a:tbl>
              <a:tblPr/>
              <a:tblGrid>
                <a:gridCol w="1817640"/>
              </a:tblGrid>
              <a:tr h="36216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f4b183"/>
                    </a:solidFill>
                  </a:tcPr>
                </a:tc>
              </a:tr>
              <a:tr h="29772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rPr>
                        <a:t>Pop</a:t>
                      </a:r>
                      <a:endParaRPr b="0" lang="de-DE" sz="1200" spc="-1" strike="noStrike">
                        <a:latin typeface="Arial"/>
                      </a:endParaRPr>
                    </a:p>
                    <a:p>
                      <a:pPr marL="216000" indent="-215280">
                        <a:lnSpc>
                          <a:spcPct val="0"/>
                        </a:lnSpc>
                        <a:buClr>
                          <a:srgbClr val="000000"/>
                        </a:buClr>
                        <a:buSzPct val="45000"/>
                        <a:buFont typeface="Wingdings" charset="2"/>
                        <a:buChar char=""/>
                      </a:pPr>
                      <a:r>
                        <a:rPr b="0" lang="de-DE" sz="1200" spc="-1" strike="noStrike">
                          <a:solidFill>
                            <a:srgbClr val="000000"/>
                          </a:solidFill>
                          <a:latin typeface="Arial"/>
                        </a:rPr>
                        <a:t>Schlager</a:t>
                      </a:r>
                      <a:endParaRPr b="0" lang="de-DE" sz="1200" spc="-1" strike="noStrike">
                        <a:latin typeface="Arial"/>
                      </a:endParaRPr>
                    </a:p>
                  </a:txBody>
                  <a:tcPr marL="91440" marR="91440">
                    <a:solidFill>
                      <a:srgbClr val="e7e6e6"/>
                    </a:solidFill>
                  </a:tcPr>
                </a:tc>
              </a:tr>
              <a:tr h="49392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Oldies &amp; Evergreeens</a:t>
                      </a:r>
                      <a:endParaRPr b="0" lang="de-DE" sz="1200" spc="-1" strike="noStrike">
                        <a:latin typeface="Arial"/>
                      </a:endParaRPr>
                    </a:p>
                  </a:txBody>
                  <a:tcPr marL="91440" marR="91440">
                    <a:solidFill>
                      <a:srgbClr val="e7e6e6"/>
                    </a:solidFill>
                  </a:tcPr>
                </a:tc>
              </a:tr>
            </a:tbl>
          </a:graphicData>
        </a:graphic>
      </p:graphicFrame>
      <p:graphicFrame>
        <p:nvGraphicFramePr>
          <p:cNvPr id="64" name="Table 10"/>
          <p:cNvGraphicFramePr/>
          <p:nvPr/>
        </p:nvGraphicFramePr>
        <p:xfrm>
          <a:off x="8105040" y="50770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f4b183"/>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Dieter Thomas Kuhn</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Rex Gildo</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65" name="" descr=""/>
          <p:cNvPicPr/>
          <p:nvPr/>
        </p:nvPicPr>
        <p:blipFill>
          <a:blip r:embed="rId1"/>
          <a:stretch/>
        </p:blipFill>
        <p:spPr>
          <a:xfrm>
            <a:off x="288000" y="216000"/>
            <a:ext cx="1691280" cy="21592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rot="11400">
            <a:off x="159480" y="179640"/>
            <a:ext cx="1941480" cy="22298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67" name="CustomShape 2"/>
          <p:cNvSpPr/>
          <p:nvPr/>
        </p:nvSpPr>
        <p:spPr>
          <a:xfrm>
            <a:off x="2222280" y="178920"/>
            <a:ext cx="7719120" cy="587520"/>
          </a:xfrm>
          <a:custGeom>
            <a:avLst/>
            <a:gdLst/>
            <a:ahLst/>
            <a:rect l="l" t="t" r="r" b="b"/>
            <a:pathLst>
              <a:path w="21600" h="21600">
                <a:moveTo>
                  <a:pt x="0" y="0"/>
                </a:moveTo>
                <a:lnTo>
                  <a:pt x="21600" y="0"/>
                </a:lnTo>
                <a:lnTo>
                  <a:pt x="21600" y="21600"/>
                </a:lnTo>
                <a:lnTo>
                  <a:pt x="0" y="21600"/>
                </a:lnTo>
                <a:lnTo>
                  <a:pt x="0" y="0"/>
                </a:lnTo>
                <a:close/>
              </a:path>
            </a:pathLst>
          </a:custGeom>
          <a:solidFill>
            <a:schemeClr val="accent5">
              <a:lumMod val="60000"/>
              <a:lumOff val="40000"/>
            </a:schemeClr>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Tom - Trompete</a:t>
            </a:r>
            <a:endParaRPr b="0" lang="de-DE" sz="3200" spc="-1" strike="noStrike">
              <a:latin typeface="Arial"/>
            </a:endParaRPr>
          </a:p>
        </p:txBody>
      </p:sp>
      <p:graphicFrame>
        <p:nvGraphicFramePr>
          <p:cNvPr id="68" name="Table 3"/>
          <p:cNvGraphicFramePr/>
          <p:nvPr/>
        </p:nvGraphicFramePr>
        <p:xfrm>
          <a:off x="154800" y="5069160"/>
          <a:ext cx="7816320" cy="230004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9dc3e6"/>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9dc3e6"/>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9dc3e6"/>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9dc3e6"/>
                    </a:solidFill>
                  </a:tcPr>
                </a:tc>
              </a:tr>
              <a:tr h="1669320">
                <a:tc>
                  <a:txBody>
                    <a:bodyPr/>
                    <a:p>
                      <a:pPr>
                        <a:lnSpc>
                          <a:spcPct val="0"/>
                        </a:lnSpc>
                      </a:pPr>
                      <a:r>
                        <a:rPr b="1" lang="de-DE" sz="1200" spc="-1" strike="noStrike">
                          <a:solidFill>
                            <a:srgbClr val="000000"/>
                          </a:solidFill>
                          <a:latin typeface="Arial"/>
                          <a:ea typeface="DejaVu Sans"/>
                        </a:rPr>
                        <a:t>Kreativität</a:t>
                      </a:r>
                      <a:r>
                        <a:rPr b="0" lang="de-DE" sz="1200" spc="-1" strike="noStrike">
                          <a:solidFill>
                            <a:srgbClr val="808080"/>
                          </a:solidFill>
                          <a:latin typeface="Arial"/>
                          <a:ea typeface="DejaVu Sans"/>
                        </a:rPr>
                        <a:t> </a:t>
                      </a:r>
                      <a:r>
                        <a:rPr b="1" lang="de-DE" sz="1200" spc="-1" strike="noStrike">
                          <a:solidFill>
                            <a:srgbClr val="000000"/>
                          </a:solidFill>
                          <a:latin typeface="Arial"/>
                          <a:ea typeface="DejaVu Sans"/>
                        </a:rPr>
                        <a:t>Anregung</a:t>
                      </a:r>
                      <a:r>
                        <a:rPr b="0" lang="de-DE" sz="1200" spc="-1" strike="noStrike">
                          <a:solidFill>
                            <a:srgbClr val="808080"/>
                          </a:solidFill>
                          <a:latin typeface="Arial"/>
                          <a:ea typeface="DejaVu Sans"/>
                        </a:rPr>
                        <a:t> </a:t>
                      </a:r>
                      <a:endParaRPr b="0" lang="de-DE" sz="1200" spc="-1" strike="noStrike">
                        <a:latin typeface="Arial"/>
                      </a:endParaRPr>
                    </a:p>
                    <a:p>
                      <a:pPr>
                        <a:lnSpc>
                          <a:spcPct val="0"/>
                        </a:lnSpc>
                      </a:pPr>
                      <a:r>
                        <a:rPr b="1" lang="de-DE" sz="1200" spc="-1" strike="noStrike">
                          <a:solidFill>
                            <a:srgbClr val="000000"/>
                          </a:solidFill>
                          <a:latin typeface="Arial"/>
                          <a:ea typeface="DejaVu Sans"/>
                        </a:rPr>
                        <a:t>Neugier</a:t>
                      </a:r>
                      <a:endParaRPr b="0" lang="de-DE" sz="1200" spc="-1" strike="noStrike">
                        <a:latin typeface="Arial"/>
                      </a:endParaRPr>
                    </a:p>
                    <a:p>
                      <a:pPr>
                        <a:lnSpc>
                          <a:spcPct val="0"/>
                        </a:lnSpc>
                      </a:pPr>
                      <a:r>
                        <a:rPr b="1" lang="de-DE" sz="1200" spc="-1" strike="noStrike">
                          <a:solidFill>
                            <a:srgbClr val="000000"/>
                          </a:solidFill>
                          <a:latin typeface="Arial"/>
                          <a:ea typeface="DejaVu Sans"/>
                        </a:rPr>
                        <a:t>Spielen</a:t>
                      </a:r>
                      <a:r>
                        <a:rPr b="0" lang="de-DE" sz="1200" spc="-1" strike="noStrike">
                          <a:solidFill>
                            <a:srgbClr val="808080"/>
                          </a:solidFill>
                          <a:latin typeface="Arial"/>
                          <a:ea typeface="DejaVu Sans"/>
                        </a:rPr>
                        <a:t> </a:t>
                      </a:r>
                      <a:endParaRPr b="0" lang="de-DE" sz="1200" spc="-1" strike="noStrike">
                        <a:latin typeface="Arial"/>
                      </a:endParaRPr>
                    </a:p>
                    <a:p>
                      <a:pPr>
                        <a:lnSpc>
                          <a:spcPct val="0"/>
                        </a:lnSpc>
                      </a:pPr>
                      <a:r>
                        <a:rPr b="1" lang="de-DE" sz="1200" spc="-1" strike="noStrike">
                          <a:solidFill>
                            <a:srgbClr val="000000"/>
                          </a:solidFill>
                          <a:latin typeface="Arial"/>
                          <a:ea typeface="DejaVu Sans"/>
                        </a:rPr>
                        <a:t>Motorische Aktivität</a:t>
                      </a:r>
                      <a:endParaRPr b="0" lang="de-DE" sz="1200" spc="-1" strike="noStrike">
                        <a:latin typeface="Arial"/>
                      </a:endParaRPr>
                    </a:p>
                    <a:p>
                      <a:pPr>
                        <a:lnSpc>
                          <a:spcPct val="0"/>
                        </a:lnSpc>
                      </a:pPr>
                      <a:r>
                        <a:rPr b="1" lang="de-DE" sz="1200" spc="-1" strike="noStrike">
                          <a:solidFill>
                            <a:srgbClr val="000000"/>
                          </a:solidFill>
                          <a:latin typeface="Arial"/>
                          <a:ea typeface="DejaVu Sans"/>
                        </a:rPr>
                        <a:t>Rückmeldung</a:t>
                      </a:r>
                      <a:r>
                        <a:rPr b="0" lang="de-DE" sz="1200" spc="-1" strike="noStrike">
                          <a:solidFill>
                            <a:srgbClr val="808080"/>
                          </a:solidFill>
                          <a:latin typeface="Arial"/>
                          <a:ea typeface="DejaVu Sans"/>
                        </a:rPr>
                        <a: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 </a:t>
                      </a:r>
                      <a:endParaRPr b="0" lang="de-DE" sz="1200" spc="-1" strike="noStrike">
                        <a:latin typeface="Arial"/>
                      </a:endParaRPr>
                    </a:p>
                    <a:p>
                      <a:pPr>
                        <a:lnSpc>
                          <a:spcPct val="100000"/>
                        </a:lnSpc>
                      </a:pPr>
                      <a:r>
                        <a:rPr b="1" lang="de-DE" sz="1200" spc="-1" strike="noStrike">
                          <a:solidFill>
                            <a:srgbClr val="000000"/>
                          </a:solidFill>
                          <a:latin typeface="Arial"/>
                        </a:rPr>
                        <a:t>Freundschaft</a:t>
                      </a:r>
                      <a:endParaRPr b="0" lang="de-DE" sz="1200" spc="-1" strike="noStrike">
                        <a:latin typeface="Arial"/>
                      </a:endParaRPr>
                    </a:p>
                    <a:p>
                      <a:pPr>
                        <a:lnSpc>
                          <a:spcPct val="100000"/>
                        </a:lnSpc>
                      </a:pPr>
                      <a:r>
                        <a:rPr b="1" lang="de-DE" sz="1200" spc="-1" strike="noStrike">
                          <a:solidFill>
                            <a:srgbClr val="000000"/>
                          </a:solidFill>
                          <a:latin typeface="Arial"/>
                        </a:rPr>
                        <a:t>Geselligkeit </a:t>
                      </a:r>
                      <a:endParaRPr b="0" lang="de-DE" sz="1200" spc="-1" strike="noStrike">
                        <a:latin typeface="Arial"/>
                      </a:endParaRPr>
                    </a:p>
                    <a:p>
                      <a:pPr>
                        <a:lnSpc>
                          <a:spcPct val="100000"/>
                        </a:lnSpc>
                      </a:pPr>
                      <a:r>
                        <a:rPr b="1" lang="de-DE" sz="1200" spc="-1" strike="noStrike">
                          <a:solidFill>
                            <a:srgbClr val="000000"/>
                          </a:solidFill>
                          <a:latin typeface="Arial"/>
                        </a:rPr>
                        <a:t>Kommunizieren</a:t>
                      </a:r>
                      <a:endParaRPr b="0" lang="de-DE" sz="1200" spc="-1" strike="noStrike">
                        <a:latin typeface="Arial"/>
                      </a:endParaRPr>
                    </a:p>
                    <a:p>
                      <a:pPr>
                        <a:lnSpc>
                          <a:spcPct val="100000"/>
                        </a:lnSpc>
                      </a:pPr>
                      <a:r>
                        <a:rPr b="1" lang="de-DE" sz="1200" spc="-1" strike="noStrike">
                          <a:solidFill>
                            <a:srgbClr val="000000"/>
                          </a:solidFill>
                          <a:latin typeface="Arial"/>
                        </a:rPr>
                        <a:t>Gruppenzugehörigkei</a:t>
                      </a:r>
                      <a:endParaRPr b="0" lang="de-DE" sz="1200" spc="-1" strike="noStrike">
                        <a:latin typeface="Arial"/>
                      </a:endParaRPr>
                    </a:p>
                    <a:p>
                      <a:pPr>
                        <a:lnSpc>
                          <a:spcPct val="100000"/>
                        </a:lnSpc>
                      </a:pPr>
                      <a:r>
                        <a:rPr b="1" lang="de-DE" sz="1200" spc="-1" strike="noStrike">
                          <a:solidFill>
                            <a:srgbClr val="000000"/>
                          </a:solidFill>
                          <a:latin typeface="Arial"/>
                        </a:rPr>
                        <a:t>Sozialer Vergleich</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00"/>
                          </a:solidFill>
                          <a:latin typeface="Arial"/>
                        </a:rPr>
                        <a:t>Individualität </a:t>
                      </a:r>
                      <a:endParaRPr b="0" lang="de-DE" sz="1200" spc="-1" strike="noStrike">
                        <a:latin typeface="Arial"/>
                      </a:endParaRPr>
                    </a:p>
                    <a:p>
                      <a:pPr>
                        <a:lnSpc>
                          <a:spcPct val="100000"/>
                        </a:lnSpc>
                      </a:pPr>
                      <a:r>
                        <a:rPr b="1" lang="de-DE" sz="1200" spc="-1" strike="noStrike">
                          <a:solidFill>
                            <a:srgbClr val="000000"/>
                          </a:solidFill>
                          <a:latin typeface="Arial"/>
                        </a:rPr>
                        <a:t>Selbstverwirklichung </a:t>
                      </a:r>
                      <a:endParaRPr b="0" lang="de-DE" sz="1200" spc="-1" strike="noStrike">
                        <a:latin typeface="Arial"/>
                      </a:endParaRPr>
                    </a:p>
                  </a:txBody>
                  <a:tcPr marL="91440" marR="91440">
                    <a:solidFill>
                      <a:srgbClr val="e7e6e6"/>
                    </a:solidFill>
                  </a:tcPr>
                </a:tc>
              </a:tr>
            </a:tbl>
          </a:graphicData>
        </a:graphic>
      </p:graphicFrame>
      <p:graphicFrame>
        <p:nvGraphicFramePr>
          <p:cNvPr id="69" name="Table 4"/>
          <p:cNvGraphicFramePr/>
          <p:nvPr/>
        </p:nvGraphicFramePr>
        <p:xfrm>
          <a:off x="2886120" y="3813480"/>
          <a:ext cx="5085360" cy="110448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9dc3e6"/>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9dc3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rPr>
                        <a:t>es relaxed zugeht</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andere kleinlich sind</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es gesellig ist</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er nicht gefragt wird</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70" name="Table 5"/>
          <p:cNvGraphicFramePr/>
          <p:nvPr/>
        </p:nvGraphicFramePr>
        <p:xfrm>
          <a:off x="2886120" y="2556720"/>
          <a:ext cx="7035840" cy="110448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9dc3e6"/>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9dc3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in einem kleinerem Umfeld spielen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freieres Umfeld ohne Gruppenzwang</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seine spielerischen Fähigkeiten einsetzen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Ausrichtung mehr mitgestalten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71"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9dc3e6"/>
                    </a:solidFill>
                  </a:tcPr>
                </a:tc>
              </a:tr>
              <a:tr h="1103760">
                <a:tc>
                  <a:txBody>
                    <a:bodyPr/>
                    <a:p>
                      <a:pPr>
                        <a:lnSpc>
                          <a:spcPct val="0"/>
                        </a:lnSpc>
                      </a:pPr>
                      <a:r>
                        <a:rPr b="0" lang="de-DE" sz="1200" spc="-1" strike="noStrike">
                          <a:solidFill>
                            <a:srgbClr val="000000"/>
                          </a:solidFill>
                          <a:latin typeface="arial"/>
                        </a:rPr>
                        <a:t>Chem ist in Bonn aufgewachsen. Er besucht das Beethoven-Gymnasium und zeigt dort gute Leistungen. In der Schule ist  das Spielen eines Instruments bis hin zur Veranstaltung umfangreicher Konzerte ein fester Bestandteil des Unterrichts. Ihm macht das Trompete-Spielen Spaß, aber er möchte einmal einem anderen Umfeld regelmäßig spielen. Er besitzt mehrere eigene Instrumente. Chem ist IT-affin und nutzt online-Angebote relativ oft.</a:t>
                      </a:r>
                      <a:endParaRPr b="0" lang="de-DE" sz="1200" spc="-1" strike="noStrike">
                        <a:latin typeface="Arial"/>
                      </a:endParaRPr>
                    </a:p>
                  </a:txBody>
                  <a:tcPr marL="91440" marR="91440">
                    <a:solidFill>
                      <a:srgbClr val="e7e6e6"/>
                    </a:solidFill>
                  </a:tcPr>
                </a:tc>
              </a:tr>
            </a:tbl>
          </a:graphicData>
        </a:graphic>
      </p:graphicFrame>
      <p:graphicFrame>
        <p:nvGraphicFramePr>
          <p:cNvPr id="72" name="Table 7"/>
          <p:cNvGraphicFramePr/>
          <p:nvPr/>
        </p:nvGraphicFramePr>
        <p:xfrm>
          <a:off x="8105040" y="6319800"/>
          <a:ext cx="1817280" cy="99504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9dc3e6"/>
                    </a:solidFill>
                  </a:tcPr>
                </a:tc>
              </a:tr>
              <a:tr h="677520">
                <a:tc>
                  <a:txBody>
                    <a:bodyPr/>
                    <a:p>
                      <a:pPr marL="171360" indent="-168840">
                        <a:lnSpc>
                          <a:spcPct val="0"/>
                        </a:lnSpc>
                        <a:spcAft>
                          <a:spcPts val="850"/>
                        </a:spcAft>
                        <a:buClr>
                          <a:srgbClr val="000000"/>
                        </a:buClr>
                        <a:buFont typeface="Arial"/>
                        <a:buChar char="•"/>
                      </a:pPr>
                      <a:r>
                        <a:rPr b="0" lang="de-DE" sz="1200" spc="-1" strike="noStrike">
                          <a:solidFill>
                            <a:srgbClr val="000000"/>
                          </a:solidFill>
                          <a:latin typeface="Arial"/>
                          <a:ea typeface="DejaVu Sans"/>
                        </a:rPr>
                        <a:t>Fussball spielen</a:t>
                      </a:r>
                      <a:endParaRPr b="0" lang="de-DE" sz="1200" spc="-1" strike="noStrike">
                        <a:latin typeface="Arial"/>
                      </a:endParaRPr>
                    </a:p>
                    <a:p>
                      <a:pPr marL="171360" indent="-168840">
                        <a:lnSpc>
                          <a:spcPct val="0"/>
                        </a:lnSpc>
                        <a:buClr>
                          <a:srgbClr val="000000"/>
                        </a:buClr>
                        <a:buFont typeface="Symbol"/>
                        <a:buChar char=""/>
                      </a:pPr>
                      <a:r>
                        <a:rPr b="0" lang="de-DE" sz="1200" spc="-1" strike="noStrike">
                          <a:solidFill>
                            <a:srgbClr val="000000"/>
                          </a:solidFill>
                          <a:latin typeface="Arial"/>
                          <a:ea typeface="DejaVu Sans"/>
                        </a:rPr>
                        <a:t>PC- Spiele</a:t>
                      </a:r>
                      <a:endParaRPr b="0" lang="de-DE" sz="1200" spc="-1" strike="noStrike">
                        <a:latin typeface="Arial"/>
                      </a:endParaRPr>
                    </a:p>
                  </a:txBody>
                  <a:tcPr marL="91440" marR="91440">
                    <a:solidFill>
                      <a:srgbClr val="e7e6e6"/>
                    </a:solidFill>
                  </a:tcPr>
                </a:tc>
              </a:tr>
            </a:tbl>
          </a:graphicData>
        </a:graphic>
      </p:graphicFrame>
      <p:graphicFrame>
        <p:nvGraphicFramePr>
          <p:cNvPr id="73" name="Table 8"/>
          <p:cNvGraphicFramePr/>
          <p:nvPr/>
        </p:nvGraphicFramePr>
        <p:xfrm>
          <a:off x="158040" y="2536200"/>
          <a:ext cx="2615760" cy="240480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9dc3e6"/>
                    </a:solidFill>
                  </a:tcPr>
                </a:tc>
              </a:tr>
              <a:tr h="205380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17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Schüler</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keine</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Bonn Wachtberg</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ledig</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erwachsenes Auftreten, guter Bildungsstand, etwas zurückhaltend, ehrgeizig in Erreichen von Zielen</a:t>
                      </a:r>
                      <a:endParaRPr b="0" lang="de-DE" sz="1200" spc="-1" strike="noStrike">
                        <a:latin typeface="Arial"/>
                      </a:endParaRPr>
                    </a:p>
                  </a:txBody>
                  <a:tcPr marL="91440" marR="91440">
                    <a:solidFill>
                      <a:srgbClr val="e7e6e6"/>
                    </a:solidFill>
                  </a:tcPr>
                </a:tc>
              </a:tr>
            </a:tbl>
          </a:graphicData>
        </a:graphic>
      </p:graphicFrame>
      <p:graphicFrame>
        <p:nvGraphicFramePr>
          <p:cNvPr id="74" name="Table 9"/>
          <p:cNvGraphicFramePr/>
          <p:nvPr/>
        </p:nvGraphicFramePr>
        <p:xfrm>
          <a:off x="8105040" y="38134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9dc3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Hip Hop &amp; RAP</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Rock</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Pop</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75" name="Table 10"/>
          <p:cNvGraphicFramePr/>
          <p:nvPr/>
        </p:nvGraphicFramePr>
        <p:xfrm>
          <a:off x="8105040" y="50770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9dc3e6"/>
                    </a:solidFill>
                  </a:tcPr>
                </a:tc>
              </a:tr>
              <a:tr h="262440">
                <a:tc>
                  <a:txBody>
                    <a:bodyPr/>
                    <a:p>
                      <a:pPr marL="216000" indent="-215640">
                        <a:lnSpc>
                          <a:spcPct val="0"/>
                        </a:lnSpc>
                        <a:buClr>
                          <a:srgbClr val="000000"/>
                        </a:buClr>
                        <a:buFont typeface="Symbol"/>
                        <a:buChar char=""/>
                      </a:pPr>
                      <a:r>
                        <a:rPr b="0" lang="de-DE" sz="1200" spc="-1" strike="noStrike">
                          <a:solidFill>
                            <a:srgbClr val="000000"/>
                          </a:solidFill>
                          <a:latin typeface="Arial"/>
                          <a:ea typeface="DejaVu Sans"/>
                        </a:rPr>
                        <a:t>Cold Play</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Run-DMC</a:t>
                      </a:r>
                      <a:endParaRPr b="0" lang="de-DE" sz="1200" spc="-1" strike="noStrike">
                        <a:latin typeface="Arial"/>
                      </a:endParaRPr>
                    </a:p>
                  </a:txBody>
                  <a:tcPr marL="91440" marR="91440">
                    <a:solidFill>
                      <a:srgbClr val="e7e6e6"/>
                    </a:solidFill>
                  </a:tcPr>
                </a:tc>
              </a:tr>
              <a:tr h="428760">
                <a:tc>
                  <a:tcPr marL="91440" marR="91440">
                    <a:solidFill>
                      <a:srgbClr val="e7e6e6"/>
                    </a:solidFill>
                  </a:tcPr>
                </a:tc>
              </a:tr>
              <a:tr h="347760">
                <a:tc>
                  <a:tcPr marL="91440" marR="91440">
                    <a:solidFill>
                      <a:srgbClr val="e7e6e6"/>
                    </a:solidFill>
                  </a:tcPr>
                </a:tc>
              </a:tr>
            </a:tbl>
          </a:graphicData>
        </a:graphic>
      </p:graphicFrame>
      <p:pic>
        <p:nvPicPr>
          <p:cNvPr id="76" name="" descr=""/>
          <p:cNvPicPr/>
          <p:nvPr/>
        </p:nvPicPr>
        <p:blipFill>
          <a:blip r:embed="rId1"/>
          <a:stretch/>
        </p:blipFill>
        <p:spPr>
          <a:xfrm>
            <a:off x="324000" y="216000"/>
            <a:ext cx="1619280" cy="21592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rot="11400">
            <a:off x="159480" y="179640"/>
            <a:ext cx="1941480" cy="22298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78" name="CustomShape 2"/>
          <p:cNvSpPr/>
          <p:nvPr/>
        </p:nvSpPr>
        <p:spPr>
          <a:xfrm>
            <a:off x="2222280" y="178920"/>
            <a:ext cx="7719120" cy="587520"/>
          </a:xfrm>
          <a:custGeom>
            <a:avLst/>
            <a:gdLst/>
            <a:ahLst/>
            <a:rect l="l" t="t" r="r" b="b"/>
            <a:pathLst>
              <a:path w="21600" h="21600">
                <a:moveTo>
                  <a:pt x="0" y="0"/>
                </a:moveTo>
                <a:lnTo>
                  <a:pt x="21600" y="0"/>
                </a:lnTo>
                <a:lnTo>
                  <a:pt x="21600" y="21600"/>
                </a:lnTo>
                <a:lnTo>
                  <a:pt x="0" y="21600"/>
                </a:lnTo>
                <a:lnTo>
                  <a:pt x="0" y="0"/>
                </a:lnTo>
                <a:close/>
              </a:path>
            </a:pathLst>
          </a:custGeom>
          <a:solidFill>
            <a:srgbClr val="e4dfa0"/>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Peter - Posaune</a:t>
            </a:r>
            <a:endParaRPr b="0" lang="de-DE" sz="3200" spc="-1" strike="noStrike">
              <a:latin typeface="Arial"/>
            </a:endParaRPr>
          </a:p>
        </p:txBody>
      </p:sp>
      <p:graphicFrame>
        <p:nvGraphicFramePr>
          <p:cNvPr id="79" name="Table 3"/>
          <p:cNvGraphicFramePr/>
          <p:nvPr/>
        </p:nvGraphicFramePr>
        <p:xfrm>
          <a:off x="154800" y="5069160"/>
          <a:ext cx="7816320" cy="230004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e4dfa0"/>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e4dfa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e4dfa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e4dfa0"/>
                    </a:solidFill>
                  </a:tcPr>
                </a:tc>
              </a:tr>
              <a:tr h="1669320">
                <a:tc>
                  <a:txBody>
                    <a:bodyPr/>
                    <a:p>
                      <a:pPr>
                        <a:lnSpc>
                          <a:spcPct val="0"/>
                        </a:lnSpc>
                      </a:pPr>
                      <a:r>
                        <a:rPr b="1" lang="de-DE" sz="1200" spc="-1" strike="noStrike">
                          <a:solidFill>
                            <a:srgbClr val="000000"/>
                          </a:solidFill>
                          <a:latin typeface="Arial"/>
                          <a:ea typeface="DejaVu Sans"/>
                        </a:rPr>
                        <a:t>Neugier </a:t>
                      </a:r>
                      <a:endParaRPr b="0" lang="de-DE" sz="1200" spc="-1" strike="noStrike">
                        <a:latin typeface="Arial"/>
                      </a:endParaRPr>
                    </a:p>
                    <a:p>
                      <a:pPr>
                        <a:lnSpc>
                          <a:spcPct val="0"/>
                        </a:lnSpc>
                      </a:pPr>
                      <a:r>
                        <a:rPr b="1" lang="de-DE" sz="1200" spc="-1" strike="noStrike">
                          <a:solidFill>
                            <a:srgbClr val="000000"/>
                          </a:solidFill>
                          <a:latin typeface="Arial"/>
                          <a:ea typeface="DejaVu Sans"/>
                        </a:rPr>
                        <a:t>Effizienz </a:t>
                      </a:r>
                      <a:endParaRPr b="0" lang="de-DE" sz="1200" spc="-1" strike="noStrike">
                        <a:latin typeface="Arial"/>
                      </a:endParaRPr>
                    </a:p>
                    <a:p>
                      <a:pPr>
                        <a:lnSpc>
                          <a:spcPct val="0"/>
                        </a:lnSpc>
                      </a:pPr>
                      <a:r>
                        <a:rPr b="1" lang="de-DE" sz="1200" spc="-1" strike="noStrike">
                          <a:solidFill>
                            <a:srgbClr val="000000"/>
                          </a:solidFill>
                          <a:latin typeface="Arial"/>
                          <a:ea typeface="DejaVu Sans"/>
                        </a:rPr>
                        <a:t>Kontrolle</a:t>
                      </a:r>
                      <a:endParaRPr b="0" lang="de-DE" sz="1200" spc="-1" strike="noStrike">
                        <a:latin typeface="Arial"/>
                      </a:endParaRPr>
                    </a:p>
                    <a:p>
                      <a:pPr>
                        <a:lnSpc>
                          <a:spcPct val="0"/>
                        </a:lnSpc>
                      </a:pPr>
                      <a:r>
                        <a:rPr b="1" lang="de-DE" sz="1200" spc="-1" strike="noStrike">
                          <a:solidFill>
                            <a:srgbClr val="000000"/>
                          </a:solidFill>
                          <a:latin typeface="Arial"/>
                          <a:ea typeface="DejaVu Sans"/>
                        </a:rPr>
                        <a:t>Planen </a:t>
                      </a:r>
                      <a:endParaRPr b="0" lang="de-DE" sz="1200" spc="-1" strike="noStrike">
                        <a:latin typeface="Arial"/>
                      </a:endParaRPr>
                    </a:p>
                    <a:p>
                      <a:pPr>
                        <a:lnSpc>
                          <a:spcPct val="0"/>
                        </a:lnSpc>
                      </a:pPr>
                      <a:r>
                        <a:rPr b="1" lang="de-DE" sz="1200" spc="-1" strike="noStrike">
                          <a:solidFill>
                            <a:srgbClr val="000000"/>
                          </a:solidFill>
                          <a:latin typeface="Arial"/>
                          <a:ea typeface="DejaVu Sans"/>
                        </a:rPr>
                        <a:t>Kompetenz</a:t>
                      </a:r>
                      <a:r>
                        <a:rPr b="0" lang="de-DE" sz="1200" spc="-1" strike="noStrike">
                          <a:solidFill>
                            <a:srgbClr val="808080"/>
                          </a:solidFill>
                          <a:latin typeface="Arial"/>
                          <a:ea typeface="DejaVu Sans"/>
                        </a:rPr>
                        <a: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 </a:t>
                      </a:r>
                      <a:endParaRPr b="0" lang="de-DE" sz="1200" spc="-1" strike="noStrike">
                        <a:latin typeface="Arial"/>
                      </a:endParaRPr>
                    </a:p>
                    <a:p>
                      <a:pPr>
                        <a:lnSpc>
                          <a:spcPct val="100000"/>
                        </a:lnSpc>
                      </a:pPr>
                      <a:r>
                        <a:rPr b="1" lang="de-DE" sz="1200" spc="-1" strike="noStrike">
                          <a:solidFill>
                            <a:srgbClr val="000000"/>
                          </a:solidFill>
                          <a:latin typeface="Arial"/>
                        </a:rPr>
                        <a:t>Familie </a:t>
                      </a:r>
                      <a:endParaRPr b="0" lang="de-DE" sz="1200" spc="-1" strike="noStrike">
                        <a:latin typeface="Arial"/>
                      </a:endParaRPr>
                    </a:p>
                    <a:p>
                      <a:pPr>
                        <a:lnSpc>
                          <a:spcPct val="100000"/>
                        </a:lnSpc>
                      </a:pPr>
                      <a:r>
                        <a:rPr b="1" lang="de-DE" sz="1200" spc="-1" strike="noStrike">
                          <a:solidFill>
                            <a:srgbClr val="000000"/>
                          </a:solidFill>
                          <a:latin typeface="Arial"/>
                        </a:rPr>
                        <a:t>Helfen</a:t>
                      </a:r>
                      <a:endParaRPr b="0" lang="de-DE" sz="1200" spc="-1" strike="noStrike">
                        <a:latin typeface="Arial"/>
                      </a:endParaRPr>
                    </a:p>
                    <a:p>
                      <a:pPr>
                        <a:lnSpc>
                          <a:spcPct val="100000"/>
                        </a:lnSpc>
                      </a:pPr>
                      <a:r>
                        <a:rPr b="1" lang="de-DE" sz="1200" spc="-1" strike="noStrike">
                          <a:solidFill>
                            <a:srgbClr val="000000"/>
                          </a:solidFill>
                          <a:latin typeface="Arial"/>
                        </a:rPr>
                        <a:t>Geselligkeit</a:t>
                      </a:r>
                      <a:endParaRPr b="0" lang="de-DE" sz="1200" spc="-1" strike="noStrike">
                        <a:latin typeface="Arial"/>
                      </a:endParaRPr>
                    </a:p>
                    <a:p>
                      <a:pPr>
                        <a:lnSpc>
                          <a:spcPct val="100000"/>
                        </a:lnSpc>
                      </a:pPr>
                      <a:r>
                        <a:rPr b="1" lang="de-DE" sz="1200" spc="-1" strike="noStrike">
                          <a:solidFill>
                            <a:srgbClr val="000000"/>
                          </a:solidFill>
                          <a:latin typeface="Arial"/>
                        </a:rPr>
                        <a:t>Schützen</a:t>
                      </a:r>
                      <a:endParaRPr b="0" lang="de-DE" sz="1200" spc="-1" strike="noStrike">
                        <a:latin typeface="Arial"/>
                      </a:endParaRPr>
                    </a:p>
                    <a:p>
                      <a:pPr>
                        <a:lnSpc>
                          <a:spcPct val="100000"/>
                        </a:lnSpc>
                      </a:pPr>
                      <a:r>
                        <a:rPr b="1" lang="de-DE" sz="1200" spc="-1" strike="noStrike">
                          <a:solidFill>
                            <a:srgbClr val="000000"/>
                          </a:solidFill>
                          <a:latin typeface="Arial"/>
                        </a:rPr>
                        <a:t>Privatsphäre/ Intimität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r>
                        <a:rPr b="1" lang="de-DE" sz="1200" spc="-1" strike="noStrike">
                          <a:solidFill>
                            <a:srgbClr val="000000"/>
                          </a:solidFill>
                          <a:latin typeface="Arial"/>
                        </a:rPr>
                        <a:t>Leistung</a:t>
                      </a:r>
                      <a:endParaRPr b="0" lang="de-DE" sz="1200" spc="-1" strike="noStrike">
                        <a:latin typeface="Arial"/>
                      </a:endParaRPr>
                    </a:p>
                    <a:p>
                      <a:pPr>
                        <a:lnSpc>
                          <a:spcPct val="100000"/>
                        </a:lnSpc>
                      </a:pPr>
                      <a:r>
                        <a:rPr b="1" lang="de-DE" sz="1200" spc="-1" strike="noStrike">
                          <a:solidFill>
                            <a:srgbClr val="000000"/>
                          </a:solidFill>
                          <a:latin typeface="Arial"/>
                        </a:rPr>
                        <a:t>Ordnung </a:t>
                      </a:r>
                      <a:endParaRPr b="0" lang="de-DE" sz="1200" spc="-1" strike="noStrike">
                        <a:latin typeface="Arial"/>
                      </a:endParaRPr>
                    </a:p>
                    <a:p>
                      <a:pPr>
                        <a:lnSpc>
                          <a:spcPct val="100000"/>
                        </a:lnSpc>
                      </a:pPr>
                      <a:r>
                        <a:rPr b="1" lang="de-DE" sz="1200" spc="-1" strike="noStrike">
                          <a:solidFill>
                            <a:srgbClr val="000000"/>
                          </a:solidFill>
                          <a:latin typeface="Arial"/>
                        </a:rPr>
                        <a:t>Sicherheit </a:t>
                      </a:r>
                      <a:endParaRPr b="0" lang="de-DE" sz="1200" spc="-1" strike="noStrike">
                        <a:latin typeface="Arial"/>
                      </a:endParaRPr>
                    </a:p>
                    <a:p>
                      <a:pPr>
                        <a:lnSpc>
                          <a:spcPct val="100000"/>
                        </a:lnSpc>
                      </a:pPr>
                      <a:r>
                        <a:rPr b="1" lang="de-DE" sz="1200" spc="-1" strike="noStrike">
                          <a:solidFill>
                            <a:srgbClr val="000000"/>
                          </a:solidFill>
                          <a:latin typeface="Arial"/>
                        </a:rPr>
                        <a:t>Nachhaltigkeit</a:t>
                      </a:r>
                      <a:endParaRPr b="0" lang="de-DE" sz="1200" spc="-1" strike="noStrike">
                        <a:latin typeface="Arial"/>
                      </a:endParaRPr>
                    </a:p>
                    <a:p>
                      <a:pPr>
                        <a:lnSpc>
                          <a:spcPct val="100000"/>
                        </a:lnSpc>
                      </a:pPr>
                      <a:r>
                        <a:rPr b="1" lang="de-DE" sz="1200" spc="-1" strike="noStrike">
                          <a:solidFill>
                            <a:srgbClr val="000000"/>
                          </a:solidFill>
                          <a:latin typeface="Arial"/>
                        </a:rPr>
                        <a:t>Verantwortung</a:t>
                      </a:r>
                      <a:endParaRPr b="0" lang="de-DE" sz="1200" spc="-1" strike="noStrike">
                        <a:latin typeface="Arial"/>
                      </a:endParaRPr>
                    </a:p>
                    <a:p>
                      <a:pPr>
                        <a:lnSpc>
                          <a:spcPct val="100000"/>
                        </a:lnSpc>
                      </a:pPr>
                      <a:r>
                        <a:rPr b="1" lang="de-DE" sz="1200" spc="-1" strike="noStrike">
                          <a:solidFill>
                            <a:srgbClr val="000000"/>
                          </a:solidFill>
                          <a:latin typeface="Arial"/>
                        </a:rPr>
                        <a:t>Selbstwert </a:t>
                      </a:r>
                      <a:endParaRPr b="0" lang="de-DE" sz="1200" spc="-1" strike="noStrike">
                        <a:latin typeface="Arial"/>
                      </a:endParaRPr>
                    </a:p>
                    <a:p>
                      <a:pPr>
                        <a:lnSpc>
                          <a:spcPct val="100000"/>
                        </a:lnSpc>
                      </a:pPr>
                      <a:r>
                        <a:rPr b="1" lang="de-DE" sz="1200" spc="-1" strike="noStrike">
                          <a:solidFill>
                            <a:srgbClr val="000000"/>
                          </a:solidFill>
                          <a:latin typeface="Arial"/>
                        </a:rPr>
                        <a:t>Ehrlichkeit</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80" name="Table 4"/>
          <p:cNvGraphicFramePr/>
          <p:nvPr/>
        </p:nvGraphicFramePr>
        <p:xfrm>
          <a:off x="2886120" y="3813480"/>
          <a:ext cx="5085360" cy="110448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e4dfa0"/>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e4dfa0"/>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er nicht im Rampenlicht steht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er wenig Vorgaben bekommt</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er für sich gut spielt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schwer zu verärgern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81" name="Table 5"/>
          <p:cNvGraphicFramePr/>
          <p:nvPr/>
        </p:nvGraphicFramePr>
        <p:xfrm>
          <a:off x="2886120" y="2556720"/>
          <a:ext cx="7035840" cy="110448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e4dfa0"/>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e4dfa0"/>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sucht eine neue Musik-Gruppe</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regelmäßiges spielen</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möchte unbedingt aktiv bleiben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spielen im vorgegebenen Rahmen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82"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e4dfa0"/>
                    </a:solidFill>
                  </a:tcPr>
                </a:tc>
              </a:tr>
              <a:tr h="1103760">
                <a:tc>
                  <a:txBody>
                    <a:bodyPr/>
                    <a:p>
                      <a:pPr>
                        <a:lnSpc>
                          <a:spcPct val="100000"/>
                        </a:lnSpc>
                      </a:pPr>
                      <a:r>
                        <a:rPr b="0" lang="de-DE" sz="1200" spc="-1" strike="noStrike">
                          <a:latin typeface="Arial"/>
                        </a:rPr>
                        <a:t>Harald spielt schon seit sehr langer Zeit ein Instrument. Auch seine Frau und seine beiden Töchter im Grundschulalter sind sehr musikalisch und spielen u.a. Klavier. Er hat sich seit einiger Zeit auf Posaune als Instrument festgelegt. Er hat ein eigenes Instrument und sucht einen weietren Einsatz neben seinem aktuellen Verein. Er ist bereit, auch größeren Aufwand in Kauf zu nehmen und sich einer schon formierten Gruppe anzuschließen. Internet- Portale nutzt er eher weniger. Er informiert sich eher über „persönliche“ Kontakte.</a:t>
                      </a:r>
                      <a:endParaRPr b="0" lang="de-DE" sz="1200" spc="-1" strike="noStrike">
                        <a:latin typeface="Arial"/>
                      </a:endParaRPr>
                    </a:p>
                  </a:txBody>
                  <a:tcPr marL="91440" marR="91440">
                    <a:solidFill>
                      <a:srgbClr val="e7e6e6"/>
                    </a:solidFill>
                  </a:tcPr>
                </a:tc>
              </a:tr>
            </a:tbl>
          </a:graphicData>
        </a:graphic>
      </p:graphicFrame>
      <p:graphicFrame>
        <p:nvGraphicFramePr>
          <p:cNvPr id="83" name="Table 7"/>
          <p:cNvGraphicFramePr/>
          <p:nvPr/>
        </p:nvGraphicFramePr>
        <p:xfrm>
          <a:off x="8105040" y="6319800"/>
          <a:ext cx="1817280" cy="9208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e4dfa0"/>
                    </a:solidFill>
                  </a:tcPr>
                </a:tc>
              </a:tr>
              <a:tr h="603360">
                <a:tc>
                  <a:txBody>
                    <a:bodyPr/>
                    <a:p>
                      <a:pPr marL="171360" indent="-168840">
                        <a:lnSpc>
                          <a:spcPct val="0"/>
                        </a:lnSpc>
                        <a:spcAft>
                          <a:spcPts val="850"/>
                        </a:spcAft>
                        <a:buClr>
                          <a:srgbClr val="000000"/>
                        </a:buClr>
                        <a:buFont typeface="Arial"/>
                        <a:buChar char="•"/>
                      </a:pPr>
                      <a:r>
                        <a:rPr b="0" lang="de-DE" sz="1200" spc="-1" strike="noStrike">
                          <a:solidFill>
                            <a:srgbClr val="000000"/>
                          </a:solidFill>
                          <a:latin typeface="Arial"/>
                          <a:ea typeface="DejaVu Sans"/>
                        </a:rPr>
                        <a:t>Familienleben</a:t>
                      </a:r>
                      <a:endParaRPr b="0" lang="de-DE" sz="1200" spc="-1" strike="noStrike">
                        <a:latin typeface="Arial"/>
                      </a:endParaRPr>
                    </a:p>
                    <a:p>
                      <a:pPr marL="171360" indent="-168840">
                        <a:lnSpc>
                          <a:spcPct val="0"/>
                        </a:lnSpc>
                        <a:buClr>
                          <a:srgbClr val="000000"/>
                        </a:buClr>
                        <a:buFont typeface="Arial"/>
                        <a:buChar char="•"/>
                      </a:pPr>
                      <a:r>
                        <a:rPr b="0" lang="de-DE" sz="1200" spc="-1" strike="noStrike">
                          <a:solidFill>
                            <a:srgbClr val="000000"/>
                          </a:solidFill>
                          <a:latin typeface="Arial"/>
                          <a:ea typeface="DejaVu Sans"/>
                        </a:rPr>
                        <a:t>Lesen</a:t>
                      </a:r>
                      <a:endParaRPr b="0" lang="de-DE" sz="1200" spc="-1" strike="noStrike">
                        <a:latin typeface="Arial"/>
                      </a:endParaRPr>
                    </a:p>
                  </a:txBody>
                  <a:tcPr marL="91440" marR="91440">
                    <a:solidFill>
                      <a:srgbClr val="e7e6e6"/>
                    </a:solidFill>
                  </a:tcPr>
                </a:tc>
              </a:tr>
            </a:tbl>
          </a:graphicData>
        </a:graphic>
      </p:graphicFrame>
      <p:graphicFrame>
        <p:nvGraphicFramePr>
          <p:cNvPr id="84" name="Table 8"/>
          <p:cNvGraphicFramePr/>
          <p:nvPr/>
        </p:nvGraphicFramePr>
        <p:xfrm>
          <a:off x="158040" y="2536200"/>
          <a:ext cx="2615760" cy="240480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e4dfa0"/>
                    </a:solidFill>
                  </a:tcPr>
                </a:tc>
              </a:tr>
              <a:tr h="205380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55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Sachbearbeiter kassenärztliche Vereinigung</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Bürokaufmann</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Meckenheim</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2 Töchter</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sehr humorvoll, bedächtig, feingeistig, unaufgeregt,  genügsam</a:t>
                      </a:r>
                      <a:endParaRPr b="0" lang="de-DE" sz="1200" spc="-1" strike="noStrike">
                        <a:latin typeface="Arial"/>
                      </a:endParaRPr>
                    </a:p>
                  </a:txBody>
                  <a:tcPr marL="91440" marR="91440">
                    <a:solidFill>
                      <a:srgbClr val="e7e6e6"/>
                    </a:solidFill>
                  </a:tcPr>
                </a:tc>
              </a:tr>
            </a:tbl>
          </a:graphicData>
        </a:graphic>
      </p:graphicFrame>
      <p:graphicFrame>
        <p:nvGraphicFramePr>
          <p:cNvPr id="85" name="Table 9"/>
          <p:cNvGraphicFramePr/>
          <p:nvPr/>
        </p:nvGraphicFramePr>
        <p:xfrm>
          <a:off x="8105040" y="38134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e4dfa0"/>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klassische Musik</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Deutsch-Rock</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86" name="Table 10"/>
          <p:cNvGraphicFramePr/>
          <p:nvPr/>
        </p:nvGraphicFramePr>
        <p:xfrm>
          <a:off x="8105040" y="50770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e4dfa0"/>
                    </a:solidFill>
                  </a:tcPr>
                </a:tc>
              </a:tr>
              <a:tr h="262440">
                <a:tc>
                  <a:tcPr marL="91440" marR="91440">
                    <a:solidFill>
                      <a:srgbClr val="e7e6e6"/>
                    </a:solidFill>
                  </a:tcPr>
                </a:tc>
              </a:tr>
              <a:tr h="262440">
                <a:tc>
                  <a:txBody>
                    <a:bodyPr/>
                    <a:p>
                      <a:pPr marL="216000" indent="-215640">
                        <a:lnSpc>
                          <a:spcPct val="100000"/>
                        </a:lnSpc>
                        <a:buClr>
                          <a:srgbClr val="000000"/>
                        </a:buClr>
                        <a:buSzPct val="45000"/>
                        <a:buFont typeface="Wingdings" charset="2"/>
                        <a:buChar char=""/>
                      </a:pPr>
                      <a:r>
                        <a:rPr b="0" lang="de-DE" sz="1200" spc="-1" strike="noStrike">
                          <a:solidFill>
                            <a:srgbClr val="000000"/>
                          </a:solidFill>
                          <a:latin typeface="Arial"/>
                          <a:ea typeface="DejaVu Sans"/>
                        </a:rPr>
                        <a:t>Pur</a:t>
                      </a:r>
                      <a:endParaRPr b="0" lang="de-DE" sz="1200" spc="-1" strike="noStrike">
                        <a:latin typeface="Arial"/>
                      </a:endParaRPr>
                    </a:p>
                    <a:p>
                      <a:pPr marL="216000" indent="-215640">
                        <a:lnSpc>
                          <a:spcPct val="100000"/>
                        </a:lnSpc>
                        <a:buClr>
                          <a:srgbClr val="000000"/>
                        </a:buClr>
                        <a:buSzPct val="45000"/>
                        <a:buFont typeface="Wingdings" charset="2"/>
                        <a:buChar char=""/>
                      </a:pPr>
                      <a:r>
                        <a:rPr b="0" lang="de-DE" sz="1200" spc="-1" strike="noStrike">
                          <a:solidFill>
                            <a:srgbClr val="000000"/>
                          </a:solidFill>
                          <a:latin typeface="Arial"/>
                          <a:ea typeface="DejaVu Sans"/>
                        </a:rPr>
                        <a:t>Lang-Lang</a:t>
                      </a:r>
                      <a:endParaRPr b="0" lang="de-DE" sz="1200" spc="-1" strike="noStrike">
                        <a:latin typeface="Arial"/>
                      </a:endParaRPr>
                    </a:p>
                    <a:p>
                      <a:pPr marL="216000" indent="-215640">
                        <a:lnSpc>
                          <a:spcPct val="100000"/>
                        </a:lnSpc>
                        <a:buClr>
                          <a:srgbClr val="000000"/>
                        </a:buClr>
                        <a:buSzPct val="45000"/>
                        <a:buFont typeface="Wingdings" charset="2"/>
                        <a:buChar char=""/>
                      </a:pPr>
                      <a:r>
                        <a:rPr b="0" lang="de-DE" sz="1200" spc="-1" strike="noStrike">
                          <a:solidFill>
                            <a:srgbClr val="000000"/>
                          </a:solidFill>
                          <a:latin typeface="Arial"/>
                          <a:ea typeface="DejaVu Sans"/>
                        </a:rPr>
                        <a:t>Anne-Sophie Mutter</a:t>
                      </a:r>
                      <a:endParaRPr b="0" lang="de-DE" sz="1200" spc="-1" strike="noStrike">
                        <a:latin typeface="Arial"/>
                      </a:endParaRPr>
                    </a:p>
                    <a:p>
                      <a:pPr marL="216000" indent="-215640">
                        <a:lnSpc>
                          <a:spcPct val="100000"/>
                        </a:lnSpc>
                        <a:buClr>
                          <a:srgbClr val="000000"/>
                        </a:buClr>
                        <a:buSzPct val="45000"/>
                        <a:buFont typeface="Wingdings" charset="2"/>
                        <a:buChar char=""/>
                      </a:pPr>
                      <a:r>
                        <a:rPr b="0" lang="de-DE" sz="1200" spc="-1" strike="noStrike">
                          <a:solidFill>
                            <a:srgbClr val="000000"/>
                          </a:solidFill>
                          <a:latin typeface="Arial"/>
                          <a:ea typeface="DejaVu Sans"/>
                        </a:rPr>
                        <a:t>Royal Orchestra London</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87" name="" descr=""/>
          <p:cNvPicPr/>
          <p:nvPr/>
        </p:nvPicPr>
        <p:blipFill>
          <a:blip r:embed="rId1"/>
          <a:stretch/>
        </p:blipFill>
        <p:spPr>
          <a:xfrm>
            <a:off x="324000" y="208800"/>
            <a:ext cx="1532160" cy="2205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rot="11400">
            <a:off x="159480" y="179640"/>
            <a:ext cx="1941480" cy="22298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89" name="CustomShape 2"/>
          <p:cNvSpPr/>
          <p:nvPr/>
        </p:nvSpPr>
        <p:spPr>
          <a:xfrm>
            <a:off x="2222280" y="178920"/>
            <a:ext cx="7719120" cy="587520"/>
          </a:xfrm>
          <a:custGeom>
            <a:avLst/>
            <a:gdLst/>
            <a:ahLst/>
            <a:rect l="l" t="t" r="r" b="b"/>
            <a:pathLst>
              <a:path w="21600" h="21600">
                <a:moveTo>
                  <a:pt x="0" y="0"/>
                </a:moveTo>
                <a:lnTo>
                  <a:pt x="21600" y="0"/>
                </a:lnTo>
                <a:lnTo>
                  <a:pt x="21600" y="21600"/>
                </a:lnTo>
                <a:lnTo>
                  <a:pt x="0" y="21600"/>
                </a:lnTo>
                <a:lnTo>
                  <a:pt x="0" y="0"/>
                </a:lnTo>
                <a:close/>
              </a:path>
            </a:pathLst>
          </a:custGeom>
          <a:solidFill>
            <a:srgbClr val="dca8d8"/>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  </a:t>
            </a:r>
            <a:r>
              <a:rPr b="1" lang="de-DE" sz="3200" spc="-1" strike="noStrike">
                <a:solidFill>
                  <a:srgbClr val="000000"/>
                </a:solidFill>
                <a:latin typeface="Arial"/>
                <a:ea typeface="DejaVu Sans"/>
              </a:rPr>
              <a:t>Sandro - Saxopon</a:t>
            </a:r>
            <a:endParaRPr b="0" lang="de-DE" sz="3200" spc="-1" strike="noStrike">
              <a:latin typeface="Arial"/>
            </a:endParaRPr>
          </a:p>
        </p:txBody>
      </p:sp>
      <p:graphicFrame>
        <p:nvGraphicFramePr>
          <p:cNvPr id="90" name="Table 3"/>
          <p:cNvGraphicFramePr/>
          <p:nvPr/>
        </p:nvGraphicFramePr>
        <p:xfrm>
          <a:off x="154800" y="5069160"/>
          <a:ext cx="7816320" cy="230004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dca8d8"/>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dca8d8"/>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dca8d8"/>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dca8d8"/>
                    </a:solidFill>
                  </a:tcPr>
                </a:tc>
              </a:tr>
              <a:tr h="1669320">
                <a:tc>
                  <a:txBody>
                    <a:bodyPr/>
                    <a:p>
                      <a:pPr>
                        <a:lnSpc>
                          <a:spcPct val="0"/>
                        </a:lnSpc>
                      </a:pPr>
                      <a:r>
                        <a:rPr b="1" lang="de-DE" sz="1200" spc="-1" strike="noStrike">
                          <a:solidFill>
                            <a:srgbClr val="000000"/>
                          </a:solidFill>
                          <a:latin typeface="Arial"/>
                          <a:ea typeface="DejaVu Sans"/>
                        </a:rPr>
                        <a:t>Effizienz </a:t>
                      </a:r>
                      <a:endParaRPr b="0" lang="de-DE" sz="1200" spc="-1" strike="noStrike">
                        <a:latin typeface="Arial"/>
                      </a:endParaRPr>
                    </a:p>
                    <a:p>
                      <a:pPr>
                        <a:lnSpc>
                          <a:spcPct val="0"/>
                        </a:lnSpc>
                      </a:pPr>
                      <a:r>
                        <a:rPr b="1" lang="de-DE" sz="1200" spc="-1" strike="noStrike">
                          <a:solidFill>
                            <a:srgbClr val="000000"/>
                          </a:solidFill>
                          <a:latin typeface="Arial"/>
                          <a:ea typeface="DejaVu Sans"/>
                        </a:rPr>
                        <a:t>Ziele setzen</a:t>
                      </a:r>
                      <a:endParaRPr b="0" lang="de-DE" sz="1200" spc="-1" strike="noStrike">
                        <a:latin typeface="Arial"/>
                      </a:endParaRPr>
                    </a:p>
                    <a:p>
                      <a:pPr>
                        <a:lnSpc>
                          <a:spcPct val="0"/>
                        </a:lnSpc>
                      </a:pPr>
                      <a:r>
                        <a:rPr b="1" lang="de-DE" sz="1200" spc="-1" strike="noStrike">
                          <a:solidFill>
                            <a:srgbClr val="000000"/>
                          </a:solidFill>
                          <a:latin typeface="Arial"/>
                          <a:ea typeface="DejaVu Sans"/>
                        </a:rPr>
                        <a:t>Kompetenz </a:t>
                      </a:r>
                      <a:endParaRPr b="0" lang="de-DE" sz="1200" spc="-1" strike="noStrike">
                        <a:latin typeface="Arial"/>
                      </a:endParaRPr>
                    </a:p>
                    <a:p>
                      <a:pPr>
                        <a:lnSpc>
                          <a:spcPct val="0"/>
                        </a:lnSpc>
                      </a:pPr>
                      <a:r>
                        <a:rPr b="1" lang="de-DE" sz="1200" spc="-1" strike="noStrike">
                          <a:solidFill>
                            <a:srgbClr val="000000"/>
                          </a:solidFill>
                          <a:latin typeface="Arial"/>
                          <a:ea typeface="DejaVu Sans"/>
                        </a:rPr>
                        <a:t>Lernen</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a:t>
                      </a:r>
                      <a:endParaRPr b="0" lang="de-DE" sz="1200" spc="-1" strike="noStrike">
                        <a:latin typeface="Arial"/>
                      </a:endParaRPr>
                    </a:p>
                    <a:p>
                      <a:pPr>
                        <a:lnSpc>
                          <a:spcPct val="100000"/>
                        </a:lnSpc>
                      </a:pPr>
                      <a:r>
                        <a:rPr b="1" lang="de-DE" sz="1200" spc="-1" strike="noStrike">
                          <a:solidFill>
                            <a:srgbClr val="000000"/>
                          </a:solidFill>
                          <a:latin typeface="Arial"/>
                        </a:rPr>
                        <a:t>Helfen </a:t>
                      </a:r>
                      <a:endParaRPr b="0" lang="de-DE" sz="1200" spc="-1" strike="noStrike">
                        <a:latin typeface="Arial"/>
                      </a:endParaRPr>
                    </a:p>
                    <a:p>
                      <a:pPr>
                        <a:lnSpc>
                          <a:spcPct val="100000"/>
                        </a:lnSpc>
                      </a:pPr>
                      <a:r>
                        <a:rPr b="1" lang="de-DE" sz="1200" spc="-1" strike="noStrike">
                          <a:solidFill>
                            <a:srgbClr val="000000"/>
                          </a:solidFill>
                          <a:latin typeface="Arial"/>
                        </a:rPr>
                        <a:t>Geselligkeit </a:t>
                      </a:r>
                      <a:endParaRPr b="0" lang="de-DE" sz="1200" spc="-1" strike="noStrike">
                        <a:latin typeface="Arial"/>
                      </a:endParaRPr>
                    </a:p>
                    <a:p>
                      <a:pPr>
                        <a:lnSpc>
                          <a:spcPct val="100000"/>
                        </a:lnSpc>
                      </a:pPr>
                      <a:r>
                        <a:rPr b="1" lang="de-DE" sz="1200" spc="-1" strike="noStrike">
                          <a:solidFill>
                            <a:srgbClr val="000000"/>
                          </a:solidFill>
                          <a:latin typeface="Arial"/>
                        </a:rPr>
                        <a:t>Beschützt-werden</a:t>
                      </a:r>
                      <a:endParaRPr b="0" lang="de-DE" sz="1200" spc="-1" strike="noStrike">
                        <a:latin typeface="Arial"/>
                      </a:endParaRPr>
                    </a:p>
                    <a:p>
                      <a:pPr>
                        <a:lnSpc>
                          <a:spcPct val="100000"/>
                        </a:lnSpc>
                      </a:pP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r>
                        <a:rPr b="1" lang="de-DE" sz="1200" spc="-1" strike="noStrike">
                          <a:solidFill>
                            <a:srgbClr val="000000"/>
                          </a:solidFill>
                          <a:latin typeface="Arial"/>
                        </a:rPr>
                        <a:t>Individualität </a:t>
                      </a:r>
                      <a:endParaRPr b="0" lang="de-DE" sz="1200" spc="-1" strike="noStrike">
                        <a:latin typeface="Arial"/>
                      </a:endParaRPr>
                    </a:p>
                    <a:p>
                      <a:pPr>
                        <a:lnSpc>
                          <a:spcPct val="100000"/>
                        </a:lnSpc>
                      </a:pPr>
                      <a:r>
                        <a:rPr b="1" lang="de-DE" sz="1200" spc="-1" strike="noStrike">
                          <a:solidFill>
                            <a:srgbClr val="000000"/>
                          </a:solidFill>
                          <a:latin typeface="Arial"/>
                        </a:rPr>
                        <a:t>Ordnung</a:t>
                      </a:r>
                      <a:endParaRPr b="0" lang="de-DE" sz="1200" spc="-1" strike="noStrike">
                        <a:latin typeface="Arial"/>
                      </a:endParaRPr>
                    </a:p>
                    <a:p>
                      <a:pPr>
                        <a:lnSpc>
                          <a:spcPct val="100000"/>
                        </a:lnSpc>
                      </a:pPr>
                      <a:r>
                        <a:rPr b="1" lang="de-DE" sz="1200" spc="-1" strike="noStrike">
                          <a:solidFill>
                            <a:srgbClr val="000000"/>
                          </a:solidFill>
                          <a:latin typeface="Arial"/>
                        </a:rPr>
                        <a:t>Verantwortung</a:t>
                      </a:r>
                      <a:endParaRPr b="0" lang="de-DE" sz="1200" spc="-1" strike="noStrike">
                        <a:latin typeface="Arial"/>
                      </a:endParaRPr>
                    </a:p>
                    <a:p>
                      <a:pPr>
                        <a:lnSpc>
                          <a:spcPct val="100000"/>
                        </a:lnSpc>
                      </a:pPr>
                      <a:r>
                        <a:rPr b="1" lang="de-DE" sz="1200" spc="-1" strike="noStrike">
                          <a:solidFill>
                            <a:srgbClr val="000000"/>
                          </a:solidFill>
                          <a:latin typeface="Arial"/>
                        </a:rPr>
                        <a:t>Treue</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91" name="Table 4"/>
          <p:cNvGraphicFramePr/>
          <p:nvPr/>
        </p:nvGraphicFramePr>
        <p:xfrm>
          <a:off x="2886120" y="3813480"/>
          <a:ext cx="5085360" cy="1045080"/>
        </p:xfrm>
        <a:graphic>
          <a:graphicData uri="http://schemas.openxmlformats.org/drawingml/2006/table">
            <a:tbl>
              <a:tblPr/>
              <a:tblGrid>
                <a:gridCol w="2542680"/>
                <a:gridCol w="2543040"/>
              </a:tblGrid>
              <a:tr h="34956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dca8d8"/>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dca8d8"/>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er Anerkennung erhält</a:t>
                      </a:r>
                      <a:endParaRPr b="0" lang="de-DE" sz="1200" spc="-1" strike="noStrike">
                        <a:latin typeface="Arial"/>
                      </a:endParaRPr>
                    </a:p>
                  </a:txBody>
                  <a:tcPr marL="91440" marR="91440">
                    <a:solidFill>
                      <a:srgbClr val="e7e6e6"/>
                    </a:solidFill>
                  </a:tcPr>
                </a:tc>
                <a:tc>
                  <a:txBody>
                    <a:bodyPr/>
                    <a:p>
                      <a:pPr marL="216000" indent="-215640">
                        <a:lnSpc>
                          <a:spcPct val="0"/>
                        </a:lnSpc>
                        <a:buClr>
                          <a:srgbClr val="000000"/>
                        </a:buClr>
                        <a:buSzPct val="45000"/>
                        <a:buFont typeface="Wingdings" charset="2"/>
                        <a:buChar char=""/>
                      </a:pPr>
                      <a:r>
                        <a:rPr b="0" lang="de-DE" sz="1200" spc="-1" strike="noStrike">
                          <a:solidFill>
                            <a:srgbClr val="000000"/>
                          </a:solidFill>
                          <a:latin typeface="Arial"/>
                          <a:ea typeface="DejaVu Sans"/>
                        </a:rPr>
                        <a:t>etwas Geduld verlangt</a:t>
                      </a:r>
                      <a:endParaRPr b="0" lang="de-DE" sz="1200" spc="-1" strike="noStrike">
                        <a:latin typeface="Arial"/>
                      </a:endParaRPr>
                    </a:p>
                  </a:txBody>
                  <a:tcPr marL="91440" marR="91440">
                    <a:solidFill>
                      <a:srgbClr val="e7e6e6"/>
                    </a:solidFill>
                  </a:tcPr>
                </a:tc>
              </a:tr>
              <a:tr h="437760">
                <a:tc>
                  <a:txBody>
                    <a:bodyPr/>
                    <a:p>
                      <a:pPr marL="216000" indent="-215640">
                        <a:lnSpc>
                          <a:spcPct val="0"/>
                        </a:lnSpc>
                        <a:buClr>
                          <a:srgbClr val="000000"/>
                        </a:buClr>
                        <a:buSzPct val="45000"/>
                        <a:buFont typeface="Wingdings" charset="2"/>
                        <a:buChar char=""/>
                      </a:pPr>
                      <a:r>
                        <a:rPr b="0" lang="de-DE" sz="1200" spc="-1" strike="noStrike">
                          <a:solidFill>
                            <a:srgbClr val="000000"/>
                          </a:solidFill>
                          <a:latin typeface="Arial"/>
                          <a:ea typeface="DejaVu Sans"/>
                        </a:rPr>
                        <a:t>sein Standpunkt berücksichtigt wird</a:t>
                      </a:r>
                      <a:endParaRPr b="0" lang="de-DE" sz="1200" spc="-1" strike="noStrike">
                        <a:latin typeface="Arial"/>
                      </a:endParaRPr>
                    </a:p>
                  </a:txBody>
                  <a:tcPr marL="91440" marR="91440">
                    <a:solidFill>
                      <a:srgbClr val="e7e6e6"/>
                    </a:solidFill>
                  </a:tcPr>
                </a:tc>
                <a:tc>
                  <a:tcPr marL="91440" marR="91440">
                    <a:solidFill>
                      <a:srgbClr val="e7e6e6"/>
                    </a:solidFill>
                  </a:tcPr>
                </a:tc>
              </a:tr>
            </a:tbl>
          </a:graphicData>
        </a:graphic>
      </p:graphicFrame>
      <p:graphicFrame>
        <p:nvGraphicFramePr>
          <p:cNvPr id="92" name="Table 5"/>
          <p:cNvGraphicFramePr/>
          <p:nvPr/>
        </p:nvGraphicFramePr>
        <p:xfrm>
          <a:off x="2886120" y="2556720"/>
          <a:ext cx="7035840" cy="113112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dca8d8"/>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dca8d8"/>
                    </a:solidFill>
                  </a:tcPr>
                </a:tc>
              </a:tr>
              <a:tr h="262440">
                <a:tc>
                  <a:txBody>
                    <a:bodyPr/>
                    <a:p>
                      <a:pPr marL="216000" indent="-215640">
                        <a:lnSpc>
                          <a:spcPct val="100000"/>
                        </a:lnSpc>
                        <a:buClr>
                          <a:srgbClr val="000000"/>
                        </a:buClr>
                        <a:buSzPct val="45000"/>
                        <a:buFont typeface="Wingdings" charset="2"/>
                        <a:buChar char=""/>
                      </a:pPr>
                      <a:r>
                        <a:rPr b="0" lang="de-DE" sz="1200" spc="-1" strike="noStrike">
                          <a:latin typeface="Arial"/>
                        </a:rPr>
                        <a:t>möchte wieder aktiv werden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mehr improvisierte Inhalte </a:t>
                      </a:r>
                      <a:endParaRPr b="0" lang="de-DE" sz="1200" spc="-1" strike="noStrike">
                        <a:latin typeface="Arial"/>
                      </a:endParaRPr>
                    </a:p>
                  </a:txBody>
                  <a:tcPr marL="91440" marR="91440">
                    <a:solidFill>
                      <a:srgbClr val="e7e6e6"/>
                    </a:solidFill>
                  </a:tcPr>
                </a:tc>
              </a:tr>
              <a:tr h="262440">
                <a:tc>
                  <a:txBody>
                    <a:bodyPr/>
                    <a:p>
                      <a:pPr marL="216000" indent="-215640">
                        <a:lnSpc>
                          <a:spcPct val="0"/>
                        </a:lnSpc>
                        <a:buClr>
                          <a:srgbClr val="000000"/>
                        </a:buClr>
                        <a:buSzPct val="45000"/>
                        <a:buFont typeface="Wingdings" charset="2"/>
                        <a:buChar char=""/>
                      </a:pPr>
                      <a:r>
                        <a:rPr b="0" lang="de-DE" sz="1200" spc="-1" strike="noStrike">
                          <a:solidFill>
                            <a:srgbClr val="000000"/>
                          </a:solidFill>
                          <a:latin typeface="Arial"/>
                          <a:ea typeface="DejaVu Sans"/>
                        </a:rPr>
                        <a:t>populäre Unterhaltungsmusik spielen</a:t>
                      </a:r>
                      <a:endParaRPr b="0" lang="de-DE" sz="1200" spc="-1" strike="noStrike">
                        <a:latin typeface="Arial"/>
                      </a:endParaRPr>
                    </a:p>
                  </a:txBody>
                  <a:tcPr marL="91440" marR="91440">
                    <a:solidFill>
                      <a:srgbClr val="e7e6e6"/>
                    </a:solidFill>
                  </a:tcPr>
                </a:tc>
                <a:tc>
                  <a:txBody>
                    <a:bodyPr/>
                    <a:p>
                      <a:pPr marL="216000" indent="-215640">
                        <a:lnSpc>
                          <a:spcPct val="100000"/>
                        </a:lnSpc>
                        <a:buClr>
                          <a:srgbClr val="000000"/>
                        </a:buClr>
                        <a:buSzPct val="45000"/>
                        <a:buFont typeface="Wingdings" charset="2"/>
                        <a:buChar char=""/>
                      </a:pPr>
                      <a:r>
                        <a:rPr b="0" lang="de-DE" sz="1200" spc="-1" strike="noStrike">
                          <a:latin typeface="arial"/>
                        </a:rPr>
                        <a:t>auf Veranstaltungen und Events spielen  </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93"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dca8d8"/>
                    </a:solidFill>
                  </a:tcPr>
                </a:tc>
              </a:tr>
              <a:tr h="1103760">
                <a:tc>
                  <a:txBody>
                    <a:bodyPr/>
                    <a:p>
                      <a:pPr>
                        <a:lnSpc>
                          <a:spcPct val="100000"/>
                        </a:lnSpc>
                      </a:pPr>
                      <a:r>
                        <a:rPr b="0" lang="de-DE" sz="1200" spc="-1" strike="noStrike">
                          <a:latin typeface="Arial"/>
                        </a:rPr>
                        <a:t>Rolf spielte viele Jahre Saxophon, Altsaxophon und Klarinette. In seiner aktiven Zeit hatte er einmal einige Jahre in einer Big-Band gespielt und kennt daher die Anforderungen aus diesem Geschäft. Er hatte vor 5 Jahren das Spielen beendet, während er mit dem Hausbau beschäftigt war. </a:t>
                      </a:r>
                      <a:endParaRPr b="0" lang="de-DE" sz="1200" spc="-1" strike="noStrike">
                        <a:latin typeface="Arial"/>
                      </a:endParaRPr>
                    </a:p>
                    <a:p>
                      <a:pPr>
                        <a:lnSpc>
                          <a:spcPct val="100000"/>
                        </a:lnSpc>
                      </a:pPr>
                      <a:r>
                        <a:rPr b="0" lang="de-DE" sz="1200" spc="-1" strike="noStrike">
                          <a:latin typeface="Arial"/>
                        </a:rPr>
                        <a:t>Von seiner Kindheit an spielte er im örtlichen Spielmannszug bei Umzügen mit. Er beherrscht auch weitere Blasinstrumente. Zu seiner Aktivenzeit engagierte er sich auch in der Jugendausbildung.</a:t>
                      </a:r>
                      <a:endParaRPr b="0" lang="de-DE" sz="1200" spc="-1" strike="noStrike">
                        <a:latin typeface="Arial"/>
                      </a:endParaRPr>
                    </a:p>
                  </a:txBody>
                  <a:tcPr marL="91440" marR="91440">
                    <a:solidFill>
                      <a:srgbClr val="e7e6e6"/>
                    </a:solidFill>
                  </a:tcPr>
                </a:tc>
              </a:tr>
            </a:tbl>
          </a:graphicData>
        </a:graphic>
      </p:graphicFrame>
      <p:graphicFrame>
        <p:nvGraphicFramePr>
          <p:cNvPr id="94" name="Table 7"/>
          <p:cNvGraphicFramePr/>
          <p:nvPr/>
        </p:nvGraphicFramePr>
        <p:xfrm>
          <a:off x="8105040" y="6319800"/>
          <a:ext cx="1817280" cy="9208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dca8d8"/>
                    </a:solidFill>
                  </a:tcPr>
                </a:tc>
              </a:tr>
              <a:tr h="603360">
                <a:tc>
                  <a:txBody>
                    <a:bodyPr/>
                    <a:p>
                      <a:pPr marL="171360" indent="-168840">
                        <a:lnSpc>
                          <a:spcPct val="0"/>
                        </a:lnSpc>
                        <a:spcAft>
                          <a:spcPts val="850"/>
                        </a:spcAft>
                        <a:buClr>
                          <a:srgbClr val="000000"/>
                        </a:buClr>
                        <a:buFont typeface="Arial"/>
                        <a:buChar char="•"/>
                      </a:pPr>
                      <a:r>
                        <a:rPr b="0" lang="de-DE" sz="1200" spc="-1" strike="noStrike">
                          <a:solidFill>
                            <a:srgbClr val="000000"/>
                          </a:solidFill>
                          <a:latin typeface="Arial"/>
                          <a:ea typeface="DejaVu Sans"/>
                        </a:rPr>
                        <a:t>Ausbau Eigenheim</a:t>
                      </a:r>
                      <a:endParaRPr b="0" lang="de-DE" sz="1200" spc="-1" strike="noStrike">
                        <a:latin typeface="Arial"/>
                      </a:endParaRPr>
                    </a:p>
                    <a:p>
                      <a:pPr marL="171360" indent="-168840">
                        <a:lnSpc>
                          <a:spcPct val="0"/>
                        </a:lnSpc>
                        <a:buClr>
                          <a:srgbClr val="000000"/>
                        </a:buClr>
                        <a:buFont typeface="Arial"/>
                        <a:buChar char="•"/>
                      </a:pPr>
                      <a:r>
                        <a:rPr b="0" lang="de-DE" sz="1200" spc="-1" strike="noStrike">
                          <a:solidFill>
                            <a:srgbClr val="000000"/>
                          </a:solidFill>
                          <a:latin typeface="Arial"/>
                          <a:ea typeface="DejaVu Sans"/>
                        </a:rPr>
                        <a:t>alte Funkgeräte</a:t>
                      </a:r>
                      <a:endParaRPr b="0" lang="de-DE" sz="1200" spc="-1" strike="noStrike">
                        <a:latin typeface="Arial"/>
                      </a:endParaRPr>
                    </a:p>
                  </a:txBody>
                  <a:tcPr marL="91440" marR="91440">
                    <a:solidFill>
                      <a:srgbClr val="e7e6e6"/>
                    </a:solidFill>
                  </a:tcPr>
                </a:tc>
              </a:tr>
            </a:tbl>
          </a:graphicData>
        </a:graphic>
      </p:graphicFrame>
      <p:graphicFrame>
        <p:nvGraphicFramePr>
          <p:cNvPr id="95" name="Table 8"/>
          <p:cNvGraphicFramePr/>
          <p:nvPr/>
        </p:nvGraphicFramePr>
        <p:xfrm>
          <a:off x="158040" y="2536200"/>
          <a:ext cx="2615760" cy="240480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dca8d8"/>
                    </a:solidFill>
                  </a:tcPr>
                </a:tc>
              </a:tr>
              <a:tr h="205380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48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DT Projektleiter Technik</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Studium Elektrotechnik</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Bad Godesberg</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ein erwachsener Sohn</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bodenständig, detailversessen, anspruchsvoll, kritisch, engagiert, kann auch mal im Vordergrund stehen</a:t>
                      </a:r>
                      <a:endParaRPr b="0" lang="de-DE" sz="1200" spc="-1" strike="noStrike">
                        <a:latin typeface="Arial"/>
                      </a:endParaRPr>
                    </a:p>
                  </a:txBody>
                  <a:tcPr marL="91440" marR="91440">
                    <a:solidFill>
                      <a:srgbClr val="e7e6e6"/>
                    </a:solidFill>
                  </a:tcPr>
                </a:tc>
              </a:tr>
            </a:tbl>
          </a:graphicData>
        </a:graphic>
      </p:graphicFrame>
      <p:graphicFrame>
        <p:nvGraphicFramePr>
          <p:cNvPr id="96" name="Table 9"/>
          <p:cNvGraphicFramePr/>
          <p:nvPr/>
        </p:nvGraphicFramePr>
        <p:xfrm>
          <a:off x="8105040" y="38134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dca8d8"/>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Jazz</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Evergreens</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97" name="Table 10"/>
          <p:cNvGraphicFramePr/>
          <p:nvPr/>
        </p:nvGraphicFramePr>
        <p:xfrm>
          <a:off x="8105040" y="5077080"/>
          <a:ext cx="1817280" cy="11044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dca8d8"/>
                    </a:solidFill>
                  </a:tcPr>
                </a:tc>
              </a:tr>
              <a:tr h="262440">
                <a:tc>
                  <a:tcPr marL="91440" marR="91440">
                    <a:solidFill>
                      <a:srgbClr val="e7e6e6"/>
                    </a:solidFill>
                  </a:tcPr>
                </a:tc>
              </a:tr>
              <a:tr h="262440">
                <a:tc>
                  <a:txBody>
                    <a:bodyPr/>
                    <a:p>
                      <a:pPr marL="216000" indent="-215640">
                        <a:lnSpc>
                          <a:spcPct val="0"/>
                        </a:lnSpc>
                        <a:buClr>
                          <a:srgbClr val="000000"/>
                        </a:buClr>
                        <a:buFont typeface="Symbol"/>
                        <a:buChar char=""/>
                      </a:pPr>
                      <a:endParaRPr b="0" lang="de-DE" sz="18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Frank Sinatra</a:t>
                      </a:r>
                      <a:endParaRPr b="0" lang="de-DE" sz="1200" spc="-1" strike="noStrike">
                        <a:latin typeface="Arial"/>
                      </a:endParaRPr>
                    </a:p>
                    <a:p>
                      <a:pPr marL="216000" indent="-215640">
                        <a:lnSpc>
                          <a:spcPct val="0"/>
                        </a:lnSpc>
                        <a:buClr>
                          <a:srgbClr val="000000"/>
                        </a:buClr>
                        <a:buFont typeface="Symbol"/>
                        <a:buChar char=""/>
                      </a:pPr>
                      <a:r>
                        <a:rPr b="0" lang="de-DE" sz="1200" spc="-1" strike="noStrike">
                          <a:solidFill>
                            <a:srgbClr val="000000"/>
                          </a:solidFill>
                          <a:latin typeface="Arial"/>
                          <a:ea typeface="DejaVu Sans"/>
                        </a:rPr>
                        <a:t>Diana Kral</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98" name="" descr=""/>
          <p:cNvPicPr/>
          <p:nvPr/>
        </p:nvPicPr>
        <p:blipFill>
          <a:blip r:embed="rId1"/>
          <a:stretch/>
        </p:blipFill>
        <p:spPr>
          <a:xfrm>
            <a:off x="288000" y="216000"/>
            <a:ext cx="1669680" cy="2159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2019-12-16T12:26:17Z</dcterms:created>
  <dc:creator>Obst, Michael</dc:creator>
  <dc:description/>
  <dc:language>de-DE</dc:language>
  <cp:lastModifiedBy/>
  <dcterms:modified xsi:type="dcterms:W3CDTF">2020-01-15T10:15:11Z</dcterms:modified>
  <cp:revision>54</cp:revision>
  <dc:subject/>
  <dc:title>Impress</dc:title>
</cp:coreProperties>
</file>