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isberg, Frank" initials="FF" lastIdx="0" clrIdx="0">
    <p:extLst>
      <p:ext uri="{19B8F6BF-5375-455C-9EA6-DF929625EA0E}">
        <p15:presenceInfo xmlns:p15="http://schemas.microsoft.com/office/powerpoint/2012/main" userId="S::F.Freisberg@telekom.de::5174cb82-1b5c-4e19-927c-77e3bd2ca2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F4B183"/>
    <a:srgbClr val="E4DFA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B3E609E-176C-4D7A-846B-3073D56ED28F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278960" y="10157400"/>
            <a:ext cx="32781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0"/>
              </a:lnSpc>
            </a:pPr>
            <a:fld id="{C2B1BB45-27D1-4112-B2B4-9C5E7F6F3E81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de-DE" sz="18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prstGeom prst="rect">
            <a:avLst/>
          </a:prstGeom>
        </p:spPr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278960" y="10157400"/>
            <a:ext cx="32781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0"/>
              </a:lnSpc>
            </a:pPr>
            <a:fld id="{C2B1BB45-27D1-4112-B2B4-9C5E7F6F3E81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de-DE" sz="18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prstGeom prst="rect">
            <a:avLst/>
          </a:prstGeom>
        </p:spPr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318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278960" y="10157400"/>
            <a:ext cx="32781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0"/>
              </a:lnSpc>
            </a:pPr>
            <a:fld id="{C2B1BB45-27D1-4112-B2B4-9C5E7F6F3E81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de-DE" sz="18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prstGeom prst="rect">
            <a:avLst/>
          </a:prstGeom>
        </p:spPr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8962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278960" y="10157400"/>
            <a:ext cx="32781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0"/>
              </a:lnSpc>
            </a:pPr>
            <a:fld id="{C2B1BB45-27D1-4112-B2B4-9C5E7F6F3E81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de-DE" sz="18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prstGeom prst="rect">
            <a:avLst/>
          </a:prstGeom>
        </p:spPr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04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278960" y="10157400"/>
            <a:ext cx="32781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0"/>
              </a:lnSpc>
            </a:pPr>
            <a:fld id="{C2B1BB45-27D1-4112-B2B4-9C5E7F6F3E81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de-DE" sz="18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prstGeom prst="rect">
            <a:avLst/>
          </a:prstGeom>
        </p:spPr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49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7"/>
          <p:cNvGraphicFramePr/>
          <p:nvPr>
            <p:extLst>
              <p:ext uri="{D42A27DB-BD31-4B8C-83A1-F6EECF244321}">
                <p14:modId xmlns:p14="http://schemas.microsoft.com/office/powerpoint/2010/main" val="2711652361"/>
              </p:ext>
            </p:extLst>
          </p:nvPr>
        </p:nvGraphicFramePr>
        <p:xfrm>
          <a:off x="158040" y="2536200"/>
          <a:ext cx="2616120" cy="2466754"/>
        </p:xfrm>
        <a:graphic>
          <a:graphicData uri="http://schemas.openxmlformats.org/drawingml/2006/table">
            <a:tbl>
              <a:tblPr/>
              <a:tblGrid>
                <a:gridCol w="261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3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Zur Person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marT="2520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6711">
                <a:tc>
                  <a:txBody>
                    <a:bodyPr/>
                    <a:lstStyle/>
                    <a:p>
                      <a:pPr algn="l">
                        <a:lnSpc>
                          <a:spcPct val="0"/>
                        </a:lnSpc>
                      </a:pPr>
                      <a:endParaRPr lang="de-DE" sz="1200" b="1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marL="108000" marR="900000" marT="144000" marB="180000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CustomShape 1"/>
          <p:cNvSpPr/>
          <p:nvPr/>
        </p:nvSpPr>
        <p:spPr>
          <a:xfrm rot="11400">
            <a:off x="159480" y="179640"/>
            <a:ext cx="1941480" cy="222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/>
          <a:lstStyle/>
          <a:p>
            <a:pPr algn="ctr">
              <a:lnSpc>
                <a:spcPct val="0"/>
              </a:lnSpc>
            </a:pPr>
            <a:r>
              <a:rPr lang="de-DE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BILD</a:t>
            </a:r>
            <a:endParaRPr lang="de-DE" sz="26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222280" y="178920"/>
            <a:ext cx="7719120" cy="58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1C368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0"/>
          <a:lstStyle/>
          <a:p>
            <a:pPr algn="ctr">
              <a:lnSpc>
                <a:spcPct val="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Stefan - Schlagzeuger</a:t>
            </a:r>
            <a:endParaRPr lang="de-DE" sz="3200" b="0" strike="noStrike" spc="-1" dirty="0">
              <a:latin typeface="Arial"/>
            </a:endParaRPr>
          </a:p>
        </p:txBody>
      </p:sp>
      <p:graphicFrame>
        <p:nvGraphicFramePr>
          <p:cNvPr id="46" name="Table 3"/>
          <p:cNvGraphicFramePr/>
          <p:nvPr>
            <p:extLst>
              <p:ext uri="{D42A27DB-BD31-4B8C-83A1-F6EECF244321}">
                <p14:modId xmlns:p14="http://schemas.microsoft.com/office/powerpoint/2010/main" val="3722335672"/>
              </p:ext>
            </p:extLst>
          </p:nvPr>
        </p:nvGraphicFramePr>
        <p:xfrm>
          <a:off x="154800" y="5069164"/>
          <a:ext cx="5260480" cy="2394054"/>
        </p:xfrm>
        <a:graphic>
          <a:graphicData uri="http://schemas.openxmlformats.org/drawingml/2006/table">
            <a:tbl>
              <a:tblPr/>
              <a:tblGrid>
                <a:gridCol w="26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615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  <a:spcBef>
                          <a:spcPts val="564"/>
                        </a:spcBef>
                        <a:spcAft>
                          <a:spcPts val="564"/>
                        </a:spcAft>
                      </a:pPr>
                      <a:r>
                        <a:rPr lang="de-DE" sz="1200" b="0" strike="noStrike" spc="-1" dirty="0">
                          <a:latin typeface="Arial"/>
                        </a:rPr>
                        <a:t>Bedürfnisse handlungsbezogen 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Bedürfnisse sozial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43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  <a:spcBef>
                          <a:spcPts val="564"/>
                        </a:spcBef>
                        <a:spcAft>
                          <a:spcPts val="564"/>
                        </a:spcAft>
                      </a:pP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Kreativität </a:t>
                      </a: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Neugie</a:t>
                      </a: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</a:t>
                      </a: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Effizienz</a:t>
                      </a:r>
                      <a:r>
                        <a:rPr lang="de-DE" sz="1200" b="0" strike="noStrike" spc="-1" dirty="0">
                          <a:solidFill>
                            <a:srgbClr val="80808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Ziele setzen </a:t>
                      </a: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Motorische Aktivität </a:t>
                      </a: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Körperliche Bewegung 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Regeln brechen  </a:t>
                      </a: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  <a:r>
                        <a:rPr lang="de-DE" sz="1200" b="0" strike="noStrike" spc="-1" dirty="0">
                          <a:solidFill>
                            <a:srgbClr val="808080"/>
                          </a:solidFill>
                          <a:latin typeface="Arial"/>
                        </a:rPr>
                        <a:t> </a:t>
                      </a: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Bestimmen</a:t>
                      </a:r>
                      <a:r>
                        <a:rPr lang="de-DE" sz="1200" b="0" strike="noStrike" spc="-1" dirty="0">
                          <a:solidFill>
                            <a:srgbClr val="808080"/>
                          </a:solidFill>
                          <a:latin typeface="Arial"/>
                        </a:rPr>
                        <a:t> </a:t>
                      </a: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Freundschaft</a:t>
                      </a:r>
                      <a:r>
                        <a:rPr lang="de-DE" sz="1200" b="0" strike="noStrike" spc="-1" dirty="0">
                          <a:solidFill>
                            <a:srgbClr val="808080"/>
                          </a:solidFill>
                          <a:latin typeface="Arial"/>
                        </a:rPr>
                        <a:t> </a:t>
                      </a: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Helfen</a:t>
                      </a:r>
                      <a:r>
                        <a:rPr lang="de-DE" sz="1200" b="0" strike="noStrike" spc="-1" dirty="0">
                          <a:solidFill>
                            <a:srgbClr val="808080"/>
                          </a:solidFill>
                          <a:latin typeface="Arial"/>
                        </a:rPr>
                        <a:t> </a:t>
                      </a: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Geselligkeit</a:t>
                      </a:r>
                      <a:r>
                        <a:rPr lang="de-DE" sz="1200" b="0" strike="noStrike" spc="-1" dirty="0">
                          <a:solidFill>
                            <a:srgbClr val="808080"/>
                          </a:solidFill>
                          <a:latin typeface="Arial"/>
                        </a:rPr>
                        <a:t> </a:t>
                      </a:r>
                      <a:endParaRPr lang="de-DE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Kommunizieren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72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"/>
          <p:cNvGraphicFramePr/>
          <p:nvPr>
            <p:extLst>
              <p:ext uri="{D42A27DB-BD31-4B8C-83A1-F6EECF244321}">
                <p14:modId xmlns:p14="http://schemas.microsoft.com/office/powerpoint/2010/main" val="2722396527"/>
              </p:ext>
            </p:extLst>
          </p:nvPr>
        </p:nvGraphicFramePr>
        <p:xfrm>
          <a:off x="2886120" y="2556720"/>
          <a:ext cx="7079760" cy="1189114"/>
        </p:xfrm>
        <a:graphic>
          <a:graphicData uri="http://schemas.openxmlformats.org/drawingml/2006/table">
            <a:tbl>
              <a:tblPr/>
              <a:tblGrid>
                <a:gridCol w="353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96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Motivation</a:t>
                      </a: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Ziele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marB="3600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318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le 5"/>
          <p:cNvGraphicFramePr/>
          <p:nvPr>
            <p:extLst>
              <p:ext uri="{D42A27DB-BD31-4B8C-83A1-F6EECF244321}">
                <p14:modId xmlns:p14="http://schemas.microsoft.com/office/powerpoint/2010/main" val="1129286760"/>
              </p:ext>
            </p:extLst>
          </p:nvPr>
        </p:nvGraphicFramePr>
        <p:xfrm>
          <a:off x="2245320" y="876600"/>
          <a:ext cx="7720560" cy="1597320"/>
        </p:xfrm>
        <a:graphic>
          <a:graphicData uri="http://schemas.openxmlformats.org/drawingml/2006/table">
            <a:tbl>
              <a:tblPr/>
              <a:tblGrid>
                <a:gridCol w="772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6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Über mich / Biographie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marT="2520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latin typeface="Arial"/>
                        </a:rPr>
                        <a:t>Stefan ist in einem taditionellen familiärem Umfeld auf dem Land aufgewachsen. Er hat 2 jüngere Brüder und die Eltern führen einen landwirtschaftlichen Betrieb. Während seiner Ausbildung ist er nach St. Augustin umgezogen. In seiner Freizeit übernimmt er Arbeiten in der Land- und Forstwirtschaft. Stefan ist verwurzelt mit seiner Heimat und er engagiert sich gerne in lokalen gemeinnützigen Organisationen. Beruflich arbeitet er in einem Betrieb für den Bau technischer Produktionsanlagen. Vor 6 Jahren hat er Schlagzeug gelernt und er spielt unregelmässig in einem Musikverein.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le 6"/>
          <p:cNvGraphicFramePr/>
          <p:nvPr>
            <p:extLst>
              <p:ext uri="{D42A27DB-BD31-4B8C-83A1-F6EECF244321}">
                <p14:modId xmlns:p14="http://schemas.microsoft.com/office/powerpoint/2010/main" val="1187950780"/>
              </p:ext>
            </p:extLst>
          </p:nvPr>
        </p:nvGraphicFramePr>
        <p:xfrm>
          <a:off x="8014200" y="6309360"/>
          <a:ext cx="1951680" cy="1153858"/>
        </p:xfrm>
        <a:graphic>
          <a:graphicData uri="http://schemas.openxmlformats.org/drawingml/2006/table">
            <a:tbl>
              <a:tblPr/>
              <a:tblGrid>
                <a:gridCol w="19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458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Interessen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400">
                <a:tc>
                  <a:txBody>
                    <a:bodyPr/>
                    <a:lstStyle/>
                    <a:p>
                      <a:pPr marL="171360" indent="-168840">
                        <a:lnSpc>
                          <a:spcPct val="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le 8"/>
          <p:cNvGraphicFramePr/>
          <p:nvPr>
            <p:extLst>
              <p:ext uri="{D42A27DB-BD31-4B8C-83A1-F6EECF244321}">
                <p14:modId xmlns:p14="http://schemas.microsoft.com/office/powerpoint/2010/main" val="3565160088"/>
              </p:ext>
            </p:extLst>
          </p:nvPr>
        </p:nvGraphicFramePr>
        <p:xfrm>
          <a:off x="8014200" y="3790620"/>
          <a:ext cx="1951680" cy="1212334"/>
        </p:xfrm>
        <a:graphic>
          <a:graphicData uri="http://schemas.openxmlformats.org/drawingml/2006/table">
            <a:tbl>
              <a:tblPr/>
              <a:tblGrid>
                <a:gridCol w="19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446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Musikgeschmack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888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36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Table 9"/>
          <p:cNvGraphicFramePr/>
          <p:nvPr>
            <p:extLst>
              <p:ext uri="{D42A27DB-BD31-4B8C-83A1-F6EECF244321}">
                <p14:modId xmlns:p14="http://schemas.microsoft.com/office/powerpoint/2010/main" val="1358695563"/>
              </p:ext>
            </p:extLst>
          </p:nvPr>
        </p:nvGraphicFramePr>
        <p:xfrm>
          <a:off x="8019680" y="5077080"/>
          <a:ext cx="1946200" cy="1190160"/>
        </p:xfrm>
        <a:graphic>
          <a:graphicData uri="http://schemas.openxmlformats.org/drawingml/2006/table">
            <a:tbl>
              <a:tblPr/>
              <a:tblGrid>
                <a:gridCol w="19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Lieblingsband</a:t>
                      </a: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640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le 10"/>
          <p:cNvGraphicFramePr/>
          <p:nvPr>
            <p:extLst>
              <p:ext uri="{D42A27DB-BD31-4B8C-83A1-F6EECF244321}">
                <p14:modId xmlns:p14="http://schemas.microsoft.com/office/powerpoint/2010/main" val="3201530264"/>
              </p:ext>
            </p:extLst>
          </p:nvPr>
        </p:nvGraphicFramePr>
        <p:xfrm>
          <a:off x="2896740" y="3792682"/>
          <a:ext cx="5085720" cy="1210272"/>
        </p:xfrm>
        <a:graphic>
          <a:graphicData uri="http://schemas.openxmlformats.org/drawingml/2006/table">
            <a:tbl>
              <a:tblPr/>
              <a:tblGrid>
                <a:gridCol w="254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7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♥ Glücklich wenn..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latin typeface="Arial"/>
                      </a:endParaRPr>
                    </a:p>
                  </a:txBody>
                  <a:tcPr marR="0" marT="2520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193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4" name="Grafik 53"/>
          <p:cNvPicPr/>
          <p:nvPr/>
        </p:nvPicPr>
        <p:blipFill>
          <a:blip r:embed="rId3"/>
          <a:stretch/>
        </p:blipFill>
        <p:spPr>
          <a:xfrm>
            <a:off x="180000" y="201600"/>
            <a:ext cx="1889640" cy="2232360"/>
          </a:xfrm>
          <a:prstGeom prst="rect">
            <a:avLst/>
          </a:prstGeom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0E2EE49-6C7A-4608-A3CA-3A117CEA9E8A}"/>
              </a:ext>
            </a:extLst>
          </p:cNvPr>
          <p:cNvSpPr txBox="1"/>
          <p:nvPr/>
        </p:nvSpPr>
        <p:spPr>
          <a:xfrm>
            <a:off x="154800" y="2897807"/>
            <a:ext cx="2619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Alter:</a:t>
            </a:r>
            <a:r>
              <a:rPr lang="de-DE" sz="1200" dirty="0"/>
              <a:t> 28 Jahre</a:t>
            </a:r>
          </a:p>
          <a:p>
            <a:r>
              <a:rPr lang="de-DE" sz="1200" b="1" dirty="0"/>
              <a:t>Job: </a:t>
            </a:r>
            <a:r>
              <a:rPr lang="de-DE" sz="1200" dirty="0"/>
              <a:t>Facharbeiter Maschinenbau</a:t>
            </a:r>
          </a:p>
          <a:p>
            <a:r>
              <a:rPr lang="de-DE" sz="1200" b="1" dirty="0"/>
              <a:t>Ausbildung: </a:t>
            </a:r>
            <a:r>
              <a:rPr lang="de-DE" sz="1200" dirty="0"/>
              <a:t>Techniker</a:t>
            </a:r>
          </a:p>
          <a:p>
            <a:r>
              <a:rPr lang="de-DE" sz="1200" b="1" dirty="0"/>
              <a:t>Wohnort: </a:t>
            </a:r>
            <a:r>
              <a:rPr lang="de-DE" sz="1200" dirty="0"/>
              <a:t>St. Augustin</a:t>
            </a:r>
          </a:p>
          <a:p>
            <a:r>
              <a:rPr lang="de-DE" sz="1200" b="1" dirty="0"/>
              <a:t>Familienstand: </a:t>
            </a:r>
            <a:r>
              <a:rPr lang="de-DE" sz="1200" dirty="0"/>
              <a:t>ledig, keine Kinder</a:t>
            </a:r>
          </a:p>
          <a:p>
            <a:r>
              <a:rPr lang="de-DE" sz="1200" b="1" dirty="0"/>
              <a:t>Persönlichkeit:</a:t>
            </a:r>
            <a:r>
              <a:rPr lang="de-DE" sz="1200" dirty="0"/>
              <a:t> zielstrebig, bodenständig, Pragmatiker, eher zurückhaltend; aber bestimmend</a:t>
            </a:r>
            <a:endParaRPr lang="de-DE" sz="12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62F7B41-4A08-4208-B591-356F9CB60AAD}"/>
              </a:ext>
            </a:extLst>
          </p:cNvPr>
          <p:cNvSpPr txBox="1"/>
          <p:nvPr/>
        </p:nvSpPr>
        <p:spPr>
          <a:xfrm>
            <a:off x="2879840" y="2897807"/>
            <a:ext cx="352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sucht kleinere Gruppe mit aktuellem Musik-Repertoire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würde gerne mehr Verantwortung übernehmen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A243C4-0C24-468A-8BA8-110274889D60}"/>
              </a:ext>
            </a:extLst>
          </p:cNvPr>
          <p:cNvSpPr txBox="1"/>
          <p:nvPr/>
        </p:nvSpPr>
        <p:spPr>
          <a:xfrm>
            <a:off x="6417020" y="2897807"/>
            <a:ext cx="352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Spaß haben mit Gleichgesinnten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bessere zeitliche Vereinbarkeit mit bestehenden Verpflichtungen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9047C01-F109-4673-BC0B-311BCC54DD1C}"/>
              </a:ext>
            </a:extLst>
          </p:cNvPr>
          <p:cNvSpPr txBox="1"/>
          <p:nvPr/>
        </p:nvSpPr>
        <p:spPr>
          <a:xfrm>
            <a:off x="2879840" y="4185920"/>
            <a:ext cx="253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man sich auf ihn verlassen kann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eine schwierige Passage sitzt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E44E70-6777-4BAA-BFCB-C198E0A3D710}"/>
              </a:ext>
            </a:extLst>
          </p:cNvPr>
          <p:cNvSpPr txBox="1"/>
          <p:nvPr/>
        </p:nvSpPr>
        <p:spPr>
          <a:xfrm>
            <a:off x="5447020" y="4169721"/>
            <a:ext cx="253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der Wecker klingelt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andere im Orchester den Takt verlieren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574DD2-4853-4615-A8BB-983955822C09}"/>
              </a:ext>
            </a:extLst>
          </p:cNvPr>
          <p:cNvSpPr txBox="1"/>
          <p:nvPr/>
        </p:nvSpPr>
        <p:spPr>
          <a:xfrm>
            <a:off x="7999360" y="4169721"/>
            <a:ext cx="192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Schlager der 90-er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POP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C86EEE1-609B-461C-9FE5-5CEBD2170685}"/>
              </a:ext>
            </a:extLst>
          </p:cNvPr>
          <p:cNvSpPr txBox="1"/>
          <p:nvPr/>
        </p:nvSpPr>
        <p:spPr>
          <a:xfrm>
            <a:off x="8007540" y="5372078"/>
            <a:ext cx="1958340" cy="672867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Nickelback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Linkin Park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Wolfgang Petry</a:t>
            </a:r>
          </a:p>
        </p:txBody>
      </p:sp>
      <p:graphicFrame>
        <p:nvGraphicFramePr>
          <p:cNvPr id="22" name="Table 9">
            <a:extLst>
              <a:ext uri="{FF2B5EF4-FFF2-40B4-BE49-F238E27FC236}">
                <a16:creationId xmlns:a16="http://schemas.microsoft.com/office/drawing/2014/main" id="{834E1FDB-902A-4ABD-A9D5-B8F6DB823C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621563"/>
              </p:ext>
            </p:extLst>
          </p:nvPr>
        </p:nvGraphicFramePr>
        <p:xfrm>
          <a:off x="5467340" y="5069161"/>
          <a:ext cx="2497380" cy="2394056"/>
        </p:xfrm>
        <a:graphic>
          <a:graphicData uri="http://schemas.openxmlformats.org/drawingml/2006/table">
            <a:tbl>
              <a:tblPr/>
              <a:tblGrid>
                <a:gridCol w="249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17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IT- Affinität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877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D2B85F0C-7B08-4C4C-9C3E-8791F110D9D7}"/>
              </a:ext>
            </a:extLst>
          </p:cNvPr>
          <p:cNvSpPr txBox="1"/>
          <p:nvPr/>
        </p:nvSpPr>
        <p:spPr>
          <a:xfrm>
            <a:off x="5485080" y="5379993"/>
            <a:ext cx="2497380" cy="1396142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checkt E-Mails in Straßenbahn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nutzt Skype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Mails lesen am Rechner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Facebook und Internetrecherche parallel zum Fernsehen </a:t>
            </a:r>
          </a:p>
          <a:p>
            <a:endParaRPr lang="de-DE" sz="11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D221027-571B-455C-BBBC-44D8A75BC7F3}"/>
              </a:ext>
            </a:extLst>
          </p:cNvPr>
          <p:cNvSpPr txBox="1"/>
          <p:nvPr/>
        </p:nvSpPr>
        <p:spPr>
          <a:xfrm>
            <a:off x="8007540" y="6683075"/>
            <a:ext cx="193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Maschinen reparieren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Familie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99EEDB-B5B1-4F1F-B71A-A58E2254280F}"/>
              </a:ext>
            </a:extLst>
          </p:cNvPr>
          <p:cNvSpPr txBox="1"/>
          <p:nvPr/>
        </p:nvSpPr>
        <p:spPr>
          <a:xfrm>
            <a:off x="5447020" y="3813841"/>
            <a:ext cx="2509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spc="-1" dirty="0">
                <a:solidFill>
                  <a:srgbClr val="000000"/>
                </a:solidFill>
              </a:rPr>
              <a:t>😞  Ärgerlich wenn..</a:t>
            </a:r>
            <a:endParaRPr lang="de-DE" sz="1400" spc="-1" dirty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7"/>
          <p:cNvGraphicFramePr/>
          <p:nvPr>
            <p:extLst>
              <p:ext uri="{D42A27DB-BD31-4B8C-83A1-F6EECF244321}">
                <p14:modId xmlns:p14="http://schemas.microsoft.com/office/powerpoint/2010/main" val="1877745167"/>
              </p:ext>
            </p:extLst>
          </p:nvPr>
        </p:nvGraphicFramePr>
        <p:xfrm>
          <a:off x="158040" y="2536200"/>
          <a:ext cx="2616120" cy="2466754"/>
        </p:xfrm>
        <a:graphic>
          <a:graphicData uri="http://schemas.openxmlformats.org/drawingml/2006/table">
            <a:tbl>
              <a:tblPr/>
              <a:tblGrid>
                <a:gridCol w="261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3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Zur Person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6711">
                <a:tc>
                  <a:txBody>
                    <a:bodyPr/>
                    <a:lstStyle/>
                    <a:p>
                      <a:pPr algn="l">
                        <a:lnSpc>
                          <a:spcPct val="0"/>
                        </a:lnSpc>
                      </a:pPr>
                      <a:endParaRPr lang="de-DE" sz="1200" b="1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marL="108000" marR="900000" marT="144000" marB="180000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CustomShape 1"/>
          <p:cNvSpPr/>
          <p:nvPr/>
        </p:nvSpPr>
        <p:spPr>
          <a:xfrm rot="11400">
            <a:off x="159480" y="179640"/>
            <a:ext cx="1941480" cy="222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/>
          <a:lstStyle/>
          <a:p>
            <a:pPr algn="ctr">
              <a:lnSpc>
                <a:spcPct val="0"/>
              </a:lnSpc>
            </a:pPr>
            <a:r>
              <a:rPr lang="de-DE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BILD</a:t>
            </a:r>
            <a:endParaRPr lang="de-DE" sz="26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222280" y="178920"/>
            <a:ext cx="7719120" cy="58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solidFill>
              <a:srgbClr val="1C368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0"/>
          <a:lstStyle/>
          <a:p>
            <a:pPr algn="ctr">
              <a:lnSpc>
                <a:spcPct val="0"/>
              </a:lnSpc>
            </a:pPr>
            <a:r>
              <a:rPr lang="de-DE" sz="3200" b="1" spc="-1" dirty="0">
                <a:solidFill>
                  <a:srgbClr val="000000"/>
                </a:solidFill>
                <a:latin typeface="Arial"/>
                <a:ea typeface="DejaVu Sans"/>
              </a:rPr>
              <a:t>Elke</a:t>
            </a:r>
            <a:r>
              <a:rPr lang="de-DE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 E-Gitarre</a:t>
            </a:r>
            <a:endParaRPr lang="de-DE" sz="3200" b="0" strike="noStrike" spc="-1" dirty="0">
              <a:latin typeface="Arial"/>
            </a:endParaRPr>
          </a:p>
        </p:txBody>
      </p:sp>
      <p:graphicFrame>
        <p:nvGraphicFramePr>
          <p:cNvPr id="46" name="Table 3"/>
          <p:cNvGraphicFramePr/>
          <p:nvPr>
            <p:extLst>
              <p:ext uri="{D42A27DB-BD31-4B8C-83A1-F6EECF244321}">
                <p14:modId xmlns:p14="http://schemas.microsoft.com/office/powerpoint/2010/main" val="3396541660"/>
              </p:ext>
            </p:extLst>
          </p:nvPr>
        </p:nvGraphicFramePr>
        <p:xfrm>
          <a:off x="154800" y="5069164"/>
          <a:ext cx="5260480" cy="2394054"/>
        </p:xfrm>
        <a:graphic>
          <a:graphicData uri="http://schemas.openxmlformats.org/drawingml/2006/table">
            <a:tbl>
              <a:tblPr/>
              <a:tblGrid>
                <a:gridCol w="26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615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  <a:spcBef>
                          <a:spcPts val="564"/>
                        </a:spcBef>
                        <a:spcAft>
                          <a:spcPts val="564"/>
                        </a:spcAft>
                      </a:pPr>
                      <a:r>
                        <a:rPr lang="de-DE" sz="1200" b="0" strike="noStrike" spc="-1" dirty="0">
                          <a:latin typeface="Arial"/>
                        </a:rPr>
                        <a:t>Bedürfnisse handlungsbezogen </a:t>
                      </a:r>
                    </a:p>
                  </a:txBody>
                  <a:tcPr anchor="b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Bedürfnisse sozial</a:t>
                      </a:r>
                    </a:p>
                  </a:txBody>
                  <a:tcPr anchor="b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43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  <a:spcBef>
                          <a:spcPts val="564"/>
                        </a:spcBef>
                        <a:spcAft>
                          <a:spcPts val="564"/>
                        </a:spcAft>
                      </a:pPr>
                      <a:endParaRPr lang="de-DE" sz="1200" b="0" strike="noStrike" spc="-1" dirty="0">
                        <a:latin typeface="Arial"/>
                      </a:endParaRP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Kreativität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Anregung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Risiko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Effizienz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Ziele setzen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Kompetenz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Entspannung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R="0" marT="3600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Gehorchen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Bestimmen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Familie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Freundschaft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Helfen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Kommunizieren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108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"/>
          <p:cNvGraphicFramePr/>
          <p:nvPr>
            <p:extLst>
              <p:ext uri="{D42A27DB-BD31-4B8C-83A1-F6EECF244321}">
                <p14:modId xmlns:p14="http://schemas.microsoft.com/office/powerpoint/2010/main" val="1214115229"/>
              </p:ext>
            </p:extLst>
          </p:nvPr>
        </p:nvGraphicFramePr>
        <p:xfrm>
          <a:off x="2886120" y="2546329"/>
          <a:ext cx="7079760" cy="1189114"/>
        </p:xfrm>
        <a:graphic>
          <a:graphicData uri="http://schemas.openxmlformats.org/drawingml/2006/table">
            <a:tbl>
              <a:tblPr/>
              <a:tblGrid>
                <a:gridCol w="353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96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Motivation</a:t>
                      </a: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Ziele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marB="36000" anchor="b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318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le 5"/>
          <p:cNvGraphicFramePr/>
          <p:nvPr>
            <p:extLst>
              <p:ext uri="{D42A27DB-BD31-4B8C-83A1-F6EECF244321}">
                <p14:modId xmlns:p14="http://schemas.microsoft.com/office/powerpoint/2010/main" val="4048904515"/>
              </p:ext>
            </p:extLst>
          </p:nvPr>
        </p:nvGraphicFramePr>
        <p:xfrm>
          <a:off x="2245320" y="876599"/>
          <a:ext cx="7720560" cy="1602361"/>
        </p:xfrm>
        <a:graphic>
          <a:graphicData uri="http://schemas.openxmlformats.org/drawingml/2006/table">
            <a:tbl>
              <a:tblPr/>
              <a:tblGrid>
                <a:gridCol w="772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28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Über mich / Biographie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marT="252000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4077"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Elke ist erst vor 5 Jahren nach Bonn gezogen. Sie ist in Hannover aufgewachsen und hat dort bei der</a:t>
                      </a:r>
                    </a:p>
                    <a:p>
                      <a:r>
                        <a:rPr lang="de-DE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Stadtsparkasse für den Bereich Immobilien gearbeitet. Ihre Tochter geht aktuell in eine Ganztagsschule,</a:t>
                      </a:r>
                    </a:p>
                    <a:p>
                      <a:r>
                        <a:rPr lang="de-DE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sodass sie sich neben ihren Teilzeit- Job in Bonn auch wieder ihrer alten Leidenschaft Musikspielen widmen</a:t>
                      </a:r>
                    </a:p>
                    <a:p>
                      <a:r>
                        <a:rPr lang="de-DE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will. Sie hat in ihrer bisherigen Aktiven- Zeit einige Leistungskurse der Landesschule besucht und sehr gute</a:t>
                      </a:r>
                    </a:p>
                    <a:p>
                      <a:r>
                        <a:rPr lang="de-DE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Leistungen bescheinigt bekommen.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le 6"/>
          <p:cNvGraphicFramePr/>
          <p:nvPr>
            <p:extLst>
              <p:ext uri="{D42A27DB-BD31-4B8C-83A1-F6EECF244321}">
                <p14:modId xmlns:p14="http://schemas.microsoft.com/office/powerpoint/2010/main" val="494179090"/>
              </p:ext>
            </p:extLst>
          </p:nvPr>
        </p:nvGraphicFramePr>
        <p:xfrm>
          <a:off x="8014200" y="6309360"/>
          <a:ext cx="1951680" cy="1153858"/>
        </p:xfrm>
        <a:graphic>
          <a:graphicData uri="http://schemas.openxmlformats.org/drawingml/2006/table">
            <a:tbl>
              <a:tblPr/>
              <a:tblGrid>
                <a:gridCol w="19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458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Interessen</a:t>
                      </a:r>
                    </a:p>
                  </a:txBody>
                  <a:tcPr anchor="b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400">
                <a:tc>
                  <a:txBody>
                    <a:bodyPr/>
                    <a:lstStyle/>
                    <a:p>
                      <a:pPr marL="171360" indent="-168840">
                        <a:lnSpc>
                          <a:spcPct val="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le 8"/>
          <p:cNvGraphicFramePr/>
          <p:nvPr>
            <p:extLst>
              <p:ext uri="{D42A27DB-BD31-4B8C-83A1-F6EECF244321}">
                <p14:modId xmlns:p14="http://schemas.microsoft.com/office/powerpoint/2010/main" val="2474681765"/>
              </p:ext>
            </p:extLst>
          </p:nvPr>
        </p:nvGraphicFramePr>
        <p:xfrm>
          <a:off x="8014200" y="3790620"/>
          <a:ext cx="1951680" cy="1212334"/>
        </p:xfrm>
        <a:graphic>
          <a:graphicData uri="http://schemas.openxmlformats.org/drawingml/2006/table">
            <a:tbl>
              <a:tblPr/>
              <a:tblGrid>
                <a:gridCol w="19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446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Musikgeschmack</a:t>
                      </a:r>
                    </a:p>
                  </a:txBody>
                  <a:tcPr anchor="b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888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36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Table 9"/>
          <p:cNvGraphicFramePr/>
          <p:nvPr>
            <p:extLst>
              <p:ext uri="{D42A27DB-BD31-4B8C-83A1-F6EECF244321}">
                <p14:modId xmlns:p14="http://schemas.microsoft.com/office/powerpoint/2010/main" val="1934366049"/>
              </p:ext>
            </p:extLst>
          </p:nvPr>
        </p:nvGraphicFramePr>
        <p:xfrm>
          <a:off x="8019680" y="5077080"/>
          <a:ext cx="1946200" cy="1190160"/>
        </p:xfrm>
        <a:graphic>
          <a:graphicData uri="http://schemas.openxmlformats.org/drawingml/2006/table">
            <a:tbl>
              <a:tblPr/>
              <a:tblGrid>
                <a:gridCol w="19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Lieblingsbands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640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le 10"/>
          <p:cNvGraphicFramePr/>
          <p:nvPr>
            <p:extLst>
              <p:ext uri="{D42A27DB-BD31-4B8C-83A1-F6EECF244321}">
                <p14:modId xmlns:p14="http://schemas.microsoft.com/office/powerpoint/2010/main" val="1952658567"/>
              </p:ext>
            </p:extLst>
          </p:nvPr>
        </p:nvGraphicFramePr>
        <p:xfrm>
          <a:off x="2896740" y="3792682"/>
          <a:ext cx="5085720" cy="1210272"/>
        </p:xfrm>
        <a:graphic>
          <a:graphicData uri="http://schemas.openxmlformats.org/drawingml/2006/table">
            <a:tbl>
              <a:tblPr/>
              <a:tblGrid>
                <a:gridCol w="254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7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♥ Glücklich wenn..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latin typeface="Arial"/>
                      </a:endParaRPr>
                    </a:p>
                  </a:txBody>
                  <a:tcPr marT="72000" anchor="b" anchorCtr="1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193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00E2EE49-6C7A-4608-A3CA-3A117CEA9E8A}"/>
              </a:ext>
            </a:extLst>
          </p:cNvPr>
          <p:cNvSpPr txBox="1"/>
          <p:nvPr/>
        </p:nvSpPr>
        <p:spPr>
          <a:xfrm>
            <a:off x="154800" y="2897807"/>
            <a:ext cx="2619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Alter: </a:t>
            </a:r>
            <a:r>
              <a:rPr lang="de-DE" sz="1200" dirty="0"/>
              <a:t>35 Jahre</a:t>
            </a:r>
          </a:p>
          <a:p>
            <a:r>
              <a:rPr lang="de-DE" sz="1200" b="1" dirty="0"/>
              <a:t>Job: </a:t>
            </a:r>
            <a:r>
              <a:rPr lang="de-DE" sz="1200" dirty="0"/>
              <a:t>Bankerin</a:t>
            </a:r>
          </a:p>
          <a:p>
            <a:r>
              <a:rPr lang="de-DE" sz="1200" b="1" dirty="0"/>
              <a:t>Ausbildung: </a:t>
            </a:r>
            <a:r>
              <a:rPr lang="de-DE" sz="1200" dirty="0"/>
              <a:t>Bankkauffrau</a:t>
            </a:r>
          </a:p>
          <a:p>
            <a:r>
              <a:rPr lang="de-DE" sz="1200" b="1" dirty="0"/>
              <a:t>Wohnort: </a:t>
            </a:r>
            <a:r>
              <a:rPr lang="de-DE" sz="1200" dirty="0"/>
              <a:t>Bonn-Beuel</a:t>
            </a:r>
          </a:p>
          <a:p>
            <a:r>
              <a:rPr lang="de-DE" sz="1200" b="1" dirty="0"/>
              <a:t>Familienstand: </a:t>
            </a:r>
            <a:r>
              <a:rPr lang="de-DE" sz="1200" dirty="0"/>
              <a:t>verheiratet, ein</a:t>
            </a:r>
          </a:p>
          <a:p>
            <a:r>
              <a:rPr lang="de-DE" sz="1200" dirty="0"/>
              <a:t>Kind</a:t>
            </a:r>
          </a:p>
          <a:p>
            <a:r>
              <a:rPr lang="de-DE" sz="1200" b="1" dirty="0"/>
              <a:t>Persönlichkeit:</a:t>
            </a:r>
          </a:p>
          <a:p>
            <a:r>
              <a:rPr lang="de-DE" sz="1200" dirty="0"/>
              <a:t>selbstbewusst, unscheinbare</a:t>
            </a:r>
          </a:p>
          <a:p>
            <a:r>
              <a:rPr lang="de-DE" sz="1200" dirty="0"/>
              <a:t>Erscheinung, anpackend, engagiert</a:t>
            </a:r>
          </a:p>
          <a:p>
            <a:r>
              <a:rPr lang="de-DE" sz="1200" dirty="0"/>
              <a:t>übernimmt übergreifende Aufgaben</a:t>
            </a:r>
            <a:endParaRPr lang="de-DE" sz="12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62F7B41-4A08-4208-B591-356F9CB60AAD}"/>
              </a:ext>
            </a:extLst>
          </p:cNvPr>
          <p:cNvSpPr txBox="1"/>
          <p:nvPr/>
        </p:nvSpPr>
        <p:spPr>
          <a:xfrm>
            <a:off x="2879840" y="2897807"/>
            <a:ext cx="352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gesellschaftlicher Beitrag leisten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in der Musikerrolle beweisen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A243C4-0C24-468A-8BA8-110274889D60}"/>
              </a:ext>
            </a:extLst>
          </p:cNvPr>
          <p:cNvSpPr txBox="1"/>
          <p:nvPr/>
        </p:nvSpPr>
        <p:spPr>
          <a:xfrm>
            <a:off x="6417020" y="2897807"/>
            <a:ext cx="352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gute Leistung zeigen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Vorbildfunktion erfüllen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9047C01-F109-4673-BC0B-311BCC54DD1C}"/>
              </a:ext>
            </a:extLst>
          </p:cNvPr>
          <p:cNvSpPr txBox="1"/>
          <p:nvPr/>
        </p:nvSpPr>
        <p:spPr>
          <a:xfrm>
            <a:off x="2879840" y="4185920"/>
            <a:ext cx="253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alle ihr bestes 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ihre Leistung anerkannt wird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E44E70-6777-4BAA-BFCB-C198E0A3D710}"/>
              </a:ext>
            </a:extLst>
          </p:cNvPr>
          <p:cNvSpPr txBox="1"/>
          <p:nvPr/>
        </p:nvSpPr>
        <p:spPr>
          <a:xfrm>
            <a:off x="5447020" y="4169721"/>
            <a:ext cx="253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Engagement fehlt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sie nicht ernst genommen wird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574DD2-4853-4615-A8BB-983955822C09}"/>
              </a:ext>
            </a:extLst>
          </p:cNvPr>
          <p:cNvSpPr txBox="1"/>
          <p:nvPr/>
        </p:nvSpPr>
        <p:spPr>
          <a:xfrm>
            <a:off x="7999360" y="4169721"/>
            <a:ext cx="19232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POP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Schlager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Oldies &amp; Evergreens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C86EEE1-609B-461C-9FE5-5CEBD2170685}"/>
              </a:ext>
            </a:extLst>
          </p:cNvPr>
          <p:cNvSpPr txBox="1"/>
          <p:nvPr/>
        </p:nvSpPr>
        <p:spPr>
          <a:xfrm>
            <a:off x="8007540" y="5372078"/>
            <a:ext cx="1958340" cy="693830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Dieter Thomas Kuhn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Rex Gildo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100" dirty="0"/>
          </a:p>
        </p:txBody>
      </p:sp>
      <p:graphicFrame>
        <p:nvGraphicFramePr>
          <p:cNvPr id="22" name="Table 9">
            <a:extLst>
              <a:ext uri="{FF2B5EF4-FFF2-40B4-BE49-F238E27FC236}">
                <a16:creationId xmlns:a16="http://schemas.microsoft.com/office/drawing/2014/main" id="{834E1FDB-902A-4ABD-A9D5-B8F6DB823C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4180534"/>
              </p:ext>
            </p:extLst>
          </p:nvPr>
        </p:nvGraphicFramePr>
        <p:xfrm>
          <a:off x="5467340" y="5069161"/>
          <a:ext cx="2497380" cy="2394056"/>
        </p:xfrm>
        <a:graphic>
          <a:graphicData uri="http://schemas.openxmlformats.org/drawingml/2006/table">
            <a:tbl>
              <a:tblPr/>
              <a:tblGrid>
                <a:gridCol w="249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17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IT- Affinität</a:t>
                      </a:r>
                    </a:p>
                  </a:txBody>
                  <a:tcPr anchor="b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877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D2B85F0C-7B08-4C4C-9C3E-8791F110D9D7}"/>
              </a:ext>
            </a:extLst>
          </p:cNvPr>
          <p:cNvSpPr txBox="1"/>
          <p:nvPr/>
        </p:nvSpPr>
        <p:spPr>
          <a:xfrm>
            <a:off x="5485080" y="5379993"/>
            <a:ext cx="2497380" cy="1801826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nutzt App-basiertes Musik-Streaming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nutzt Weiterbildungsangebote in Form von Online-Seminaren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hat sich eine Smart-Watch gekauft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liest Zeitschriften auf dem Tablet</a:t>
            </a:r>
          </a:p>
          <a:p>
            <a:endParaRPr lang="de-DE" sz="11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D221027-571B-455C-BBBC-44D8A75BC7F3}"/>
              </a:ext>
            </a:extLst>
          </p:cNvPr>
          <p:cNvSpPr txBox="1"/>
          <p:nvPr/>
        </p:nvSpPr>
        <p:spPr>
          <a:xfrm>
            <a:off x="8007540" y="6683075"/>
            <a:ext cx="193386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Gardetanz</a:t>
            </a:r>
          </a:p>
          <a:p>
            <a:endParaRPr lang="de-DE" sz="1100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59DDBF94-1062-4468-8BE6-B9ACC4E4AE1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88000" y="216000"/>
            <a:ext cx="1691280" cy="2159280"/>
          </a:xfrm>
          <a:prstGeom prst="rect">
            <a:avLst/>
          </a:prstGeom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396491D-068D-4CF6-B573-7DE05BB63E11}"/>
              </a:ext>
            </a:extLst>
          </p:cNvPr>
          <p:cNvSpPr txBox="1"/>
          <p:nvPr/>
        </p:nvSpPr>
        <p:spPr>
          <a:xfrm>
            <a:off x="5415280" y="3796028"/>
            <a:ext cx="2517700" cy="1165310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de-DE" sz="1400" spc="-1" dirty="0">
                <a:solidFill>
                  <a:srgbClr val="000000"/>
                </a:solidFill>
              </a:rPr>
              <a:t>😞  Ärgerlich wenn..</a:t>
            </a:r>
            <a:endParaRPr lang="de-DE" sz="1400" spc="-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6559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7"/>
          <p:cNvGraphicFramePr/>
          <p:nvPr>
            <p:extLst>
              <p:ext uri="{D42A27DB-BD31-4B8C-83A1-F6EECF244321}">
                <p14:modId xmlns:p14="http://schemas.microsoft.com/office/powerpoint/2010/main" val="3823763588"/>
              </p:ext>
            </p:extLst>
          </p:nvPr>
        </p:nvGraphicFramePr>
        <p:xfrm>
          <a:off x="158040" y="2536200"/>
          <a:ext cx="2616120" cy="2466754"/>
        </p:xfrm>
        <a:graphic>
          <a:graphicData uri="http://schemas.openxmlformats.org/drawingml/2006/table">
            <a:tbl>
              <a:tblPr/>
              <a:tblGrid>
                <a:gridCol w="261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3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Zur Person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6711">
                <a:tc>
                  <a:txBody>
                    <a:bodyPr/>
                    <a:lstStyle/>
                    <a:p>
                      <a:pPr algn="l">
                        <a:lnSpc>
                          <a:spcPct val="0"/>
                        </a:lnSpc>
                      </a:pPr>
                      <a:endParaRPr lang="de-DE" sz="1200" b="1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marL="108000" marR="900000" marT="144000" marB="180000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CustomShape 1"/>
          <p:cNvSpPr/>
          <p:nvPr/>
        </p:nvSpPr>
        <p:spPr>
          <a:xfrm rot="11400">
            <a:off x="159480" y="179640"/>
            <a:ext cx="1941480" cy="222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/>
          <a:lstStyle/>
          <a:p>
            <a:pPr algn="ctr">
              <a:lnSpc>
                <a:spcPct val="0"/>
              </a:lnSpc>
            </a:pPr>
            <a:r>
              <a:rPr lang="de-DE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BILD</a:t>
            </a:r>
            <a:endParaRPr lang="de-DE" sz="26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222280" y="178920"/>
            <a:ext cx="7719120" cy="58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  <a:ln>
            <a:solidFill>
              <a:srgbClr val="1C368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0"/>
          <a:lstStyle/>
          <a:p>
            <a:pPr algn="ctr">
              <a:lnSpc>
                <a:spcPct val="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Tom - Trompete</a:t>
            </a:r>
            <a:endParaRPr lang="de-DE" sz="3200" b="0" strike="noStrike" spc="-1" dirty="0">
              <a:latin typeface="Arial"/>
            </a:endParaRPr>
          </a:p>
        </p:txBody>
      </p:sp>
      <p:graphicFrame>
        <p:nvGraphicFramePr>
          <p:cNvPr id="46" name="Table 3"/>
          <p:cNvGraphicFramePr/>
          <p:nvPr>
            <p:extLst>
              <p:ext uri="{D42A27DB-BD31-4B8C-83A1-F6EECF244321}">
                <p14:modId xmlns:p14="http://schemas.microsoft.com/office/powerpoint/2010/main" val="727092661"/>
              </p:ext>
            </p:extLst>
          </p:nvPr>
        </p:nvGraphicFramePr>
        <p:xfrm>
          <a:off x="154800" y="5069164"/>
          <a:ext cx="5260480" cy="2394054"/>
        </p:xfrm>
        <a:graphic>
          <a:graphicData uri="http://schemas.openxmlformats.org/drawingml/2006/table">
            <a:tbl>
              <a:tblPr/>
              <a:tblGrid>
                <a:gridCol w="26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615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  <a:spcBef>
                          <a:spcPts val="564"/>
                        </a:spcBef>
                        <a:spcAft>
                          <a:spcPts val="564"/>
                        </a:spcAft>
                      </a:pPr>
                      <a:r>
                        <a:rPr lang="de-DE" sz="1200" b="0" strike="noStrike" spc="-1" dirty="0">
                          <a:latin typeface="Arial"/>
                        </a:rPr>
                        <a:t>Bedürfnisse handlungsbezogen </a:t>
                      </a:r>
                    </a:p>
                  </a:txBody>
                  <a:tcPr anchor="b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Bedürfnisse sozial</a:t>
                      </a:r>
                    </a:p>
                  </a:txBody>
                  <a:tcPr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43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  <a:spcBef>
                          <a:spcPts val="564"/>
                        </a:spcBef>
                        <a:spcAft>
                          <a:spcPts val="564"/>
                        </a:spcAft>
                      </a:pPr>
                      <a:endParaRPr lang="de-DE" sz="1200" b="0" strike="noStrike" spc="-1" dirty="0">
                        <a:latin typeface="Arial"/>
                      </a:endParaRP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Kreativität Anregung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Neugier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Spielen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Motorische Aktivität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Rückmeldung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Bestimmen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Freundschaft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Geselligkeit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Kommunizieren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Gruppenzugehörigkeit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Sozialer Vergleich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72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"/>
          <p:cNvGraphicFramePr/>
          <p:nvPr>
            <p:extLst>
              <p:ext uri="{D42A27DB-BD31-4B8C-83A1-F6EECF244321}">
                <p14:modId xmlns:p14="http://schemas.microsoft.com/office/powerpoint/2010/main" val="2512920977"/>
              </p:ext>
            </p:extLst>
          </p:nvPr>
        </p:nvGraphicFramePr>
        <p:xfrm>
          <a:off x="2886120" y="2556720"/>
          <a:ext cx="7079760" cy="1189114"/>
        </p:xfrm>
        <a:graphic>
          <a:graphicData uri="http://schemas.openxmlformats.org/drawingml/2006/table">
            <a:tbl>
              <a:tblPr/>
              <a:tblGrid>
                <a:gridCol w="353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96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Motivation</a:t>
                      </a: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Ziele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marB="36000"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318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le 5"/>
          <p:cNvGraphicFramePr/>
          <p:nvPr>
            <p:extLst>
              <p:ext uri="{D42A27DB-BD31-4B8C-83A1-F6EECF244321}">
                <p14:modId xmlns:p14="http://schemas.microsoft.com/office/powerpoint/2010/main" val="1511344490"/>
              </p:ext>
            </p:extLst>
          </p:nvPr>
        </p:nvGraphicFramePr>
        <p:xfrm>
          <a:off x="2222280" y="840566"/>
          <a:ext cx="7719120" cy="1629424"/>
        </p:xfrm>
        <a:graphic>
          <a:graphicData uri="http://schemas.openxmlformats.org/drawingml/2006/table">
            <a:tbl>
              <a:tblPr/>
              <a:tblGrid>
                <a:gridCol w="771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22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Über mich / Biographie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marT="216000" marB="36000" anchor="ctr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204"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 ist in Bonn aufgewachsen. Er besucht das Beethoven-Gymnasium und zeigt dort gute Leistungen. </a:t>
                      </a:r>
                    </a:p>
                    <a:p>
                      <a:r>
                        <a:rPr lang="de-DE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der Schule ist das Spielen eines Instruments bis hin zur Veranstaltung umfangreicher Konzerte ein fester</a:t>
                      </a:r>
                    </a:p>
                    <a:p>
                      <a:r>
                        <a:rPr lang="de-DE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Bestandteil des Unterrichts. Ihm macht das Trompete-Spielen Spaß, aber er mochte einmal in einem anderen</a:t>
                      </a:r>
                    </a:p>
                    <a:p>
                      <a:r>
                        <a:rPr lang="de-DE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Umfeld regelmassig spielen. Er besitzt mehrere eigene Instrumente. Tom ist IT-affin und nutzt online-Angebote relativ oft.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B="36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le 6"/>
          <p:cNvGraphicFramePr/>
          <p:nvPr>
            <p:extLst>
              <p:ext uri="{D42A27DB-BD31-4B8C-83A1-F6EECF244321}">
                <p14:modId xmlns:p14="http://schemas.microsoft.com/office/powerpoint/2010/main" val="216551498"/>
              </p:ext>
            </p:extLst>
          </p:nvPr>
        </p:nvGraphicFramePr>
        <p:xfrm>
          <a:off x="8014200" y="6309360"/>
          <a:ext cx="1951680" cy="1153858"/>
        </p:xfrm>
        <a:graphic>
          <a:graphicData uri="http://schemas.openxmlformats.org/drawingml/2006/table">
            <a:tbl>
              <a:tblPr/>
              <a:tblGrid>
                <a:gridCol w="19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458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Interessen</a:t>
                      </a:r>
                    </a:p>
                  </a:txBody>
                  <a:tcPr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400">
                <a:tc>
                  <a:txBody>
                    <a:bodyPr/>
                    <a:lstStyle/>
                    <a:p>
                      <a:pPr marL="171360" indent="-168840">
                        <a:lnSpc>
                          <a:spcPct val="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le 8"/>
          <p:cNvGraphicFramePr/>
          <p:nvPr>
            <p:extLst>
              <p:ext uri="{D42A27DB-BD31-4B8C-83A1-F6EECF244321}">
                <p14:modId xmlns:p14="http://schemas.microsoft.com/office/powerpoint/2010/main" val="250788323"/>
              </p:ext>
            </p:extLst>
          </p:nvPr>
        </p:nvGraphicFramePr>
        <p:xfrm>
          <a:off x="8014200" y="3790620"/>
          <a:ext cx="1951680" cy="1212334"/>
        </p:xfrm>
        <a:graphic>
          <a:graphicData uri="http://schemas.openxmlformats.org/drawingml/2006/table">
            <a:tbl>
              <a:tblPr/>
              <a:tblGrid>
                <a:gridCol w="19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446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Musikgeschmack</a:t>
                      </a:r>
                    </a:p>
                  </a:txBody>
                  <a:tcPr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888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36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Table 9"/>
          <p:cNvGraphicFramePr/>
          <p:nvPr>
            <p:extLst>
              <p:ext uri="{D42A27DB-BD31-4B8C-83A1-F6EECF244321}">
                <p14:modId xmlns:p14="http://schemas.microsoft.com/office/powerpoint/2010/main" val="3068726129"/>
              </p:ext>
            </p:extLst>
          </p:nvPr>
        </p:nvGraphicFramePr>
        <p:xfrm>
          <a:off x="8019680" y="5077080"/>
          <a:ext cx="1946200" cy="1190160"/>
        </p:xfrm>
        <a:graphic>
          <a:graphicData uri="http://schemas.openxmlformats.org/drawingml/2006/table">
            <a:tbl>
              <a:tblPr/>
              <a:tblGrid>
                <a:gridCol w="19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Lieblingsband</a:t>
                      </a: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640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le 10"/>
          <p:cNvGraphicFramePr/>
          <p:nvPr>
            <p:extLst>
              <p:ext uri="{D42A27DB-BD31-4B8C-83A1-F6EECF244321}">
                <p14:modId xmlns:p14="http://schemas.microsoft.com/office/powerpoint/2010/main" val="3932705192"/>
              </p:ext>
            </p:extLst>
          </p:nvPr>
        </p:nvGraphicFramePr>
        <p:xfrm>
          <a:off x="2896740" y="3792682"/>
          <a:ext cx="5085720" cy="1210272"/>
        </p:xfrm>
        <a:graphic>
          <a:graphicData uri="http://schemas.openxmlformats.org/drawingml/2006/table">
            <a:tbl>
              <a:tblPr/>
              <a:tblGrid>
                <a:gridCol w="254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7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♥ Glücklich wenn..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latin typeface="Arial"/>
                      </a:endParaRPr>
                    </a:p>
                  </a:txBody>
                  <a:tcPr marT="72000" anchor="b" anchorCtr="1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193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00E2EE49-6C7A-4608-A3CA-3A117CEA9E8A}"/>
              </a:ext>
            </a:extLst>
          </p:cNvPr>
          <p:cNvSpPr txBox="1"/>
          <p:nvPr/>
        </p:nvSpPr>
        <p:spPr>
          <a:xfrm>
            <a:off x="154800" y="2897807"/>
            <a:ext cx="2619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Alter: </a:t>
            </a:r>
            <a:r>
              <a:rPr lang="de-DE" sz="1200" dirty="0"/>
              <a:t>17 Jahre</a:t>
            </a:r>
          </a:p>
          <a:p>
            <a:r>
              <a:rPr lang="de-DE" sz="1200" b="1" dirty="0"/>
              <a:t>Job: </a:t>
            </a:r>
            <a:r>
              <a:rPr lang="de-DE" sz="1200" dirty="0"/>
              <a:t>Schuler</a:t>
            </a:r>
          </a:p>
          <a:p>
            <a:r>
              <a:rPr lang="de-DE" sz="1200" b="1" dirty="0"/>
              <a:t>Ausbildung: </a:t>
            </a:r>
            <a:r>
              <a:rPr lang="de-DE" sz="1200" dirty="0"/>
              <a:t>keine</a:t>
            </a:r>
          </a:p>
          <a:p>
            <a:r>
              <a:rPr lang="de-DE" sz="1200" b="1" dirty="0"/>
              <a:t>Wohnort: </a:t>
            </a:r>
            <a:r>
              <a:rPr lang="de-DE" sz="1200" dirty="0"/>
              <a:t>Bonn Wachtberg</a:t>
            </a:r>
          </a:p>
          <a:p>
            <a:r>
              <a:rPr lang="de-DE" sz="1200" b="1" dirty="0"/>
              <a:t>Familienstand: </a:t>
            </a:r>
            <a:r>
              <a:rPr lang="de-DE" sz="1200" dirty="0"/>
              <a:t>ledig</a:t>
            </a:r>
          </a:p>
          <a:p>
            <a:r>
              <a:rPr lang="de-DE" sz="1200" b="1" dirty="0"/>
              <a:t>Persönlichkeit: </a:t>
            </a:r>
            <a:r>
              <a:rPr lang="de-DE" sz="1200" dirty="0"/>
              <a:t>erwachsenes</a:t>
            </a:r>
          </a:p>
          <a:p>
            <a:r>
              <a:rPr lang="de-DE" sz="1200" dirty="0"/>
              <a:t>Auftreten, guter Bildungsstand,</a:t>
            </a:r>
          </a:p>
          <a:p>
            <a:r>
              <a:rPr lang="de-DE" sz="1200" dirty="0"/>
              <a:t>etwas zurückhaltend, ehrgeizig in</a:t>
            </a:r>
          </a:p>
          <a:p>
            <a:r>
              <a:rPr lang="de-DE" sz="1200" dirty="0"/>
              <a:t>Erreichen von Zielen</a:t>
            </a:r>
            <a:endParaRPr lang="de-DE" sz="12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62F7B41-4A08-4208-B591-356F9CB60AAD}"/>
              </a:ext>
            </a:extLst>
          </p:cNvPr>
          <p:cNvSpPr txBox="1"/>
          <p:nvPr/>
        </p:nvSpPr>
        <p:spPr>
          <a:xfrm>
            <a:off x="2879840" y="2897807"/>
            <a:ext cx="352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in einem kleinerem Umfeld spielen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seine spielerische Fähigkeiten einsetzen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A243C4-0C24-468A-8BA8-110274889D60}"/>
              </a:ext>
            </a:extLst>
          </p:cNvPr>
          <p:cNvSpPr txBox="1"/>
          <p:nvPr/>
        </p:nvSpPr>
        <p:spPr>
          <a:xfrm>
            <a:off x="6417020" y="2897807"/>
            <a:ext cx="352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freieres Umfeld ohne Gruppenzwang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Ausrichtung mehr mitgestalten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9047C01-F109-4673-BC0B-311BCC54DD1C}"/>
              </a:ext>
            </a:extLst>
          </p:cNvPr>
          <p:cNvSpPr txBox="1"/>
          <p:nvPr/>
        </p:nvSpPr>
        <p:spPr>
          <a:xfrm>
            <a:off x="2879840" y="4185920"/>
            <a:ext cx="253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es relaxed zugeht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es gesellig ist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E44E70-6777-4BAA-BFCB-C198E0A3D710}"/>
              </a:ext>
            </a:extLst>
          </p:cNvPr>
          <p:cNvSpPr txBox="1"/>
          <p:nvPr/>
        </p:nvSpPr>
        <p:spPr>
          <a:xfrm>
            <a:off x="5447020" y="4169721"/>
            <a:ext cx="253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andere kleinlich sind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er nicht gefragt wird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574DD2-4853-4615-A8BB-983955822C09}"/>
              </a:ext>
            </a:extLst>
          </p:cNvPr>
          <p:cNvSpPr txBox="1"/>
          <p:nvPr/>
        </p:nvSpPr>
        <p:spPr>
          <a:xfrm>
            <a:off x="7999360" y="4169721"/>
            <a:ext cx="192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Hip Hop &amp; RAP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POP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C86EEE1-609B-461C-9FE5-5CEBD2170685}"/>
              </a:ext>
            </a:extLst>
          </p:cNvPr>
          <p:cNvSpPr txBox="1"/>
          <p:nvPr/>
        </p:nvSpPr>
        <p:spPr>
          <a:xfrm>
            <a:off x="8007540" y="5372078"/>
            <a:ext cx="1958340" cy="524553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Cold 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Run-DMC</a:t>
            </a:r>
          </a:p>
        </p:txBody>
      </p:sp>
      <p:graphicFrame>
        <p:nvGraphicFramePr>
          <p:cNvPr id="22" name="Table 9">
            <a:extLst>
              <a:ext uri="{FF2B5EF4-FFF2-40B4-BE49-F238E27FC236}">
                <a16:creationId xmlns:a16="http://schemas.microsoft.com/office/drawing/2014/main" id="{834E1FDB-902A-4ABD-A9D5-B8F6DB823C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530836"/>
              </p:ext>
            </p:extLst>
          </p:nvPr>
        </p:nvGraphicFramePr>
        <p:xfrm>
          <a:off x="5467340" y="5069161"/>
          <a:ext cx="2497380" cy="2394056"/>
        </p:xfrm>
        <a:graphic>
          <a:graphicData uri="http://schemas.openxmlformats.org/drawingml/2006/table">
            <a:tbl>
              <a:tblPr/>
              <a:tblGrid>
                <a:gridCol w="249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17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IT- Affinität</a:t>
                      </a:r>
                    </a:p>
                  </a:txBody>
                  <a:tcPr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877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D2B85F0C-7B08-4C4C-9C3E-8791F110D9D7}"/>
              </a:ext>
            </a:extLst>
          </p:cNvPr>
          <p:cNvSpPr txBox="1"/>
          <p:nvPr/>
        </p:nvSpPr>
        <p:spPr>
          <a:xfrm>
            <a:off x="5485080" y="5379993"/>
            <a:ext cx="2497380" cy="1026810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hört Radio über Handy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nutzt Schrittzähler-App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nutzt Facebook und Twitter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nutzt Laptop in Schule</a:t>
            </a:r>
          </a:p>
          <a:p>
            <a:endParaRPr lang="de-DE" sz="11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D221027-571B-455C-BBBC-44D8A75BC7F3}"/>
              </a:ext>
            </a:extLst>
          </p:cNvPr>
          <p:cNvSpPr txBox="1"/>
          <p:nvPr/>
        </p:nvSpPr>
        <p:spPr>
          <a:xfrm>
            <a:off x="8007540" y="6683075"/>
            <a:ext cx="193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Fußball spielen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PC-Spiele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34F89DFF-F08D-4428-A92C-BCF376776F6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24000" y="216000"/>
            <a:ext cx="1619280" cy="2159280"/>
          </a:xfrm>
          <a:prstGeom prst="rect">
            <a:avLst/>
          </a:prstGeom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EDCDB58-00FE-4F0C-81D9-A4BBF82A2BA2}"/>
              </a:ext>
            </a:extLst>
          </p:cNvPr>
          <p:cNvSpPr txBox="1"/>
          <p:nvPr/>
        </p:nvSpPr>
        <p:spPr>
          <a:xfrm>
            <a:off x="5447020" y="3779837"/>
            <a:ext cx="2550280" cy="611312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de-DE" sz="1400" spc="-1" dirty="0">
                <a:solidFill>
                  <a:srgbClr val="000000"/>
                </a:solidFill>
              </a:rPr>
              <a:t>😞  Ärgerlich wenn..</a:t>
            </a:r>
            <a:endParaRPr lang="de-DE" sz="1400" spc="-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973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7"/>
          <p:cNvGraphicFramePr/>
          <p:nvPr>
            <p:extLst>
              <p:ext uri="{D42A27DB-BD31-4B8C-83A1-F6EECF244321}">
                <p14:modId xmlns:p14="http://schemas.microsoft.com/office/powerpoint/2010/main" val="2855350271"/>
              </p:ext>
            </p:extLst>
          </p:nvPr>
        </p:nvGraphicFramePr>
        <p:xfrm>
          <a:off x="158040" y="2536200"/>
          <a:ext cx="2616120" cy="2466754"/>
        </p:xfrm>
        <a:graphic>
          <a:graphicData uri="http://schemas.openxmlformats.org/drawingml/2006/table">
            <a:tbl>
              <a:tblPr/>
              <a:tblGrid>
                <a:gridCol w="261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3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Zur Person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E4DF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6711">
                <a:tc>
                  <a:txBody>
                    <a:bodyPr/>
                    <a:lstStyle/>
                    <a:p>
                      <a:pPr algn="l">
                        <a:lnSpc>
                          <a:spcPct val="0"/>
                        </a:lnSpc>
                      </a:pPr>
                      <a:endParaRPr lang="de-DE" sz="1200" b="1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marL="108000" marR="900000" marT="144000" marB="180000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CustomShape 1"/>
          <p:cNvSpPr/>
          <p:nvPr/>
        </p:nvSpPr>
        <p:spPr>
          <a:xfrm rot="11400">
            <a:off x="159480" y="179640"/>
            <a:ext cx="1941480" cy="222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/>
          <a:lstStyle/>
          <a:p>
            <a:pPr algn="ctr">
              <a:lnSpc>
                <a:spcPct val="0"/>
              </a:lnSpc>
            </a:pPr>
            <a:r>
              <a:rPr lang="de-DE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BILD</a:t>
            </a:r>
            <a:endParaRPr lang="de-DE" sz="26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241280" y="188052"/>
            <a:ext cx="7719120" cy="58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4DFA0"/>
          </a:solidFill>
          <a:ln>
            <a:solidFill>
              <a:srgbClr val="1C368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0"/>
          <a:lstStyle/>
          <a:p>
            <a:pPr algn="ctr">
              <a:lnSpc>
                <a:spcPct val="0"/>
              </a:lnSpc>
            </a:pPr>
            <a:r>
              <a:rPr lang="de-DE" sz="3200" b="1" strike="noStrike" spc="-1" dirty="0">
                <a:latin typeface="+mj-lt"/>
              </a:rPr>
              <a:t>Peter - Posaune</a:t>
            </a:r>
          </a:p>
        </p:txBody>
      </p:sp>
      <p:graphicFrame>
        <p:nvGraphicFramePr>
          <p:cNvPr id="46" name="Table 3"/>
          <p:cNvGraphicFramePr/>
          <p:nvPr>
            <p:extLst>
              <p:ext uri="{D42A27DB-BD31-4B8C-83A1-F6EECF244321}">
                <p14:modId xmlns:p14="http://schemas.microsoft.com/office/powerpoint/2010/main" val="4135865923"/>
              </p:ext>
            </p:extLst>
          </p:nvPr>
        </p:nvGraphicFramePr>
        <p:xfrm>
          <a:off x="154800" y="5069164"/>
          <a:ext cx="5260480" cy="2394054"/>
        </p:xfrm>
        <a:graphic>
          <a:graphicData uri="http://schemas.openxmlformats.org/drawingml/2006/table">
            <a:tbl>
              <a:tblPr/>
              <a:tblGrid>
                <a:gridCol w="26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615">
                <a:tc>
                  <a:txBody>
                    <a:bodyPr/>
                    <a:lstStyle/>
                    <a:p>
                      <a:pPr algn="l">
                        <a:lnSpc>
                          <a:spcPct val="0"/>
                        </a:lnSpc>
                        <a:spcBef>
                          <a:spcPts val="564"/>
                        </a:spcBef>
                        <a:spcAft>
                          <a:spcPts val="564"/>
                        </a:spcAft>
                      </a:pPr>
                      <a:r>
                        <a:rPr lang="de-DE" sz="1200" b="0" strike="noStrike" spc="-1" dirty="0">
                          <a:latin typeface="Arial"/>
                        </a:rPr>
                        <a:t>Bedürfnisse handlungsbezogen </a:t>
                      </a:r>
                    </a:p>
                  </a:txBody>
                  <a:tcPr anchor="b">
                    <a:solidFill>
                      <a:srgbClr val="E4DF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Bedürfnisse sozial</a:t>
                      </a:r>
                    </a:p>
                  </a:txBody>
                  <a:tcPr anchor="b">
                    <a:solidFill>
                      <a:srgbClr val="E4DF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43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  <a:spcBef>
                          <a:spcPts val="564"/>
                        </a:spcBef>
                        <a:spcAft>
                          <a:spcPts val="564"/>
                        </a:spcAft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Bestimmen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Familie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Helfen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Geselligkeit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Schützen</a:t>
                      </a:r>
                    </a:p>
                    <a:p>
                      <a:r>
                        <a:rPr lang="de-DE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Privatsphäre/ Intimität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72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"/>
          <p:cNvGraphicFramePr/>
          <p:nvPr>
            <p:extLst>
              <p:ext uri="{D42A27DB-BD31-4B8C-83A1-F6EECF244321}">
                <p14:modId xmlns:p14="http://schemas.microsoft.com/office/powerpoint/2010/main" val="718168907"/>
              </p:ext>
            </p:extLst>
          </p:nvPr>
        </p:nvGraphicFramePr>
        <p:xfrm>
          <a:off x="2886120" y="2556720"/>
          <a:ext cx="7079760" cy="1189114"/>
        </p:xfrm>
        <a:graphic>
          <a:graphicData uri="http://schemas.openxmlformats.org/drawingml/2006/table">
            <a:tbl>
              <a:tblPr/>
              <a:tblGrid>
                <a:gridCol w="353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96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Motivation</a:t>
                      </a: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E4DF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Ziele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marB="36000" anchor="b">
                    <a:solidFill>
                      <a:srgbClr val="E4DF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318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le 5"/>
          <p:cNvGraphicFramePr/>
          <p:nvPr>
            <p:extLst>
              <p:ext uri="{D42A27DB-BD31-4B8C-83A1-F6EECF244321}">
                <p14:modId xmlns:p14="http://schemas.microsoft.com/office/powerpoint/2010/main" val="3860614800"/>
              </p:ext>
            </p:extLst>
          </p:nvPr>
        </p:nvGraphicFramePr>
        <p:xfrm>
          <a:off x="2245320" y="840566"/>
          <a:ext cx="7719120" cy="1629423"/>
        </p:xfrm>
        <a:graphic>
          <a:graphicData uri="http://schemas.openxmlformats.org/drawingml/2006/table">
            <a:tbl>
              <a:tblPr/>
              <a:tblGrid>
                <a:gridCol w="771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227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Über mich / Biographie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marT="288000">
                    <a:solidFill>
                      <a:srgbClr val="E4DF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196">
                <a:tc>
                  <a:txBody>
                    <a:bodyPr/>
                    <a:lstStyle/>
                    <a:p>
                      <a:r>
                        <a:rPr lang="de-DE" sz="1200" b="0" strike="noStrike" spc="-1" dirty="0">
                          <a:latin typeface="+mn-lt"/>
                        </a:rPr>
                        <a:t>Peter spielt schon seit sehr langer Zeit ein Instrument. Auch seine Frau und seine beiden Töchter im</a:t>
                      </a:r>
                    </a:p>
                    <a:p>
                      <a:r>
                        <a:rPr lang="de-DE" sz="1200" b="0" strike="noStrike" spc="-1" dirty="0">
                          <a:latin typeface="+mn-lt"/>
                        </a:rPr>
                        <a:t>Grundschulalter sind sehr musikalisch und spielen u.a. Klavier. Er hat sich seit einiger Zeit auf Posaune als</a:t>
                      </a:r>
                    </a:p>
                    <a:p>
                      <a:r>
                        <a:rPr lang="de-DE" sz="1200" b="0" strike="noStrike" spc="-1" dirty="0">
                          <a:latin typeface="+mn-lt"/>
                        </a:rPr>
                        <a:t>Instrument festgelegt. Er hat ein eigenes Instrument und sucht einen weiteren Einsatz neben seinem aktuellen</a:t>
                      </a:r>
                    </a:p>
                    <a:p>
                      <a:r>
                        <a:rPr lang="de-DE" sz="1200" b="0" strike="noStrike" spc="-1" dirty="0">
                          <a:latin typeface="+mn-lt"/>
                        </a:rPr>
                        <a:t>Verein. Er ist bereit, auch größeren Aufwand in Kauf zu nehmen und sich einer schon formierten Gruppe</a:t>
                      </a:r>
                    </a:p>
                    <a:p>
                      <a:r>
                        <a:rPr lang="de-DE" sz="1200" b="0" strike="noStrike" spc="-1" dirty="0">
                          <a:latin typeface="+mn-lt"/>
                        </a:rPr>
                        <a:t>anzuschließen. Internet- Portale nutzt er eher weniger. Er informiert sich eher über „persönliche“ Kontakte.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le 6"/>
          <p:cNvGraphicFramePr/>
          <p:nvPr>
            <p:extLst>
              <p:ext uri="{D42A27DB-BD31-4B8C-83A1-F6EECF244321}">
                <p14:modId xmlns:p14="http://schemas.microsoft.com/office/powerpoint/2010/main" val="458728847"/>
              </p:ext>
            </p:extLst>
          </p:nvPr>
        </p:nvGraphicFramePr>
        <p:xfrm>
          <a:off x="8014200" y="6309360"/>
          <a:ext cx="1951680" cy="1153858"/>
        </p:xfrm>
        <a:graphic>
          <a:graphicData uri="http://schemas.openxmlformats.org/drawingml/2006/table">
            <a:tbl>
              <a:tblPr/>
              <a:tblGrid>
                <a:gridCol w="19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458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Interessen</a:t>
                      </a:r>
                    </a:p>
                  </a:txBody>
                  <a:tcPr anchor="b">
                    <a:solidFill>
                      <a:srgbClr val="E4DF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400">
                <a:tc>
                  <a:txBody>
                    <a:bodyPr/>
                    <a:lstStyle/>
                    <a:p>
                      <a:pPr marL="2520" indent="0">
                        <a:lnSpc>
                          <a:spcPct val="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le 8"/>
          <p:cNvGraphicFramePr/>
          <p:nvPr>
            <p:extLst>
              <p:ext uri="{D42A27DB-BD31-4B8C-83A1-F6EECF244321}">
                <p14:modId xmlns:p14="http://schemas.microsoft.com/office/powerpoint/2010/main" val="78199449"/>
              </p:ext>
            </p:extLst>
          </p:nvPr>
        </p:nvGraphicFramePr>
        <p:xfrm>
          <a:off x="8014200" y="3790620"/>
          <a:ext cx="1951680" cy="1212334"/>
        </p:xfrm>
        <a:graphic>
          <a:graphicData uri="http://schemas.openxmlformats.org/drawingml/2006/table">
            <a:tbl>
              <a:tblPr/>
              <a:tblGrid>
                <a:gridCol w="19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446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Musikgeschmack</a:t>
                      </a:r>
                    </a:p>
                  </a:txBody>
                  <a:tcPr anchor="b">
                    <a:solidFill>
                      <a:srgbClr val="E4DF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888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36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Table 9"/>
          <p:cNvGraphicFramePr/>
          <p:nvPr>
            <p:extLst>
              <p:ext uri="{D42A27DB-BD31-4B8C-83A1-F6EECF244321}">
                <p14:modId xmlns:p14="http://schemas.microsoft.com/office/powerpoint/2010/main" val="1063292998"/>
              </p:ext>
            </p:extLst>
          </p:nvPr>
        </p:nvGraphicFramePr>
        <p:xfrm>
          <a:off x="8019680" y="5077080"/>
          <a:ext cx="1946200" cy="1190160"/>
        </p:xfrm>
        <a:graphic>
          <a:graphicData uri="http://schemas.openxmlformats.org/drawingml/2006/table">
            <a:tbl>
              <a:tblPr/>
              <a:tblGrid>
                <a:gridCol w="19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Lieblingsbands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E4DF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640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le 10"/>
          <p:cNvGraphicFramePr/>
          <p:nvPr>
            <p:extLst>
              <p:ext uri="{D42A27DB-BD31-4B8C-83A1-F6EECF244321}">
                <p14:modId xmlns:p14="http://schemas.microsoft.com/office/powerpoint/2010/main" val="318612477"/>
              </p:ext>
            </p:extLst>
          </p:nvPr>
        </p:nvGraphicFramePr>
        <p:xfrm>
          <a:off x="2896740" y="3792682"/>
          <a:ext cx="5085720" cy="1210272"/>
        </p:xfrm>
        <a:graphic>
          <a:graphicData uri="http://schemas.openxmlformats.org/drawingml/2006/table">
            <a:tbl>
              <a:tblPr/>
              <a:tblGrid>
                <a:gridCol w="254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7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♥ Glücklich wenn..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E4DF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latin typeface="Arial"/>
                      </a:endParaRPr>
                    </a:p>
                  </a:txBody>
                  <a:tcPr marT="72000" anchor="b" anchorCtr="1">
                    <a:solidFill>
                      <a:srgbClr val="E4DF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193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le 9">
            <a:extLst>
              <a:ext uri="{FF2B5EF4-FFF2-40B4-BE49-F238E27FC236}">
                <a16:creationId xmlns:a16="http://schemas.microsoft.com/office/drawing/2014/main" id="{834E1FDB-902A-4ABD-A9D5-B8F6DB823C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2288504"/>
              </p:ext>
            </p:extLst>
          </p:nvPr>
        </p:nvGraphicFramePr>
        <p:xfrm>
          <a:off x="5467340" y="5069161"/>
          <a:ext cx="2497380" cy="2394056"/>
        </p:xfrm>
        <a:graphic>
          <a:graphicData uri="http://schemas.openxmlformats.org/drawingml/2006/table">
            <a:tbl>
              <a:tblPr/>
              <a:tblGrid>
                <a:gridCol w="249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17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IT- Affinität</a:t>
                      </a:r>
                    </a:p>
                  </a:txBody>
                  <a:tcPr anchor="b">
                    <a:solidFill>
                      <a:srgbClr val="E4DF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877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" name="Grafik 22">
            <a:extLst>
              <a:ext uri="{FF2B5EF4-FFF2-40B4-BE49-F238E27FC236}">
                <a16:creationId xmlns:a16="http://schemas.microsoft.com/office/drawing/2014/main" id="{E9C4F12A-8A3C-49E1-98AD-17620997193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24000" y="208800"/>
            <a:ext cx="1532160" cy="2205000"/>
          </a:xfrm>
          <a:prstGeom prst="rect">
            <a:avLst/>
          </a:prstGeom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3815373-2F0F-4A88-B9A1-DB0F50705B8A}"/>
              </a:ext>
            </a:extLst>
          </p:cNvPr>
          <p:cNvSpPr txBox="1"/>
          <p:nvPr/>
        </p:nvSpPr>
        <p:spPr>
          <a:xfrm>
            <a:off x="154800" y="2878282"/>
            <a:ext cx="2535440" cy="1965529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r>
              <a:rPr lang="de-DE" sz="1200" b="1" dirty="0"/>
              <a:t>Alter: </a:t>
            </a:r>
            <a:r>
              <a:rPr lang="de-DE" sz="1200" dirty="0"/>
              <a:t>55 Jahre</a:t>
            </a:r>
          </a:p>
          <a:p>
            <a:r>
              <a:rPr lang="de-DE" sz="1200" b="1" dirty="0"/>
              <a:t>Job: </a:t>
            </a:r>
            <a:r>
              <a:rPr lang="de-DE" sz="1200" dirty="0"/>
              <a:t>Sachbearbeiter</a:t>
            </a:r>
          </a:p>
          <a:p>
            <a:r>
              <a:rPr lang="de-DE" sz="1200" dirty="0"/>
              <a:t>kassenarztliche Vereinigung</a:t>
            </a:r>
          </a:p>
          <a:p>
            <a:r>
              <a:rPr lang="de-DE" sz="1200" b="1" dirty="0"/>
              <a:t>Ausbildung: </a:t>
            </a:r>
            <a:r>
              <a:rPr lang="de-DE" sz="1200" dirty="0"/>
              <a:t>Bürokaufmann</a:t>
            </a:r>
          </a:p>
          <a:p>
            <a:r>
              <a:rPr lang="de-DE" sz="1200" b="1" dirty="0"/>
              <a:t>Wohnort: </a:t>
            </a:r>
            <a:r>
              <a:rPr lang="de-DE" sz="1200" dirty="0"/>
              <a:t>Meckenheim</a:t>
            </a:r>
          </a:p>
          <a:p>
            <a:r>
              <a:rPr lang="de-DE" sz="1200" b="1" dirty="0"/>
              <a:t>Familienstand: </a:t>
            </a:r>
            <a:r>
              <a:rPr lang="de-DE" sz="1200" dirty="0"/>
              <a:t>verheiratet, 2</a:t>
            </a:r>
          </a:p>
          <a:p>
            <a:r>
              <a:rPr lang="de-DE" sz="1200" dirty="0"/>
              <a:t>Töchter</a:t>
            </a:r>
          </a:p>
          <a:p>
            <a:r>
              <a:rPr lang="de-DE" sz="1200" b="1" dirty="0"/>
              <a:t>Persönlichkeit: </a:t>
            </a:r>
            <a:r>
              <a:rPr lang="de-DE" sz="1200" dirty="0"/>
              <a:t>sehr humorvoll,</a:t>
            </a:r>
          </a:p>
          <a:p>
            <a:r>
              <a:rPr lang="de-DE" sz="1200" dirty="0"/>
              <a:t>bedächtig, feingeistig, unaufgeregt, genügsam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90F350A-B000-46D0-A898-FD98CED8E454}"/>
              </a:ext>
            </a:extLst>
          </p:cNvPr>
          <p:cNvSpPr txBox="1"/>
          <p:nvPr/>
        </p:nvSpPr>
        <p:spPr>
          <a:xfrm>
            <a:off x="2886120" y="2900185"/>
            <a:ext cx="3535233" cy="488201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sucht eine neue Musik-Gruppe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mochte unbedingt aktiv bleiben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D37CE79-FE88-4833-A76F-117A91EE3A39}"/>
              </a:ext>
            </a:extLst>
          </p:cNvPr>
          <p:cNvSpPr txBox="1"/>
          <p:nvPr/>
        </p:nvSpPr>
        <p:spPr>
          <a:xfrm>
            <a:off x="6429207" y="2893317"/>
            <a:ext cx="3535233" cy="488201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regelmäßiges spielen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spielen im vorgegebenen Rahmen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500565E-7880-44AE-80EC-0FECB4601E4A}"/>
              </a:ext>
            </a:extLst>
          </p:cNvPr>
          <p:cNvSpPr txBox="1"/>
          <p:nvPr/>
        </p:nvSpPr>
        <p:spPr>
          <a:xfrm>
            <a:off x="2910440" y="4165953"/>
            <a:ext cx="252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er nicht im Rampenlicht steht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er für sich gut spielt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C5CB1FA-5216-4977-83FF-A4206CF5E3F9}"/>
              </a:ext>
            </a:extLst>
          </p:cNvPr>
          <p:cNvSpPr txBox="1"/>
          <p:nvPr/>
        </p:nvSpPr>
        <p:spPr>
          <a:xfrm>
            <a:off x="5439600" y="4165954"/>
            <a:ext cx="25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er wenig Vorgaben bekommt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schwer zu verärgern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ED8F85-8375-4FF7-8A22-7B963A799AD7}"/>
              </a:ext>
            </a:extLst>
          </p:cNvPr>
          <p:cNvSpPr txBox="1"/>
          <p:nvPr/>
        </p:nvSpPr>
        <p:spPr>
          <a:xfrm>
            <a:off x="8014200" y="4165953"/>
            <a:ext cx="19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klassische Musik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Deutsch-Rock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187F267-B0C6-49A2-82B8-113CDDBD4440}"/>
              </a:ext>
            </a:extLst>
          </p:cNvPr>
          <p:cNvSpPr txBox="1"/>
          <p:nvPr/>
        </p:nvSpPr>
        <p:spPr>
          <a:xfrm>
            <a:off x="8014200" y="5361709"/>
            <a:ext cx="1927200" cy="832330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Pur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Lang-Lang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Anne-Sophie Mutter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Royal Orchestra London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BE41AFF-5F2E-4E8F-A057-7EA4090B8774}"/>
              </a:ext>
            </a:extLst>
          </p:cNvPr>
          <p:cNvSpPr txBox="1"/>
          <p:nvPr/>
        </p:nvSpPr>
        <p:spPr>
          <a:xfrm>
            <a:off x="154800" y="5361709"/>
            <a:ext cx="2619360" cy="1042199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r>
              <a:rPr lang="de-DE" sz="1200" b="1"/>
              <a:t>Neugier</a:t>
            </a:r>
          </a:p>
          <a:p>
            <a:r>
              <a:rPr lang="de-DE" sz="1200" b="1"/>
              <a:t>Effizienz</a:t>
            </a:r>
          </a:p>
          <a:p>
            <a:r>
              <a:rPr lang="de-DE" sz="1200" b="1"/>
              <a:t>Kontrolle</a:t>
            </a:r>
          </a:p>
          <a:p>
            <a:r>
              <a:rPr lang="de-DE" sz="1200" b="1"/>
              <a:t>Planen</a:t>
            </a:r>
          </a:p>
          <a:p>
            <a:r>
              <a:rPr lang="de-DE" sz="1200" b="1"/>
              <a:t>Kompetenz</a:t>
            </a:r>
            <a:endParaRPr lang="de-DE" sz="12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3835C96-3AA7-4660-A089-FE5AE2ECE840}"/>
              </a:ext>
            </a:extLst>
          </p:cNvPr>
          <p:cNvSpPr txBox="1"/>
          <p:nvPr/>
        </p:nvSpPr>
        <p:spPr>
          <a:xfrm>
            <a:off x="5452180" y="5390478"/>
            <a:ext cx="2492540" cy="1411531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checkt E-Mails nur am Rechner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nutzt Smartphone nur für WhatsApp und Nachrichten-Apps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nutzt traditionelle Medien wie Fernsehen und Zeitung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FC64E6E-93FC-4C26-8D51-C37665AD8EDE}"/>
              </a:ext>
            </a:extLst>
          </p:cNvPr>
          <p:cNvSpPr txBox="1"/>
          <p:nvPr/>
        </p:nvSpPr>
        <p:spPr>
          <a:xfrm>
            <a:off x="8014200" y="6625995"/>
            <a:ext cx="1946200" cy="672867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Familienleben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gut kochen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lesen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50BCD00-4D4F-4640-94FD-7B5534C37662}"/>
              </a:ext>
            </a:extLst>
          </p:cNvPr>
          <p:cNvSpPr txBox="1"/>
          <p:nvPr/>
        </p:nvSpPr>
        <p:spPr>
          <a:xfrm>
            <a:off x="5439600" y="3745834"/>
            <a:ext cx="2525120" cy="586108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/>
            <a:r>
              <a:rPr lang="de-DE" sz="1400" spc="-1" dirty="0">
                <a:solidFill>
                  <a:srgbClr val="000000"/>
                </a:solidFill>
              </a:rPr>
              <a:t>😞  Ärgerlich wenn..</a:t>
            </a:r>
            <a:endParaRPr lang="de-DE" sz="1400" spc="-1" dirty="0"/>
          </a:p>
          <a:p>
            <a:pPr algn="ctr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323860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7"/>
          <p:cNvGraphicFramePr/>
          <p:nvPr>
            <p:extLst>
              <p:ext uri="{D42A27DB-BD31-4B8C-83A1-F6EECF244321}">
                <p14:modId xmlns:p14="http://schemas.microsoft.com/office/powerpoint/2010/main" val="216869414"/>
              </p:ext>
            </p:extLst>
          </p:nvPr>
        </p:nvGraphicFramePr>
        <p:xfrm>
          <a:off x="158040" y="2536200"/>
          <a:ext cx="2616120" cy="2466754"/>
        </p:xfrm>
        <a:graphic>
          <a:graphicData uri="http://schemas.openxmlformats.org/drawingml/2006/table">
            <a:tbl>
              <a:tblPr/>
              <a:tblGrid>
                <a:gridCol w="261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3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Zur Person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671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</a:tabLst>
                      </a:pPr>
                      <a:r>
                        <a:rPr kumimoji="0" lang="de-DE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Alter:</a:t>
                      </a: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 48 Jahre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</a:tabLst>
                      </a:pPr>
                      <a:r>
                        <a:rPr kumimoji="0" lang="de-DE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Job:</a:t>
                      </a: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 DT Projektleiter Technik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</a:tabLst>
                      </a:pPr>
                      <a:r>
                        <a:rPr kumimoji="0" lang="de-DE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Ausbildung:</a:t>
                      </a: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 Studium Elektrotechnik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</a:tabLst>
                      </a:pPr>
                      <a:r>
                        <a:rPr kumimoji="0" lang="de-DE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Wohnort:</a:t>
                      </a: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 Bad Godesberg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</a:tabLst>
                      </a:pPr>
                      <a:r>
                        <a:rPr kumimoji="0" lang="de-DE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Familienstand:</a:t>
                      </a: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 verheiratet, ein erwachsener Sohn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</a:tabLst>
                      </a:pPr>
                      <a:r>
                        <a:rPr kumimoji="0" lang="de-DE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Persönlichkeit:</a:t>
                      </a:r>
                      <a:r>
                        <a:rPr kumimoji="0" lang="de-DE" alt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 bodenständig, detailversessen, anspruchsvoll, kritisch, engagiert, kann auch mal im Vordergrund stehen</a:t>
                      </a:r>
                      <a:endParaRPr lang="de-DE" sz="1200" b="1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marL="108000" marR="72000" marT="108000" marB="10800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CustomShape 1"/>
          <p:cNvSpPr/>
          <p:nvPr/>
        </p:nvSpPr>
        <p:spPr>
          <a:xfrm rot="11400">
            <a:off x="159480" y="179640"/>
            <a:ext cx="1941480" cy="222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/>
          <a:lstStyle/>
          <a:p>
            <a:pPr algn="ctr">
              <a:lnSpc>
                <a:spcPct val="0"/>
              </a:lnSpc>
            </a:pPr>
            <a:r>
              <a:rPr lang="de-DE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BILD</a:t>
            </a:r>
            <a:endParaRPr lang="de-DE" sz="26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222280" y="178920"/>
            <a:ext cx="7719120" cy="58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rgbClr val="1C368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0"/>
          <a:lstStyle/>
          <a:p>
            <a:pPr algn="ctr">
              <a:lnSpc>
                <a:spcPct val="0"/>
              </a:lnSpc>
            </a:pPr>
            <a:r>
              <a:rPr lang="de-DE" altLang="de-DE" sz="3200" b="1" dirty="0">
                <a:cs typeface="DejaVu Sans" charset="0"/>
              </a:rPr>
              <a:t>Sandro - Saxophon</a:t>
            </a:r>
            <a:endParaRPr lang="de-DE" sz="3200" b="0" strike="noStrike" spc="-1" dirty="0">
              <a:latin typeface="Arial"/>
            </a:endParaRPr>
          </a:p>
        </p:txBody>
      </p:sp>
      <p:graphicFrame>
        <p:nvGraphicFramePr>
          <p:cNvPr id="46" name="Table 3"/>
          <p:cNvGraphicFramePr/>
          <p:nvPr>
            <p:extLst>
              <p:ext uri="{D42A27DB-BD31-4B8C-83A1-F6EECF244321}">
                <p14:modId xmlns:p14="http://schemas.microsoft.com/office/powerpoint/2010/main" val="3208046597"/>
              </p:ext>
            </p:extLst>
          </p:nvPr>
        </p:nvGraphicFramePr>
        <p:xfrm>
          <a:off x="154800" y="5069164"/>
          <a:ext cx="5260480" cy="2394054"/>
        </p:xfrm>
        <a:graphic>
          <a:graphicData uri="http://schemas.openxmlformats.org/drawingml/2006/table">
            <a:tbl>
              <a:tblPr/>
              <a:tblGrid>
                <a:gridCol w="26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615">
                <a:tc>
                  <a:txBody>
                    <a:bodyPr/>
                    <a:lstStyle/>
                    <a:p>
                      <a:pPr algn="l">
                        <a:lnSpc>
                          <a:spcPct val="0"/>
                        </a:lnSpc>
                        <a:spcBef>
                          <a:spcPts val="564"/>
                        </a:spcBef>
                        <a:spcAft>
                          <a:spcPts val="564"/>
                        </a:spcAft>
                      </a:pPr>
                      <a:r>
                        <a:rPr lang="de-DE" sz="1200" b="0" strike="noStrike" spc="-1" dirty="0">
                          <a:latin typeface="Arial"/>
                        </a:rPr>
                        <a:t>Bedürfnisse handlungsbezogen </a:t>
                      </a:r>
                    </a:p>
                  </a:txBody>
                  <a:tcPr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Bedürfnisse sozial</a:t>
                      </a:r>
                    </a:p>
                  </a:txBody>
                  <a:tcPr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43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  <a:spcBef>
                          <a:spcPts val="564"/>
                        </a:spcBef>
                        <a:spcAft>
                          <a:spcPts val="564"/>
                        </a:spcAft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72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"/>
          <p:cNvGraphicFramePr/>
          <p:nvPr>
            <p:extLst>
              <p:ext uri="{D42A27DB-BD31-4B8C-83A1-F6EECF244321}">
                <p14:modId xmlns:p14="http://schemas.microsoft.com/office/powerpoint/2010/main" val="259777979"/>
              </p:ext>
            </p:extLst>
          </p:nvPr>
        </p:nvGraphicFramePr>
        <p:xfrm>
          <a:off x="2886120" y="2556720"/>
          <a:ext cx="7079760" cy="1189114"/>
        </p:xfrm>
        <a:graphic>
          <a:graphicData uri="http://schemas.openxmlformats.org/drawingml/2006/table">
            <a:tbl>
              <a:tblPr/>
              <a:tblGrid>
                <a:gridCol w="353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96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Motivation</a:t>
                      </a: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0"/>
                        </a:lnSpc>
                      </a:pP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Ziele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marB="3600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318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R="25200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le 5"/>
          <p:cNvGraphicFramePr/>
          <p:nvPr>
            <p:extLst>
              <p:ext uri="{D42A27DB-BD31-4B8C-83A1-F6EECF244321}">
                <p14:modId xmlns:p14="http://schemas.microsoft.com/office/powerpoint/2010/main" val="3440767334"/>
              </p:ext>
            </p:extLst>
          </p:nvPr>
        </p:nvGraphicFramePr>
        <p:xfrm>
          <a:off x="2245320" y="840566"/>
          <a:ext cx="7719120" cy="1629423"/>
        </p:xfrm>
        <a:graphic>
          <a:graphicData uri="http://schemas.openxmlformats.org/drawingml/2006/table">
            <a:tbl>
              <a:tblPr/>
              <a:tblGrid>
                <a:gridCol w="771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227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Über mich / Biographie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marT="2880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196">
                <a:tc>
                  <a:txBody>
                    <a:bodyPr/>
                    <a:lstStyle/>
                    <a:p>
                      <a:r>
                        <a:rPr lang="de-DE" sz="1200" b="0" strike="noStrike" spc="-1" dirty="0">
                          <a:latin typeface="+mn-lt"/>
                        </a:rPr>
                        <a:t>Sandro spielte viele Jahre Saxophon, Altsaxophon und Klarinette. In seiner aktiven Zeit hatte er einmal einige Jahre in einer Big-Band gespielt und kennt daher die Anforderungen aus diesem Geschäft. Er hatte vor 5 Jahren das Spielen beendet, während er mit dem Hausbau beschäftigt war. </a:t>
                      </a:r>
                    </a:p>
                    <a:p>
                      <a:r>
                        <a:rPr lang="de-DE" sz="1200" b="0" strike="noStrike" spc="-1" dirty="0">
                          <a:latin typeface="+mn-lt"/>
                        </a:rPr>
                        <a:t>Von seiner Kindheit an spielte er im örtlichen Spielmannszug bei Umzügen mit. Er beherrscht auch weitere Blasinstrumente. Zu seiner Aktiven Zeit engagierte er sich auch in der Jugendausbildung</a:t>
                      </a: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le 6"/>
          <p:cNvGraphicFramePr/>
          <p:nvPr>
            <p:extLst>
              <p:ext uri="{D42A27DB-BD31-4B8C-83A1-F6EECF244321}">
                <p14:modId xmlns:p14="http://schemas.microsoft.com/office/powerpoint/2010/main" val="2343712223"/>
              </p:ext>
            </p:extLst>
          </p:nvPr>
        </p:nvGraphicFramePr>
        <p:xfrm>
          <a:off x="8014200" y="6309360"/>
          <a:ext cx="1946200" cy="1153858"/>
        </p:xfrm>
        <a:graphic>
          <a:graphicData uri="http://schemas.openxmlformats.org/drawingml/2006/table">
            <a:tbl>
              <a:tblPr/>
              <a:tblGrid>
                <a:gridCol w="19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458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Interessen</a:t>
                      </a:r>
                    </a:p>
                  </a:txBody>
                  <a:tcPr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400">
                <a:tc>
                  <a:txBody>
                    <a:bodyPr/>
                    <a:lstStyle/>
                    <a:p>
                      <a:pPr marL="2520" indent="0">
                        <a:lnSpc>
                          <a:spcPct val="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le 8"/>
          <p:cNvGraphicFramePr/>
          <p:nvPr>
            <p:extLst>
              <p:ext uri="{D42A27DB-BD31-4B8C-83A1-F6EECF244321}">
                <p14:modId xmlns:p14="http://schemas.microsoft.com/office/powerpoint/2010/main" val="789717970"/>
              </p:ext>
            </p:extLst>
          </p:nvPr>
        </p:nvGraphicFramePr>
        <p:xfrm>
          <a:off x="8014200" y="3790620"/>
          <a:ext cx="1951680" cy="1212334"/>
        </p:xfrm>
        <a:graphic>
          <a:graphicData uri="http://schemas.openxmlformats.org/drawingml/2006/table">
            <a:tbl>
              <a:tblPr/>
              <a:tblGrid>
                <a:gridCol w="19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446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Musikgeschmack</a:t>
                      </a:r>
                    </a:p>
                  </a:txBody>
                  <a:tcPr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888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marT="3600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Table 9"/>
          <p:cNvGraphicFramePr/>
          <p:nvPr>
            <p:extLst>
              <p:ext uri="{D42A27DB-BD31-4B8C-83A1-F6EECF244321}">
                <p14:modId xmlns:p14="http://schemas.microsoft.com/office/powerpoint/2010/main" val="1314150987"/>
              </p:ext>
            </p:extLst>
          </p:nvPr>
        </p:nvGraphicFramePr>
        <p:xfrm>
          <a:off x="8019680" y="5077080"/>
          <a:ext cx="1946200" cy="1190160"/>
        </p:xfrm>
        <a:graphic>
          <a:graphicData uri="http://schemas.openxmlformats.org/drawingml/2006/table">
            <a:tbl>
              <a:tblPr/>
              <a:tblGrid>
                <a:gridCol w="19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Lieblingsbands</a:t>
                      </a:r>
                      <a:endParaRPr lang="de-DE" sz="16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640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le 10"/>
          <p:cNvGraphicFramePr/>
          <p:nvPr>
            <p:extLst>
              <p:ext uri="{D42A27DB-BD31-4B8C-83A1-F6EECF244321}">
                <p14:modId xmlns:p14="http://schemas.microsoft.com/office/powerpoint/2010/main" val="405417545"/>
              </p:ext>
            </p:extLst>
          </p:nvPr>
        </p:nvGraphicFramePr>
        <p:xfrm>
          <a:off x="2896740" y="3792682"/>
          <a:ext cx="5085720" cy="1210272"/>
        </p:xfrm>
        <a:graphic>
          <a:graphicData uri="http://schemas.openxmlformats.org/drawingml/2006/table">
            <a:tbl>
              <a:tblPr/>
              <a:tblGrid>
                <a:gridCol w="254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7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♥ Glücklich wenn..</a:t>
                      </a:r>
                      <a:endParaRPr lang="de-DE" sz="14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de-DE" sz="1400" b="0" strike="noStrike" spc="-1" dirty="0">
                        <a:latin typeface="Arial"/>
                      </a:endParaRPr>
                    </a:p>
                  </a:txBody>
                  <a:tcPr marT="72000" anchor="b" anchorCt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193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 anchor="b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le 9">
            <a:extLst>
              <a:ext uri="{FF2B5EF4-FFF2-40B4-BE49-F238E27FC236}">
                <a16:creationId xmlns:a16="http://schemas.microsoft.com/office/drawing/2014/main" id="{834E1FDB-902A-4ABD-A9D5-B8F6DB823C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27038"/>
              </p:ext>
            </p:extLst>
          </p:nvPr>
        </p:nvGraphicFramePr>
        <p:xfrm>
          <a:off x="5467340" y="5069161"/>
          <a:ext cx="2497380" cy="2394056"/>
        </p:xfrm>
        <a:graphic>
          <a:graphicData uri="http://schemas.openxmlformats.org/drawingml/2006/table">
            <a:tbl>
              <a:tblPr/>
              <a:tblGrid>
                <a:gridCol w="249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179"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r>
                        <a:rPr lang="de-DE" sz="1400" b="0" strike="noStrike" spc="-1" dirty="0">
                          <a:latin typeface="Arial"/>
                        </a:rPr>
                        <a:t>IT- Affinität</a:t>
                      </a:r>
                    </a:p>
                  </a:txBody>
                  <a:tcPr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877">
                <a:tc>
                  <a:txBody>
                    <a:bodyPr/>
                    <a:lstStyle/>
                    <a:p>
                      <a:pPr marL="360" indent="0">
                        <a:lnSpc>
                          <a:spcPct val="0"/>
                        </a:lnSpc>
                        <a:buClr>
                          <a:srgbClr val="000000"/>
                        </a:buClr>
                        <a:buFont typeface="Symbol"/>
                        <a:buNone/>
                      </a:pPr>
                      <a:endParaRPr lang="de-DE" sz="1200" b="0" strike="noStrike" spc="-1" dirty="0">
                        <a:latin typeface="Arial"/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" name="Picture 46">
            <a:extLst>
              <a:ext uri="{FF2B5EF4-FFF2-40B4-BE49-F238E27FC236}">
                <a16:creationId xmlns:a16="http://schemas.microsoft.com/office/drawing/2014/main" id="{B87B6EE2-9FF2-4D27-8936-F492E8D61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29" y="215900"/>
            <a:ext cx="1668462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3FD7286-FAD1-4819-A225-AE9D2F10B48D}"/>
              </a:ext>
            </a:extLst>
          </p:cNvPr>
          <p:cNvSpPr txBox="1"/>
          <p:nvPr/>
        </p:nvSpPr>
        <p:spPr>
          <a:xfrm>
            <a:off x="2886120" y="2888673"/>
            <a:ext cx="3525071" cy="488201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möchte wieder aktiv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möchte populäre Musik spielen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D5DAE3C-F55E-44F2-BD89-B2A2B348330B}"/>
              </a:ext>
            </a:extLst>
          </p:cNvPr>
          <p:cNvSpPr txBox="1"/>
          <p:nvPr/>
        </p:nvSpPr>
        <p:spPr>
          <a:xfrm>
            <a:off x="6411191" y="2888673"/>
            <a:ext cx="3262745" cy="488201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mehr improvisierte Inhalte spielen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auf Veranstaltungen und Events spielen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19BC5DB-2FF9-492E-9543-6E7C900A6DDD}"/>
              </a:ext>
            </a:extLst>
          </p:cNvPr>
          <p:cNvSpPr txBox="1"/>
          <p:nvPr/>
        </p:nvSpPr>
        <p:spPr>
          <a:xfrm>
            <a:off x="2886120" y="4104983"/>
            <a:ext cx="2529160" cy="709219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er Anerkennung erhält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sein Standpunkt berücksichtigt wird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879A925-F7D1-40F8-BDA6-A8143B1EE63A}"/>
              </a:ext>
            </a:extLst>
          </p:cNvPr>
          <p:cNvSpPr txBox="1"/>
          <p:nvPr/>
        </p:nvSpPr>
        <p:spPr>
          <a:xfrm>
            <a:off x="5467340" y="4104983"/>
            <a:ext cx="2497380" cy="33988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irgendetwas Geduld verlangt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FDA79C-20D8-49A5-8A47-6CDBF649CAD8}"/>
              </a:ext>
            </a:extLst>
          </p:cNvPr>
          <p:cNvSpPr txBox="1"/>
          <p:nvPr/>
        </p:nvSpPr>
        <p:spPr>
          <a:xfrm>
            <a:off x="8034520" y="4104983"/>
            <a:ext cx="1906880" cy="488201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Jazz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Evergreens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308B03A-1937-4937-9636-1DF08D7E4957}"/>
              </a:ext>
            </a:extLst>
          </p:cNvPr>
          <p:cNvSpPr txBox="1"/>
          <p:nvPr/>
        </p:nvSpPr>
        <p:spPr>
          <a:xfrm>
            <a:off x="155788" y="5362103"/>
            <a:ext cx="2616120" cy="805724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lvl="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de-DE" altLang="de-DE" sz="1200" b="1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Effizienz </a:t>
            </a:r>
          </a:p>
          <a:p>
            <a:pPr lvl="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de-DE" altLang="de-DE" sz="1200" b="1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Ziele setzen</a:t>
            </a:r>
          </a:p>
          <a:p>
            <a:pPr lvl="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de-DE" altLang="de-DE" sz="1200" b="1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Kompetenz </a:t>
            </a:r>
          </a:p>
          <a:p>
            <a:pPr lvl="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de-DE" altLang="de-DE" sz="1200" b="1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Lernen</a:t>
            </a:r>
            <a:endParaRPr lang="de-DE" altLang="de-DE" sz="1200" b="1" dirty="0">
              <a:solidFill>
                <a:srgbClr val="000000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934BCF4-0DE2-4287-9E31-24AD5953AD43}"/>
              </a:ext>
            </a:extLst>
          </p:cNvPr>
          <p:cNvSpPr txBox="1"/>
          <p:nvPr/>
        </p:nvSpPr>
        <p:spPr>
          <a:xfrm>
            <a:off x="2771908" y="5362103"/>
            <a:ext cx="2616120" cy="805724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lvl="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de-DE" alt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rPr>
              <a:t>Bestimmen</a:t>
            </a:r>
          </a:p>
          <a:p>
            <a:pPr lvl="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de-DE" alt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rPr>
              <a:t>Helfen </a:t>
            </a:r>
          </a:p>
          <a:p>
            <a:pPr lvl="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de-DE" alt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rPr>
              <a:t>Geselligkeit </a:t>
            </a:r>
          </a:p>
          <a:p>
            <a:pPr lvl="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de-DE" alt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rPr>
              <a:t>beschützt werden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0B1B2E7-D65E-4BAA-AA3A-7A2ED34BF280}"/>
              </a:ext>
            </a:extLst>
          </p:cNvPr>
          <p:cNvSpPr txBox="1"/>
          <p:nvPr/>
        </p:nvSpPr>
        <p:spPr>
          <a:xfrm>
            <a:off x="8014200" y="5362103"/>
            <a:ext cx="1910637" cy="488201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Frank Sinatra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Diana Kral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8DC430-DC08-4DAC-8C4D-EA66AC79E454}"/>
              </a:ext>
            </a:extLst>
          </p:cNvPr>
          <p:cNvSpPr txBox="1"/>
          <p:nvPr/>
        </p:nvSpPr>
        <p:spPr>
          <a:xfrm>
            <a:off x="7982460" y="6626389"/>
            <a:ext cx="197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Ausbau Eigenheim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alte Funkgeräte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B7D9E28-9BF0-4C9F-AA9F-31AAEADABBC1}"/>
              </a:ext>
            </a:extLst>
          </p:cNvPr>
          <p:cNvSpPr txBox="1"/>
          <p:nvPr/>
        </p:nvSpPr>
        <p:spPr>
          <a:xfrm>
            <a:off x="5467340" y="5362103"/>
            <a:ext cx="2487868" cy="1596197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nutzt den Laptop nur für dienstliche Zwecke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liest Nachrichten in Papierform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nutzt E-Mails, Instant-Messaging auf Smartphone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ansonsten nur Nutzung elementarer Funktionen auf dem Smartphone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414D02-22E9-4091-BFCA-A7DBC55E7592}"/>
              </a:ext>
            </a:extLst>
          </p:cNvPr>
          <p:cNvSpPr txBox="1"/>
          <p:nvPr/>
        </p:nvSpPr>
        <p:spPr>
          <a:xfrm>
            <a:off x="5467340" y="3790620"/>
            <a:ext cx="2515120" cy="549757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de-DE" sz="1400" spc="-1" dirty="0">
                <a:solidFill>
                  <a:srgbClr val="000000"/>
                </a:solidFill>
              </a:rPr>
              <a:t>😞  Ärgerlich wenn..</a:t>
            </a:r>
            <a:endParaRPr lang="de-DE" sz="1400" spc="-1" dirty="0"/>
          </a:p>
          <a:p>
            <a:pPr algn="ctr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321533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1105</Words>
  <Application>Microsoft Office PowerPoint</Application>
  <PresentationFormat>Benutzerdefiniert</PresentationFormat>
  <Paragraphs>674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Obst, Michael</dc:creator>
  <dc:description/>
  <cp:lastModifiedBy>Freisberg, Frank</cp:lastModifiedBy>
  <cp:revision>95</cp:revision>
  <dcterms:created xsi:type="dcterms:W3CDTF">2019-12-16T12:26:17Z</dcterms:created>
  <dcterms:modified xsi:type="dcterms:W3CDTF">2020-01-22T11:56:01Z</dcterms:modified>
  <dc:language>de-DE</dc:language>
</cp:coreProperties>
</file>