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1.xml" ContentType="application/vnd.openxmlformats-officedocument.presentationml.tags+xml"/>
  <Override PartName="/ppt/notesSlides/notesSlide1.xml" ContentType="application/vnd.openxmlformats-officedocument.presentationml.notesSlide+xml"/>
  <Override PartName="/ppt/tags/tag72.xml" ContentType="application/vnd.openxmlformats-officedocument.presentationml.tags+xml"/>
  <Override PartName="/ppt/notesSlides/notesSlide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3.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5.xml" ContentType="application/vnd.openxmlformats-officedocument.presentationml.notesSlide+xml"/>
  <Override PartName="/ppt/tags/tag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0"/>
  </p:notesMasterIdLst>
  <p:handoutMasterIdLst>
    <p:handoutMasterId r:id="rId21"/>
  </p:handoutMasterIdLst>
  <p:sldIdLst>
    <p:sldId id="409" r:id="rId3"/>
    <p:sldId id="452" r:id="rId4"/>
    <p:sldId id="453" r:id="rId5"/>
    <p:sldId id="455" r:id="rId6"/>
    <p:sldId id="456" r:id="rId7"/>
    <p:sldId id="454" r:id="rId8"/>
    <p:sldId id="411" r:id="rId9"/>
    <p:sldId id="416" r:id="rId10"/>
    <p:sldId id="445" r:id="rId11"/>
    <p:sldId id="446" r:id="rId12"/>
    <p:sldId id="447" r:id="rId13"/>
    <p:sldId id="448" r:id="rId14"/>
    <p:sldId id="449" r:id="rId15"/>
    <p:sldId id="450" r:id="rId16"/>
    <p:sldId id="451" r:id="rId17"/>
    <p:sldId id="457" r:id="rId18"/>
    <p:sldId id="45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p15:clr>
            <a:srgbClr val="A4A3A4"/>
          </p15:clr>
        </p15:guide>
        <p15:guide id="2" pos="383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875"/>
    <a:srgbClr val="F0F0F0"/>
    <a:srgbClr val="C8C8C8"/>
    <a:srgbClr val="DCDCDC"/>
    <a:srgbClr val="FFFFFF"/>
    <a:srgbClr val="7998CC"/>
    <a:srgbClr val="E6E6E6"/>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10" autoAdjust="0"/>
    <p:restoredTop sz="86550" autoAdjust="0"/>
  </p:normalViewPr>
  <p:slideViewPr>
    <p:cSldViewPr snapToGrid="0">
      <p:cViewPr varScale="1">
        <p:scale>
          <a:sx n="96" d="100"/>
          <a:sy n="96" d="100"/>
        </p:scale>
        <p:origin x="80" y="88"/>
      </p:cViewPr>
      <p:guideLst>
        <p:guide orient="horz" pos="2132"/>
        <p:guide pos="383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ea typeface="字魂58号-创中黑" panose="00000500000000000000" charset="-122"/>
              </a:rPr>
              <a:t>2025/5/18</a:t>
            </a:fld>
            <a:endParaRPr lang="zh-CN" altLang="en-US">
              <a:ea typeface="字魂58号-创中黑"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字魂58号-创中黑" panose="00000500000000000000" charset="-122"/>
              <a:ea typeface="字魂58号-创中黑" panose="00000500000000000000" charset="-122"/>
              <a:cs typeface="字魂58号-创中黑"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ea typeface="字魂58号-创中黑" panose="00000500000000000000" charset="-122"/>
              </a:rPr>
              <a:t>‹#›</a:t>
            </a:fld>
            <a:endParaRPr lang="zh-CN" altLang="en-US">
              <a:ea typeface="字魂58号-创中黑" panose="000005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D2A48B96-639E-45A3-A0BA-2464DFDB1FAA}" type="datetimeFigureOut">
              <a:rPr lang="zh-CN" altLang="en-US" smtClean="0"/>
              <a:t>2025/5/18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8号-创中黑" panose="00000500000000000000" charset="-122"/>
                <a:ea typeface="字魂58号-创中黑" panose="00000500000000000000" charset="-122"/>
                <a:cs typeface="字魂58号-创中黑" panose="000005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1pPr>
    <a:lvl2pPr marL="4572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2pPr>
    <a:lvl3pPr marL="9144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3pPr>
    <a:lvl4pPr marL="13716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4pPr>
    <a:lvl5pPr marL="1828800" algn="l" defTabSz="914400" rtl="0" eaLnBrk="1" latinLnBrk="0" hangingPunct="1">
      <a:defRPr sz="1200" kern="1200">
        <a:solidFill>
          <a:schemeClr val="tx1"/>
        </a:solidFill>
        <a:latin typeface="字魂58号-创中黑" panose="00000500000000000000" charset="-122"/>
        <a:ea typeface="字魂58号-创中黑" panose="00000500000000000000" charset="-122"/>
        <a:cs typeface="字魂58号-创中黑"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E5B16-8F94-839A-FE24-6925FDF308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C3D5F0D-FB22-85A0-90FA-91430AAB0BF1}"/>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C3D4D530-EF52-8CDB-3713-CCD617A51497}"/>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05372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7851D-DF11-5566-B3AE-412D60BCE64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5FB99F-4767-87D8-76EE-65CDA0CC62D7}"/>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E84BFE51-87B6-34D7-DC81-E0EAF648BEE1}"/>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39019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156F7-DEB4-A68C-32BF-81F265C0980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11D58EF-F3EF-B8F9-6FF0-492782C26B04}"/>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4CB86222-DFE7-DCE9-9B00-97EAC14AEF8E}"/>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77369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3.xml"/><Relationship Id="rId3" Type="http://schemas.openxmlformats.org/officeDocument/2006/relationships/tags" Target="../tags/tag38.xml"/><Relationship Id="rId7" Type="http://schemas.openxmlformats.org/officeDocument/2006/relationships/tags" Target="../tags/tag4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tags" Target="../tags/tag41.xml"/><Relationship Id="rId5" Type="http://schemas.openxmlformats.org/officeDocument/2006/relationships/tags" Target="../tags/tag40.xml"/><Relationship Id="rId10" Type="http://schemas.openxmlformats.org/officeDocument/2006/relationships/hyperlink" Target="http://www.1ppt.com/moban/" TargetMode="External"/><Relationship Id="rId4" Type="http://schemas.openxmlformats.org/officeDocument/2006/relationships/tags" Target="../tags/tag39.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slideMaster" Target="../slideMasters/slideMaster1.xml"/><Relationship Id="rId4" Type="http://schemas.openxmlformats.org/officeDocument/2006/relationships/tags" Target="../tags/tag47.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2025/5/18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2025/5/18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2025/5/18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2025/5/18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2025/5/18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41929999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2025/5/18</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169946724"/>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24316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2025/5/18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2025/5/18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2025/5/18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2025/5/18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2025/5/18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1" name="TextBox 3">
            <a:extLst>
              <a:ext uri="{FF2B5EF4-FFF2-40B4-BE49-F238E27FC236}">
                <a16:creationId xmlns:a16="http://schemas.microsoft.com/office/drawing/2014/main" id="{6CD851AB-A624-049A-4A65-E301202A66B6}"/>
              </a:ext>
            </a:extLst>
          </p:cNvPr>
          <p:cNvSpPr txBox="1"/>
          <p:nvPr userDrawn="1"/>
        </p:nvSpPr>
        <p:spPr>
          <a:xfrm>
            <a:off x="1615605" y="673957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10"/>
              </a:rPr>
              <a:t>PPT</a:t>
            </a:r>
            <a:r>
              <a:rPr lang="zh-CN" altLang="en-US" sz="100" dirty="0">
                <a:solidFill>
                  <a:prstClr val="black"/>
                </a:solidFill>
                <a:latin typeface="微软雅黑" panose="020B0503020204020204" pitchFamily="34" charset="-122"/>
                <a:ea typeface="微软雅黑" panose="020B0503020204020204" pitchFamily="34" charset="-122"/>
                <a:hlinkClick r:id="rId10"/>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56737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2025/5/18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2025/5/18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2025/5/18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fld id="{760FBDFE-C587-4B4C-A407-44438C67B59E}" type="datetimeFigureOut">
              <a:rPr lang="zh-CN" altLang="en-US" smtClean="0"/>
              <a:t>2025/5/18</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字魂58号-创中黑" panose="00000500000000000000" charset="-122"/>
                <a:ea typeface="字魂58号-创中黑" panose="00000500000000000000" charset="-122"/>
                <a:cs typeface="字魂58号-创中黑" panose="00000500000000000000"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ransition>
    <p:random/>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字魂58号-创中黑" panose="00000500000000000000" charset="-122"/>
          <a:ea typeface="字魂58号-创中黑" panose="00000500000000000000" charset="-122"/>
          <a:cs typeface="字魂58号-创中黑"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字魂58号-创中黑" panose="00000500000000000000" charset="-122"/>
          <a:ea typeface="字魂58号-创中黑" panose="00000500000000000000" charset="-122"/>
          <a:cs typeface="字魂58号-创中黑"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76581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ransition>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7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6.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7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4.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7.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7620" y="10481"/>
            <a:ext cx="12184380" cy="6857365"/>
          </a:xfrm>
          <a:prstGeom prst="rect">
            <a:avLst/>
          </a:prstGeom>
        </p:spPr>
      </p:pic>
      <p:sp>
        <p:nvSpPr>
          <p:cNvPr id="5" name="矩形 4"/>
          <p:cNvSpPr/>
          <p:nvPr/>
        </p:nvSpPr>
        <p:spPr>
          <a:xfrm>
            <a:off x="0" y="0"/>
            <a:ext cx="12211050" cy="6894830"/>
          </a:xfrm>
          <a:prstGeom prst="rect">
            <a:avLst/>
          </a:prstGeom>
          <a:gradFill>
            <a:gsLst>
              <a:gs pos="0">
                <a:schemeClr val="tx2">
                  <a:lumMod val="75000"/>
                  <a:lumOff val="25000"/>
                  <a:alpha val="0"/>
                </a:schemeClr>
              </a:gs>
              <a:gs pos="86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3" name="文本框 12"/>
          <p:cNvSpPr txBox="1"/>
          <p:nvPr/>
        </p:nvSpPr>
        <p:spPr>
          <a:xfrm>
            <a:off x="320843" y="426488"/>
            <a:ext cx="5664262" cy="712824"/>
          </a:xfrm>
          <a:prstGeom prst="rect">
            <a:avLst/>
          </a:prstGeom>
          <a:noFill/>
        </p:spPr>
        <p:txBody>
          <a:bodyPr wrap="square" rtlCol="0">
            <a:spAutoFit/>
          </a:bodyPr>
          <a:lstStyle/>
          <a:p>
            <a:pPr>
              <a:lnSpc>
                <a:spcPct val="120000"/>
              </a:lnSpc>
            </a:pPr>
            <a:r>
              <a:rPr lang="en-US" altLang="zh-CN" sz="3600" b="1" dirty="0" err="1">
                <a:solidFill>
                  <a:schemeClr val="accent1">
                    <a:lumMod val="75000"/>
                    <a:alpha val="50000"/>
                  </a:schemeClr>
                </a:solidFill>
                <a:effectLst>
                  <a:outerShdw blurRad="381000" algn="ctr" rotWithShape="0">
                    <a:prstClr val="black">
                      <a:alpha val="25000"/>
                    </a:prstClr>
                  </a:outerShdw>
                </a:effectLst>
                <a:cs typeface="+mn-ea"/>
                <a:sym typeface="+mn-lt"/>
              </a:rPr>
              <a:t>MileStone</a:t>
            </a:r>
            <a:r>
              <a:rPr lang="en-US" altLang="zh-CN" sz="3600" b="1" dirty="0">
                <a:solidFill>
                  <a:schemeClr val="accent1">
                    <a:lumMod val="75000"/>
                    <a:alpha val="50000"/>
                  </a:schemeClr>
                </a:solidFill>
                <a:effectLst>
                  <a:outerShdw blurRad="381000" algn="ctr" rotWithShape="0">
                    <a:prstClr val="black">
                      <a:alpha val="25000"/>
                    </a:prstClr>
                  </a:outerShdw>
                </a:effectLst>
                <a:cs typeface="+mn-ea"/>
                <a:sym typeface="+mn-lt"/>
              </a:rPr>
              <a:t> 2 Review Meeting</a:t>
            </a: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p:cNvSpPr/>
          <p:nvPr/>
        </p:nvSpPr>
        <p:spPr>
          <a:xfrm>
            <a:off x="1557020" y="651510"/>
            <a:ext cx="6029325" cy="2975610"/>
          </a:xfrm>
          <a:prstGeom prst="rect">
            <a:avLst/>
          </a:prstGeom>
          <a:solidFill>
            <a:schemeClr val="bg1">
              <a:alpha val="11000"/>
            </a:schemeClr>
          </a:solidFill>
          <a:ln w="85725" cmpd="sng">
            <a:noFill/>
            <a:prstDash val="solid"/>
          </a:ln>
          <a:effectLst>
            <a:outerShdw blurRad="254000" dist="38100" dir="6120000" sx="104000" sy="104000" algn="tl" rotWithShape="0">
              <a:schemeClr val="bg1">
                <a:alpha val="3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p:cNvSpPr/>
          <p:nvPr/>
        </p:nvSpPr>
        <p:spPr>
          <a:xfrm>
            <a:off x="2803979" y="0"/>
            <a:ext cx="6486525" cy="3499485"/>
          </a:xfrm>
          <a:prstGeom prst="rect">
            <a:avLst/>
          </a:prstGeom>
          <a:gradFill>
            <a:gsLst>
              <a:gs pos="0">
                <a:schemeClr val="tx2">
                  <a:lumMod val="75000"/>
                  <a:lumOff val="25000"/>
                  <a:alpha val="0"/>
                </a:schemeClr>
              </a:gs>
              <a:gs pos="86000">
                <a:schemeClr val="accent1">
                  <a:lumMod val="50000"/>
                  <a:alpha val="58000"/>
                </a:schemeClr>
              </a:gs>
            </a:gsLst>
            <a:lin ang="3600000" scaled="0"/>
          </a:gradFill>
          <a:ln w="85725" cmpd="sng">
            <a:noFill/>
            <a:prstDash val="solid"/>
          </a:ln>
          <a:effectLst>
            <a:outerShdw blurRad="254000" dist="38100" dir="6120000" sx="104000" sy="104000" algn="tl" rotWithShape="0">
              <a:srgbClr val="2D4875">
                <a:alpha val="3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圆角 18"/>
          <p:cNvSpPr/>
          <p:nvPr/>
        </p:nvSpPr>
        <p:spPr>
          <a:xfrm>
            <a:off x="4672330" y="4631055"/>
            <a:ext cx="2545080" cy="1727748"/>
          </a:xfrm>
          <a:prstGeom prst="roundRect">
            <a:avLst>
              <a:gd name="adj" fmla="val 0"/>
            </a:avLst>
          </a:prstGeom>
          <a:noFill/>
          <a:ln w="28575">
            <a:solidFill>
              <a:schemeClr val="bg1">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4710430" y="4707934"/>
            <a:ext cx="2468880" cy="1631216"/>
          </a:xfrm>
          <a:prstGeom prst="rect">
            <a:avLst/>
          </a:prstGeom>
          <a:noFill/>
        </p:spPr>
        <p:txBody>
          <a:bodyPr wrap="square" rtlCol="0">
            <a:spAutoFit/>
          </a:bodyPr>
          <a:lstStyle/>
          <a:p>
            <a:pPr algn="ctr"/>
            <a:r>
              <a:rPr lang="en-US" altLang="zh-CN" sz="2000" dirty="0">
                <a:solidFill>
                  <a:srgbClr val="FFFFFF"/>
                </a:solidFill>
                <a:cs typeface="+mn-ea"/>
                <a:sym typeface="+mn-lt"/>
              </a:rPr>
              <a:t>Team 15</a:t>
            </a:r>
          </a:p>
          <a:p>
            <a:pPr algn="ctr"/>
            <a:r>
              <a:rPr lang="en-US" altLang="zh-CN" sz="2000" dirty="0">
                <a:solidFill>
                  <a:srgbClr val="FFFFFF"/>
                </a:solidFill>
                <a:cs typeface="+mn-ea"/>
                <a:sym typeface="+mn-lt"/>
              </a:rPr>
              <a:t>2253333 </a:t>
            </a:r>
            <a:r>
              <a:rPr lang="zh-CN" altLang="en-US" sz="2000" dirty="0">
                <a:solidFill>
                  <a:srgbClr val="FFFFFF"/>
                </a:solidFill>
                <a:cs typeface="+mn-ea"/>
                <a:sym typeface="+mn-lt"/>
              </a:rPr>
              <a:t>王沫涵</a:t>
            </a:r>
            <a:endParaRPr lang="en-US" altLang="zh-CN" sz="2000" dirty="0">
              <a:solidFill>
                <a:srgbClr val="FFFFFF"/>
              </a:solidFill>
              <a:cs typeface="+mn-ea"/>
              <a:sym typeface="+mn-lt"/>
            </a:endParaRPr>
          </a:p>
          <a:p>
            <a:pPr algn="ctr"/>
            <a:r>
              <a:rPr lang="en-US" altLang="zh-CN" sz="2000" dirty="0">
                <a:solidFill>
                  <a:srgbClr val="FFFFFF"/>
                </a:solidFill>
                <a:cs typeface="+mn-ea"/>
                <a:sym typeface="+mn-lt"/>
              </a:rPr>
              <a:t>2250695 </a:t>
            </a:r>
            <a:r>
              <a:rPr lang="zh-CN" altLang="en-US" sz="2000" dirty="0">
                <a:solidFill>
                  <a:srgbClr val="FFFFFF"/>
                </a:solidFill>
                <a:cs typeface="+mn-ea"/>
                <a:sym typeface="+mn-lt"/>
              </a:rPr>
              <a:t>奥泉瑞</a:t>
            </a:r>
            <a:endParaRPr lang="en-US" altLang="zh-CN" sz="2000" dirty="0">
              <a:solidFill>
                <a:srgbClr val="FFFFFF"/>
              </a:solidFill>
              <a:cs typeface="+mn-ea"/>
              <a:sym typeface="+mn-lt"/>
            </a:endParaRPr>
          </a:p>
          <a:p>
            <a:pPr algn="ctr"/>
            <a:r>
              <a:rPr lang="en-US" altLang="zh-CN" sz="2000" dirty="0">
                <a:solidFill>
                  <a:srgbClr val="FFFFFF"/>
                </a:solidFill>
                <a:cs typeface="+mn-ea"/>
                <a:sym typeface="+mn-lt"/>
              </a:rPr>
              <a:t>2252088 </a:t>
            </a:r>
            <a:r>
              <a:rPr lang="zh-CN" altLang="en-US" sz="2000" dirty="0">
                <a:solidFill>
                  <a:srgbClr val="FFFFFF"/>
                </a:solidFill>
                <a:cs typeface="+mn-ea"/>
                <a:sym typeface="+mn-lt"/>
              </a:rPr>
              <a:t>孙少杰</a:t>
            </a:r>
            <a:endParaRPr lang="en-US" altLang="zh-CN" sz="2000" dirty="0">
              <a:solidFill>
                <a:srgbClr val="FFFFFF"/>
              </a:solidFill>
              <a:cs typeface="+mn-ea"/>
              <a:sym typeface="+mn-lt"/>
            </a:endParaRPr>
          </a:p>
          <a:p>
            <a:pPr algn="ctr"/>
            <a:r>
              <a:rPr lang="en-US" altLang="zh-CN" sz="2000" dirty="0">
                <a:solidFill>
                  <a:srgbClr val="FFFFFF"/>
                </a:solidFill>
                <a:cs typeface="+mn-ea"/>
                <a:sym typeface="+mn-lt"/>
              </a:rPr>
              <a:t>2253724 </a:t>
            </a:r>
            <a:r>
              <a:rPr lang="zh-CN" altLang="en-US" sz="2000" dirty="0">
                <a:solidFill>
                  <a:srgbClr val="FFFFFF"/>
                </a:solidFill>
                <a:cs typeface="+mn-ea"/>
                <a:sym typeface="+mn-lt"/>
              </a:rPr>
              <a:t>林昊洋</a:t>
            </a:r>
            <a:endParaRPr lang="en-US" altLang="zh-CN" sz="2000" dirty="0">
              <a:solidFill>
                <a:srgbClr val="FFFFFF"/>
              </a:solidFill>
              <a:cs typeface="+mn-ea"/>
              <a:sym typeface="+mn-lt"/>
            </a:endParaRPr>
          </a:p>
        </p:txBody>
      </p:sp>
      <p:cxnSp>
        <p:nvCxnSpPr>
          <p:cNvPr id="2" name="直接连接符 1"/>
          <p:cNvCxnSpPr/>
          <p:nvPr/>
        </p:nvCxnSpPr>
        <p:spPr>
          <a:xfrm>
            <a:off x="2726690" y="4982210"/>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1854063" y="1749742"/>
            <a:ext cx="2094865" cy="2257425"/>
            <a:chOff x="3369" y="2936"/>
            <a:chExt cx="2653" cy="2882"/>
          </a:xfrm>
        </p:grpSpPr>
        <p:cxnSp>
          <p:nvCxnSpPr>
            <p:cNvPr id="24" name="直接连接符 23"/>
            <p:cNvCxnSpPr/>
            <p:nvPr/>
          </p:nvCxnSpPr>
          <p:spPr>
            <a:xfrm flipV="1">
              <a:off x="6011" y="2936"/>
              <a:ext cx="0" cy="598"/>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flipV="1">
              <a:off x="3369" y="5767"/>
              <a:ext cx="1181" cy="4"/>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3393" y="2936"/>
              <a:ext cx="12" cy="2882"/>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flipV="1">
              <a:off x="3389" y="2961"/>
              <a:ext cx="2633" cy="10"/>
            </a:xfrm>
            <a:prstGeom prst="line">
              <a:avLst/>
            </a:prstGeom>
            <a:ln w="666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17" name="文本框 16" descr="7b0a20202020227461726765744d6f64756c65223a20226b6f6e6c696e65666f6e7473220a7d0a"/>
          <p:cNvSpPr txBox="1"/>
          <p:nvPr/>
        </p:nvSpPr>
        <p:spPr>
          <a:xfrm>
            <a:off x="2286480" y="2185910"/>
            <a:ext cx="7638090" cy="1754326"/>
          </a:xfrm>
          <a:prstGeom prst="rect">
            <a:avLst/>
          </a:prstGeom>
          <a:noFill/>
        </p:spPr>
        <p:txBody>
          <a:bodyPr wrap="square" rtlCol="0">
            <a:spAutoFit/>
          </a:bodyPr>
          <a:lstStyle/>
          <a:p>
            <a:pPr algn="dist"/>
            <a:r>
              <a:rPr lang="en-US" altLang="zh-CN" sz="5400" dirty="0">
                <a:solidFill>
                  <a:schemeClr val="bg1"/>
                </a:solidFill>
                <a:cs typeface="+mn-ea"/>
                <a:sym typeface="+mn-lt"/>
              </a:rPr>
              <a:t>AI-Powered Educational Speech Synthesis Software</a:t>
            </a:r>
            <a:endParaRPr lang="en-US" altLang="zh-CN" sz="5400" dirty="0">
              <a:solidFill>
                <a:schemeClr val="bg1"/>
              </a:solidFill>
              <a:effectLst/>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1000" fill="hold"/>
                                        <p:tgtEl>
                                          <p:spTgt spid="12"/>
                                        </p:tgtEl>
                                        <p:attrNameLst>
                                          <p:attrName>ppt_w</p:attrName>
                                        </p:attrNameLst>
                                      </p:cBhvr>
                                      <p:tavLst>
                                        <p:tav tm="0">
                                          <p:val>
                                            <p:strVal val="#ppt_w*0.70"/>
                                          </p:val>
                                        </p:tav>
                                        <p:tav tm="100000">
                                          <p:val>
                                            <p:strVal val="#ppt_w"/>
                                          </p:val>
                                        </p:tav>
                                      </p:tavLst>
                                    </p:anim>
                                    <p:anim calcmode="lin" valueType="num">
                                      <p:cBhvr>
                                        <p:cTn id="11" dur="1000" fill="hold"/>
                                        <p:tgtEl>
                                          <p:spTgt spid="12"/>
                                        </p:tgtEl>
                                        <p:attrNameLst>
                                          <p:attrName>ppt_h</p:attrName>
                                        </p:attrNameLst>
                                      </p:cBhvr>
                                      <p:tavLst>
                                        <p:tav tm="0">
                                          <p:val>
                                            <p:strVal val="#ppt_h"/>
                                          </p:val>
                                        </p:tav>
                                        <p:tav tm="100000">
                                          <p:val>
                                            <p:strVal val="#ppt_h"/>
                                          </p:val>
                                        </p:tav>
                                      </p:tavLst>
                                    </p:anim>
                                    <p:animEffect transition="in" filter="fade">
                                      <p:cBhvr>
                                        <p:cTn id="12" dur="1000"/>
                                        <p:tgtEl>
                                          <p:spTgt spid="12"/>
                                        </p:tgtEl>
                                      </p:cBhvr>
                                    </p:animEffect>
                                  </p:childTnLst>
                                </p:cTn>
                              </p:par>
                              <p:par>
                                <p:cTn id="13" presetID="55"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strVal val="#ppt_w*0.70"/>
                                          </p:val>
                                        </p:tav>
                                        <p:tav tm="100000">
                                          <p:val>
                                            <p:strVal val="#ppt_w"/>
                                          </p:val>
                                        </p:tav>
                                      </p:tavLst>
                                    </p:anim>
                                    <p:anim calcmode="lin" valueType="num">
                                      <p:cBhvr>
                                        <p:cTn id="16" dur="1000" fill="hold"/>
                                        <p:tgtEl>
                                          <p:spTgt spid="13"/>
                                        </p:tgtEl>
                                        <p:attrNameLst>
                                          <p:attrName>ppt_h</p:attrName>
                                        </p:attrNameLst>
                                      </p:cBhvr>
                                      <p:tavLst>
                                        <p:tav tm="0">
                                          <p:val>
                                            <p:strVal val="#ppt_h"/>
                                          </p:val>
                                        </p:tav>
                                        <p:tav tm="100000">
                                          <p:val>
                                            <p:strVal val="#ppt_h"/>
                                          </p:val>
                                        </p:tav>
                                      </p:tavLst>
                                    </p:anim>
                                    <p:animEffect transition="in" filter="fade">
                                      <p:cBhvr>
                                        <p:cTn id="17" dur="1000"/>
                                        <p:tgtEl>
                                          <p:spTgt spid="13"/>
                                        </p:tgtEl>
                                      </p:cBhvr>
                                    </p:animEffect>
                                  </p:childTnLst>
                                </p:cTn>
                              </p:par>
                              <p:par>
                                <p:cTn id="18" presetID="55"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p:cTn id="20" dur="1000" fill="hold"/>
                                        <p:tgtEl>
                                          <p:spTgt spid="16"/>
                                        </p:tgtEl>
                                        <p:attrNameLst>
                                          <p:attrName>ppt_w</p:attrName>
                                        </p:attrNameLst>
                                      </p:cBhvr>
                                      <p:tavLst>
                                        <p:tav tm="0">
                                          <p:val>
                                            <p:strVal val="#ppt_w*0.70"/>
                                          </p:val>
                                        </p:tav>
                                        <p:tav tm="100000">
                                          <p:val>
                                            <p:strVal val="#ppt_w"/>
                                          </p:val>
                                        </p:tav>
                                      </p:tavLst>
                                    </p:anim>
                                    <p:anim calcmode="lin" valueType="num">
                                      <p:cBhvr>
                                        <p:cTn id="21" dur="1000" fill="hold"/>
                                        <p:tgtEl>
                                          <p:spTgt spid="16"/>
                                        </p:tgtEl>
                                        <p:attrNameLst>
                                          <p:attrName>ppt_h</p:attrName>
                                        </p:attrNameLst>
                                      </p:cBhvr>
                                      <p:tavLst>
                                        <p:tav tm="0">
                                          <p:val>
                                            <p:strVal val="#ppt_h"/>
                                          </p:val>
                                        </p:tav>
                                        <p:tav tm="100000">
                                          <p:val>
                                            <p:strVal val="#ppt_h"/>
                                          </p:val>
                                        </p:tav>
                                      </p:tavLst>
                                    </p:anim>
                                    <p:animEffect transition="in" filter="fade">
                                      <p:cBhvr>
                                        <p:cTn id="22" dur="1000"/>
                                        <p:tgtEl>
                                          <p:spTgt spid="16"/>
                                        </p:tgtEl>
                                      </p:cBhvr>
                                    </p:animEffect>
                                  </p:childTnLst>
                                </p:cTn>
                              </p:par>
                            </p:childTnLst>
                          </p:cTn>
                        </p:par>
                        <p:par>
                          <p:cTn id="23" fill="hold">
                            <p:stCondLst>
                              <p:cond delay="1000"/>
                            </p:stCondLst>
                            <p:childTnLst>
                              <p:par>
                                <p:cTn id="24" presetID="3" presetClass="entr" presetSubtype="1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par>
                          <p:cTn id="27" fill="hold">
                            <p:stCondLst>
                              <p:cond delay="1500"/>
                            </p:stCondLst>
                            <p:childTnLst>
                              <p:par>
                                <p:cTn id="28" presetID="3" presetClass="entr" presetSubtype="1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childTnLst>
                          </p:cTn>
                        </p:par>
                        <p:par>
                          <p:cTn id="31" fill="hold">
                            <p:stCondLst>
                              <p:cond delay="2000"/>
                            </p:stCondLst>
                            <p:childTnLst>
                              <p:par>
                                <p:cTn id="32" presetID="55"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1000" fill="hold"/>
                                        <p:tgtEl>
                                          <p:spTgt spid="17"/>
                                        </p:tgtEl>
                                        <p:attrNameLst>
                                          <p:attrName>ppt_w</p:attrName>
                                        </p:attrNameLst>
                                      </p:cBhvr>
                                      <p:tavLst>
                                        <p:tav tm="0">
                                          <p:val>
                                            <p:strVal val="#ppt_w*0.70"/>
                                          </p:val>
                                        </p:tav>
                                        <p:tav tm="100000">
                                          <p:val>
                                            <p:strVal val="#ppt_w"/>
                                          </p:val>
                                        </p:tav>
                                      </p:tavLst>
                                    </p:anim>
                                    <p:anim calcmode="lin" valueType="num">
                                      <p:cBhvr>
                                        <p:cTn id="35" dur="1000" fill="hold"/>
                                        <p:tgtEl>
                                          <p:spTgt spid="17"/>
                                        </p:tgtEl>
                                        <p:attrNameLst>
                                          <p:attrName>ppt_h</p:attrName>
                                        </p:attrNameLst>
                                      </p:cBhvr>
                                      <p:tavLst>
                                        <p:tav tm="0">
                                          <p:val>
                                            <p:strVal val="#ppt_h"/>
                                          </p:val>
                                        </p:tav>
                                        <p:tav tm="100000">
                                          <p:val>
                                            <p:strVal val="#ppt_h"/>
                                          </p:val>
                                        </p:tav>
                                      </p:tavLst>
                                    </p:anim>
                                    <p:animEffect transition="in" filter="fade">
                                      <p:cBhvr>
                                        <p:cTn id="36" dur="1000"/>
                                        <p:tgtEl>
                                          <p:spTgt spid="17"/>
                                        </p:tgtEl>
                                      </p:cBhvr>
                                    </p:animEffect>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p:bldP spid="16" grpId="0" bldLvl="0" animBg="1"/>
      <p:bldP spid="7" grpId="0" bldLvl="0" animBg="1"/>
      <p:bldP spid="32" grpId="0" bldLvl="0" animBg="1"/>
      <p:bldP spid="19" grpId="0" bldLvl="0" animBg="1"/>
      <p:bldP spid="15" grpId="0"/>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1412A-47EB-D185-327C-E10BC736EFB6}"/>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02706285-8EB4-89EA-9A63-9EA4719610DC}"/>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D42E64E5-C262-E491-6E67-76E067AFA5CF}"/>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5" name="文本框 4">
            <a:extLst>
              <a:ext uri="{FF2B5EF4-FFF2-40B4-BE49-F238E27FC236}">
                <a16:creationId xmlns:a16="http://schemas.microsoft.com/office/drawing/2014/main" id="{0353C011-D039-D575-DAEE-DEF6ABD276C5}"/>
              </a:ext>
            </a:extLst>
          </p:cNvPr>
          <p:cNvSpPr txBox="1"/>
          <p:nvPr/>
        </p:nvSpPr>
        <p:spPr>
          <a:xfrm>
            <a:off x="811760" y="2844222"/>
            <a:ext cx="4757765"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API: /</a:t>
            </a:r>
            <a:r>
              <a:rPr lang="en-US" altLang="zh-CN" sz="2400" b="0" i="0" dirty="0" err="1">
                <a:solidFill>
                  <a:srgbClr val="1F0909"/>
                </a:solidFill>
                <a:effectLst/>
                <a:latin typeface="PT Serif" panose="020A0603040505020204" pitchFamily="18" charset="0"/>
              </a:rPr>
              <a:t>submit_text_task</a:t>
            </a:r>
            <a:r>
              <a:rPr lang="en-US" altLang="zh-CN" sz="2400" b="0" i="0" dirty="0">
                <a:solidFill>
                  <a:srgbClr val="1F0909"/>
                </a:solidFill>
                <a:effectLst/>
                <a:latin typeface="PT Serif" panose="020A0603040505020204" pitchFamily="18" charset="0"/>
              </a:rPr>
              <a:t> (POST)</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Functionality: Input text (800~2000 characters), select voice sample, generate task</a:t>
            </a:r>
            <a:endParaRPr lang="zh-CN" altLang="en-US" sz="2400" dirty="0"/>
          </a:p>
        </p:txBody>
      </p:sp>
      <p:sp>
        <p:nvSpPr>
          <p:cNvPr id="2" name="文本框 1">
            <a:extLst>
              <a:ext uri="{FF2B5EF4-FFF2-40B4-BE49-F238E27FC236}">
                <a16:creationId xmlns:a16="http://schemas.microsoft.com/office/drawing/2014/main" id="{0E7558C9-8689-922C-1EAD-849DFF336308}"/>
              </a:ext>
            </a:extLst>
          </p:cNvPr>
          <p:cNvSpPr txBox="1"/>
          <p:nvPr/>
        </p:nvSpPr>
        <p:spPr>
          <a:xfrm>
            <a:off x="215930" y="1008901"/>
            <a:ext cx="6406547" cy="1077218"/>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Module Two: Submit Teaching Text Task</a:t>
            </a:r>
          </a:p>
        </p:txBody>
      </p:sp>
      <p:pic>
        <p:nvPicPr>
          <p:cNvPr id="4" name="图片 3">
            <a:extLst>
              <a:ext uri="{FF2B5EF4-FFF2-40B4-BE49-F238E27FC236}">
                <a16:creationId xmlns:a16="http://schemas.microsoft.com/office/drawing/2014/main" id="{A0872B06-50C6-63AB-DC43-3A0AA06F1C9E}"/>
              </a:ext>
            </a:extLst>
          </p:cNvPr>
          <p:cNvPicPr>
            <a:picLocks noChangeAspect="1"/>
          </p:cNvPicPr>
          <p:nvPr/>
        </p:nvPicPr>
        <p:blipFill>
          <a:blip r:embed="rId3"/>
          <a:stretch>
            <a:fillRect/>
          </a:stretch>
        </p:blipFill>
        <p:spPr>
          <a:xfrm>
            <a:off x="6699842" y="262715"/>
            <a:ext cx="4957488" cy="6258099"/>
          </a:xfrm>
          <a:prstGeom prst="rect">
            <a:avLst/>
          </a:prstGeom>
        </p:spPr>
      </p:pic>
    </p:spTree>
    <p:custDataLst>
      <p:tags r:id="rId1"/>
    </p:custDataLst>
    <p:extLst>
      <p:ext uri="{BB962C8B-B14F-4D97-AF65-F5344CB8AC3E}">
        <p14:creationId xmlns:p14="http://schemas.microsoft.com/office/powerpoint/2010/main" val="3019500111"/>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D193-57B8-3F4E-848D-7E8EB84B9CBE}"/>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0667801F-E124-3873-5DA7-095402A895F1}"/>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A70CA107-946C-0D2F-DFC7-36230D73B1C9}"/>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5" name="文本框 4">
            <a:extLst>
              <a:ext uri="{FF2B5EF4-FFF2-40B4-BE49-F238E27FC236}">
                <a16:creationId xmlns:a16="http://schemas.microsoft.com/office/drawing/2014/main" id="{6BBAB0D0-C7D3-3961-817A-2DBB5955E663}"/>
              </a:ext>
            </a:extLst>
          </p:cNvPr>
          <p:cNvSpPr txBox="1"/>
          <p:nvPr/>
        </p:nvSpPr>
        <p:spPr>
          <a:xfrm>
            <a:off x="811760" y="2844222"/>
            <a:ext cx="4757765"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API: /</a:t>
            </a:r>
            <a:r>
              <a:rPr lang="en-US" altLang="zh-CN" sz="2400" b="0" i="0" dirty="0" err="1">
                <a:solidFill>
                  <a:srgbClr val="1F0909"/>
                </a:solidFill>
                <a:effectLst/>
                <a:latin typeface="PT Serif" panose="020A0603040505020204" pitchFamily="18" charset="0"/>
              </a:rPr>
              <a:t>generate_audio</a:t>
            </a:r>
            <a:r>
              <a:rPr lang="en-US" altLang="zh-CN" sz="2400" b="0" i="0" dirty="0">
                <a:solidFill>
                  <a:srgbClr val="1F0909"/>
                </a:solidFill>
                <a:effectLst/>
                <a:latin typeface="PT Serif" panose="020A0603040505020204" pitchFamily="18" charset="0"/>
              </a:rPr>
              <a:t> (POST), /</a:t>
            </a:r>
            <a:r>
              <a:rPr lang="en-US" altLang="zh-CN" sz="2400" b="0" i="0" dirty="0" err="1">
                <a:solidFill>
                  <a:srgbClr val="1F0909"/>
                </a:solidFill>
                <a:effectLst/>
                <a:latin typeface="PT Serif" panose="020A0603040505020204" pitchFamily="18" charset="0"/>
              </a:rPr>
              <a:t>get_audio</a:t>
            </a:r>
            <a:r>
              <a:rPr lang="en-US" altLang="zh-CN" sz="2400" b="0" i="0" dirty="0">
                <a:solidFill>
                  <a:srgbClr val="1F0909"/>
                </a:solidFill>
                <a:effectLst/>
                <a:latin typeface="PT Serif" panose="020A0603040505020204" pitchFamily="18" charset="0"/>
              </a:rPr>
              <a:t>/&lt;</a:t>
            </a:r>
            <a:r>
              <a:rPr lang="en-US" altLang="zh-CN" sz="2400" b="0" i="0" dirty="0" err="1">
                <a:solidFill>
                  <a:srgbClr val="1F0909"/>
                </a:solidFill>
                <a:effectLst/>
                <a:latin typeface="PT Serif" panose="020A0603040505020204" pitchFamily="18" charset="0"/>
              </a:rPr>
              <a:t>task_id</a:t>
            </a:r>
            <a:r>
              <a:rPr lang="en-US" altLang="zh-CN" sz="2400" b="0" i="0" dirty="0">
                <a:solidFill>
                  <a:srgbClr val="1F0909"/>
                </a:solidFill>
                <a:effectLst/>
                <a:latin typeface="PT Serif" panose="020A0603040505020204" pitchFamily="18" charset="0"/>
              </a:rPr>
              <a:t>&gt; (GET)</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Functionality: Call pyttsx3 to generate audio, support online playback/download</a:t>
            </a:r>
            <a:endParaRPr lang="zh-CN" altLang="en-US" sz="2400" dirty="0"/>
          </a:p>
        </p:txBody>
      </p:sp>
      <p:sp>
        <p:nvSpPr>
          <p:cNvPr id="2" name="文本框 1">
            <a:extLst>
              <a:ext uri="{FF2B5EF4-FFF2-40B4-BE49-F238E27FC236}">
                <a16:creationId xmlns:a16="http://schemas.microsoft.com/office/drawing/2014/main" id="{201EACC7-7884-EFB4-C186-11D84543E395}"/>
              </a:ext>
            </a:extLst>
          </p:cNvPr>
          <p:cNvSpPr txBox="1"/>
          <p:nvPr/>
        </p:nvSpPr>
        <p:spPr>
          <a:xfrm>
            <a:off x="215930" y="1008901"/>
            <a:ext cx="6406547"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Module Three: Synthesize Audio</a:t>
            </a:r>
          </a:p>
        </p:txBody>
      </p:sp>
      <p:pic>
        <p:nvPicPr>
          <p:cNvPr id="6" name="图片 5">
            <a:extLst>
              <a:ext uri="{FF2B5EF4-FFF2-40B4-BE49-F238E27FC236}">
                <a16:creationId xmlns:a16="http://schemas.microsoft.com/office/drawing/2014/main" id="{E86942F3-5FFB-A96C-B4EE-A736E18C2B6A}"/>
              </a:ext>
            </a:extLst>
          </p:cNvPr>
          <p:cNvPicPr>
            <a:picLocks noChangeAspect="1"/>
          </p:cNvPicPr>
          <p:nvPr/>
        </p:nvPicPr>
        <p:blipFill>
          <a:blip r:embed="rId3"/>
          <a:stretch>
            <a:fillRect/>
          </a:stretch>
        </p:blipFill>
        <p:spPr>
          <a:xfrm>
            <a:off x="7247729" y="230851"/>
            <a:ext cx="4132511" cy="6289964"/>
          </a:xfrm>
          <a:prstGeom prst="rect">
            <a:avLst/>
          </a:prstGeom>
        </p:spPr>
      </p:pic>
    </p:spTree>
    <p:custDataLst>
      <p:tags r:id="rId1"/>
    </p:custDataLst>
    <p:extLst>
      <p:ext uri="{BB962C8B-B14F-4D97-AF65-F5344CB8AC3E}">
        <p14:creationId xmlns:p14="http://schemas.microsoft.com/office/powerpoint/2010/main" val="517093611"/>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E30E5-7261-5BA7-E299-E0FF22D9B952}"/>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6AF8CE5F-272B-009E-F198-4A379EC1B0A6}"/>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5D02D335-B35C-E57C-CBD0-37C0C8E93AE3}"/>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5" name="文本框 4">
            <a:extLst>
              <a:ext uri="{FF2B5EF4-FFF2-40B4-BE49-F238E27FC236}">
                <a16:creationId xmlns:a16="http://schemas.microsoft.com/office/drawing/2014/main" id="{2935BEB5-F6DC-EC94-6DFC-EC1F040318F2}"/>
              </a:ext>
            </a:extLst>
          </p:cNvPr>
          <p:cNvSpPr txBox="1"/>
          <p:nvPr/>
        </p:nvSpPr>
        <p:spPr>
          <a:xfrm>
            <a:off x="964160" y="2459504"/>
            <a:ext cx="4757765"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API: /</a:t>
            </a:r>
            <a:r>
              <a:rPr lang="en-US" altLang="zh-CN" sz="2400" b="0" i="0" dirty="0" err="1">
                <a:solidFill>
                  <a:srgbClr val="1F0909"/>
                </a:solidFill>
                <a:effectLst/>
                <a:latin typeface="PT Serif" panose="020A0603040505020204" pitchFamily="18" charset="0"/>
              </a:rPr>
              <a:t>list_text_tasks</a:t>
            </a:r>
            <a:r>
              <a:rPr lang="en-US" altLang="zh-CN" sz="2400" b="0" i="0" dirty="0">
                <a:solidFill>
                  <a:srgbClr val="1F0909"/>
                </a:solidFill>
                <a:effectLst/>
                <a:latin typeface="PT Serif" panose="020A0603040505020204" pitchFamily="18" charset="0"/>
              </a:rPr>
              <a:t> (GET), /</a:t>
            </a:r>
            <a:r>
              <a:rPr lang="en-US" altLang="zh-CN" sz="2400" b="0" i="0" dirty="0" err="1">
                <a:solidFill>
                  <a:srgbClr val="1F0909"/>
                </a:solidFill>
                <a:effectLst/>
                <a:latin typeface="PT Serif" panose="020A0603040505020204" pitchFamily="18" charset="0"/>
              </a:rPr>
              <a:t>delete_task</a:t>
            </a:r>
            <a:r>
              <a:rPr lang="en-US" altLang="zh-CN" sz="2400" b="0" i="0" dirty="0">
                <a:solidFill>
                  <a:srgbClr val="1F0909"/>
                </a:solidFill>
                <a:effectLst/>
                <a:latin typeface="PT Serif" panose="020A0603040505020204" pitchFamily="18" charset="0"/>
              </a:rPr>
              <a:t>/&lt;</a:t>
            </a:r>
            <a:r>
              <a:rPr lang="en-US" altLang="zh-CN" sz="2400" b="0" i="0" dirty="0" err="1">
                <a:solidFill>
                  <a:srgbClr val="1F0909"/>
                </a:solidFill>
                <a:effectLst/>
                <a:latin typeface="PT Serif" panose="020A0603040505020204" pitchFamily="18" charset="0"/>
              </a:rPr>
              <a:t>task_id</a:t>
            </a:r>
            <a:r>
              <a:rPr lang="en-US" altLang="zh-CN" sz="2400" b="0" i="0" dirty="0">
                <a:solidFill>
                  <a:srgbClr val="1F0909"/>
                </a:solidFill>
                <a:effectLst/>
                <a:latin typeface="PT Serif" panose="020A0603040505020204" pitchFamily="18" charset="0"/>
              </a:rPr>
              <a:t>&gt; (DELETE)</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Functionality: View task status, delete tasks</a:t>
            </a:r>
            <a:endParaRPr lang="zh-CN" altLang="en-US" sz="2400" dirty="0"/>
          </a:p>
        </p:txBody>
      </p:sp>
      <p:sp>
        <p:nvSpPr>
          <p:cNvPr id="2" name="文本框 1">
            <a:extLst>
              <a:ext uri="{FF2B5EF4-FFF2-40B4-BE49-F238E27FC236}">
                <a16:creationId xmlns:a16="http://schemas.microsoft.com/office/drawing/2014/main" id="{93FAE0F4-38D9-89A6-BCEB-F5A02BCC09EE}"/>
              </a:ext>
            </a:extLst>
          </p:cNvPr>
          <p:cNvSpPr txBox="1"/>
          <p:nvPr/>
        </p:nvSpPr>
        <p:spPr>
          <a:xfrm>
            <a:off x="215930" y="1008901"/>
            <a:ext cx="7175470"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Module Four: Historical Task Management</a:t>
            </a:r>
          </a:p>
        </p:txBody>
      </p:sp>
      <p:pic>
        <p:nvPicPr>
          <p:cNvPr id="4" name="图片 3">
            <a:extLst>
              <a:ext uri="{FF2B5EF4-FFF2-40B4-BE49-F238E27FC236}">
                <a16:creationId xmlns:a16="http://schemas.microsoft.com/office/drawing/2014/main" id="{3932459A-5842-CF05-B76A-A4889F69C3B9}"/>
              </a:ext>
            </a:extLst>
          </p:cNvPr>
          <p:cNvPicPr>
            <a:picLocks noChangeAspect="1"/>
          </p:cNvPicPr>
          <p:nvPr/>
        </p:nvPicPr>
        <p:blipFill>
          <a:blip r:embed="rId3"/>
          <a:stretch>
            <a:fillRect/>
          </a:stretch>
        </p:blipFill>
        <p:spPr>
          <a:xfrm>
            <a:off x="7436154" y="881570"/>
            <a:ext cx="4539916" cy="5094860"/>
          </a:xfrm>
          <a:prstGeom prst="rect">
            <a:avLst/>
          </a:prstGeom>
        </p:spPr>
      </p:pic>
    </p:spTree>
    <p:custDataLst>
      <p:tags r:id="rId1"/>
    </p:custDataLst>
    <p:extLst>
      <p:ext uri="{BB962C8B-B14F-4D97-AF65-F5344CB8AC3E}">
        <p14:creationId xmlns:p14="http://schemas.microsoft.com/office/powerpoint/2010/main" val="482744876"/>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4CDA3-2F8E-B21B-365E-9661EB9D2DB3}"/>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8214BCF0-FD89-94A6-72E0-CEE6489D2672}"/>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F4644F8D-CFE1-B8F9-315A-4A7B6816A4EF}"/>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5" name="文本框 4">
            <a:extLst>
              <a:ext uri="{FF2B5EF4-FFF2-40B4-BE49-F238E27FC236}">
                <a16:creationId xmlns:a16="http://schemas.microsoft.com/office/drawing/2014/main" id="{3C4B7751-FFD6-E799-D29C-BF0333C0DAE0}"/>
              </a:ext>
            </a:extLst>
          </p:cNvPr>
          <p:cNvSpPr txBox="1"/>
          <p:nvPr/>
        </p:nvSpPr>
        <p:spPr>
          <a:xfrm>
            <a:off x="869765" y="2923631"/>
            <a:ext cx="4757765" cy="1200329"/>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API: /</a:t>
            </a:r>
            <a:r>
              <a:rPr lang="en-US" altLang="zh-CN" sz="2400" b="0" i="0" dirty="0" err="1">
                <a:solidFill>
                  <a:srgbClr val="1F0909"/>
                </a:solidFill>
                <a:effectLst/>
                <a:latin typeface="PT Serif" panose="020A0603040505020204" pitchFamily="18" charset="0"/>
              </a:rPr>
              <a:t>upload_ppt</a:t>
            </a:r>
            <a:r>
              <a:rPr lang="en-US" altLang="zh-CN" sz="2400" b="0" i="0" dirty="0">
                <a:solidFill>
                  <a:srgbClr val="1F0909"/>
                </a:solidFill>
                <a:effectLst/>
                <a:latin typeface="PT Serif" panose="020A0603040505020204" pitchFamily="18" charset="0"/>
              </a:rPr>
              <a:t> (POST)</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Functionality: Upload PPT, extract text from each slide</a:t>
            </a:r>
            <a:endParaRPr lang="zh-CN" altLang="en-US" sz="2400" dirty="0"/>
          </a:p>
        </p:txBody>
      </p:sp>
      <p:sp>
        <p:nvSpPr>
          <p:cNvPr id="2" name="文本框 1">
            <a:extLst>
              <a:ext uri="{FF2B5EF4-FFF2-40B4-BE49-F238E27FC236}">
                <a16:creationId xmlns:a16="http://schemas.microsoft.com/office/drawing/2014/main" id="{8ED5CB19-394E-9400-1E71-23A17586FEA0}"/>
              </a:ext>
            </a:extLst>
          </p:cNvPr>
          <p:cNvSpPr txBox="1"/>
          <p:nvPr/>
        </p:nvSpPr>
        <p:spPr>
          <a:xfrm>
            <a:off x="215930" y="1008901"/>
            <a:ext cx="7175470" cy="1077218"/>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Module Five: PPT Upload and Text Extraction</a:t>
            </a:r>
          </a:p>
        </p:txBody>
      </p:sp>
      <p:pic>
        <p:nvPicPr>
          <p:cNvPr id="6" name="图片 5">
            <a:extLst>
              <a:ext uri="{FF2B5EF4-FFF2-40B4-BE49-F238E27FC236}">
                <a16:creationId xmlns:a16="http://schemas.microsoft.com/office/drawing/2014/main" id="{6E7DE7EA-CED3-8820-60F5-98140F7B6E10}"/>
              </a:ext>
            </a:extLst>
          </p:cNvPr>
          <p:cNvPicPr>
            <a:picLocks noChangeAspect="1"/>
          </p:cNvPicPr>
          <p:nvPr/>
        </p:nvPicPr>
        <p:blipFill>
          <a:blip r:embed="rId3"/>
          <a:stretch>
            <a:fillRect/>
          </a:stretch>
        </p:blipFill>
        <p:spPr>
          <a:xfrm>
            <a:off x="6536763" y="235900"/>
            <a:ext cx="5025865" cy="6386199"/>
          </a:xfrm>
          <a:prstGeom prst="rect">
            <a:avLst/>
          </a:prstGeom>
        </p:spPr>
      </p:pic>
    </p:spTree>
    <p:custDataLst>
      <p:tags r:id="rId1"/>
    </p:custDataLst>
    <p:extLst>
      <p:ext uri="{BB962C8B-B14F-4D97-AF65-F5344CB8AC3E}">
        <p14:creationId xmlns:p14="http://schemas.microsoft.com/office/powerpoint/2010/main" val="4190581201"/>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11E60-6BF7-1E1D-CB85-1501EB7F4530}"/>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0CB1EA09-A3DF-69F5-0807-2855E5E83C68}"/>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5AC04CD0-781D-5EBF-A3F7-A0AE5D08B193}"/>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5" name="文本框 4">
            <a:extLst>
              <a:ext uri="{FF2B5EF4-FFF2-40B4-BE49-F238E27FC236}">
                <a16:creationId xmlns:a16="http://schemas.microsoft.com/office/drawing/2014/main" id="{99473EB0-9C63-1743-E7B6-FC07F32C187C}"/>
              </a:ext>
            </a:extLst>
          </p:cNvPr>
          <p:cNvSpPr txBox="1"/>
          <p:nvPr/>
        </p:nvSpPr>
        <p:spPr>
          <a:xfrm>
            <a:off x="610784" y="2569964"/>
            <a:ext cx="4757765" cy="1938992"/>
          </a:xfrm>
          <a:prstGeom prst="rect">
            <a:avLst/>
          </a:prstGeom>
          <a:noFill/>
        </p:spPr>
        <p:txBody>
          <a:bodyPr wrap="square" rtlCol="0">
            <a:spAutoFit/>
          </a:bodyPr>
          <a:lstStyle/>
          <a:p>
            <a:r>
              <a:rPr lang="en-US" altLang="zh-CN" sz="2400" b="0" i="0" dirty="0">
                <a:solidFill>
                  <a:srgbClr val="1F0909"/>
                </a:solidFill>
                <a:effectLst/>
                <a:latin typeface="PT Serif" panose="020A0603040505020204" pitchFamily="18" charset="0"/>
              </a:rPr>
              <a:t>Main Features:</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Upload audio/PPT files</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Submit text tasks</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Generate/play audio</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Manage historical tasks</a:t>
            </a:r>
            <a:endParaRPr lang="zh-CN" altLang="en-US" sz="2400" dirty="0"/>
          </a:p>
        </p:txBody>
      </p:sp>
      <p:sp>
        <p:nvSpPr>
          <p:cNvPr id="2" name="文本框 1">
            <a:extLst>
              <a:ext uri="{FF2B5EF4-FFF2-40B4-BE49-F238E27FC236}">
                <a16:creationId xmlns:a16="http://schemas.microsoft.com/office/drawing/2014/main" id="{B9B3E4F0-873E-7BF9-01B1-F4735EFCAD92}"/>
              </a:ext>
            </a:extLst>
          </p:cNvPr>
          <p:cNvSpPr txBox="1"/>
          <p:nvPr/>
        </p:nvSpPr>
        <p:spPr>
          <a:xfrm>
            <a:off x="534670" y="1085101"/>
            <a:ext cx="3926579"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Frontend Interaction</a:t>
            </a:r>
          </a:p>
        </p:txBody>
      </p:sp>
      <p:pic>
        <p:nvPicPr>
          <p:cNvPr id="4" name="图片 3">
            <a:extLst>
              <a:ext uri="{FF2B5EF4-FFF2-40B4-BE49-F238E27FC236}">
                <a16:creationId xmlns:a16="http://schemas.microsoft.com/office/drawing/2014/main" id="{C6ED4A98-008F-BAA6-C4B7-B321EFA981F9}"/>
              </a:ext>
            </a:extLst>
          </p:cNvPr>
          <p:cNvPicPr>
            <a:picLocks noChangeAspect="1"/>
          </p:cNvPicPr>
          <p:nvPr/>
        </p:nvPicPr>
        <p:blipFill>
          <a:blip r:embed="rId3"/>
          <a:stretch>
            <a:fillRect/>
          </a:stretch>
        </p:blipFill>
        <p:spPr>
          <a:xfrm>
            <a:off x="5628213" y="380365"/>
            <a:ext cx="6182221" cy="6005945"/>
          </a:xfrm>
          <a:prstGeom prst="rect">
            <a:avLst/>
          </a:prstGeom>
        </p:spPr>
      </p:pic>
    </p:spTree>
    <p:custDataLst>
      <p:tags r:id="rId1"/>
    </p:custDataLst>
    <p:extLst>
      <p:ext uri="{BB962C8B-B14F-4D97-AF65-F5344CB8AC3E}">
        <p14:creationId xmlns:p14="http://schemas.microsoft.com/office/powerpoint/2010/main" val="3793059547"/>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5FF0C-7780-AC83-9E6B-6ED8B886F16A}"/>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8FD67EB2-822E-8E79-50A1-48459809532C}"/>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837E9461-FD48-08D4-8200-FB1FC2DA0607}"/>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2" name="文本框 1">
            <a:extLst>
              <a:ext uri="{FF2B5EF4-FFF2-40B4-BE49-F238E27FC236}">
                <a16:creationId xmlns:a16="http://schemas.microsoft.com/office/drawing/2014/main" id="{2DE07EF0-0589-63ED-7651-476ED36A74A0}"/>
              </a:ext>
            </a:extLst>
          </p:cNvPr>
          <p:cNvSpPr txBox="1"/>
          <p:nvPr/>
        </p:nvSpPr>
        <p:spPr>
          <a:xfrm>
            <a:off x="2598997" y="302892"/>
            <a:ext cx="3926579"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Frontend Interaction</a:t>
            </a:r>
          </a:p>
        </p:txBody>
      </p:sp>
      <p:pic>
        <p:nvPicPr>
          <p:cNvPr id="6" name="图片 5">
            <a:extLst>
              <a:ext uri="{FF2B5EF4-FFF2-40B4-BE49-F238E27FC236}">
                <a16:creationId xmlns:a16="http://schemas.microsoft.com/office/drawing/2014/main" id="{3B71F344-1D23-5F43-0211-1366A2CD8DBD}"/>
              </a:ext>
            </a:extLst>
          </p:cNvPr>
          <p:cNvPicPr>
            <a:picLocks noChangeAspect="1"/>
          </p:cNvPicPr>
          <p:nvPr/>
        </p:nvPicPr>
        <p:blipFill>
          <a:blip r:embed="rId3"/>
          <a:stretch>
            <a:fillRect/>
          </a:stretch>
        </p:blipFill>
        <p:spPr>
          <a:xfrm>
            <a:off x="659116" y="839811"/>
            <a:ext cx="10873768" cy="5936168"/>
          </a:xfrm>
          <a:prstGeom prst="rect">
            <a:avLst/>
          </a:prstGeom>
        </p:spPr>
      </p:pic>
    </p:spTree>
    <p:custDataLst>
      <p:tags r:id="rId1"/>
    </p:custDataLst>
    <p:extLst>
      <p:ext uri="{BB962C8B-B14F-4D97-AF65-F5344CB8AC3E}">
        <p14:creationId xmlns:p14="http://schemas.microsoft.com/office/powerpoint/2010/main" val="3939006951"/>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A98F8-566C-7A4E-12EA-AC0236E87297}"/>
            </a:ext>
          </a:extLst>
        </p:cNvPr>
        <p:cNvGrpSpPr/>
        <p:nvPr/>
      </p:nvGrpSpPr>
      <p:grpSpPr>
        <a:xfrm>
          <a:off x="0" y="0"/>
          <a:ext cx="0" cy="0"/>
          <a:chOff x="0" y="0"/>
          <a:chExt cx="0" cy="0"/>
        </a:xfrm>
      </p:grpSpPr>
      <p:pic>
        <p:nvPicPr>
          <p:cNvPr id="4" name="图片 3" descr="59b77bab208b0">
            <a:extLst>
              <a:ext uri="{FF2B5EF4-FFF2-40B4-BE49-F238E27FC236}">
                <a16:creationId xmlns:a16="http://schemas.microsoft.com/office/drawing/2014/main" id="{5EDE963C-B811-A2C7-AE89-CB8CFAE1A559}"/>
              </a:ext>
            </a:extLst>
          </p:cNvPr>
          <p:cNvPicPr>
            <a:picLocks noChangeAspect="1"/>
          </p:cNvPicPr>
          <p:nvPr/>
        </p:nvPicPr>
        <p:blipFill>
          <a:blip r:embed="rId4"/>
          <a:stretch>
            <a:fillRect/>
          </a:stretch>
        </p:blipFill>
        <p:spPr>
          <a:xfrm>
            <a:off x="0" y="0"/>
            <a:ext cx="12184380" cy="6857365"/>
          </a:xfrm>
          <a:prstGeom prst="rect">
            <a:avLst/>
          </a:prstGeom>
        </p:spPr>
      </p:pic>
      <p:sp>
        <p:nvSpPr>
          <p:cNvPr id="5" name="矩形 4">
            <a:extLst>
              <a:ext uri="{FF2B5EF4-FFF2-40B4-BE49-F238E27FC236}">
                <a16:creationId xmlns:a16="http://schemas.microsoft.com/office/drawing/2014/main" id="{7921CA12-42B9-11B7-7BC6-55B4D0A0ECF9}"/>
              </a:ext>
            </a:extLst>
          </p:cNvPr>
          <p:cNvSpPr/>
          <p:nvPr/>
        </p:nvSpPr>
        <p:spPr>
          <a:xfrm rot="16200000">
            <a:off x="1224915" y="-1224280"/>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9F43EC88-6477-0EC9-8C67-005FDE4D2A63}"/>
              </a:ext>
            </a:extLst>
          </p:cNvPr>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6" name="矩形 15">
            <a:extLst>
              <a:ext uri="{FF2B5EF4-FFF2-40B4-BE49-F238E27FC236}">
                <a16:creationId xmlns:a16="http://schemas.microsoft.com/office/drawing/2014/main" id="{B37B66BA-7C57-7C0B-8520-494273F3096A}"/>
              </a:ext>
            </a:extLst>
          </p:cNvPr>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a:extLst>
              <a:ext uri="{FF2B5EF4-FFF2-40B4-BE49-F238E27FC236}">
                <a16:creationId xmlns:a16="http://schemas.microsoft.com/office/drawing/2014/main" id="{8C9BB7B5-2550-4732-B8E6-8A7CCCE3B2CD}"/>
              </a:ext>
            </a:extLst>
          </p:cNvPr>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48E09D9C-04F1-DA9F-17CE-E0BFC6800A67}"/>
              </a:ext>
            </a:extLst>
          </p:cNvPr>
          <p:cNvSpPr txBox="1"/>
          <p:nvPr/>
        </p:nvSpPr>
        <p:spPr>
          <a:xfrm>
            <a:off x="6017260" y="3310255"/>
            <a:ext cx="4800600" cy="768350"/>
          </a:xfrm>
          <a:prstGeom prst="rect">
            <a:avLst/>
          </a:prstGeom>
          <a:noFill/>
        </p:spPr>
        <p:txBody>
          <a:bodyPr wrap="square" rtlCol="0">
            <a:spAutoFit/>
          </a:bodyPr>
          <a:lstStyle/>
          <a:p>
            <a:pPr algn="ctr"/>
            <a:r>
              <a:rPr lang="en-US" altLang="zh-CN" sz="4400" dirty="0">
                <a:solidFill>
                  <a:schemeClr val="bg1"/>
                </a:solidFill>
                <a:effectLst/>
                <a:cs typeface="+mn-ea"/>
                <a:sym typeface="+mn-lt"/>
              </a:rPr>
              <a:t>Future</a:t>
            </a:r>
            <a:r>
              <a:rPr lang="zh-CN" altLang="en-US" sz="4400" dirty="0">
                <a:solidFill>
                  <a:schemeClr val="bg1"/>
                </a:solidFill>
                <a:effectLst/>
                <a:cs typeface="+mn-ea"/>
                <a:sym typeface="+mn-lt"/>
              </a:rPr>
              <a:t> </a:t>
            </a:r>
            <a:r>
              <a:rPr lang="en-US" altLang="zh-CN" sz="4400" dirty="0">
                <a:solidFill>
                  <a:schemeClr val="bg1"/>
                </a:solidFill>
                <a:effectLst/>
                <a:cs typeface="+mn-ea"/>
                <a:sym typeface="+mn-lt"/>
              </a:rPr>
              <a:t>Plan</a:t>
            </a:r>
            <a:endParaRPr lang="zh-CN" altLang="en-US" sz="4400" dirty="0">
              <a:solidFill>
                <a:schemeClr val="bg1"/>
              </a:solidFill>
              <a:effectLst/>
              <a:cs typeface="+mn-ea"/>
              <a:sym typeface="+mn-lt"/>
            </a:endParaRPr>
          </a:p>
        </p:txBody>
      </p:sp>
      <p:sp>
        <p:nvSpPr>
          <p:cNvPr id="18" name="矩形 17">
            <a:extLst>
              <a:ext uri="{FF2B5EF4-FFF2-40B4-BE49-F238E27FC236}">
                <a16:creationId xmlns:a16="http://schemas.microsoft.com/office/drawing/2014/main" id="{664C1F2F-C5DE-9285-79E1-9DEE227597FA}"/>
              </a:ext>
            </a:extLst>
          </p:cNvPr>
          <p:cNvSpPr/>
          <p:nvPr/>
        </p:nvSpPr>
        <p:spPr>
          <a:xfrm>
            <a:off x="6017260" y="2293620"/>
            <a:ext cx="2614930" cy="706755"/>
          </a:xfrm>
          <a:prstGeom prst="rect">
            <a:avLst/>
          </a:prstGeom>
        </p:spPr>
        <p:txBody>
          <a:bodyPr wrap="square">
            <a:spAutoFit/>
          </a:bodyPr>
          <a:lstStyle/>
          <a:p>
            <a:pPr algn="dist">
              <a:spcBef>
                <a:spcPct val="0"/>
              </a:spcBef>
            </a:pPr>
            <a:r>
              <a:rPr lang="en-US" altLang="zh-CN" sz="4000" dirty="0">
                <a:solidFill>
                  <a:schemeClr val="bg1"/>
                </a:solidFill>
                <a:cs typeface="+mn-ea"/>
                <a:sym typeface="+mn-lt"/>
              </a:rPr>
              <a:t>PART .04</a:t>
            </a:r>
          </a:p>
        </p:txBody>
      </p:sp>
    </p:spTree>
    <p:custDataLst>
      <p:tags r:id="rId1"/>
    </p:custDataLst>
    <p:extLst>
      <p:ext uri="{BB962C8B-B14F-4D97-AF65-F5344CB8AC3E}">
        <p14:creationId xmlns:p14="http://schemas.microsoft.com/office/powerpoint/2010/main" val="2115831355"/>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7" grpId="0" bldLvl="0" animBg="1"/>
      <p:bldP spid="31"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841DB-D830-8D2A-396B-38A9C695A92D}"/>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71C67973-F7EE-7569-964D-927180B37012}"/>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483271A1-E852-09C0-79C0-EF07CD982A49}"/>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PART.04</a:t>
            </a:r>
          </a:p>
        </p:txBody>
      </p:sp>
      <p:sp>
        <p:nvSpPr>
          <p:cNvPr id="5" name="文本框 4">
            <a:extLst>
              <a:ext uri="{FF2B5EF4-FFF2-40B4-BE49-F238E27FC236}">
                <a16:creationId xmlns:a16="http://schemas.microsoft.com/office/drawing/2014/main" id="{E9F24752-40F9-63B1-6071-01D53AB89A53}"/>
              </a:ext>
            </a:extLst>
          </p:cNvPr>
          <p:cNvSpPr txBox="1"/>
          <p:nvPr/>
        </p:nvSpPr>
        <p:spPr>
          <a:xfrm>
            <a:off x="610784" y="2136337"/>
            <a:ext cx="5263922" cy="2585323"/>
          </a:xfrm>
          <a:prstGeom prst="rect">
            <a:avLst/>
          </a:prstGeom>
          <a:noFill/>
        </p:spPr>
        <p:txBody>
          <a:bodyPr wrap="square" rtlCol="0">
            <a:spAutoFit/>
          </a:bodyPr>
          <a:lstStyle/>
          <a:p>
            <a:r>
              <a:rPr lang="en-US" altLang="zh-CN" b="0" i="0" dirty="0">
                <a:solidFill>
                  <a:srgbClr val="1F0909"/>
                </a:solidFill>
                <a:effectLst/>
                <a:latin typeface="PT Serif" panose="020A0603040505020204" pitchFamily="18" charset="0"/>
              </a:rPr>
              <a:t>1. Finalize Backend &amp; Frontend Development </a:t>
            </a:r>
          </a:p>
          <a:p>
            <a:r>
              <a:rPr lang="en-US" altLang="zh-CN" b="0" i="0" dirty="0">
                <a:solidFill>
                  <a:srgbClr val="1F0909"/>
                </a:solidFill>
                <a:effectLst/>
                <a:latin typeface="PT Serif" panose="020A0603040505020204" pitchFamily="18" charset="0"/>
              </a:rPr>
              <a:t>   - Complete remaining feature integrations.  </a:t>
            </a:r>
          </a:p>
          <a:p>
            <a:r>
              <a:rPr lang="en-US" altLang="zh-CN" b="0" i="0" dirty="0">
                <a:solidFill>
                  <a:srgbClr val="1F0909"/>
                </a:solidFill>
                <a:effectLst/>
                <a:latin typeface="PT Serif" panose="020A0603040505020204" pitchFamily="18" charset="0"/>
              </a:rPr>
              <a:t>   - Ensure API stability and performance.  </a:t>
            </a:r>
          </a:p>
          <a:p>
            <a:r>
              <a:rPr lang="en-US" altLang="zh-CN" b="0" i="0" dirty="0">
                <a:solidFill>
                  <a:srgbClr val="1F0909"/>
                </a:solidFill>
                <a:effectLst/>
                <a:latin typeface="PT Serif" panose="020A0603040505020204" pitchFamily="18" charset="0"/>
              </a:rPr>
              <a:t>   - Finalize UI/UX adjustments.  </a:t>
            </a:r>
          </a:p>
          <a:p>
            <a:endParaRPr lang="en-US" altLang="zh-CN" b="0" i="0" dirty="0">
              <a:solidFill>
                <a:srgbClr val="1F0909"/>
              </a:solidFill>
              <a:effectLst/>
              <a:latin typeface="PT Serif" panose="020A0603040505020204" pitchFamily="18" charset="0"/>
            </a:endParaRPr>
          </a:p>
          <a:p>
            <a:r>
              <a:rPr lang="en-US" altLang="zh-CN" b="0" i="0" dirty="0">
                <a:solidFill>
                  <a:srgbClr val="1F0909"/>
                </a:solidFill>
                <a:effectLst/>
                <a:latin typeface="PT Serif" panose="020A0603040505020204" pitchFamily="18" charset="0"/>
              </a:rPr>
              <a:t>2. Testing Phase  </a:t>
            </a:r>
          </a:p>
          <a:p>
            <a:r>
              <a:rPr lang="en-US" altLang="zh-CN" b="0" i="0" dirty="0">
                <a:solidFill>
                  <a:srgbClr val="1F0909"/>
                </a:solidFill>
                <a:effectLst/>
                <a:latin typeface="PT Serif" panose="020A0603040505020204" pitchFamily="18" charset="0"/>
              </a:rPr>
              <a:t>   - Conduct thorough unit testing for all modules.  </a:t>
            </a:r>
          </a:p>
          <a:p>
            <a:r>
              <a:rPr lang="en-US" altLang="zh-CN" b="0" i="0" dirty="0">
                <a:solidFill>
                  <a:srgbClr val="1F0909"/>
                </a:solidFill>
                <a:effectLst/>
                <a:latin typeface="PT Serif" panose="020A0603040505020204" pitchFamily="18" charset="0"/>
              </a:rPr>
              <a:t>   - Perform end-to-end system testing.  </a:t>
            </a:r>
          </a:p>
          <a:p>
            <a:r>
              <a:rPr lang="en-US" altLang="zh-CN" b="0" i="0" dirty="0">
                <a:solidFill>
                  <a:srgbClr val="1F0909"/>
                </a:solidFill>
                <a:effectLst/>
                <a:latin typeface="PT Serif" panose="020A0603040505020204" pitchFamily="18" charset="0"/>
              </a:rPr>
              <a:t>   - Fix critical bugs and optimize performance.  </a:t>
            </a:r>
          </a:p>
        </p:txBody>
      </p:sp>
      <p:sp>
        <p:nvSpPr>
          <p:cNvPr id="6" name="TextBox 5">
            <a:extLst>
              <a:ext uri="{FF2B5EF4-FFF2-40B4-BE49-F238E27FC236}">
                <a16:creationId xmlns:a16="http://schemas.microsoft.com/office/drawing/2014/main" id="{C8ADE72B-6E72-BCC4-CC7F-9AAA6B796676}"/>
              </a:ext>
            </a:extLst>
          </p:cNvPr>
          <p:cNvSpPr txBox="1"/>
          <p:nvPr/>
        </p:nvSpPr>
        <p:spPr>
          <a:xfrm>
            <a:off x="6091826" y="2413335"/>
            <a:ext cx="6100174" cy="2031325"/>
          </a:xfrm>
          <a:prstGeom prst="rect">
            <a:avLst/>
          </a:prstGeom>
          <a:noFill/>
        </p:spPr>
        <p:txBody>
          <a:bodyPr wrap="square">
            <a:spAutoFit/>
          </a:bodyPr>
          <a:lstStyle/>
          <a:p>
            <a:r>
              <a:rPr lang="en-US" altLang="zh-CN" sz="1800" b="0" i="0" dirty="0">
                <a:solidFill>
                  <a:srgbClr val="1F0909"/>
                </a:solidFill>
                <a:effectLst/>
                <a:latin typeface="PT Serif" panose="020A0603040505020204" pitchFamily="18" charset="0"/>
              </a:rPr>
              <a:t>3. Documentation &amp; Finalization  </a:t>
            </a:r>
          </a:p>
          <a:p>
            <a:r>
              <a:rPr lang="en-US" altLang="zh-CN" sz="1800" b="0" i="0" dirty="0">
                <a:solidFill>
                  <a:srgbClr val="1F0909"/>
                </a:solidFill>
                <a:effectLst/>
                <a:latin typeface="PT Serif" panose="020A0603040505020204" pitchFamily="18" charset="0"/>
              </a:rPr>
              <a:t>   - Complete technical and user documentation.  </a:t>
            </a:r>
          </a:p>
          <a:p>
            <a:r>
              <a:rPr lang="en-US" altLang="zh-CN" sz="1800" b="0" i="0" dirty="0">
                <a:solidFill>
                  <a:srgbClr val="1F0909"/>
                </a:solidFill>
                <a:effectLst/>
                <a:latin typeface="PT Serif" panose="020A0603040505020204" pitchFamily="18" charset="0"/>
              </a:rPr>
              <a:t>   - Prepare final reports and presentation materials.  </a:t>
            </a:r>
          </a:p>
          <a:p>
            <a:endParaRPr lang="en-US" altLang="zh-CN" sz="1800" b="0" i="0" dirty="0">
              <a:solidFill>
                <a:srgbClr val="1F0909"/>
              </a:solidFill>
              <a:effectLst/>
              <a:latin typeface="PT Serif" panose="020A0603040505020204" pitchFamily="18" charset="0"/>
            </a:endParaRPr>
          </a:p>
          <a:p>
            <a:r>
              <a:rPr lang="en-US" altLang="zh-CN" sz="1800" b="0" i="0" dirty="0">
                <a:solidFill>
                  <a:srgbClr val="1F0909"/>
                </a:solidFill>
                <a:effectLst/>
                <a:latin typeface="PT Serif" panose="020A0603040505020204" pitchFamily="18" charset="0"/>
              </a:rPr>
              <a:t>4. Project Submission   </a:t>
            </a:r>
          </a:p>
          <a:p>
            <a:r>
              <a:rPr lang="zh-CN" altLang="en-US" sz="1800" dirty="0">
                <a:solidFill>
                  <a:srgbClr val="1F0909"/>
                </a:solidFill>
                <a:latin typeface="PT Serif" panose="020A0603040505020204" pitchFamily="18" charset="0"/>
              </a:rPr>
              <a:t>  </a:t>
            </a:r>
            <a:r>
              <a:rPr lang="en-US" altLang="zh-CN" sz="1800" b="0" i="0" dirty="0">
                <a:solidFill>
                  <a:srgbClr val="1F0909"/>
                </a:solidFill>
                <a:effectLst/>
                <a:latin typeface="PT Serif" panose="020A0603040505020204" pitchFamily="18" charset="0"/>
              </a:rPr>
              <a:t>- Deliver the finalized system.  </a:t>
            </a:r>
          </a:p>
          <a:p>
            <a:r>
              <a:rPr lang="en-US" altLang="zh-CN" sz="1800" b="0" i="0" dirty="0">
                <a:solidFill>
                  <a:srgbClr val="1F0909"/>
                </a:solidFill>
                <a:effectLst/>
                <a:latin typeface="PT Serif" panose="020A0603040505020204" pitchFamily="18" charset="0"/>
              </a:rPr>
              <a:t>   - Present results and submit all deliverables. </a:t>
            </a:r>
          </a:p>
        </p:txBody>
      </p:sp>
    </p:spTree>
    <p:custDataLst>
      <p:tags r:id="rId1"/>
    </p:custDataLst>
    <p:extLst>
      <p:ext uri="{BB962C8B-B14F-4D97-AF65-F5344CB8AC3E}">
        <p14:creationId xmlns:p14="http://schemas.microsoft.com/office/powerpoint/2010/main" val="236933570"/>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2AAD6-87FD-C45D-1FAB-5E2F278F261C}"/>
            </a:ext>
          </a:extLst>
        </p:cNvPr>
        <p:cNvGrpSpPr/>
        <p:nvPr/>
      </p:nvGrpSpPr>
      <p:grpSpPr>
        <a:xfrm>
          <a:off x="0" y="0"/>
          <a:ext cx="0" cy="0"/>
          <a:chOff x="0" y="0"/>
          <a:chExt cx="0" cy="0"/>
        </a:xfrm>
      </p:grpSpPr>
      <p:pic>
        <p:nvPicPr>
          <p:cNvPr id="4" name="图片 3" descr="59b77bab208b0">
            <a:extLst>
              <a:ext uri="{FF2B5EF4-FFF2-40B4-BE49-F238E27FC236}">
                <a16:creationId xmlns:a16="http://schemas.microsoft.com/office/drawing/2014/main" id="{F4F1C969-C110-1029-8D41-2BB240F78852}"/>
              </a:ext>
            </a:extLst>
          </p:cNvPr>
          <p:cNvPicPr>
            <a:picLocks noChangeAspect="1"/>
          </p:cNvPicPr>
          <p:nvPr/>
        </p:nvPicPr>
        <p:blipFill>
          <a:blip r:embed="rId4"/>
          <a:stretch>
            <a:fillRect/>
          </a:stretch>
        </p:blipFill>
        <p:spPr>
          <a:xfrm>
            <a:off x="0" y="0"/>
            <a:ext cx="12184380" cy="6857365"/>
          </a:xfrm>
          <a:prstGeom prst="rect">
            <a:avLst/>
          </a:prstGeom>
        </p:spPr>
      </p:pic>
      <p:sp>
        <p:nvSpPr>
          <p:cNvPr id="5" name="矩形 4">
            <a:extLst>
              <a:ext uri="{FF2B5EF4-FFF2-40B4-BE49-F238E27FC236}">
                <a16:creationId xmlns:a16="http://schemas.microsoft.com/office/drawing/2014/main" id="{DBB6B571-EA6D-E290-A156-92885AF45ED7}"/>
              </a:ext>
            </a:extLst>
          </p:cNvPr>
          <p:cNvSpPr/>
          <p:nvPr/>
        </p:nvSpPr>
        <p:spPr>
          <a:xfrm rot="16200000">
            <a:off x="1224915" y="-1224280"/>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2440760C-44DC-BA4F-EA01-33C8A54A21C6}"/>
              </a:ext>
            </a:extLst>
          </p:cNvPr>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6" name="矩形 15">
            <a:extLst>
              <a:ext uri="{FF2B5EF4-FFF2-40B4-BE49-F238E27FC236}">
                <a16:creationId xmlns:a16="http://schemas.microsoft.com/office/drawing/2014/main" id="{B1248659-072D-77BA-A2B9-53DF8290EF41}"/>
              </a:ext>
            </a:extLst>
          </p:cNvPr>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a:extLst>
              <a:ext uri="{FF2B5EF4-FFF2-40B4-BE49-F238E27FC236}">
                <a16:creationId xmlns:a16="http://schemas.microsoft.com/office/drawing/2014/main" id="{388FEA49-21E3-87F4-B6CC-6B5C3A49CA8A}"/>
              </a:ext>
            </a:extLst>
          </p:cNvPr>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BC5088CE-77B1-6751-531E-5A43546B23A2}"/>
              </a:ext>
            </a:extLst>
          </p:cNvPr>
          <p:cNvSpPr txBox="1"/>
          <p:nvPr/>
        </p:nvSpPr>
        <p:spPr>
          <a:xfrm>
            <a:off x="6017260" y="3310255"/>
            <a:ext cx="4800600" cy="769441"/>
          </a:xfrm>
          <a:prstGeom prst="rect">
            <a:avLst/>
          </a:prstGeom>
          <a:noFill/>
        </p:spPr>
        <p:txBody>
          <a:bodyPr wrap="square" rtlCol="0">
            <a:spAutoFit/>
          </a:bodyPr>
          <a:lstStyle/>
          <a:p>
            <a:pPr algn="ctr"/>
            <a:r>
              <a:rPr lang="en-US" altLang="zh-CN" sz="4400" dirty="0">
                <a:solidFill>
                  <a:schemeClr val="bg1"/>
                </a:solidFill>
                <a:cs typeface="+mn-ea"/>
                <a:sym typeface="+mn-lt"/>
              </a:rPr>
              <a:t>Project Overview</a:t>
            </a:r>
            <a:endParaRPr lang="zh-CN" altLang="en-US" sz="4400" dirty="0">
              <a:solidFill>
                <a:schemeClr val="bg1"/>
              </a:solidFill>
              <a:effectLst/>
              <a:cs typeface="+mn-ea"/>
              <a:sym typeface="+mn-lt"/>
            </a:endParaRPr>
          </a:p>
        </p:txBody>
      </p:sp>
      <p:sp>
        <p:nvSpPr>
          <p:cNvPr id="18" name="矩形 17">
            <a:extLst>
              <a:ext uri="{FF2B5EF4-FFF2-40B4-BE49-F238E27FC236}">
                <a16:creationId xmlns:a16="http://schemas.microsoft.com/office/drawing/2014/main" id="{8534CE12-2641-6195-57B4-84711ECB7303}"/>
              </a:ext>
            </a:extLst>
          </p:cNvPr>
          <p:cNvSpPr/>
          <p:nvPr/>
        </p:nvSpPr>
        <p:spPr>
          <a:xfrm>
            <a:off x="6017260" y="2293620"/>
            <a:ext cx="2614930" cy="706755"/>
          </a:xfrm>
          <a:prstGeom prst="rect">
            <a:avLst/>
          </a:prstGeom>
        </p:spPr>
        <p:txBody>
          <a:bodyPr wrap="square">
            <a:spAutoFit/>
          </a:bodyPr>
          <a:lstStyle/>
          <a:p>
            <a:pPr algn="dist">
              <a:spcBef>
                <a:spcPct val="0"/>
              </a:spcBef>
            </a:pPr>
            <a:r>
              <a:rPr lang="en-US" altLang="zh-CN" sz="4000" dirty="0">
                <a:solidFill>
                  <a:schemeClr val="bg1"/>
                </a:solidFill>
                <a:cs typeface="+mn-ea"/>
                <a:sym typeface="+mn-lt"/>
              </a:rPr>
              <a:t>PART .01</a:t>
            </a:r>
          </a:p>
        </p:txBody>
      </p:sp>
    </p:spTree>
    <p:custDataLst>
      <p:tags r:id="rId1"/>
    </p:custDataLst>
    <p:extLst>
      <p:ext uri="{BB962C8B-B14F-4D97-AF65-F5344CB8AC3E}">
        <p14:creationId xmlns:p14="http://schemas.microsoft.com/office/powerpoint/2010/main" val="575180504"/>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7" grpId="0" bldLvl="0" animBg="1"/>
      <p:bldP spid="31"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583A2-7FAE-A8CD-E9CB-279E89E2992F}"/>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CB46F0DA-96C0-FF33-EE60-AC4B5B1478F7}"/>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D3744974-0393-CADC-4075-F7377FE4A723}"/>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PART.01</a:t>
            </a:r>
          </a:p>
        </p:txBody>
      </p:sp>
      <p:sp>
        <p:nvSpPr>
          <p:cNvPr id="3" name="文本框 2">
            <a:extLst>
              <a:ext uri="{FF2B5EF4-FFF2-40B4-BE49-F238E27FC236}">
                <a16:creationId xmlns:a16="http://schemas.microsoft.com/office/drawing/2014/main" id="{43149286-B978-0EA3-BD2A-422D7C8FFC6C}"/>
              </a:ext>
            </a:extLst>
          </p:cNvPr>
          <p:cNvSpPr txBox="1"/>
          <p:nvPr/>
        </p:nvSpPr>
        <p:spPr>
          <a:xfrm>
            <a:off x="1413755" y="1558636"/>
            <a:ext cx="6067699" cy="4154984"/>
          </a:xfrm>
          <a:prstGeom prst="rect">
            <a:avLst/>
          </a:prstGeom>
          <a:noFill/>
        </p:spPr>
        <p:txBody>
          <a:bodyPr wrap="square" rtlCol="0">
            <a:spAutoFit/>
          </a:bodyPr>
          <a:lstStyle/>
          <a:p>
            <a:r>
              <a:rPr lang="en-US" altLang="zh-CN" sz="2400" dirty="0">
                <a:solidFill>
                  <a:srgbClr val="1F0909"/>
                </a:solidFill>
                <a:latin typeface="PT Serif" panose="020A0603040505020204" pitchFamily="18" charset="0"/>
              </a:rPr>
              <a:t>The project aims to develop an intelligent platform that utilizes voice synthesis and cloning technologies to enhance the quality and accessibility of education. Leveraging advancements in artificial intelligence, the system will generate natural-sounding speech from text or voice samples, with the ability to replicate specific voices (such as teachers’ voices) and support multi-language output including Mandarin and English.</a:t>
            </a:r>
            <a:endParaRPr lang="zh-CN" altLang="en-US" sz="2400" dirty="0">
              <a:solidFill>
                <a:srgbClr val="1F0909"/>
              </a:solidFill>
              <a:latin typeface="PT Serif" panose="020A0603040505020204" pitchFamily="18" charset="0"/>
            </a:endParaRPr>
          </a:p>
        </p:txBody>
      </p:sp>
      <p:sp>
        <p:nvSpPr>
          <p:cNvPr id="5" name="矩形 4">
            <a:extLst>
              <a:ext uri="{FF2B5EF4-FFF2-40B4-BE49-F238E27FC236}">
                <a16:creationId xmlns:a16="http://schemas.microsoft.com/office/drawing/2014/main" id="{242CF761-C8FD-C470-EFAE-529E86B8F490}"/>
              </a:ext>
            </a:extLst>
          </p:cNvPr>
          <p:cNvSpPr/>
          <p:nvPr/>
        </p:nvSpPr>
        <p:spPr>
          <a:xfrm>
            <a:off x="8873836" y="0"/>
            <a:ext cx="3318163" cy="6857999"/>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6" name="图片 5">
            <a:extLst>
              <a:ext uri="{FF2B5EF4-FFF2-40B4-BE49-F238E27FC236}">
                <a16:creationId xmlns:a16="http://schemas.microsoft.com/office/drawing/2014/main" id="{C7EFFC38-1EB8-41A6-B140-EDF261293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8448" y="2113721"/>
            <a:ext cx="4154659" cy="2518762"/>
          </a:xfrm>
          <a:prstGeom prst="rect">
            <a:avLst/>
          </a:prstGeom>
        </p:spPr>
      </p:pic>
    </p:spTree>
    <p:custDataLst>
      <p:tags r:id="rId1"/>
    </p:custDataLst>
    <p:extLst>
      <p:ext uri="{BB962C8B-B14F-4D97-AF65-F5344CB8AC3E}">
        <p14:creationId xmlns:p14="http://schemas.microsoft.com/office/powerpoint/2010/main" val="3307756780"/>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0A0B9-271D-2B6C-E28C-72F207DA44B6}"/>
            </a:ext>
          </a:extLst>
        </p:cNvPr>
        <p:cNvGrpSpPr/>
        <p:nvPr/>
      </p:nvGrpSpPr>
      <p:grpSpPr>
        <a:xfrm>
          <a:off x="0" y="0"/>
          <a:ext cx="0" cy="0"/>
          <a:chOff x="0" y="0"/>
          <a:chExt cx="0" cy="0"/>
        </a:xfrm>
      </p:grpSpPr>
      <p:pic>
        <p:nvPicPr>
          <p:cNvPr id="4" name="图片 3" descr="59b77bab208b0">
            <a:extLst>
              <a:ext uri="{FF2B5EF4-FFF2-40B4-BE49-F238E27FC236}">
                <a16:creationId xmlns:a16="http://schemas.microsoft.com/office/drawing/2014/main" id="{51FE9FA7-02D4-DF05-3B82-D507A227E9B0}"/>
              </a:ext>
            </a:extLst>
          </p:cNvPr>
          <p:cNvPicPr>
            <a:picLocks noChangeAspect="1"/>
          </p:cNvPicPr>
          <p:nvPr/>
        </p:nvPicPr>
        <p:blipFill>
          <a:blip r:embed="rId4"/>
          <a:stretch>
            <a:fillRect/>
          </a:stretch>
        </p:blipFill>
        <p:spPr>
          <a:xfrm>
            <a:off x="0" y="0"/>
            <a:ext cx="12184380" cy="6857365"/>
          </a:xfrm>
          <a:prstGeom prst="rect">
            <a:avLst/>
          </a:prstGeom>
        </p:spPr>
      </p:pic>
      <p:sp>
        <p:nvSpPr>
          <p:cNvPr id="5" name="矩形 4">
            <a:extLst>
              <a:ext uri="{FF2B5EF4-FFF2-40B4-BE49-F238E27FC236}">
                <a16:creationId xmlns:a16="http://schemas.microsoft.com/office/drawing/2014/main" id="{42DB3721-3DB2-D113-7468-1A08C4A2F833}"/>
              </a:ext>
            </a:extLst>
          </p:cNvPr>
          <p:cNvSpPr/>
          <p:nvPr/>
        </p:nvSpPr>
        <p:spPr>
          <a:xfrm rot="16200000">
            <a:off x="1224915" y="-1224280"/>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8A0F0DCC-FE85-8676-644E-756FE1B7D7A5}"/>
              </a:ext>
            </a:extLst>
          </p:cNvPr>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6" name="矩形 15">
            <a:extLst>
              <a:ext uri="{FF2B5EF4-FFF2-40B4-BE49-F238E27FC236}">
                <a16:creationId xmlns:a16="http://schemas.microsoft.com/office/drawing/2014/main" id="{99394EC9-0F29-4D3C-A6E3-BC317601E140}"/>
              </a:ext>
            </a:extLst>
          </p:cNvPr>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a:extLst>
              <a:ext uri="{FF2B5EF4-FFF2-40B4-BE49-F238E27FC236}">
                <a16:creationId xmlns:a16="http://schemas.microsoft.com/office/drawing/2014/main" id="{C6CA387E-3DA9-CE3D-A79E-B202E74F55D4}"/>
              </a:ext>
            </a:extLst>
          </p:cNvPr>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a:extLst>
              <a:ext uri="{FF2B5EF4-FFF2-40B4-BE49-F238E27FC236}">
                <a16:creationId xmlns:a16="http://schemas.microsoft.com/office/drawing/2014/main" id="{DC8619C1-ABC3-E023-98C9-D79C6BBD0FD1}"/>
              </a:ext>
            </a:extLst>
          </p:cNvPr>
          <p:cNvSpPr txBox="1"/>
          <p:nvPr/>
        </p:nvSpPr>
        <p:spPr>
          <a:xfrm>
            <a:off x="6017260" y="3310255"/>
            <a:ext cx="4800600" cy="1446550"/>
          </a:xfrm>
          <a:prstGeom prst="rect">
            <a:avLst/>
          </a:prstGeom>
          <a:noFill/>
        </p:spPr>
        <p:txBody>
          <a:bodyPr wrap="square" rtlCol="0">
            <a:spAutoFit/>
          </a:bodyPr>
          <a:lstStyle/>
          <a:p>
            <a:pPr algn="ctr"/>
            <a:r>
              <a:rPr lang="en-US" altLang="zh-CN" sz="4400" dirty="0">
                <a:solidFill>
                  <a:schemeClr val="bg1"/>
                </a:solidFill>
                <a:cs typeface="+mn-ea"/>
                <a:sym typeface="+mn-lt"/>
              </a:rPr>
              <a:t>Workflow</a:t>
            </a:r>
          </a:p>
          <a:p>
            <a:pPr algn="ctr"/>
            <a:r>
              <a:rPr lang="en-US" altLang="zh-CN" sz="4400" dirty="0">
                <a:solidFill>
                  <a:schemeClr val="bg1"/>
                </a:solidFill>
                <a:effectLst/>
                <a:cs typeface="+mn-ea"/>
                <a:sym typeface="+mn-lt"/>
              </a:rPr>
              <a:t>Update</a:t>
            </a:r>
            <a:endParaRPr lang="zh-CN" altLang="en-US" sz="4400" dirty="0">
              <a:solidFill>
                <a:schemeClr val="bg1"/>
              </a:solidFill>
              <a:effectLst/>
              <a:cs typeface="+mn-ea"/>
              <a:sym typeface="+mn-lt"/>
            </a:endParaRPr>
          </a:p>
        </p:txBody>
      </p:sp>
      <p:sp>
        <p:nvSpPr>
          <p:cNvPr id="18" name="矩形 17">
            <a:extLst>
              <a:ext uri="{FF2B5EF4-FFF2-40B4-BE49-F238E27FC236}">
                <a16:creationId xmlns:a16="http://schemas.microsoft.com/office/drawing/2014/main" id="{DB47BD48-84E7-86F0-95C9-80C556284446}"/>
              </a:ext>
            </a:extLst>
          </p:cNvPr>
          <p:cNvSpPr/>
          <p:nvPr/>
        </p:nvSpPr>
        <p:spPr>
          <a:xfrm>
            <a:off x="6017260" y="2293620"/>
            <a:ext cx="2614930" cy="706755"/>
          </a:xfrm>
          <a:prstGeom prst="rect">
            <a:avLst/>
          </a:prstGeom>
        </p:spPr>
        <p:txBody>
          <a:bodyPr wrap="square">
            <a:spAutoFit/>
          </a:bodyPr>
          <a:lstStyle/>
          <a:p>
            <a:pPr algn="dist">
              <a:spcBef>
                <a:spcPct val="0"/>
              </a:spcBef>
            </a:pPr>
            <a:r>
              <a:rPr lang="en-US" altLang="zh-CN" sz="4000" dirty="0">
                <a:solidFill>
                  <a:schemeClr val="bg1"/>
                </a:solidFill>
                <a:cs typeface="+mn-ea"/>
                <a:sym typeface="+mn-lt"/>
              </a:rPr>
              <a:t>PART .02</a:t>
            </a:r>
          </a:p>
        </p:txBody>
      </p:sp>
    </p:spTree>
    <p:custDataLst>
      <p:tags r:id="rId1"/>
    </p:custDataLst>
    <p:extLst>
      <p:ext uri="{BB962C8B-B14F-4D97-AF65-F5344CB8AC3E}">
        <p14:creationId xmlns:p14="http://schemas.microsoft.com/office/powerpoint/2010/main" val="1910520014"/>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7" grpId="0" bldLvl="0" animBg="1"/>
      <p:bldP spid="31"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56B40-E28E-0318-D7D0-333F92DC546B}"/>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B3EE72D5-BD91-BA2E-FFD5-5CACCCF56569}"/>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75BC3417-188A-53DA-B294-6B3DE32A8B78}"/>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2" name="文本框 1">
            <a:extLst>
              <a:ext uri="{FF2B5EF4-FFF2-40B4-BE49-F238E27FC236}">
                <a16:creationId xmlns:a16="http://schemas.microsoft.com/office/drawing/2014/main" id="{83FF9EC0-1960-F4A8-3E24-709732B566C0}"/>
              </a:ext>
            </a:extLst>
          </p:cNvPr>
          <p:cNvSpPr txBox="1"/>
          <p:nvPr/>
        </p:nvSpPr>
        <p:spPr>
          <a:xfrm>
            <a:off x="610784" y="958797"/>
            <a:ext cx="6406547"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Updated</a:t>
            </a:r>
            <a:r>
              <a:rPr lang="zh-CN" altLang="en-US" sz="3200" dirty="0">
                <a:solidFill>
                  <a:schemeClr val="accent1">
                    <a:lumMod val="50000"/>
                  </a:schemeClr>
                </a:solidFill>
                <a:cs typeface="+mn-ea"/>
                <a:sym typeface="+mn-lt"/>
              </a:rPr>
              <a:t> </a:t>
            </a:r>
            <a:r>
              <a:rPr lang="en-US" altLang="zh-CN" sz="3200" dirty="0">
                <a:solidFill>
                  <a:schemeClr val="accent1">
                    <a:lumMod val="50000"/>
                  </a:schemeClr>
                </a:solidFill>
                <a:cs typeface="+mn-ea"/>
                <a:sym typeface="+mn-lt"/>
              </a:rPr>
              <a:t>WBS</a:t>
            </a:r>
          </a:p>
        </p:txBody>
      </p:sp>
      <p:pic>
        <p:nvPicPr>
          <p:cNvPr id="4" name="Picture 3" descr="A diagram of a company&#10;&#10;AI-generated content may be incorrect.">
            <a:extLst>
              <a:ext uri="{FF2B5EF4-FFF2-40B4-BE49-F238E27FC236}">
                <a16:creationId xmlns:a16="http://schemas.microsoft.com/office/drawing/2014/main" id="{86A2DBA7-0A2D-0B13-40F1-140831971C1B}"/>
              </a:ext>
            </a:extLst>
          </p:cNvPr>
          <p:cNvPicPr>
            <a:picLocks noChangeAspect="1"/>
          </p:cNvPicPr>
          <p:nvPr/>
        </p:nvPicPr>
        <p:blipFill>
          <a:blip r:embed="rId3" cstate="print">
            <a:extLst>
              <a:ext uri="{28A0092B-C50C-407E-A947-70E740481C1C}">
                <a14:useLocalDpi xmlns:a14="http://schemas.microsoft.com/office/drawing/2010/main" val="0"/>
              </a:ext>
            </a:extLst>
          </a:blip>
          <a:srcRect b="80523"/>
          <a:stretch/>
        </p:blipFill>
        <p:spPr>
          <a:xfrm>
            <a:off x="610784" y="1784819"/>
            <a:ext cx="3501467" cy="1335701"/>
          </a:xfrm>
          <a:prstGeom prst="rect">
            <a:avLst/>
          </a:prstGeom>
        </p:spPr>
      </p:pic>
      <p:pic>
        <p:nvPicPr>
          <p:cNvPr id="8" name="Picture 7">
            <a:extLst>
              <a:ext uri="{FF2B5EF4-FFF2-40B4-BE49-F238E27FC236}">
                <a16:creationId xmlns:a16="http://schemas.microsoft.com/office/drawing/2014/main" id="{3775716E-4C9A-7B41-4BC5-B4D4D4679F4F}"/>
              </a:ext>
            </a:extLst>
          </p:cNvPr>
          <p:cNvPicPr>
            <a:picLocks noChangeAspect="1"/>
          </p:cNvPicPr>
          <p:nvPr/>
        </p:nvPicPr>
        <p:blipFill>
          <a:blip r:embed="rId3" cstate="print">
            <a:extLst>
              <a:ext uri="{28A0092B-C50C-407E-A947-70E740481C1C}">
                <a14:useLocalDpi xmlns:a14="http://schemas.microsoft.com/office/drawing/2010/main" val="0"/>
              </a:ext>
            </a:extLst>
          </a:blip>
          <a:srcRect t="20274" b="62922"/>
          <a:stretch/>
        </p:blipFill>
        <p:spPr>
          <a:xfrm>
            <a:off x="610784" y="3544865"/>
            <a:ext cx="3501467" cy="1152395"/>
          </a:xfrm>
          <a:prstGeom prst="rect">
            <a:avLst/>
          </a:prstGeom>
        </p:spPr>
      </p:pic>
      <p:pic>
        <p:nvPicPr>
          <p:cNvPr id="10" name="Picture 9">
            <a:extLst>
              <a:ext uri="{FF2B5EF4-FFF2-40B4-BE49-F238E27FC236}">
                <a16:creationId xmlns:a16="http://schemas.microsoft.com/office/drawing/2014/main" id="{832D9A81-8DB9-E4F7-2E41-E6FD0F019615}"/>
              </a:ext>
            </a:extLst>
          </p:cNvPr>
          <p:cNvPicPr>
            <a:picLocks noChangeAspect="1"/>
          </p:cNvPicPr>
          <p:nvPr/>
        </p:nvPicPr>
        <p:blipFill>
          <a:blip r:embed="rId3" cstate="print">
            <a:extLst>
              <a:ext uri="{28A0092B-C50C-407E-A947-70E740481C1C}">
                <a14:useLocalDpi xmlns:a14="http://schemas.microsoft.com/office/drawing/2010/main" val="0"/>
              </a:ext>
            </a:extLst>
          </a:blip>
          <a:srcRect t="37808" b="37352"/>
          <a:stretch/>
        </p:blipFill>
        <p:spPr>
          <a:xfrm>
            <a:off x="4345266" y="2417523"/>
            <a:ext cx="3501467" cy="1703539"/>
          </a:xfrm>
          <a:prstGeom prst="rect">
            <a:avLst/>
          </a:prstGeom>
        </p:spPr>
      </p:pic>
      <p:pic>
        <p:nvPicPr>
          <p:cNvPr id="13" name="Picture 12">
            <a:extLst>
              <a:ext uri="{FF2B5EF4-FFF2-40B4-BE49-F238E27FC236}">
                <a16:creationId xmlns:a16="http://schemas.microsoft.com/office/drawing/2014/main" id="{5493AAF4-2AB0-C874-6307-F37DA841D972}"/>
              </a:ext>
            </a:extLst>
          </p:cNvPr>
          <p:cNvPicPr>
            <a:picLocks noChangeAspect="1"/>
          </p:cNvPicPr>
          <p:nvPr/>
        </p:nvPicPr>
        <p:blipFill>
          <a:blip r:embed="rId3" cstate="print">
            <a:extLst>
              <a:ext uri="{28A0092B-C50C-407E-A947-70E740481C1C}">
                <a14:useLocalDpi xmlns:a14="http://schemas.microsoft.com/office/drawing/2010/main" val="0"/>
              </a:ext>
            </a:extLst>
          </a:blip>
          <a:srcRect t="63196" b="18173"/>
          <a:stretch/>
        </p:blipFill>
        <p:spPr>
          <a:xfrm>
            <a:off x="8079748" y="1543572"/>
            <a:ext cx="3501467" cy="1277656"/>
          </a:xfrm>
          <a:prstGeom prst="rect">
            <a:avLst/>
          </a:prstGeom>
        </p:spPr>
      </p:pic>
      <p:pic>
        <p:nvPicPr>
          <p:cNvPr id="15" name="Picture 14" descr="A diagram of a company&#10;&#10;AI-generated content may be incorrect.">
            <a:extLst>
              <a:ext uri="{FF2B5EF4-FFF2-40B4-BE49-F238E27FC236}">
                <a16:creationId xmlns:a16="http://schemas.microsoft.com/office/drawing/2014/main" id="{C48B5143-C7F8-AD1B-2837-90865C5F8E38}"/>
              </a:ext>
            </a:extLst>
          </p:cNvPr>
          <p:cNvPicPr>
            <a:picLocks noChangeAspect="1"/>
          </p:cNvPicPr>
          <p:nvPr/>
        </p:nvPicPr>
        <p:blipFill>
          <a:blip r:embed="rId3" cstate="print">
            <a:extLst>
              <a:ext uri="{28A0092B-C50C-407E-A947-70E740481C1C}">
                <a14:useLocalDpi xmlns:a14="http://schemas.microsoft.com/office/drawing/2010/main" val="0"/>
              </a:ext>
            </a:extLst>
          </a:blip>
          <a:srcRect t="82740"/>
          <a:stretch/>
        </p:blipFill>
        <p:spPr>
          <a:xfrm>
            <a:off x="8079748" y="3544865"/>
            <a:ext cx="3501467" cy="1183710"/>
          </a:xfrm>
          <a:prstGeom prst="rect">
            <a:avLst/>
          </a:prstGeom>
        </p:spPr>
      </p:pic>
    </p:spTree>
    <p:custDataLst>
      <p:tags r:id="rId1"/>
    </p:custDataLst>
    <p:extLst>
      <p:ext uri="{BB962C8B-B14F-4D97-AF65-F5344CB8AC3E}">
        <p14:creationId xmlns:p14="http://schemas.microsoft.com/office/powerpoint/2010/main" val="792331186"/>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C317-D2A3-05D9-B07D-C60BF1B82B3D}"/>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43750A28-CB9C-503B-7644-349CDDD60EB5}"/>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D9D27192-80FC-A27F-79AF-9D6396EC67BC}"/>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2" name="文本框 1">
            <a:extLst>
              <a:ext uri="{FF2B5EF4-FFF2-40B4-BE49-F238E27FC236}">
                <a16:creationId xmlns:a16="http://schemas.microsoft.com/office/drawing/2014/main" id="{E2B5A906-BB16-2B63-94CB-8BADD224E847}"/>
              </a:ext>
            </a:extLst>
          </p:cNvPr>
          <p:cNvSpPr txBox="1"/>
          <p:nvPr/>
        </p:nvSpPr>
        <p:spPr>
          <a:xfrm>
            <a:off x="610784" y="958797"/>
            <a:ext cx="6406547"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Updated</a:t>
            </a:r>
            <a:r>
              <a:rPr lang="zh-CN" altLang="en-US" sz="3200" dirty="0">
                <a:solidFill>
                  <a:schemeClr val="accent1">
                    <a:lumMod val="50000"/>
                  </a:schemeClr>
                </a:solidFill>
                <a:cs typeface="+mn-ea"/>
                <a:sym typeface="+mn-lt"/>
              </a:rPr>
              <a:t> </a:t>
            </a:r>
            <a:r>
              <a:rPr lang="en-US" altLang="zh-CN" sz="3200" dirty="0">
                <a:solidFill>
                  <a:schemeClr val="accent1">
                    <a:lumMod val="50000"/>
                  </a:schemeClr>
                </a:solidFill>
                <a:cs typeface="+mn-ea"/>
                <a:sym typeface="+mn-lt"/>
              </a:rPr>
              <a:t>Gantt</a:t>
            </a:r>
            <a:r>
              <a:rPr lang="zh-CN" altLang="en-US" sz="3200" dirty="0">
                <a:solidFill>
                  <a:schemeClr val="accent1">
                    <a:lumMod val="50000"/>
                  </a:schemeClr>
                </a:solidFill>
                <a:cs typeface="+mn-ea"/>
                <a:sym typeface="+mn-lt"/>
              </a:rPr>
              <a:t> </a:t>
            </a:r>
            <a:r>
              <a:rPr lang="en-US" altLang="zh-CN" sz="3200" dirty="0">
                <a:solidFill>
                  <a:schemeClr val="accent1">
                    <a:lumMod val="50000"/>
                  </a:schemeClr>
                </a:solidFill>
                <a:cs typeface="+mn-ea"/>
                <a:sym typeface="+mn-lt"/>
              </a:rPr>
              <a:t>Chart</a:t>
            </a:r>
          </a:p>
        </p:txBody>
      </p:sp>
      <p:pic>
        <p:nvPicPr>
          <p:cNvPr id="5" name="Picture 4" descr="A graph with multiple colored bars&#10;&#10;AI-generated content may be incorrect.">
            <a:extLst>
              <a:ext uri="{FF2B5EF4-FFF2-40B4-BE49-F238E27FC236}">
                <a16:creationId xmlns:a16="http://schemas.microsoft.com/office/drawing/2014/main" id="{B80F3DCF-003F-4EF9-2BBF-0927B34B7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37" y="1700829"/>
            <a:ext cx="10675525" cy="4225535"/>
          </a:xfrm>
          <a:prstGeom prst="rect">
            <a:avLst/>
          </a:prstGeom>
        </p:spPr>
      </p:pic>
    </p:spTree>
    <p:custDataLst>
      <p:tags r:id="rId1"/>
    </p:custDataLst>
    <p:extLst>
      <p:ext uri="{BB962C8B-B14F-4D97-AF65-F5344CB8AC3E}">
        <p14:creationId xmlns:p14="http://schemas.microsoft.com/office/powerpoint/2010/main" val="1729236080"/>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59b77bab208b0"/>
          <p:cNvPicPr>
            <a:picLocks noChangeAspect="1"/>
          </p:cNvPicPr>
          <p:nvPr/>
        </p:nvPicPr>
        <p:blipFill>
          <a:blip r:embed="rId4"/>
          <a:stretch>
            <a:fillRect/>
          </a:stretch>
        </p:blipFill>
        <p:spPr>
          <a:xfrm>
            <a:off x="0" y="0"/>
            <a:ext cx="12184380" cy="6857365"/>
          </a:xfrm>
          <a:prstGeom prst="rect">
            <a:avLst/>
          </a:prstGeom>
        </p:spPr>
      </p:pic>
      <p:sp>
        <p:nvSpPr>
          <p:cNvPr id="5" name="矩形 4"/>
          <p:cNvSpPr/>
          <p:nvPr/>
        </p:nvSpPr>
        <p:spPr>
          <a:xfrm rot="16200000">
            <a:off x="1224915" y="-1224280"/>
            <a:ext cx="9742805" cy="12192000"/>
          </a:xfrm>
          <a:prstGeom prst="rect">
            <a:avLst/>
          </a:prstGeom>
          <a:gradFill>
            <a:gsLst>
              <a:gs pos="19000">
                <a:schemeClr val="tx2">
                  <a:lumMod val="75000"/>
                  <a:lumOff val="25000"/>
                  <a:alpha val="0"/>
                </a:schemeClr>
              </a:gs>
              <a:gs pos="92000">
                <a:schemeClr val="accent1">
                  <a:lumMod val="50000"/>
                  <a:alpha val="10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405679" y="1011726"/>
            <a:ext cx="517962" cy="45719"/>
          </a:xfrm>
          <a:prstGeom prst="rect">
            <a:avLst/>
          </a:prstGeom>
          <a:gradFill>
            <a:gsLst>
              <a:gs pos="50000">
                <a:schemeClr val="accent1">
                  <a:lumMod val="75000"/>
                  <a:alpha val="27000"/>
                </a:schemeClr>
              </a:gs>
              <a:gs pos="0">
                <a:schemeClr val="bg1">
                  <a:lumMod val="95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16" name="矩形 15"/>
          <p:cNvSpPr/>
          <p:nvPr/>
        </p:nvSpPr>
        <p:spPr>
          <a:xfrm>
            <a:off x="11334115" y="5721985"/>
            <a:ext cx="440690" cy="76200"/>
          </a:xfrm>
          <a:prstGeom prst="rect">
            <a:avLst/>
          </a:prstGeom>
          <a:solidFill>
            <a:schemeClr val="bg1">
              <a:alpha val="62000"/>
            </a:schemeClr>
          </a:soli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solidFill>
              <a:effectLst>
                <a:outerShdw blurRad="381000" algn="ctr" rotWithShape="0">
                  <a:prstClr val="black">
                    <a:alpha val="25000"/>
                  </a:prstClr>
                </a:outerShdw>
              </a:effectLst>
              <a:cs typeface="+mn-ea"/>
              <a:sym typeface="+mn-lt"/>
            </a:endParaRPr>
          </a:p>
        </p:txBody>
      </p:sp>
      <p:sp>
        <p:nvSpPr>
          <p:cNvPr id="7" name="矩形 6"/>
          <p:cNvSpPr/>
          <p:nvPr/>
        </p:nvSpPr>
        <p:spPr>
          <a:xfrm>
            <a:off x="5577205" y="1699260"/>
            <a:ext cx="5417820" cy="3457575"/>
          </a:xfrm>
          <a:prstGeom prst="rect">
            <a:avLst/>
          </a:prstGeom>
          <a:noFill/>
          <a:ln w="85725" cmpd="sng">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017260" y="3310255"/>
            <a:ext cx="4800600" cy="768350"/>
          </a:xfrm>
          <a:prstGeom prst="rect">
            <a:avLst/>
          </a:prstGeom>
          <a:noFill/>
        </p:spPr>
        <p:txBody>
          <a:bodyPr wrap="square" rtlCol="0">
            <a:spAutoFit/>
          </a:bodyPr>
          <a:lstStyle/>
          <a:p>
            <a:pPr algn="ctr"/>
            <a:r>
              <a:rPr lang="en-US" altLang="zh-CN" sz="4400" dirty="0">
                <a:solidFill>
                  <a:schemeClr val="bg1"/>
                </a:solidFill>
                <a:effectLst/>
                <a:cs typeface="+mn-ea"/>
                <a:sym typeface="+mn-lt"/>
              </a:rPr>
              <a:t>Code Review</a:t>
            </a:r>
            <a:endParaRPr lang="zh-CN" altLang="en-US" sz="4400" dirty="0">
              <a:solidFill>
                <a:schemeClr val="bg1"/>
              </a:solidFill>
              <a:effectLst/>
              <a:cs typeface="+mn-ea"/>
              <a:sym typeface="+mn-lt"/>
            </a:endParaRPr>
          </a:p>
        </p:txBody>
      </p:sp>
      <p:sp>
        <p:nvSpPr>
          <p:cNvPr id="18" name="矩形 17"/>
          <p:cNvSpPr/>
          <p:nvPr/>
        </p:nvSpPr>
        <p:spPr>
          <a:xfrm>
            <a:off x="6017260" y="2293620"/>
            <a:ext cx="2614930" cy="706755"/>
          </a:xfrm>
          <a:prstGeom prst="rect">
            <a:avLst/>
          </a:prstGeom>
        </p:spPr>
        <p:txBody>
          <a:bodyPr wrap="square">
            <a:spAutoFit/>
          </a:bodyPr>
          <a:lstStyle/>
          <a:p>
            <a:pPr algn="dist">
              <a:spcBef>
                <a:spcPct val="0"/>
              </a:spcBef>
            </a:pPr>
            <a:r>
              <a:rPr lang="en-US" altLang="zh-CN" sz="4000" dirty="0">
                <a:solidFill>
                  <a:schemeClr val="bg1"/>
                </a:solidFill>
                <a:cs typeface="+mn-ea"/>
                <a:sym typeface="+mn-lt"/>
              </a:rPr>
              <a:t>PART .03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1000" fill="hold"/>
                                        <p:tgtEl>
                                          <p:spTgt spid="16"/>
                                        </p:tgtEl>
                                        <p:attrNameLst>
                                          <p:attrName>ppt_w</p:attrName>
                                        </p:attrNameLst>
                                      </p:cBhvr>
                                      <p:tavLst>
                                        <p:tav tm="0">
                                          <p:val>
                                            <p:strVal val="#ppt_w*0.70"/>
                                          </p:val>
                                        </p:tav>
                                        <p:tav tm="100000">
                                          <p:val>
                                            <p:strVal val="#ppt_w"/>
                                          </p:val>
                                        </p:tav>
                                      </p:tavLst>
                                    </p:anim>
                                    <p:anim calcmode="lin" valueType="num">
                                      <p:cBhvr>
                                        <p:cTn id="13" dur="1000" fill="hold"/>
                                        <p:tgtEl>
                                          <p:spTgt spid="16"/>
                                        </p:tgtEl>
                                        <p:attrNameLst>
                                          <p:attrName>ppt_h</p:attrName>
                                        </p:attrNameLst>
                                      </p:cBhvr>
                                      <p:tavLst>
                                        <p:tav tm="0">
                                          <p:val>
                                            <p:strVal val="#ppt_h"/>
                                          </p:val>
                                        </p:tav>
                                        <p:tav tm="100000">
                                          <p:val>
                                            <p:strVal val="#ppt_h"/>
                                          </p:val>
                                        </p:tav>
                                      </p:tavLst>
                                    </p:anim>
                                    <p:animEffect transition="in" filter="fade">
                                      <p:cBhvr>
                                        <p:cTn id="14" dur="1000"/>
                                        <p:tgtEl>
                                          <p:spTgt spid="16"/>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47"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7"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6" grpId="0" bldLvl="0" animBg="1"/>
      <p:bldP spid="7" grpId="0" bldLvl="0" animBg="1"/>
      <p:bldP spid="31"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9D58E851-C501-F961-A2B5-FEC4AB555B47}"/>
              </a:ext>
            </a:extLst>
          </p:cNvPr>
          <p:cNvSpPr/>
          <p:nvPr/>
        </p:nvSpPr>
        <p:spPr>
          <a:xfrm>
            <a:off x="8857468" y="-6626"/>
            <a:ext cx="3347784" cy="6858000"/>
          </a:xfrm>
          <a:prstGeom prst="rect">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7" name="文本框 26"/>
          <p:cNvSpPr txBox="1"/>
          <p:nvPr/>
        </p:nvSpPr>
        <p:spPr>
          <a:xfrm>
            <a:off x="777040" y="3665250"/>
            <a:ext cx="4470468"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System Architecture</a:t>
            </a:r>
          </a:p>
        </p:txBody>
      </p:sp>
      <p:sp>
        <p:nvSpPr>
          <p:cNvPr id="12" name="矩形 11"/>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5" name="文本框 4">
            <a:extLst>
              <a:ext uri="{FF2B5EF4-FFF2-40B4-BE49-F238E27FC236}">
                <a16:creationId xmlns:a16="http://schemas.microsoft.com/office/drawing/2014/main" id="{7981CAED-22A2-9E7F-B686-D0329402DAA6}"/>
              </a:ext>
            </a:extLst>
          </p:cNvPr>
          <p:cNvSpPr txBox="1"/>
          <p:nvPr/>
        </p:nvSpPr>
        <p:spPr>
          <a:xfrm>
            <a:off x="534670" y="1677666"/>
            <a:ext cx="6641985"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Backend: Flask (Python Web Framework)</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Frontend: HTML + JavaScript</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Core Libraries: pyttsx3 (Text-to-Speech), python-pptx (PPT Parsing)</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Data Storage: Local File System (JSON Files)</a:t>
            </a:r>
            <a:endParaRPr lang="zh-CN" altLang="en-US" sz="2400" dirty="0"/>
          </a:p>
        </p:txBody>
      </p:sp>
      <p:sp>
        <p:nvSpPr>
          <p:cNvPr id="2" name="文本框 1">
            <a:extLst>
              <a:ext uri="{FF2B5EF4-FFF2-40B4-BE49-F238E27FC236}">
                <a16:creationId xmlns:a16="http://schemas.microsoft.com/office/drawing/2014/main" id="{7398AD70-F5AF-AF9E-9527-1AEA5A8FF0AD}"/>
              </a:ext>
            </a:extLst>
          </p:cNvPr>
          <p:cNvSpPr txBox="1"/>
          <p:nvPr/>
        </p:nvSpPr>
        <p:spPr>
          <a:xfrm>
            <a:off x="777040" y="1009937"/>
            <a:ext cx="4470468" cy="584775"/>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Technology Stack</a:t>
            </a:r>
          </a:p>
        </p:txBody>
      </p:sp>
      <p:sp>
        <p:nvSpPr>
          <p:cNvPr id="3" name="文本框 2">
            <a:extLst>
              <a:ext uri="{FF2B5EF4-FFF2-40B4-BE49-F238E27FC236}">
                <a16:creationId xmlns:a16="http://schemas.microsoft.com/office/drawing/2014/main" id="{AA3139D6-020A-5FA0-EB3E-F15092DA1F7D}"/>
              </a:ext>
            </a:extLst>
          </p:cNvPr>
          <p:cNvSpPr txBox="1"/>
          <p:nvPr/>
        </p:nvSpPr>
        <p:spPr>
          <a:xfrm>
            <a:off x="534670" y="4430235"/>
            <a:ext cx="6641985" cy="193899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Frontend-Backend Separation: Frontend interacts with backend via APIs</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Data Flow: User uploads audio/text → Backend processing → Audio generation → Frontend display/download</a:t>
            </a:r>
            <a:endParaRPr lang="zh-CN" altLang="en-US" sz="2400" dirty="0"/>
          </a:p>
        </p:txBody>
      </p:sp>
      <p:grpSp>
        <p:nvGrpSpPr>
          <p:cNvPr id="9" name="组合 8">
            <a:extLst>
              <a:ext uri="{FF2B5EF4-FFF2-40B4-BE49-F238E27FC236}">
                <a16:creationId xmlns:a16="http://schemas.microsoft.com/office/drawing/2014/main" id="{43390749-F587-43E6-B993-785EA939F841}"/>
              </a:ext>
            </a:extLst>
          </p:cNvPr>
          <p:cNvGrpSpPr/>
          <p:nvPr/>
        </p:nvGrpSpPr>
        <p:grpSpPr>
          <a:xfrm>
            <a:off x="7247566" y="1363993"/>
            <a:ext cx="4341678" cy="4130013"/>
            <a:chOff x="3368738" y="1067753"/>
            <a:chExt cx="5439439" cy="5174256"/>
          </a:xfrm>
          <a:solidFill>
            <a:schemeClr val="bg1"/>
          </a:solidFill>
          <a:effectLst>
            <a:outerShdw blurRad="50800" dist="38100" dir="5400000" algn="t" rotWithShape="0">
              <a:prstClr val="black">
                <a:alpha val="40000"/>
              </a:prstClr>
            </a:outerShdw>
          </a:effectLst>
        </p:grpSpPr>
        <p:sp>
          <p:nvSpPr>
            <p:cNvPr id="10" name="直角三角形 9">
              <a:extLst>
                <a:ext uri="{FF2B5EF4-FFF2-40B4-BE49-F238E27FC236}">
                  <a16:creationId xmlns:a16="http://schemas.microsoft.com/office/drawing/2014/main" id="{13316E59-03A7-4ACC-B4F0-FAF18499654C}"/>
                </a:ext>
              </a:extLst>
            </p:cNvPr>
            <p:cNvSpPr/>
            <p:nvPr/>
          </p:nvSpPr>
          <p:spPr>
            <a:xfrm>
              <a:off x="6633988" y="1067753"/>
              <a:ext cx="1306943" cy="3112440"/>
            </a:xfrm>
            <a:prstGeom prst="rtTriangl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1" name="直角三角形 10">
              <a:extLst>
                <a:ext uri="{FF2B5EF4-FFF2-40B4-BE49-F238E27FC236}">
                  <a16:creationId xmlns:a16="http://schemas.microsoft.com/office/drawing/2014/main" id="{7918A811-FF68-476C-9E17-AC23B15E9EA6}"/>
                </a:ext>
              </a:extLst>
            </p:cNvPr>
            <p:cNvSpPr/>
            <p:nvPr/>
          </p:nvSpPr>
          <p:spPr>
            <a:xfrm rot="16200000">
              <a:off x="4270079" y="780897"/>
              <a:ext cx="1309760" cy="3112442"/>
            </a:xfrm>
            <a:prstGeom prst="rtTriangle">
              <a:avLst/>
            </a:prstGeom>
            <a:solidFill>
              <a:schemeClr val="accent1">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4" name="直角三角形 13">
              <a:extLst>
                <a:ext uri="{FF2B5EF4-FFF2-40B4-BE49-F238E27FC236}">
                  <a16:creationId xmlns:a16="http://schemas.microsoft.com/office/drawing/2014/main" id="{964C6E69-23D3-4E85-92D6-A70E4ECF5EA1}"/>
                </a:ext>
              </a:extLst>
            </p:cNvPr>
            <p:cNvSpPr/>
            <p:nvPr/>
          </p:nvSpPr>
          <p:spPr>
            <a:xfrm rot="10800000">
              <a:off x="4259519" y="3129569"/>
              <a:ext cx="1309761" cy="3112440"/>
            </a:xfrm>
            <a:prstGeom prst="rtTriangle">
              <a:avLst/>
            </a:prstGeom>
            <a:solidFill>
              <a:schemeClr val="accent1">
                <a:lumMod val="50000"/>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5" name="直角三角形 14">
              <a:extLst>
                <a:ext uri="{FF2B5EF4-FFF2-40B4-BE49-F238E27FC236}">
                  <a16:creationId xmlns:a16="http://schemas.microsoft.com/office/drawing/2014/main" id="{15E330CD-D094-47D3-8C8D-A0B08C549752}"/>
                </a:ext>
              </a:extLst>
            </p:cNvPr>
            <p:cNvSpPr/>
            <p:nvPr/>
          </p:nvSpPr>
          <p:spPr>
            <a:xfrm rot="5400000">
              <a:off x="6598485" y="3390106"/>
              <a:ext cx="1306943" cy="3112441"/>
            </a:xfrm>
            <a:prstGeom prst="rtTriangle">
              <a:avLst/>
            </a:prstGeom>
            <a:solidFill>
              <a:schemeClr val="accent1">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1000" fill="hold"/>
                                        <p:tgtEl>
                                          <p:spTgt spid="13"/>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1"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1)">
                                      <p:cBhvr>
                                        <p:cTn id="2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B498C-653F-B069-417E-877D399B813D}"/>
            </a:ext>
          </a:extLst>
        </p:cNvPr>
        <p:cNvGrpSpPr/>
        <p:nvPr/>
      </p:nvGrpSpPr>
      <p:grpSpPr>
        <a:xfrm>
          <a:off x="0" y="0"/>
          <a:ext cx="0" cy="0"/>
          <a:chOff x="0" y="0"/>
          <a:chExt cx="0" cy="0"/>
        </a:xfrm>
      </p:grpSpPr>
      <p:sp>
        <p:nvSpPr>
          <p:cNvPr id="12" name="矩形 11">
            <a:extLst>
              <a:ext uri="{FF2B5EF4-FFF2-40B4-BE49-F238E27FC236}">
                <a16:creationId xmlns:a16="http://schemas.microsoft.com/office/drawing/2014/main" id="{9A114E58-D271-1DD5-F83E-8B909E0BD382}"/>
              </a:ext>
            </a:extLst>
          </p:cNvPr>
          <p:cNvSpPr/>
          <p:nvPr/>
        </p:nvSpPr>
        <p:spPr>
          <a:xfrm>
            <a:off x="610784" y="755821"/>
            <a:ext cx="517962" cy="45719"/>
          </a:xfrm>
          <a:prstGeom prst="rect">
            <a:avLst/>
          </a:prstGeom>
          <a:gradFill>
            <a:gsLst>
              <a:gs pos="50000">
                <a:schemeClr val="accent1">
                  <a:lumMod val="75000"/>
                  <a:alpha val="29000"/>
                </a:schemeClr>
              </a:gs>
              <a:gs pos="0">
                <a:schemeClr val="accent1">
                  <a:lumMod val="50000"/>
                  <a:alpha val="63000"/>
                </a:schemeClr>
              </a:gs>
              <a:gs pos="100000">
                <a:schemeClr val="tx2">
                  <a:lumMod val="50000"/>
                  <a:lumOff val="50000"/>
                </a:schemeClr>
              </a:gs>
            </a:gsLst>
            <a:lin ang="5400000" scaled="1"/>
          </a:gradFill>
          <a:ln>
            <a:noFill/>
          </a:ln>
          <a:effectLst>
            <a:outerShdw blurRad="381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ffectLst>
                <a:outerShdw blurRad="381000" algn="ctr" rotWithShape="0">
                  <a:prstClr val="black">
                    <a:alpha val="25000"/>
                  </a:prstClr>
                </a:outerShdw>
              </a:effectLst>
              <a:cs typeface="+mn-ea"/>
              <a:sym typeface="+mn-lt"/>
            </a:endParaRPr>
          </a:p>
        </p:txBody>
      </p:sp>
      <p:sp>
        <p:nvSpPr>
          <p:cNvPr id="21" name="文本框 20">
            <a:extLst>
              <a:ext uri="{FF2B5EF4-FFF2-40B4-BE49-F238E27FC236}">
                <a16:creationId xmlns:a16="http://schemas.microsoft.com/office/drawing/2014/main" id="{650CB043-EDE3-0CEC-4437-F82181526248}"/>
              </a:ext>
            </a:extLst>
          </p:cNvPr>
          <p:cNvSpPr txBox="1"/>
          <p:nvPr/>
        </p:nvSpPr>
        <p:spPr>
          <a:xfrm>
            <a:off x="534670" y="380365"/>
            <a:ext cx="1605280" cy="337185"/>
          </a:xfrm>
          <a:prstGeom prst="rect">
            <a:avLst/>
          </a:prstGeom>
          <a:noFill/>
        </p:spPr>
        <p:txBody>
          <a:bodyPr wrap="square" rtlCol="0">
            <a:spAutoFit/>
          </a:bodyPr>
          <a:lstStyle/>
          <a:p>
            <a:pPr algn="dist"/>
            <a:r>
              <a:rPr lang="en-US" altLang="zh-CN" sz="1600" b="1" dirty="0">
                <a:solidFill>
                  <a:schemeClr val="accent1">
                    <a:lumMod val="50000"/>
                  </a:schemeClr>
                </a:solidFill>
                <a:cs typeface="+mn-ea"/>
                <a:sym typeface="+mn-lt"/>
              </a:rPr>
              <a:t>PART.03</a:t>
            </a:r>
          </a:p>
        </p:txBody>
      </p:sp>
      <p:sp>
        <p:nvSpPr>
          <p:cNvPr id="5" name="文本框 4">
            <a:extLst>
              <a:ext uri="{FF2B5EF4-FFF2-40B4-BE49-F238E27FC236}">
                <a16:creationId xmlns:a16="http://schemas.microsoft.com/office/drawing/2014/main" id="{11ED2BDE-0627-8CE0-5F1D-F1C6158A9903}"/>
              </a:ext>
            </a:extLst>
          </p:cNvPr>
          <p:cNvSpPr txBox="1"/>
          <p:nvPr/>
        </p:nvSpPr>
        <p:spPr>
          <a:xfrm>
            <a:off x="811760" y="2844222"/>
            <a:ext cx="4757765" cy="1569660"/>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API: /</a:t>
            </a:r>
            <a:r>
              <a:rPr lang="en-US" altLang="zh-CN" sz="2400" b="0" i="0" dirty="0" err="1">
                <a:solidFill>
                  <a:srgbClr val="1F0909"/>
                </a:solidFill>
                <a:effectLst/>
                <a:latin typeface="PT Serif" panose="020A0603040505020204" pitchFamily="18" charset="0"/>
              </a:rPr>
              <a:t>upload_audio</a:t>
            </a:r>
            <a:r>
              <a:rPr lang="en-US" altLang="zh-CN" sz="2400" b="0" i="0" dirty="0">
                <a:solidFill>
                  <a:srgbClr val="1F0909"/>
                </a:solidFill>
                <a:effectLst/>
                <a:latin typeface="PT Serif" panose="020A0603040505020204" pitchFamily="18" charset="0"/>
              </a:rPr>
              <a:t> (POST)</a:t>
            </a:r>
          </a:p>
          <a:p>
            <a:pPr marL="342900" indent="-342900">
              <a:buFont typeface="Arial" panose="020B0604020202020204" pitchFamily="34" charset="0"/>
              <a:buChar char="•"/>
            </a:pPr>
            <a:r>
              <a:rPr lang="en-US" altLang="zh-CN" sz="2400" b="0" i="0" dirty="0">
                <a:solidFill>
                  <a:srgbClr val="1F0909"/>
                </a:solidFill>
                <a:effectLst/>
                <a:latin typeface="PT Serif" panose="020A0603040505020204" pitchFamily="18" charset="0"/>
              </a:rPr>
              <a:t>Functionality: Upload audio file, standardize processing, save metadata</a:t>
            </a:r>
            <a:endParaRPr lang="zh-CN" altLang="en-US" sz="2400" dirty="0"/>
          </a:p>
        </p:txBody>
      </p:sp>
      <p:sp>
        <p:nvSpPr>
          <p:cNvPr id="2" name="文本框 1">
            <a:extLst>
              <a:ext uri="{FF2B5EF4-FFF2-40B4-BE49-F238E27FC236}">
                <a16:creationId xmlns:a16="http://schemas.microsoft.com/office/drawing/2014/main" id="{405AACF9-7ADE-0B3D-B3B4-027935EC18DD}"/>
              </a:ext>
            </a:extLst>
          </p:cNvPr>
          <p:cNvSpPr txBox="1"/>
          <p:nvPr/>
        </p:nvSpPr>
        <p:spPr>
          <a:xfrm>
            <a:off x="215930" y="1008901"/>
            <a:ext cx="6406547" cy="1077218"/>
          </a:xfrm>
          <a:prstGeom prst="rect">
            <a:avLst/>
          </a:prstGeom>
          <a:noFill/>
        </p:spPr>
        <p:txBody>
          <a:bodyPr wrap="square" rtlCol="0">
            <a:spAutoFit/>
          </a:bodyPr>
          <a:lstStyle/>
          <a:p>
            <a:r>
              <a:rPr lang="en-US" altLang="zh-CN" sz="3200" dirty="0">
                <a:solidFill>
                  <a:schemeClr val="accent1">
                    <a:lumMod val="50000"/>
                  </a:schemeClr>
                </a:solidFill>
                <a:cs typeface="+mn-ea"/>
                <a:sym typeface="+mn-lt"/>
              </a:rPr>
              <a:t>Module One: Upload Teacher Voice Sample</a:t>
            </a:r>
          </a:p>
        </p:txBody>
      </p:sp>
      <p:pic>
        <p:nvPicPr>
          <p:cNvPr id="7" name="图片 6">
            <a:extLst>
              <a:ext uri="{FF2B5EF4-FFF2-40B4-BE49-F238E27FC236}">
                <a16:creationId xmlns:a16="http://schemas.microsoft.com/office/drawing/2014/main" id="{B21EAEE3-ACD1-1B73-DDFD-04CD7E0750B0}"/>
              </a:ext>
            </a:extLst>
          </p:cNvPr>
          <p:cNvPicPr>
            <a:picLocks noChangeAspect="1"/>
          </p:cNvPicPr>
          <p:nvPr/>
        </p:nvPicPr>
        <p:blipFill>
          <a:blip r:embed="rId3"/>
          <a:stretch>
            <a:fillRect/>
          </a:stretch>
        </p:blipFill>
        <p:spPr>
          <a:xfrm>
            <a:off x="6622477" y="742694"/>
            <a:ext cx="5399920" cy="5372612"/>
          </a:xfrm>
          <a:prstGeom prst="rect">
            <a:avLst/>
          </a:prstGeom>
        </p:spPr>
      </p:pic>
    </p:spTree>
    <p:custDataLst>
      <p:tags r:id="rId1"/>
    </p:custDataLst>
    <p:extLst>
      <p:ext uri="{BB962C8B-B14F-4D97-AF65-F5344CB8AC3E}">
        <p14:creationId xmlns:p14="http://schemas.microsoft.com/office/powerpoint/2010/main" val="3274873877"/>
      </p:ext>
    </p:extLst>
  </p:cSld>
  <p:clrMapOvr>
    <a:masterClrMapping/>
  </p:clrMapOvr>
  <mc:AlternateContent xmlns:mc="http://schemas.openxmlformats.org/markup-compatibility/2006" xmlns:p14="http://schemas.microsoft.com/office/powerpoint/2010/main">
    <mc:Choice Requires="p14">
      <p:transition advClick="0" advTm="0">
        <p:random/>
      </p:transition>
    </mc:Choice>
    <mc:Fallback xmlns="">
      <p:transition advClick="0" advTm="0">
        <p:random/>
      </p:transition>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第一PPT，www.1ppt.com">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aufbqqkd">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ajorFont>
      <a:minorFont>
        <a:latin typeface="字魂58号-创中黑"/>
        <a:ea typeface=""/>
        <a:cs typeface=""/>
        <a:font script="Jpan" typeface="ＭＳ Ｐゴシック"/>
        <a:font script="Hang" typeface="맑은 고딕"/>
        <a:font script="Hans" typeface="字魂58号-创中黑"/>
        <a:font script="Hant" typeface="新細明體"/>
        <a:font script="Arab" typeface="字魂58号-创中黑"/>
        <a:font script="Hebr" typeface="字魂58号-创中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8号-创中黑"/>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TotalTime>
  <Words>504</Words>
  <Application>Microsoft Office PowerPoint</Application>
  <PresentationFormat>宽屏</PresentationFormat>
  <Paragraphs>77</Paragraphs>
  <Slides>17</Slides>
  <Notes>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微软雅黑</vt:lpstr>
      <vt:lpstr>印品黑体</vt:lpstr>
      <vt:lpstr>字魂58号-创中黑</vt:lpstr>
      <vt:lpstr>Arial</vt:lpstr>
      <vt:lpstr>Calibri</vt:lpstr>
      <vt:lpstr>PT Serif</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dc:title>
  <dc:creator>第一PPT</dc:creator>
  <cp:keywords>www.1ppt.com</cp:keywords>
  <dc:description>www.1ppt.com</dc:description>
  <cp:lastModifiedBy>默涵 王</cp:lastModifiedBy>
  <cp:revision>181</cp:revision>
  <dcterms:created xsi:type="dcterms:W3CDTF">2019-06-19T02:08:00Z</dcterms:created>
  <dcterms:modified xsi:type="dcterms:W3CDTF">2025-05-18T03:20:29Z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B4AE9B0121AE45DF9EE267AE54A73820</vt:lpwstr>
  </property>
  <property fmtid="{D5CDD505-2E9C-101B-9397-08002B2CF9AE}" pid="4" name="KSOSaveFontToCloudKey">
    <vt:lpwstr>0_btnclosed</vt:lpwstr>
  </property>
</Properties>
</file>