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5" r:id="rId11"/>
    <p:sldId id="266" r:id="rId12"/>
    <p:sldId id="267" r:id="rId13"/>
    <p:sldId id="268" r:id="rId14"/>
    <p:sldId id="269" r:id="rId15"/>
    <p:sldId id="289" r:id="rId16"/>
    <p:sldId id="272" r:id="rId17"/>
    <p:sldId id="287" r:id="rId18"/>
    <p:sldId id="290" r:id="rId19"/>
    <p:sldId id="291" r:id="rId20"/>
    <p:sldId id="292" r:id="rId21"/>
    <p:sldId id="293" r:id="rId22"/>
    <p:sldId id="276" r:id="rId23"/>
    <p:sldId id="277" r:id="rId24"/>
    <p:sldId id="294" r:id="rId25"/>
    <p:sldId id="295" r:id="rId26"/>
    <p:sldId id="296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rris" userId="4ac3a1033ee7b268" providerId="LiveId" clId="{53CAB842-F345-4A77-8B80-3C4288AE4A50}"/>
    <pc:docChg chg="modSld">
      <pc:chgData name="Andrew Morris" userId="4ac3a1033ee7b268" providerId="LiveId" clId="{53CAB842-F345-4A77-8B80-3C4288AE4A50}" dt="2023-09-06T07:47:07.204" v="104" actId="20577"/>
      <pc:docMkLst>
        <pc:docMk/>
      </pc:docMkLst>
      <pc:sldChg chg="modSp mod">
        <pc:chgData name="Andrew Morris" userId="4ac3a1033ee7b268" providerId="LiveId" clId="{53CAB842-F345-4A77-8B80-3C4288AE4A50}" dt="2023-09-06T07:47:07.204" v="104" actId="20577"/>
        <pc:sldMkLst>
          <pc:docMk/>
          <pc:sldMk cId="0" sldId="287"/>
        </pc:sldMkLst>
        <pc:spChg chg="mod">
          <ac:chgData name="Andrew Morris" userId="4ac3a1033ee7b268" providerId="LiveId" clId="{53CAB842-F345-4A77-8B80-3C4288AE4A50}" dt="2023-09-06T07:47:07.204" v="104" actId="20577"/>
          <ac:spMkLst>
            <pc:docMk/>
            <pc:sldMk cId="0" sldId="287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DEFED64-B540-4416-973A-A8896173E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3B14F-F7CD-4F9F-B410-35837109FC55}" type="slidenum">
              <a:rPr lang="en-US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DCBBD-BCFB-4426-9757-C73AEF34E5A6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44312-3D68-4110-A928-6C54B4016597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2C055-0196-479A-8FA0-0DA5F44B7BC5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44312-3D68-4110-A928-6C54B4016597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2C9B7-13D9-4C34-A6EF-65F54123386D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5CCD3-916A-4119-B740-9F8D5CC3566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F25C4-3B5E-4481-8275-0A4493EBA3B7}" type="slidenum">
              <a:rPr lang="en-US"/>
              <a:pPr/>
              <a:t>27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A12F-9D8A-4D68-A26A-EF2E73A41ACF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5B163-4402-41AE-AEB7-1E8247A7E410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B6385-6401-4696-B7C3-AD1F77519FB9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06659-86B8-47EE-B8AD-CE9159AECA80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979AE-5602-43A5-BEED-094349C476E7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0FA87-ADF0-439B-80D3-D9E6E88B2A1A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31343-902D-44DF-A061-CD07B2D1EA47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5C293-B7E1-4CB4-B394-8549406E5A8F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B13E-332E-4ED7-92D6-71A1CA410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3353-EB9F-4982-9A77-6F2620FEC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422F4-2603-4923-AC58-4CB624C5C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0D21-9C1E-4B05-A069-044CC89EE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8304C-5CD4-4AA1-80AE-CA4F59214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21B2-08A4-4FF2-8BC0-4B17B7CA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C8376-B10E-49EF-BC4E-35FE5EF71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1F631-F3D9-4B4A-98CF-B2809F1D2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D9F0-D53A-42EE-8B50-179BE3A0A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522AE-F518-4079-A41A-98F41B84F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4F23-D9E8-4B87-9BB9-A03C44495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7E5EE-DBD4-449B-B1ED-EDA635EC3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28777-85E0-44BF-8040-F63221E76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EB63-0ADF-4BF4-9674-319A33019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954216A-C076-4DAC-A4A7-F193367CB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6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</a:t>
            </a:r>
            <a:endParaRPr lang="en-US" sz="6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Multivariate techniques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Principal components analysis (PCA) has become a standard tool in genetics to study geographic variation in allele frequencies.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Assumes individuals are unrelated.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PCA is used to infer continuous axes of genetic variation (eigenvectors) that reduce the data to a small number of dimensions, whilst describing as much of the variability between individuals as possible.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We can make use of PCA in GWA studies to: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identify “population outliers” using genotype data available from the </a:t>
            </a:r>
            <a:r>
              <a:rPr lang="en-GB" sz="24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project;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generate axes of genetic variation to account for structure within the study population.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outliers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11746"/>
            <a:ext cx="8424862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The International HapMap Project provides high-density genotype data for three reference populations: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30 CEPH trios from Utah with Northern European ancestry (CEU);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30 Yoruba trios from Ibadan, Nigeria (YRI);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45 unrelated Japanese individuals from Tokyo (JPT) and 45 unrelated Han Chinese individuals from Beijing (CHB).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samples can be used to define two axes of genetic variation that broadly distinguish populations of European, African and Asian ancestry.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Perform PCA with genotype data from GWA study combined with that from reference HapMap samples at same SNPs.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NOTE: SNPs included in PCA should be autosomal, independent (i.e. not in LD with each other) and usually chosen to have MAF&gt;5%. 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Exclude population outliers from association analysis. 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UK WTCCC1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1628775"/>
            <a:ext cx="5340350" cy="4498975"/>
          </a:xfrm>
          <a:noFill/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75100" y="15763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Afro-Caribbean samples</a:t>
            </a:r>
            <a:endParaRPr lang="en-US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6300788" y="4437063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South Asian samples</a:t>
            </a:r>
            <a:endParaRPr 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484438" y="1844675"/>
            <a:ext cx="1511300" cy="6477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076825" y="3357563"/>
            <a:ext cx="1511300" cy="10080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735013" y="6040438"/>
            <a:ext cx="556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QC filtered samples genotyped at ~400K clean SNPs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Structure within populations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The same PCA techniques can be applied to genotype data from GWA study without using </a:t>
            </a:r>
            <a:r>
              <a:rPr lang="en-GB" sz="26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600" dirty="0">
                <a:latin typeface="Calibri" pitchFamily="34" charset="0"/>
                <a:cs typeface="Calibri" pitchFamily="34" charset="0"/>
              </a:rPr>
              <a:t> samples as reference.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Axes of genetic variation can be used to investigate “finer-scale” structure within the study population.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May reflect fine-scale structure confounded with disease that could inflate genotype-phenotype association statistics.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European </a:t>
            </a:r>
            <a:b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9401"/>
          <a:stretch>
            <a:fillRect/>
          </a:stretch>
        </p:blipFill>
        <p:spPr>
          <a:xfrm>
            <a:off x="1331913" y="1557338"/>
            <a:ext cx="6248400" cy="5057775"/>
          </a:xfrm>
          <a:noFill/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632450" y="59690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Novembre et al. (2008).</a:t>
            </a:r>
            <a:endParaRPr lang="en-US"/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6208713" y="3952875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1,387 samples</a:t>
            </a:r>
          </a:p>
          <a:p>
            <a:r>
              <a:rPr lang="en-GB"/>
              <a:t>~200K SNPs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Adjusting for population structure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Axes of genetic variation can be used as covariates within logistic regression modelling framework to adjust for underlying population structure.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How many axes of genetic variation should be included?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No pre-defined recipe!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Visual inspection of axes plotted against each other. Do these highlight “clusters” of cases/controls?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Sequential addition of axes of genetic variation until genomic control or LDSC intercept reach acceptable levels.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Test for association of each axis with phenotype, and adjust for those that are significant, since these are most likely to be confounded.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3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African WTCCC1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1" name="Picture 3" descr="mds_15040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843088"/>
            <a:ext cx="4038600" cy="4038600"/>
          </a:xfrm>
          <a:noFill/>
        </p:spPr>
      </p:pic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73238"/>
            <a:ext cx="4038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Whole genome association study of tuberculosis in the Gambia: part of the WTCCC.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Axes of genetic variation calculated using PCA applied to ~100,000 (independent) SNPs genome-wide.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Four common ethnic groups separated by first three components of MDS.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Inclusion of these components as covariates reduces genomic control statistic from 1.13 (no adjustment) to 1.05 (three components).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Software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PCA can be performed in PLINK in two ways: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Create genome file based on pair-wise identity by state between individuals (also used to detect relatedness) and construct principal components using multi-dimensional scaling;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Principal components analysis on genotype data directly;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Important to perform analysis on LD pruned </a:t>
            </a:r>
            <a:r>
              <a:rPr lang="en-GB" sz="2000" b="1" dirty="0">
                <a:latin typeface="Calibri" pitchFamily="34" charset="0"/>
                <a:cs typeface="Calibri" pitchFamily="34" charset="0"/>
              </a:rPr>
              <a:t>autosomal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SNPs, typically MAF&gt;5%.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SMARTPCA software can be used to perform PCA analysis and can: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generate any number of axes of genetic variation;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remove outliers on the basis of deviation along axes of genetic variation;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test for association between each axis of genetic variation and disease to determine which may be confounded;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take account of LD between SNPs.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03F-87E8-8176-AEB2-AE8AED07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mixed models (LMMs)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A574-01AE-13D5-DD32-46E4A391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LMMs have been used for many years in the plant and animal breeding communities.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mid 1990s they became popular in the human genetics for performing linkage analysis using family (pedigree) data.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More recently, they have become popular in GWAS for testing association while accounting for varying degrees of “relatedness”.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2704-F2DC-2778-1ED3-8D9B26CD22D7}"/>
              </a:ext>
            </a:extLst>
          </p:cNvPr>
          <p:cNvSpPr txBox="1"/>
          <p:nvPr/>
        </p:nvSpPr>
        <p:spPr>
          <a:xfrm>
            <a:off x="3347864" y="6237312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Thanks to Heather for help in preparing these slides!</a:t>
            </a:r>
          </a:p>
        </p:txBody>
      </p:sp>
    </p:spTree>
    <p:extLst>
      <p:ext uri="{BB962C8B-B14F-4D97-AF65-F5344CB8AC3E}">
        <p14:creationId xmlns:p14="http://schemas.microsoft.com/office/powerpoint/2010/main" val="314979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F31-6575-E232-70D7-C816C645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and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827B-C1FA-F54E-59D9-8AB1C099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linear mixed model is a statistical model in which the dependent variable is a linear function of both fixed and random independent variables.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Fixed effects are considered “fixed” at their measured values.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Random effects are considered to be sampled from 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6269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8109B5-6E1A-44F7-AC22-B9A20D06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population structure?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283C57-7B5F-478B-B853-93670976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consists of discrete sub-populations that do not mix: allele frequencies vary between sub-populations.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consists of admixed individuals: different proportions of their genomes are descended from previously discrete subpopulations.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At the finest-scale, related individuals from the same family can be thought of sub-populations.</a:t>
            </a: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structure will impact on GWAS if disease prevalence (or trait distribution) varies between subpopulations.</a:t>
            </a:r>
          </a:p>
        </p:txBody>
      </p:sp>
    </p:spTree>
    <p:extLst>
      <p:ext uri="{BB962C8B-B14F-4D97-AF65-F5344CB8AC3E}">
        <p14:creationId xmlns:p14="http://schemas.microsoft.com/office/powerpoint/2010/main" val="224910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97D8-26E8-02D6-4F76-34B4B527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model and LMM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2153-9E98-C9F1-2ED0-FB44B348F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that a linear model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fixed effects.</a:t>
                </a:r>
              </a:p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linear mixed model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total genetic effect in individual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across all loci and can be considered a random effect operating in that individual.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2153-9E98-C9F1-2ED0-FB44B348F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2593" b="-11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2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F0F5-2F21-C5FF-8EC5-E39D689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genetic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5A508-60E2-7F72-5F1A-6F22A8C1A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vector of random genetic effects has a normal distribution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genetic relationship matrix across the genome.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total additive genetic variance.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models relatedness between individuals: in close relatives this corresponds to IBD.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5A508-60E2-7F72-5F1A-6F22A8C1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3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NFBC66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90464"/>
            <a:ext cx="74237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0693" y="1628800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                                              LDL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LMMs allow for relatedness: so no need to remove related individuals as part of QC.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Has advantage over genomic control of correcting for population structure for each SNP independently.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Can allow for cryptic relationships that cannot be accounted for with multivariate techniques.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LMMs assume quantitative outcome, but can be applied to binary traits, although some care is needed in interpretation of results.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E3B5-35A8-CDC2-595E-2AE136F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for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FC1E-8B5D-DD47-5928-CB1DF3CE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EMMAX</a:t>
            </a:r>
          </a:p>
          <a:p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-LMM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GEMMA</a:t>
            </a:r>
          </a:p>
          <a:p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GenABEL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(GRAMMAR-Gamma)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GCTA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BOLT-LMM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GMMAT (logistic mixed model for binary traits)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SAIGE and REGENIE (allow for case-control imbalance in binary traits).</a:t>
            </a:r>
          </a:p>
        </p:txBody>
      </p:sp>
    </p:spTree>
    <p:extLst>
      <p:ext uri="{BB962C8B-B14F-4D97-AF65-F5344CB8AC3E}">
        <p14:creationId xmlns:p14="http://schemas.microsoft.com/office/powerpoint/2010/main" val="374532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530E-64D7-F2B2-64BF-C96899ED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uses for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45E4-0060-1047-2F16-FA765C78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Estimating heritability based on GWAS data.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Partitioning heritability according to specific genomic features.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Estimating genetic correlation between traits.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Prediction of trait values: more common to use polygenic scores.</a:t>
            </a:r>
          </a:p>
        </p:txBody>
      </p:sp>
    </p:spTree>
    <p:extLst>
      <p:ext uri="{BB962C8B-B14F-4D97-AF65-F5344CB8AC3E}">
        <p14:creationId xmlns:p14="http://schemas.microsoft.com/office/powerpoint/2010/main" val="63141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0A63-B4AE-0DB8-93FD-A2006B80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for axes of genetic variation in LMMs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18B7-F10A-745E-6E88-40287772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Axes of genetic variation can capture underlying geography.</a:t>
            </a:r>
          </a:p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Adjusting for axes of genetic variation in LMMs can allow for unmeasured environmental confounders that are correlated with geography.</a:t>
            </a:r>
          </a:p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Multivariate techniques should be applied to unrelated individuals: PC-Air can be used to select unrelated subset and project remainder onto axes of genetic variation.</a:t>
            </a:r>
          </a:p>
        </p:txBody>
      </p:sp>
    </p:spTree>
    <p:extLst>
      <p:ext uri="{BB962C8B-B14F-4D97-AF65-F5344CB8AC3E}">
        <p14:creationId xmlns:p14="http://schemas.microsoft.com/office/powerpoint/2010/main" val="290366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Summary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Population structure can lead to spurious associations if disease prevalence and allele frequencies vary between subpopulations.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The GC inflation factor or LD-score intercept can be used as an indicator of the presence of population structure.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PCA can be used to construct axes of genetic variation that maximise the variability between individuals.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Plotting axes of genetic variation from PCA including 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samples can be used to identify population outliers.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Axes of genetic variation can be used as covariates in the association analysis to adjust for the effects of population structure. 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Linear mixed models can be used to account for population structure and relatedness.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Can be applied to GWAS with related individuals.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Computationally efficient.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Can also be used to elucidate genetic architecture.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 </a:t>
            </a:r>
            <a:b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case-control studies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6792"/>
            <a:ext cx="4546600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Population consists of underlying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Disease prevalence different between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Cases preferentially ascertained from specific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False positive evidence of association will occur at genetic markers that differ in genotype frequencies between the subpopulations.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sz="2400"/>
          </a:p>
        </p:txBody>
      </p:sp>
      <p:sp>
        <p:nvSpPr>
          <p:cNvPr id="3077" name="Rectangle 5"/>
          <p:cNvSpPr>
            <a:spLocks noGrp="1" noChangeArrowheads="1"/>
          </p:cNvSpPr>
          <p:nvPr>
            <p:ph sz="quarter" idx="3"/>
          </p:nvPr>
        </p:nvSpPr>
        <p:spPr>
          <a:xfrm>
            <a:off x="4643438" y="3933825"/>
            <a:ext cx="4038600" cy="2187575"/>
          </a:xfrm>
        </p:spPr>
        <p:txBody>
          <a:bodyPr/>
          <a:lstStyle/>
          <a:p>
            <a:pPr eaLnBrk="1" hangingPunct="1"/>
            <a:endParaRPr lang="en-US" sz="240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243888" y="24209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804025" y="19891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435600" y="26368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6372225" y="18446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7308850" y="2133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7812088" y="26368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580063" y="3357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372225" y="31416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6156325" y="24209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7019925" y="25654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6877050" y="32131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8316913" y="40767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5580063" y="55895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6227763" y="41497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7812088" y="49418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740650" y="34290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CASES</a:t>
            </a:r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7235825" y="573405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CONTROLS</a:t>
            </a:r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7524750" y="31416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5724525" y="191611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7956550" y="191611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732588" y="5157788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6227763" y="47244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6227763" y="5589588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1" name="Oval 29"/>
          <p:cNvSpPr>
            <a:spLocks noChangeArrowheads="1"/>
          </p:cNvSpPr>
          <p:nvPr/>
        </p:nvSpPr>
        <p:spPr bwMode="auto">
          <a:xfrm>
            <a:off x="5508625" y="4797425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8243888" y="53006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3" name="Oval 31"/>
          <p:cNvSpPr>
            <a:spLocks noChangeArrowheads="1"/>
          </p:cNvSpPr>
          <p:nvPr/>
        </p:nvSpPr>
        <p:spPr bwMode="auto">
          <a:xfrm>
            <a:off x="5508625" y="42926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6877050" y="44370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5" name="Oval 33"/>
          <p:cNvSpPr>
            <a:spLocks noChangeArrowheads="1"/>
          </p:cNvSpPr>
          <p:nvPr/>
        </p:nvSpPr>
        <p:spPr bwMode="auto">
          <a:xfrm>
            <a:off x="7235825" y="4797425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6" name="Oval 34"/>
          <p:cNvSpPr>
            <a:spLocks noChangeArrowheads="1"/>
          </p:cNvSpPr>
          <p:nvPr/>
        </p:nvSpPr>
        <p:spPr bwMode="auto">
          <a:xfrm>
            <a:off x="7451725" y="42926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7" name="Oval 35"/>
          <p:cNvSpPr>
            <a:spLocks noChangeArrowheads="1"/>
          </p:cNvSpPr>
          <p:nvPr/>
        </p:nvSpPr>
        <p:spPr bwMode="auto">
          <a:xfrm>
            <a:off x="8027988" y="44370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5292725" y="1773238"/>
            <a:ext cx="3455988" cy="2232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292725" y="4076700"/>
            <a:ext cx="3455988" cy="2232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1800" y="4113213"/>
            <a:ext cx="8229600" cy="218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Population consists of two equally frequent isolated sub-populations.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In the population overall: Pr(Disease &amp; MM) &lt; Pr(Disease) Pr(MM)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If we ascertain individuals without regard to subpopulation, cases tend to be selected from subpopulation 1, which has a low frequency of the MM genotype.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2185989"/>
        </p:xfrm>
        <a:graphic>
          <a:graphicData uri="http://schemas.openxmlformats.org/drawingml/2006/table">
            <a:tbl>
              <a:tblPr/>
              <a:tblGrid>
                <a:gridCol w="227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Subpopulation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Subpopulation 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Frequency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Pr(MM)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Pr(Disease)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Pr(Disease &amp; MM)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Variation across populations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GB" sz="2800"/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6425" cy="2346960"/>
        </p:xfrm>
        <a:graphic>
          <a:graphicData uri="http://schemas.openxmlformats.org/drawingml/2006/table">
            <a:tbl>
              <a:tblPr/>
              <a:tblGrid>
                <a:gridCol w="310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Population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Cancer prevalence per 100,000 indivduals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Breast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Lung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Prostate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White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hispanic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White non-hispanic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Black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272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Asian or Pacific islander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American indian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163" name="Group 43"/>
          <p:cNvGrpSpPr>
            <a:grpSpLocks/>
          </p:cNvGrpSpPr>
          <p:nvPr/>
        </p:nvGrpSpPr>
        <p:grpSpPr bwMode="auto">
          <a:xfrm>
            <a:off x="395288" y="4545013"/>
            <a:ext cx="8234362" cy="1544637"/>
            <a:chOff x="240" y="3299"/>
            <a:chExt cx="5187" cy="973"/>
          </a:xfrm>
        </p:grpSpPr>
        <p:pic>
          <p:nvPicPr>
            <p:cNvPr id="5164" name="Picture 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3299"/>
              <a:ext cx="518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65" name="Picture 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" y="3618"/>
              <a:ext cx="517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Matching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One solution to the problem is to allow for structure at the design stage, by matching cases and controls for ethnic group.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When a case is selected from a given ethnic group, a matched control is selected from the same group.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Matched case-control studies require a matched analysis.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However, there may be fine-scale structure within ethnic groups or population admixture that cannot be accounted for by matching.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Apparent association between SNPs and type 2 diabetes in Pima Indians.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Type 2 diabetes occurs with greater prevalence in Caucasian individuals.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Association due to population admixture: cases tended to have a greater proportion of Caucasian ancestry, and allele frequencies vary between the ancestral populations.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Solutions to the problem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We can eliminate the problem of population structure by collecting family data.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Family-based association designs ascertain affected cases and their parents.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Form “internal” controls from alleles not transmitted from the parents to the child, effectively matching for ancestry.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Less powerful since two parents are required to form a single matched control.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Parental data may not always be available, e.g. for late-age onset diseases.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For unrelated samples of cases and controls, we can make use of genotype data across the genome to make inferences about and/or adjust for population ancestry.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 the presence of structure, there will be many more (false) positive signals of association than we would expect by chance.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Genomic control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44663"/>
            <a:ext cx="4608513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Devlin and Roeder (1999) used theoretical arguments to propose that with population structure, the distribution of Cochran-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Armitage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trend tests, genome-wide, is inflated by a constant multiplicative factor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We can estimate the multiplicative inflation factor using the statistic         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= median(X</a:t>
            </a:r>
            <a:r>
              <a:rPr lang="en-GB" sz="20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GB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)/0.456.</a:t>
            </a:r>
            <a:endParaRPr lang="en-GB" sz="2000" baseline="30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Inflation factor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&gt; 1 indicates population structure: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&gt; 1.05 often considered “inflated”.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We can carry out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 adjusted test of association that takes account of any mismatching of cases/controls at any SNP using the statistic X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.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59338" y="1773238"/>
            <a:ext cx="4038600" cy="4030662"/>
          </a:xfr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867400" y="5876925"/>
            <a:ext cx="22590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Inflation factor </a:t>
            </a:r>
            <a:r>
              <a:rPr lang="el-GR" sz="1600">
                <a:cs typeface="Arial" charset="0"/>
              </a:rPr>
              <a:t>λ</a:t>
            </a:r>
            <a:r>
              <a:rPr lang="en-GB" sz="1600">
                <a:cs typeface="Arial" charset="0"/>
              </a:rPr>
              <a:t> = 1.11</a:t>
            </a:r>
            <a:endParaRPr lang="el-GR" sz="1600">
              <a:cs typeface="Arial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2700000">
            <a:off x="6377781" y="3147219"/>
            <a:ext cx="287338" cy="173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1800000">
            <a:off x="7231063" y="2457450"/>
            <a:ext cx="287337" cy="503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092950" y="4005263"/>
            <a:ext cx="1655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/>
              <a:t>Population outliers and/or structure?</a:t>
            </a:r>
            <a:endParaRPr lang="en-US" sz="140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940425" y="2492375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True hits?</a:t>
            </a:r>
            <a:endParaRPr lang="en-US" sz="140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6659563" y="414972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77050" y="2636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034DE-4A69-4387-94D8-6AC5630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LD-score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CBDA-BE6E-4AA7-844F-D2D622DF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07293"/>
            <a:ext cx="8712968" cy="4525963"/>
          </a:xfrm>
        </p:spPr>
        <p:txBody>
          <a:bodyPr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Genomic control considers all SNPs to contribute independently to association signal.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Highly polygenic traits will show strong association signals across the genome because of LD.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LD-score of a variant measures amount of genetic variation tagged by that variant: can be estimated from reference panels, such as 1000 Genomes Project.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LD-score regression intercept measures inflation in association test statistics after accounting for LD.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If LD-score intercept is less than the GC inflation factor, there is evidence of polygenicity.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Can correct association test statistics by LD-score intercept in the same way as GC inflation factor.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295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On-screen Show (4:3)</PresentationFormat>
  <Paragraphs>219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Default Design</vt:lpstr>
      <vt:lpstr>Population structure</vt:lpstr>
      <vt:lpstr>What is population structure?</vt:lpstr>
      <vt:lpstr>Population structure  in case-control studies</vt:lpstr>
      <vt:lpstr>Example</vt:lpstr>
      <vt:lpstr>Variation across populations</vt:lpstr>
      <vt:lpstr>Matching</vt:lpstr>
      <vt:lpstr>Solutions to the problem</vt:lpstr>
      <vt:lpstr>Genomic control</vt:lpstr>
      <vt:lpstr>LD-score regression</vt:lpstr>
      <vt:lpstr>Multivariate techniques</vt:lpstr>
      <vt:lpstr>Population outliers</vt:lpstr>
      <vt:lpstr>Example: UK WTCCC1</vt:lpstr>
      <vt:lpstr>Structure within populations</vt:lpstr>
      <vt:lpstr>Example: European  population structure</vt:lpstr>
      <vt:lpstr>Adjusting for population structure</vt:lpstr>
      <vt:lpstr>Example: African WTCCC1</vt:lpstr>
      <vt:lpstr>Software</vt:lpstr>
      <vt:lpstr>Linear mixed models (LMMs)</vt:lpstr>
      <vt:lpstr>Fixed and random effects</vt:lpstr>
      <vt:lpstr>Linear model and LMM</vt:lpstr>
      <vt:lpstr>Random genetic effects</vt:lpstr>
      <vt:lpstr>Example: NFBC66</vt:lpstr>
      <vt:lpstr>Comments</vt:lpstr>
      <vt:lpstr>Software for mixed models</vt:lpstr>
      <vt:lpstr>Other uses for mixed models</vt:lpstr>
      <vt:lpstr>Adjusting for axes of genetic variation in LMMs</vt:lpstr>
      <vt:lpstr>Summary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structure</dc:title>
  <dc:creator>amorris</dc:creator>
  <cp:lastModifiedBy>Andrew Morris</cp:lastModifiedBy>
  <cp:revision>28</cp:revision>
  <dcterms:created xsi:type="dcterms:W3CDTF">2009-08-26T07:51:12Z</dcterms:created>
  <dcterms:modified xsi:type="dcterms:W3CDTF">2023-09-06T07:47:25Z</dcterms:modified>
</cp:coreProperties>
</file>