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98" r:id="rId3"/>
    <p:sldId id="262" r:id="rId4"/>
    <p:sldId id="299" r:id="rId5"/>
    <p:sldId id="301" r:id="rId6"/>
    <p:sldId id="272" r:id="rId7"/>
    <p:sldId id="274" r:id="rId8"/>
    <p:sldId id="268" r:id="rId9"/>
    <p:sldId id="302" r:id="rId10"/>
    <p:sldId id="303" r:id="rId11"/>
    <p:sldId id="312" r:id="rId12"/>
    <p:sldId id="313" r:id="rId13"/>
    <p:sldId id="314" r:id="rId14"/>
    <p:sldId id="315" r:id="rId15"/>
    <p:sldId id="286" r:id="rId16"/>
    <p:sldId id="266" r:id="rId17"/>
    <p:sldId id="269" r:id="rId18"/>
    <p:sldId id="270" r:id="rId19"/>
    <p:sldId id="308" r:id="rId20"/>
    <p:sldId id="31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orris" userId="4ac3a1033ee7b268" providerId="LiveId" clId="{8F2B0322-D6CA-4446-8561-BBDE911FEDA9}"/>
    <pc:docChg chg="custSel delSld modSld">
      <pc:chgData name="Andrew Morris" userId="4ac3a1033ee7b268" providerId="LiveId" clId="{8F2B0322-D6CA-4446-8561-BBDE911FEDA9}" dt="2024-08-27T10:46:57.991" v="598" actId="20577"/>
      <pc:docMkLst>
        <pc:docMk/>
      </pc:docMkLst>
      <pc:sldChg chg="del">
        <pc:chgData name="Andrew Morris" userId="4ac3a1033ee7b268" providerId="LiveId" clId="{8F2B0322-D6CA-4446-8561-BBDE911FEDA9}" dt="2024-08-27T10:41:46.916" v="0" actId="47"/>
        <pc:sldMkLst>
          <pc:docMk/>
          <pc:sldMk cId="942652662" sldId="305"/>
        </pc:sldMkLst>
      </pc:sldChg>
      <pc:sldChg chg="del">
        <pc:chgData name="Andrew Morris" userId="4ac3a1033ee7b268" providerId="LiveId" clId="{8F2B0322-D6CA-4446-8561-BBDE911FEDA9}" dt="2024-08-27T10:41:48.967" v="1" actId="47"/>
        <pc:sldMkLst>
          <pc:docMk/>
          <pc:sldMk cId="312388493" sldId="306"/>
        </pc:sldMkLst>
      </pc:sldChg>
      <pc:sldChg chg="del">
        <pc:chgData name="Andrew Morris" userId="4ac3a1033ee7b268" providerId="LiveId" clId="{8F2B0322-D6CA-4446-8561-BBDE911FEDA9}" dt="2024-08-27T10:41:50.527" v="2" actId="47"/>
        <pc:sldMkLst>
          <pc:docMk/>
          <pc:sldMk cId="3319566513" sldId="307"/>
        </pc:sldMkLst>
      </pc:sldChg>
      <pc:sldChg chg="modSp mod">
        <pc:chgData name="Andrew Morris" userId="4ac3a1033ee7b268" providerId="LiveId" clId="{8F2B0322-D6CA-4446-8561-BBDE911FEDA9}" dt="2024-08-27T10:46:57.991" v="598" actId="20577"/>
        <pc:sldMkLst>
          <pc:docMk/>
          <pc:sldMk cId="3932264362" sldId="308"/>
        </pc:sldMkLst>
        <pc:spChg chg="mod">
          <ac:chgData name="Andrew Morris" userId="4ac3a1033ee7b268" providerId="LiveId" clId="{8F2B0322-D6CA-4446-8561-BBDE911FEDA9}" dt="2024-08-27T10:46:57.991" v="598" actId="20577"/>
          <ac:spMkLst>
            <pc:docMk/>
            <pc:sldMk cId="3932264362" sldId="308"/>
            <ac:spMk id="3" creationId="{329661A3-7C25-4F7D-90DB-715CF40BF4C4}"/>
          </ac:spMkLst>
        </pc:spChg>
      </pc:sldChg>
      <pc:sldChg chg="modSp mod">
        <pc:chgData name="Andrew Morris" userId="4ac3a1033ee7b268" providerId="LiveId" clId="{8F2B0322-D6CA-4446-8561-BBDE911FEDA9}" dt="2024-08-27T10:42:01.921" v="115" actId="20577"/>
        <pc:sldMkLst>
          <pc:docMk/>
          <pc:sldMk cId="1620909102" sldId="316"/>
        </pc:sldMkLst>
        <pc:spChg chg="mod">
          <ac:chgData name="Andrew Morris" userId="4ac3a1033ee7b268" providerId="LiveId" clId="{8F2B0322-D6CA-4446-8561-BBDE911FEDA9}" dt="2024-08-27T10:42:01.921" v="115" actId="20577"/>
          <ac:spMkLst>
            <pc:docMk/>
            <pc:sldMk cId="1620909102" sldId="316"/>
            <ac:spMk id="3" creationId="{8A19E04D-6531-4B78-7BE6-259199E5FE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14A32-5E41-43A3-A972-6C262AB0DF71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70321-D1B0-4996-978B-78A7461D5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8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63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2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4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37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55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9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74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3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8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5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FB02-49F0-4188-B6D4-0AF2C651A88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33D9-87EF-4A36-91FA-33044FEE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61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+mn-lt"/>
              </a:rPr>
              <a:t>Fine-mapping </a:t>
            </a:r>
            <a:br>
              <a:rPr lang="en-GB" b="1" dirty="0">
                <a:solidFill>
                  <a:srgbClr val="FF0000"/>
                </a:solidFill>
                <a:latin typeface="+mn-lt"/>
              </a:rPr>
            </a:br>
            <a:r>
              <a:rPr lang="en-GB" b="1" dirty="0">
                <a:solidFill>
                  <a:srgbClr val="FF0000"/>
                </a:solidFill>
                <a:latin typeface="+mn-lt"/>
              </a:rPr>
              <a:t>GWAS loci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0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3648-F9CD-4502-96B1-4886E19B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Alternative approaches to fine-mapping causal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0051-64B2-40D1-A864-C0985D4E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9" y="1825624"/>
            <a:ext cx="8479579" cy="4667249"/>
          </a:xfrm>
        </p:spPr>
        <p:txBody>
          <a:bodyPr>
            <a:normAutofit fontScale="92500"/>
          </a:bodyPr>
          <a:lstStyle/>
          <a:p>
            <a:r>
              <a:rPr lang="en-GB" dirty="0"/>
              <a:t>Wakefield’s approach assumes a single causal variant: hence need for dissection of association signals via (approximate) conditional analysis.</a:t>
            </a:r>
          </a:p>
          <a:p>
            <a:r>
              <a:rPr lang="en-GB" dirty="0"/>
              <a:t>Recent development of methods that allow for multiple causal variants at a locus: CAVIAR, PAINTOR, FINEMAP, </a:t>
            </a:r>
            <a:r>
              <a:rPr lang="en-GB" dirty="0" err="1"/>
              <a:t>SuSiE</a:t>
            </a:r>
            <a:r>
              <a:rPr lang="en-GB"/>
              <a:t>, and </a:t>
            </a:r>
            <a:r>
              <a:rPr lang="en-GB" dirty="0"/>
              <a:t>JAM.</a:t>
            </a:r>
          </a:p>
          <a:p>
            <a:r>
              <a:rPr lang="en-GB" dirty="0"/>
              <a:t>Methods make use of association summary statistics and reference for LD between variants as the locus.</a:t>
            </a:r>
          </a:p>
          <a:p>
            <a:r>
              <a:rPr lang="en-GB" dirty="0"/>
              <a:t>Developed in Bayesian framework: MCMC techniques to estimate posterior probability of causality for each variant.</a:t>
            </a:r>
          </a:p>
          <a:p>
            <a:r>
              <a:rPr lang="en-GB" dirty="0"/>
              <a:t>Can incorporate prior of causality.</a:t>
            </a:r>
          </a:p>
        </p:txBody>
      </p:sp>
    </p:spTree>
    <p:extLst>
      <p:ext uri="{BB962C8B-B14F-4D97-AF65-F5344CB8AC3E}">
        <p14:creationId xmlns:p14="http://schemas.microsoft.com/office/powerpoint/2010/main" val="402731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EE4-D754-4592-B80B-2995D8E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Trans-ancestry fine-mapping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4C906-427C-4526-BAD4-D4B523302941}"/>
              </a:ext>
            </a:extLst>
          </p:cNvPr>
          <p:cNvSpPr/>
          <p:nvPr/>
        </p:nvSpPr>
        <p:spPr>
          <a:xfrm>
            <a:off x="644599" y="3348137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50492-B363-46A4-BE37-0D315B22BA5A}"/>
              </a:ext>
            </a:extLst>
          </p:cNvPr>
          <p:cNvSpPr>
            <a:spLocks noChangeAspect="1"/>
          </p:cNvSpPr>
          <p:nvPr/>
        </p:nvSpPr>
        <p:spPr>
          <a:xfrm>
            <a:off x="2627573" y="3309266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ED342-8A81-4BA4-B4E2-467A0C804BAB}"/>
              </a:ext>
            </a:extLst>
          </p:cNvPr>
          <p:cNvSpPr>
            <a:spLocks noChangeAspect="1"/>
          </p:cNvSpPr>
          <p:nvPr/>
        </p:nvSpPr>
        <p:spPr>
          <a:xfrm>
            <a:off x="3003907" y="331237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30498-E243-44CF-A645-9C4AF61C3F42}"/>
              </a:ext>
            </a:extLst>
          </p:cNvPr>
          <p:cNvSpPr>
            <a:spLocks noChangeAspect="1"/>
          </p:cNvSpPr>
          <p:nvPr/>
        </p:nvSpPr>
        <p:spPr>
          <a:xfrm>
            <a:off x="3349142" y="3312375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223A3-D5F1-43B3-81DE-01687B447603}"/>
              </a:ext>
            </a:extLst>
          </p:cNvPr>
          <p:cNvSpPr>
            <a:spLocks noChangeAspect="1"/>
          </p:cNvSpPr>
          <p:nvPr/>
        </p:nvSpPr>
        <p:spPr>
          <a:xfrm>
            <a:off x="3964962" y="331237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05E0A6-2F03-4AFE-96CB-B5DAF8D93C9D}"/>
              </a:ext>
            </a:extLst>
          </p:cNvPr>
          <p:cNvSpPr>
            <a:spLocks noChangeAspect="1"/>
          </p:cNvSpPr>
          <p:nvPr/>
        </p:nvSpPr>
        <p:spPr>
          <a:xfrm>
            <a:off x="1913964" y="3312373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E09EC-0E66-45E5-98BB-13D065FB552D}"/>
              </a:ext>
            </a:extLst>
          </p:cNvPr>
          <p:cNvSpPr>
            <a:spLocks noChangeAspect="1"/>
          </p:cNvSpPr>
          <p:nvPr/>
        </p:nvSpPr>
        <p:spPr>
          <a:xfrm>
            <a:off x="1542263" y="3312373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F0BB3E-2BF5-4994-9C9E-F85BE6358300}"/>
              </a:ext>
            </a:extLst>
          </p:cNvPr>
          <p:cNvSpPr>
            <a:spLocks noChangeAspect="1"/>
          </p:cNvSpPr>
          <p:nvPr/>
        </p:nvSpPr>
        <p:spPr>
          <a:xfrm>
            <a:off x="1226755" y="3312373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EF1A38-8BC2-463E-BD65-28728AA7DE45}"/>
              </a:ext>
            </a:extLst>
          </p:cNvPr>
          <p:cNvSpPr>
            <a:spLocks noChangeAspect="1"/>
          </p:cNvSpPr>
          <p:nvPr/>
        </p:nvSpPr>
        <p:spPr>
          <a:xfrm>
            <a:off x="806329" y="3312374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A577825-0CA8-4E98-AA95-48371E9C1E90}"/>
              </a:ext>
            </a:extLst>
          </p:cNvPr>
          <p:cNvSpPr>
            <a:spLocks noChangeAspect="1"/>
          </p:cNvSpPr>
          <p:nvPr/>
        </p:nvSpPr>
        <p:spPr>
          <a:xfrm>
            <a:off x="2296452" y="3187962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C5B56-D6C3-447F-BEDE-018F9CEFDA04}"/>
              </a:ext>
            </a:extLst>
          </p:cNvPr>
          <p:cNvCxnSpPr>
            <a:cxnSpLocks/>
          </p:cNvCxnSpPr>
          <p:nvPr/>
        </p:nvCxnSpPr>
        <p:spPr>
          <a:xfrm flipV="1">
            <a:off x="644599" y="1775863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AAAEF-4B1E-476F-AB4C-D2AD9DAAEFAC}"/>
              </a:ext>
            </a:extLst>
          </p:cNvPr>
          <p:cNvCxnSpPr>
            <a:cxnSpLocks/>
          </p:cNvCxnSpPr>
          <p:nvPr/>
        </p:nvCxnSpPr>
        <p:spPr>
          <a:xfrm>
            <a:off x="644599" y="3066662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D74783-E65D-4C74-86F0-7BACC7E89585}"/>
              </a:ext>
            </a:extLst>
          </p:cNvPr>
          <p:cNvSpPr txBox="1"/>
          <p:nvPr/>
        </p:nvSpPr>
        <p:spPr>
          <a:xfrm rot="-5400000">
            <a:off x="-111187" y="2282890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7E9EF-6308-409F-ADAD-595136C7D7E9}"/>
              </a:ext>
            </a:extLst>
          </p:cNvPr>
          <p:cNvSpPr txBox="1"/>
          <p:nvPr/>
        </p:nvSpPr>
        <p:spPr>
          <a:xfrm>
            <a:off x="3042411" y="1350262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7F0842-581B-4CD2-9401-338F38A77DB9}"/>
              </a:ext>
            </a:extLst>
          </p:cNvPr>
          <p:cNvSpPr/>
          <p:nvPr/>
        </p:nvSpPr>
        <p:spPr>
          <a:xfrm>
            <a:off x="4869016" y="2351316"/>
            <a:ext cx="615820" cy="350368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EC63A-62A0-47AD-9C09-DA5E050140CE}"/>
              </a:ext>
            </a:extLst>
          </p:cNvPr>
          <p:cNvSpPr/>
          <p:nvPr/>
        </p:nvSpPr>
        <p:spPr>
          <a:xfrm>
            <a:off x="5497277" y="2354424"/>
            <a:ext cx="615820" cy="350368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A4C5D0-B8FA-4ABB-B9AA-44CACDCB68D8}"/>
              </a:ext>
            </a:extLst>
          </p:cNvPr>
          <p:cNvSpPr/>
          <p:nvPr/>
        </p:nvSpPr>
        <p:spPr>
          <a:xfrm>
            <a:off x="6116211" y="2357532"/>
            <a:ext cx="615820" cy="350368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68514C-B51D-431B-A7F1-2A7E308363D4}"/>
              </a:ext>
            </a:extLst>
          </p:cNvPr>
          <p:cNvSpPr/>
          <p:nvPr/>
        </p:nvSpPr>
        <p:spPr>
          <a:xfrm>
            <a:off x="6744474" y="2351311"/>
            <a:ext cx="615820" cy="350368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0FF2D-13CD-4C7D-83EB-B79CE62B2237}"/>
              </a:ext>
            </a:extLst>
          </p:cNvPr>
          <p:cNvSpPr/>
          <p:nvPr/>
        </p:nvSpPr>
        <p:spPr>
          <a:xfrm>
            <a:off x="7372737" y="2354418"/>
            <a:ext cx="615820" cy="350368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4C7E5B-C5C5-48D0-98BD-7210729C5BBE}"/>
              </a:ext>
            </a:extLst>
          </p:cNvPr>
          <p:cNvSpPr/>
          <p:nvPr/>
        </p:nvSpPr>
        <p:spPr>
          <a:xfrm>
            <a:off x="4869016" y="2362498"/>
            <a:ext cx="3119541" cy="339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3836C-9F36-449D-8962-452406F3B90F}"/>
              </a:ext>
            </a:extLst>
          </p:cNvPr>
          <p:cNvSpPr txBox="1"/>
          <p:nvPr/>
        </p:nvSpPr>
        <p:spPr>
          <a:xfrm>
            <a:off x="4729057" y="1977009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0        0.2       0.4      0.6      0.8        1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C7B4-9D26-4C23-98AB-2D05A8240E21}"/>
              </a:ext>
            </a:extLst>
          </p:cNvPr>
          <p:cNvSpPr txBox="1"/>
          <p:nvPr/>
        </p:nvSpPr>
        <p:spPr>
          <a:xfrm>
            <a:off x="8237367" y="2335767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r</a:t>
            </a:r>
            <a:r>
              <a:rPr lang="en-GB" sz="2400" baseline="30000" dirty="0"/>
              <a:t>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126DE7-B906-4F08-92ED-134C2092A670}"/>
              </a:ext>
            </a:extLst>
          </p:cNvPr>
          <p:cNvCxnSpPr/>
          <p:nvPr/>
        </p:nvCxnSpPr>
        <p:spPr>
          <a:xfrm flipV="1">
            <a:off x="2432388" y="1651514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AC3FC4E-2202-4947-9C28-053350E3EC76}"/>
              </a:ext>
            </a:extLst>
          </p:cNvPr>
          <p:cNvSpPr txBox="1"/>
          <p:nvPr/>
        </p:nvSpPr>
        <p:spPr>
          <a:xfrm>
            <a:off x="1825790" y="6400800"/>
            <a:ext cx="54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Assumption: causal variant is shared across populations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3278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EE4-D754-4592-B80B-2995D8E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Trans-ancestry fine-mapping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4C906-427C-4526-BAD4-D4B523302941}"/>
              </a:ext>
            </a:extLst>
          </p:cNvPr>
          <p:cNvSpPr/>
          <p:nvPr/>
        </p:nvSpPr>
        <p:spPr>
          <a:xfrm>
            <a:off x="644599" y="3348137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50492-B363-46A4-BE37-0D315B22BA5A}"/>
              </a:ext>
            </a:extLst>
          </p:cNvPr>
          <p:cNvSpPr>
            <a:spLocks noChangeAspect="1"/>
          </p:cNvSpPr>
          <p:nvPr/>
        </p:nvSpPr>
        <p:spPr>
          <a:xfrm>
            <a:off x="2627573" y="3309266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ED342-8A81-4BA4-B4E2-467A0C804BAB}"/>
              </a:ext>
            </a:extLst>
          </p:cNvPr>
          <p:cNvSpPr>
            <a:spLocks noChangeAspect="1"/>
          </p:cNvSpPr>
          <p:nvPr/>
        </p:nvSpPr>
        <p:spPr>
          <a:xfrm>
            <a:off x="3003907" y="331237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30498-E243-44CF-A645-9C4AF61C3F42}"/>
              </a:ext>
            </a:extLst>
          </p:cNvPr>
          <p:cNvSpPr>
            <a:spLocks noChangeAspect="1"/>
          </p:cNvSpPr>
          <p:nvPr/>
        </p:nvSpPr>
        <p:spPr>
          <a:xfrm>
            <a:off x="3349142" y="3312375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223A3-D5F1-43B3-81DE-01687B447603}"/>
              </a:ext>
            </a:extLst>
          </p:cNvPr>
          <p:cNvSpPr>
            <a:spLocks noChangeAspect="1"/>
          </p:cNvSpPr>
          <p:nvPr/>
        </p:nvSpPr>
        <p:spPr>
          <a:xfrm>
            <a:off x="3964962" y="331237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05E0A6-2F03-4AFE-96CB-B5DAF8D93C9D}"/>
              </a:ext>
            </a:extLst>
          </p:cNvPr>
          <p:cNvSpPr>
            <a:spLocks noChangeAspect="1"/>
          </p:cNvSpPr>
          <p:nvPr/>
        </p:nvSpPr>
        <p:spPr>
          <a:xfrm>
            <a:off x="1913964" y="3312373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E09EC-0E66-45E5-98BB-13D065FB552D}"/>
              </a:ext>
            </a:extLst>
          </p:cNvPr>
          <p:cNvSpPr>
            <a:spLocks noChangeAspect="1"/>
          </p:cNvSpPr>
          <p:nvPr/>
        </p:nvSpPr>
        <p:spPr>
          <a:xfrm>
            <a:off x="1542263" y="3312373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F0BB3E-2BF5-4994-9C9E-F85BE6358300}"/>
              </a:ext>
            </a:extLst>
          </p:cNvPr>
          <p:cNvSpPr>
            <a:spLocks noChangeAspect="1"/>
          </p:cNvSpPr>
          <p:nvPr/>
        </p:nvSpPr>
        <p:spPr>
          <a:xfrm>
            <a:off x="1226755" y="3312373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EF1A38-8BC2-463E-BD65-28728AA7DE45}"/>
              </a:ext>
            </a:extLst>
          </p:cNvPr>
          <p:cNvSpPr>
            <a:spLocks noChangeAspect="1"/>
          </p:cNvSpPr>
          <p:nvPr/>
        </p:nvSpPr>
        <p:spPr>
          <a:xfrm>
            <a:off x="806329" y="3312374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A577825-0CA8-4E98-AA95-48371E9C1E90}"/>
              </a:ext>
            </a:extLst>
          </p:cNvPr>
          <p:cNvSpPr>
            <a:spLocks noChangeAspect="1"/>
          </p:cNvSpPr>
          <p:nvPr/>
        </p:nvSpPr>
        <p:spPr>
          <a:xfrm>
            <a:off x="2296452" y="3187962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C5B56-D6C3-447F-BEDE-018F9CEFDA04}"/>
              </a:ext>
            </a:extLst>
          </p:cNvPr>
          <p:cNvCxnSpPr>
            <a:cxnSpLocks/>
          </p:cNvCxnSpPr>
          <p:nvPr/>
        </p:nvCxnSpPr>
        <p:spPr>
          <a:xfrm flipV="1">
            <a:off x="644599" y="1775863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AAAEF-4B1E-476F-AB4C-D2AD9DAAEFAC}"/>
              </a:ext>
            </a:extLst>
          </p:cNvPr>
          <p:cNvCxnSpPr>
            <a:cxnSpLocks/>
          </p:cNvCxnSpPr>
          <p:nvPr/>
        </p:nvCxnSpPr>
        <p:spPr>
          <a:xfrm>
            <a:off x="644599" y="3066662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D74783-E65D-4C74-86F0-7BACC7E89585}"/>
              </a:ext>
            </a:extLst>
          </p:cNvPr>
          <p:cNvSpPr txBox="1"/>
          <p:nvPr/>
        </p:nvSpPr>
        <p:spPr>
          <a:xfrm rot="-5400000">
            <a:off x="-111187" y="2282890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7E9EF-6308-409F-ADAD-595136C7D7E9}"/>
              </a:ext>
            </a:extLst>
          </p:cNvPr>
          <p:cNvSpPr txBox="1"/>
          <p:nvPr/>
        </p:nvSpPr>
        <p:spPr>
          <a:xfrm>
            <a:off x="3042411" y="1350262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D34226-E58D-458F-9371-F8E119D464EE}"/>
              </a:ext>
            </a:extLst>
          </p:cNvPr>
          <p:cNvSpPr>
            <a:spLocks noChangeAspect="1"/>
          </p:cNvSpPr>
          <p:nvPr/>
        </p:nvSpPr>
        <p:spPr>
          <a:xfrm>
            <a:off x="2670723" y="180349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A297-5A9E-489A-968F-3C32D332785D}"/>
              </a:ext>
            </a:extLst>
          </p:cNvPr>
          <p:cNvSpPr>
            <a:spLocks noChangeAspect="1"/>
          </p:cNvSpPr>
          <p:nvPr/>
        </p:nvSpPr>
        <p:spPr>
          <a:xfrm>
            <a:off x="3063005" y="262769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78343D-2226-4B56-9514-5F4BAD61EDEE}"/>
              </a:ext>
            </a:extLst>
          </p:cNvPr>
          <p:cNvSpPr>
            <a:spLocks noChangeAspect="1"/>
          </p:cNvSpPr>
          <p:nvPr/>
        </p:nvSpPr>
        <p:spPr>
          <a:xfrm>
            <a:off x="3408240" y="242242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06B150-FEC4-4917-929F-F48190349CE3}"/>
              </a:ext>
            </a:extLst>
          </p:cNvPr>
          <p:cNvSpPr>
            <a:spLocks noChangeAspect="1"/>
          </p:cNvSpPr>
          <p:nvPr/>
        </p:nvSpPr>
        <p:spPr>
          <a:xfrm>
            <a:off x="4024060" y="284230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B7DC8A-A221-49D6-83CD-6CA7A2966FC1}"/>
              </a:ext>
            </a:extLst>
          </p:cNvPr>
          <p:cNvSpPr>
            <a:spLocks noChangeAspect="1"/>
          </p:cNvSpPr>
          <p:nvPr/>
        </p:nvSpPr>
        <p:spPr>
          <a:xfrm>
            <a:off x="1951794" y="190923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B4F598-DA36-43EB-A568-9605127AE3DB}"/>
              </a:ext>
            </a:extLst>
          </p:cNvPr>
          <p:cNvSpPr>
            <a:spLocks noChangeAspect="1"/>
          </p:cNvSpPr>
          <p:nvPr/>
        </p:nvSpPr>
        <p:spPr>
          <a:xfrm>
            <a:off x="1592023" y="221714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F6D2A-8D8E-4F62-B237-39AB59BEE350}"/>
              </a:ext>
            </a:extLst>
          </p:cNvPr>
          <p:cNvSpPr>
            <a:spLocks noChangeAspect="1"/>
          </p:cNvSpPr>
          <p:nvPr/>
        </p:nvSpPr>
        <p:spPr>
          <a:xfrm>
            <a:off x="1276516" y="242242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3855A3-FF06-42D8-A5EC-F800D42DBC6A}"/>
              </a:ext>
            </a:extLst>
          </p:cNvPr>
          <p:cNvSpPr>
            <a:spLocks noChangeAspect="1"/>
          </p:cNvSpPr>
          <p:nvPr/>
        </p:nvSpPr>
        <p:spPr>
          <a:xfrm>
            <a:off x="856092" y="2851638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B7D6E9-5EA2-4D99-9AD1-71A96809CA5C}"/>
              </a:ext>
            </a:extLst>
          </p:cNvPr>
          <p:cNvSpPr>
            <a:spLocks noChangeAspect="1"/>
          </p:cNvSpPr>
          <p:nvPr/>
        </p:nvSpPr>
        <p:spPr>
          <a:xfrm>
            <a:off x="2386643" y="181593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7F0842-581B-4CD2-9401-338F38A77DB9}"/>
              </a:ext>
            </a:extLst>
          </p:cNvPr>
          <p:cNvSpPr/>
          <p:nvPr/>
        </p:nvSpPr>
        <p:spPr>
          <a:xfrm>
            <a:off x="4869016" y="2351316"/>
            <a:ext cx="615820" cy="350368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EC63A-62A0-47AD-9C09-DA5E050140CE}"/>
              </a:ext>
            </a:extLst>
          </p:cNvPr>
          <p:cNvSpPr/>
          <p:nvPr/>
        </p:nvSpPr>
        <p:spPr>
          <a:xfrm>
            <a:off x="5497277" y="2354424"/>
            <a:ext cx="615820" cy="350368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A4C5D0-B8FA-4ABB-B9AA-44CACDCB68D8}"/>
              </a:ext>
            </a:extLst>
          </p:cNvPr>
          <p:cNvSpPr/>
          <p:nvPr/>
        </p:nvSpPr>
        <p:spPr>
          <a:xfrm>
            <a:off x="6116211" y="2357532"/>
            <a:ext cx="615820" cy="350368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68514C-B51D-431B-A7F1-2A7E308363D4}"/>
              </a:ext>
            </a:extLst>
          </p:cNvPr>
          <p:cNvSpPr/>
          <p:nvPr/>
        </p:nvSpPr>
        <p:spPr>
          <a:xfrm>
            <a:off x="6744474" y="2351311"/>
            <a:ext cx="615820" cy="350368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0FF2D-13CD-4C7D-83EB-B79CE62B2237}"/>
              </a:ext>
            </a:extLst>
          </p:cNvPr>
          <p:cNvSpPr/>
          <p:nvPr/>
        </p:nvSpPr>
        <p:spPr>
          <a:xfrm>
            <a:off x="7372737" y="2354418"/>
            <a:ext cx="615820" cy="350368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4C7E5B-C5C5-48D0-98BD-7210729C5BBE}"/>
              </a:ext>
            </a:extLst>
          </p:cNvPr>
          <p:cNvSpPr/>
          <p:nvPr/>
        </p:nvSpPr>
        <p:spPr>
          <a:xfrm>
            <a:off x="4869016" y="2362498"/>
            <a:ext cx="3119541" cy="339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3836C-9F36-449D-8962-452406F3B90F}"/>
              </a:ext>
            </a:extLst>
          </p:cNvPr>
          <p:cNvSpPr txBox="1"/>
          <p:nvPr/>
        </p:nvSpPr>
        <p:spPr>
          <a:xfrm>
            <a:off x="4729057" y="1977009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0        0.2       0.4      0.6      0.8        1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C7B4-9D26-4C23-98AB-2D05A8240E21}"/>
              </a:ext>
            </a:extLst>
          </p:cNvPr>
          <p:cNvSpPr txBox="1"/>
          <p:nvPr/>
        </p:nvSpPr>
        <p:spPr>
          <a:xfrm>
            <a:off x="8237367" y="2335767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r</a:t>
            </a:r>
            <a:r>
              <a:rPr lang="en-GB" sz="2400" baseline="30000" dirty="0"/>
              <a:t>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126DE7-B906-4F08-92ED-134C2092A670}"/>
              </a:ext>
            </a:extLst>
          </p:cNvPr>
          <p:cNvCxnSpPr/>
          <p:nvPr/>
        </p:nvCxnSpPr>
        <p:spPr>
          <a:xfrm flipV="1">
            <a:off x="2432388" y="1651514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34BAA6A-66F0-4D38-AD41-6AA800635F07}"/>
              </a:ext>
            </a:extLst>
          </p:cNvPr>
          <p:cNvSpPr txBox="1"/>
          <p:nvPr/>
        </p:nvSpPr>
        <p:spPr>
          <a:xfrm>
            <a:off x="1825790" y="6400800"/>
            <a:ext cx="54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Assumption: causal variant is shared across populations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8292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EE4-D754-4592-B80B-2995D8E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Trans-ancestry fine-mapping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4C906-427C-4526-BAD4-D4B523302941}"/>
              </a:ext>
            </a:extLst>
          </p:cNvPr>
          <p:cNvSpPr/>
          <p:nvPr/>
        </p:nvSpPr>
        <p:spPr>
          <a:xfrm>
            <a:off x="644599" y="3348137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50492-B363-46A4-BE37-0D315B22BA5A}"/>
              </a:ext>
            </a:extLst>
          </p:cNvPr>
          <p:cNvSpPr>
            <a:spLocks noChangeAspect="1"/>
          </p:cNvSpPr>
          <p:nvPr/>
        </p:nvSpPr>
        <p:spPr>
          <a:xfrm>
            <a:off x="2627573" y="3309266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ED342-8A81-4BA4-B4E2-467A0C804BAB}"/>
              </a:ext>
            </a:extLst>
          </p:cNvPr>
          <p:cNvSpPr>
            <a:spLocks noChangeAspect="1"/>
          </p:cNvSpPr>
          <p:nvPr/>
        </p:nvSpPr>
        <p:spPr>
          <a:xfrm>
            <a:off x="3003907" y="331237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30498-E243-44CF-A645-9C4AF61C3F42}"/>
              </a:ext>
            </a:extLst>
          </p:cNvPr>
          <p:cNvSpPr>
            <a:spLocks noChangeAspect="1"/>
          </p:cNvSpPr>
          <p:nvPr/>
        </p:nvSpPr>
        <p:spPr>
          <a:xfrm>
            <a:off x="3349142" y="3312375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223A3-D5F1-43B3-81DE-01687B447603}"/>
              </a:ext>
            </a:extLst>
          </p:cNvPr>
          <p:cNvSpPr>
            <a:spLocks noChangeAspect="1"/>
          </p:cNvSpPr>
          <p:nvPr/>
        </p:nvSpPr>
        <p:spPr>
          <a:xfrm>
            <a:off x="3964962" y="331237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05E0A6-2F03-4AFE-96CB-B5DAF8D93C9D}"/>
              </a:ext>
            </a:extLst>
          </p:cNvPr>
          <p:cNvSpPr>
            <a:spLocks noChangeAspect="1"/>
          </p:cNvSpPr>
          <p:nvPr/>
        </p:nvSpPr>
        <p:spPr>
          <a:xfrm>
            <a:off x="1913964" y="3312373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E09EC-0E66-45E5-98BB-13D065FB552D}"/>
              </a:ext>
            </a:extLst>
          </p:cNvPr>
          <p:cNvSpPr>
            <a:spLocks noChangeAspect="1"/>
          </p:cNvSpPr>
          <p:nvPr/>
        </p:nvSpPr>
        <p:spPr>
          <a:xfrm>
            <a:off x="1542263" y="3312373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F0BB3E-2BF5-4994-9C9E-F85BE6358300}"/>
              </a:ext>
            </a:extLst>
          </p:cNvPr>
          <p:cNvSpPr>
            <a:spLocks noChangeAspect="1"/>
          </p:cNvSpPr>
          <p:nvPr/>
        </p:nvSpPr>
        <p:spPr>
          <a:xfrm>
            <a:off x="1226755" y="3312373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EF1A38-8BC2-463E-BD65-28728AA7DE45}"/>
              </a:ext>
            </a:extLst>
          </p:cNvPr>
          <p:cNvSpPr>
            <a:spLocks noChangeAspect="1"/>
          </p:cNvSpPr>
          <p:nvPr/>
        </p:nvSpPr>
        <p:spPr>
          <a:xfrm>
            <a:off x="806329" y="3312374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A577825-0CA8-4E98-AA95-48371E9C1E90}"/>
              </a:ext>
            </a:extLst>
          </p:cNvPr>
          <p:cNvSpPr>
            <a:spLocks noChangeAspect="1"/>
          </p:cNvSpPr>
          <p:nvPr/>
        </p:nvSpPr>
        <p:spPr>
          <a:xfrm>
            <a:off x="2296452" y="3187962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C5B56-D6C3-447F-BEDE-018F9CEFDA04}"/>
              </a:ext>
            </a:extLst>
          </p:cNvPr>
          <p:cNvCxnSpPr>
            <a:cxnSpLocks/>
          </p:cNvCxnSpPr>
          <p:nvPr/>
        </p:nvCxnSpPr>
        <p:spPr>
          <a:xfrm flipV="1">
            <a:off x="644599" y="1775863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AAAEF-4B1E-476F-AB4C-D2AD9DAAEFAC}"/>
              </a:ext>
            </a:extLst>
          </p:cNvPr>
          <p:cNvCxnSpPr>
            <a:cxnSpLocks/>
          </p:cNvCxnSpPr>
          <p:nvPr/>
        </p:nvCxnSpPr>
        <p:spPr>
          <a:xfrm>
            <a:off x="644599" y="3066662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D74783-E65D-4C74-86F0-7BACC7E89585}"/>
              </a:ext>
            </a:extLst>
          </p:cNvPr>
          <p:cNvSpPr txBox="1"/>
          <p:nvPr/>
        </p:nvSpPr>
        <p:spPr>
          <a:xfrm rot="-5400000">
            <a:off x="-111187" y="2282890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7E9EF-6308-409F-ADAD-595136C7D7E9}"/>
              </a:ext>
            </a:extLst>
          </p:cNvPr>
          <p:cNvSpPr txBox="1"/>
          <p:nvPr/>
        </p:nvSpPr>
        <p:spPr>
          <a:xfrm>
            <a:off x="3042411" y="1350262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D34226-E58D-458F-9371-F8E119D464EE}"/>
              </a:ext>
            </a:extLst>
          </p:cNvPr>
          <p:cNvSpPr>
            <a:spLocks noChangeAspect="1"/>
          </p:cNvSpPr>
          <p:nvPr/>
        </p:nvSpPr>
        <p:spPr>
          <a:xfrm>
            <a:off x="2670723" y="180349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A297-5A9E-489A-968F-3C32D332785D}"/>
              </a:ext>
            </a:extLst>
          </p:cNvPr>
          <p:cNvSpPr>
            <a:spLocks noChangeAspect="1"/>
          </p:cNvSpPr>
          <p:nvPr/>
        </p:nvSpPr>
        <p:spPr>
          <a:xfrm>
            <a:off x="3063005" y="262769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78343D-2226-4B56-9514-5F4BAD61EDEE}"/>
              </a:ext>
            </a:extLst>
          </p:cNvPr>
          <p:cNvSpPr>
            <a:spLocks noChangeAspect="1"/>
          </p:cNvSpPr>
          <p:nvPr/>
        </p:nvSpPr>
        <p:spPr>
          <a:xfrm>
            <a:off x="3408240" y="242242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06B150-FEC4-4917-929F-F48190349CE3}"/>
              </a:ext>
            </a:extLst>
          </p:cNvPr>
          <p:cNvSpPr>
            <a:spLocks noChangeAspect="1"/>
          </p:cNvSpPr>
          <p:nvPr/>
        </p:nvSpPr>
        <p:spPr>
          <a:xfrm>
            <a:off x="4024060" y="284230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B7DC8A-A221-49D6-83CD-6CA7A2966FC1}"/>
              </a:ext>
            </a:extLst>
          </p:cNvPr>
          <p:cNvSpPr>
            <a:spLocks noChangeAspect="1"/>
          </p:cNvSpPr>
          <p:nvPr/>
        </p:nvSpPr>
        <p:spPr>
          <a:xfrm>
            <a:off x="1951794" y="190923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B4F598-DA36-43EB-A568-9605127AE3DB}"/>
              </a:ext>
            </a:extLst>
          </p:cNvPr>
          <p:cNvSpPr>
            <a:spLocks noChangeAspect="1"/>
          </p:cNvSpPr>
          <p:nvPr/>
        </p:nvSpPr>
        <p:spPr>
          <a:xfrm>
            <a:off x="1592023" y="221714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F6D2A-8D8E-4F62-B237-39AB59BEE350}"/>
              </a:ext>
            </a:extLst>
          </p:cNvPr>
          <p:cNvSpPr>
            <a:spLocks noChangeAspect="1"/>
          </p:cNvSpPr>
          <p:nvPr/>
        </p:nvSpPr>
        <p:spPr>
          <a:xfrm>
            <a:off x="1276516" y="242242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3855A3-FF06-42D8-A5EC-F800D42DBC6A}"/>
              </a:ext>
            </a:extLst>
          </p:cNvPr>
          <p:cNvSpPr>
            <a:spLocks noChangeAspect="1"/>
          </p:cNvSpPr>
          <p:nvPr/>
        </p:nvSpPr>
        <p:spPr>
          <a:xfrm>
            <a:off x="856092" y="2851638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B7D6E9-5EA2-4D99-9AD1-71A96809CA5C}"/>
              </a:ext>
            </a:extLst>
          </p:cNvPr>
          <p:cNvSpPr>
            <a:spLocks noChangeAspect="1"/>
          </p:cNvSpPr>
          <p:nvPr/>
        </p:nvSpPr>
        <p:spPr>
          <a:xfrm>
            <a:off x="2386643" y="181593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7F0842-581B-4CD2-9401-338F38A77DB9}"/>
              </a:ext>
            </a:extLst>
          </p:cNvPr>
          <p:cNvSpPr/>
          <p:nvPr/>
        </p:nvSpPr>
        <p:spPr>
          <a:xfrm>
            <a:off x="4869016" y="2351316"/>
            <a:ext cx="615820" cy="350368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EC63A-62A0-47AD-9C09-DA5E050140CE}"/>
              </a:ext>
            </a:extLst>
          </p:cNvPr>
          <p:cNvSpPr/>
          <p:nvPr/>
        </p:nvSpPr>
        <p:spPr>
          <a:xfrm>
            <a:off x="5497277" y="2354424"/>
            <a:ext cx="615820" cy="350368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A4C5D0-B8FA-4ABB-B9AA-44CACDCB68D8}"/>
              </a:ext>
            </a:extLst>
          </p:cNvPr>
          <p:cNvSpPr/>
          <p:nvPr/>
        </p:nvSpPr>
        <p:spPr>
          <a:xfrm>
            <a:off x="6116211" y="2357532"/>
            <a:ext cx="615820" cy="350368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68514C-B51D-431B-A7F1-2A7E308363D4}"/>
              </a:ext>
            </a:extLst>
          </p:cNvPr>
          <p:cNvSpPr/>
          <p:nvPr/>
        </p:nvSpPr>
        <p:spPr>
          <a:xfrm>
            <a:off x="6744474" y="2351311"/>
            <a:ext cx="615820" cy="350368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0FF2D-13CD-4C7D-83EB-B79CE62B2237}"/>
              </a:ext>
            </a:extLst>
          </p:cNvPr>
          <p:cNvSpPr/>
          <p:nvPr/>
        </p:nvSpPr>
        <p:spPr>
          <a:xfrm>
            <a:off x="7372737" y="2354418"/>
            <a:ext cx="615820" cy="350368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4C7E5B-C5C5-48D0-98BD-7210729C5BBE}"/>
              </a:ext>
            </a:extLst>
          </p:cNvPr>
          <p:cNvSpPr/>
          <p:nvPr/>
        </p:nvSpPr>
        <p:spPr>
          <a:xfrm>
            <a:off x="4869016" y="2362498"/>
            <a:ext cx="3119541" cy="339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3836C-9F36-449D-8962-452406F3B90F}"/>
              </a:ext>
            </a:extLst>
          </p:cNvPr>
          <p:cNvSpPr txBox="1"/>
          <p:nvPr/>
        </p:nvSpPr>
        <p:spPr>
          <a:xfrm>
            <a:off x="4729057" y="1977009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0        0.2       0.4      0.6      0.8        1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C7B4-9D26-4C23-98AB-2D05A8240E21}"/>
              </a:ext>
            </a:extLst>
          </p:cNvPr>
          <p:cNvSpPr txBox="1"/>
          <p:nvPr/>
        </p:nvSpPr>
        <p:spPr>
          <a:xfrm>
            <a:off x="8237367" y="2335767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r</a:t>
            </a:r>
            <a:r>
              <a:rPr lang="en-GB" sz="2400" baseline="300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6DFBFD-32B6-4263-B1C1-BEEF13EE67CC}"/>
              </a:ext>
            </a:extLst>
          </p:cNvPr>
          <p:cNvSpPr/>
          <p:nvPr/>
        </p:nvSpPr>
        <p:spPr>
          <a:xfrm>
            <a:off x="650038" y="5781105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5ED219-4CDB-47EC-95B9-A41E6B169364}"/>
              </a:ext>
            </a:extLst>
          </p:cNvPr>
          <p:cNvSpPr>
            <a:spLocks noChangeAspect="1"/>
          </p:cNvSpPr>
          <p:nvPr/>
        </p:nvSpPr>
        <p:spPr>
          <a:xfrm>
            <a:off x="2633012" y="5742234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BC4347-8262-4ECE-AA83-2794692DF4D9}"/>
              </a:ext>
            </a:extLst>
          </p:cNvPr>
          <p:cNvSpPr>
            <a:spLocks noChangeAspect="1"/>
          </p:cNvSpPr>
          <p:nvPr/>
        </p:nvSpPr>
        <p:spPr>
          <a:xfrm>
            <a:off x="3009346" y="5745341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F9DB75-E821-4180-9574-7DB96F8B2BAF}"/>
              </a:ext>
            </a:extLst>
          </p:cNvPr>
          <p:cNvSpPr>
            <a:spLocks noChangeAspect="1"/>
          </p:cNvSpPr>
          <p:nvPr/>
        </p:nvSpPr>
        <p:spPr>
          <a:xfrm>
            <a:off x="3354581" y="574534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16913E-170C-47BF-9510-9120B3ED24E2}"/>
              </a:ext>
            </a:extLst>
          </p:cNvPr>
          <p:cNvSpPr>
            <a:spLocks noChangeAspect="1"/>
          </p:cNvSpPr>
          <p:nvPr/>
        </p:nvSpPr>
        <p:spPr>
          <a:xfrm>
            <a:off x="3970401" y="5745340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36C38-A1EF-4793-B433-9F53B51514B8}"/>
              </a:ext>
            </a:extLst>
          </p:cNvPr>
          <p:cNvSpPr>
            <a:spLocks noChangeAspect="1"/>
          </p:cNvSpPr>
          <p:nvPr/>
        </p:nvSpPr>
        <p:spPr>
          <a:xfrm>
            <a:off x="1919403" y="5745341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41E862-63E7-4BC9-8BB9-61FB6B4320A5}"/>
              </a:ext>
            </a:extLst>
          </p:cNvPr>
          <p:cNvSpPr>
            <a:spLocks noChangeAspect="1"/>
          </p:cNvSpPr>
          <p:nvPr/>
        </p:nvSpPr>
        <p:spPr>
          <a:xfrm>
            <a:off x="1547702" y="5745341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B61150-8B92-40FE-8DFB-E03F3C1D8751}"/>
              </a:ext>
            </a:extLst>
          </p:cNvPr>
          <p:cNvSpPr>
            <a:spLocks noChangeAspect="1"/>
          </p:cNvSpPr>
          <p:nvPr/>
        </p:nvSpPr>
        <p:spPr>
          <a:xfrm>
            <a:off x="1232194" y="5745341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0ED760-A020-4C20-8A94-CD58F8D1A7E4}"/>
              </a:ext>
            </a:extLst>
          </p:cNvPr>
          <p:cNvSpPr>
            <a:spLocks noChangeAspect="1"/>
          </p:cNvSpPr>
          <p:nvPr/>
        </p:nvSpPr>
        <p:spPr>
          <a:xfrm>
            <a:off x="811768" y="574534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E9E5CA94-E85D-4E97-9109-65C7A79FF465}"/>
              </a:ext>
            </a:extLst>
          </p:cNvPr>
          <p:cNvSpPr>
            <a:spLocks noChangeAspect="1"/>
          </p:cNvSpPr>
          <p:nvPr/>
        </p:nvSpPr>
        <p:spPr>
          <a:xfrm>
            <a:off x="2301891" y="5620930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6F45EF-D652-4356-88AC-A35BDF97820D}"/>
              </a:ext>
            </a:extLst>
          </p:cNvPr>
          <p:cNvCxnSpPr>
            <a:cxnSpLocks/>
          </p:cNvCxnSpPr>
          <p:nvPr/>
        </p:nvCxnSpPr>
        <p:spPr>
          <a:xfrm flipV="1">
            <a:off x="650038" y="4208831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C272E6-1667-4707-A465-A988FAB168E3}"/>
              </a:ext>
            </a:extLst>
          </p:cNvPr>
          <p:cNvCxnSpPr>
            <a:cxnSpLocks/>
          </p:cNvCxnSpPr>
          <p:nvPr/>
        </p:nvCxnSpPr>
        <p:spPr>
          <a:xfrm>
            <a:off x="650038" y="5499630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869247-6BD3-40E5-9592-4080B9B7934D}"/>
              </a:ext>
            </a:extLst>
          </p:cNvPr>
          <p:cNvSpPr txBox="1"/>
          <p:nvPr/>
        </p:nvSpPr>
        <p:spPr>
          <a:xfrm rot="-5400000">
            <a:off x="-105748" y="4715858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D36F28-7F82-41C5-9040-F965B635F516}"/>
              </a:ext>
            </a:extLst>
          </p:cNvPr>
          <p:cNvSpPr txBox="1"/>
          <p:nvPr/>
        </p:nvSpPr>
        <p:spPr>
          <a:xfrm>
            <a:off x="3047850" y="3783230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38601E-46DF-47F9-8393-14C5A9C42002}"/>
              </a:ext>
            </a:extLst>
          </p:cNvPr>
          <p:cNvSpPr>
            <a:spLocks noChangeAspect="1"/>
          </p:cNvSpPr>
          <p:nvPr/>
        </p:nvSpPr>
        <p:spPr>
          <a:xfrm>
            <a:off x="2676162" y="477340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385F29-F816-4014-A910-B54EC4DDF82F}"/>
              </a:ext>
            </a:extLst>
          </p:cNvPr>
          <p:cNvSpPr>
            <a:spLocks noChangeAspect="1"/>
          </p:cNvSpPr>
          <p:nvPr/>
        </p:nvSpPr>
        <p:spPr>
          <a:xfrm>
            <a:off x="3068444" y="427385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22EBBA-CE7C-43F0-9BA9-36ABA3EC4C60}"/>
              </a:ext>
            </a:extLst>
          </p:cNvPr>
          <p:cNvSpPr>
            <a:spLocks noChangeAspect="1"/>
          </p:cNvSpPr>
          <p:nvPr/>
        </p:nvSpPr>
        <p:spPr>
          <a:xfrm>
            <a:off x="3413679" y="516373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EE7AA7-AF27-4D95-A90E-B297779CBFEF}"/>
              </a:ext>
            </a:extLst>
          </p:cNvPr>
          <p:cNvSpPr>
            <a:spLocks noChangeAspect="1"/>
          </p:cNvSpPr>
          <p:nvPr/>
        </p:nvSpPr>
        <p:spPr>
          <a:xfrm>
            <a:off x="4029499" y="5275271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5D02FA6-172F-45CF-BF7C-59D5DD921848}"/>
              </a:ext>
            </a:extLst>
          </p:cNvPr>
          <p:cNvSpPr>
            <a:spLocks noChangeAspect="1"/>
          </p:cNvSpPr>
          <p:nvPr/>
        </p:nvSpPr>
        <p:spPr>
          <a:xfrm>
            <a:off x="1957233" y="4390049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A35870-4712-430E-8B37-A3C4CBBD5222}"/>
              </a:ext>
            </a:extLst>
          </p:cNvPr>
          <p:cNvSpPr>
            <a:spLocks noChangeAspect="1"/>
          </p:cNvSpPr>
          <p:nvPr/>
        </p:nvSpPr>
        <p:spPr>
          <a:xfrm>
            <a:off x="1597462" y="5107314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ABF69A-825F-4134-BDE1-E43DB8E46C4B}"/>
              </a:ext>
            </a:extLst>
          </p:cNvPr>
          <p:cNvSpPr>
            <a:spLocks noChangeAspect="1"/>
          </p:cNvSpPr>
          <p:nvPr/>
        </p:nvSpPr>
        <p:spPr>
          <a:xfrm>
            <a:off x="1281955" y="5126519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C955-E753-4148-BE83-4EF2291B93E9}"/>
              </a:ext>
            </a:extLst>
          </p:cNvPr>
          <p:cNvSpPr>
            <a:spLocks noChangeAspect="1"/>
          </p:cNvSpPr>
          <p:nvPr/>
        </p:nvSpPr>
        <p:spPr>
          <a:xfrm>
            <a:off x="861531" y="528460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E961B32-D8FE-4978-B630-87522EBE36C6}"/>
              </a:ext>
            </a:extLst>
          </p:cNvPr>
          <p:cNvSpPr>
            <a:spLocks noChangeAspect="1"/>
          </p:cNvSpPr>
          <p:nvPr/>
        </p:nvSpPr>
        <p:spPr>
          <a:xfrm>
            <a:off x="2392082" y="4248901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126DE7-B906-4F08-92ED-134C2092A670}"/>
              </a:ext>
            </a:extLst>
          </p:cNvPr>
          <p:cNvCxnSpPr/>
          <p:nvPr/>
        </p:nvCxnSpPr>
        <p:spPr>
          <a:xfrm flipV="1">
            <a:off x="2432388" y="1651514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0E95FB-F7E8-4695-9EC4-232B6A60407D}"/>
              </a:ext>
            </a:extLst>
          </p:cNvPr>
          <p:cNvCxnSpPr/>
          <p:nvPr/>
        </p:nvCxnSpPr>
        <p:spPr>
          <a:xfrm flipV="1">
            <a:off x="2437828" y="4046387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7886D9C-0281-4B61-A369-CE991556D537}"/>
              </a:ext>
            </a:extLst>
          </p:cNvPr>
          <p:cNvSpPr txBox="1"/>
          <p:nvPr/>
        </p:nvSpPr>
        <p:spPr>
          <a:xfrm>
            <a:off x="1825790" y="6400800"/>
            <a:ext cx="54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Assumption: causal variant is shared across populations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9338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EE4-D754-4592-B80B-2995D8E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Trans-ancestry fine-mapping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4C906-427C-4526-BAD4-D4B523302941}"/>
              </a:ext>
            </a:extLst>
          </p:cNvPr>
          <p:cNvSpPr/>
          <p:nvPr/>
        </p:nvSpPr>
        <p:spPr>
          <a:xfrm>
            <a:off x="644599" y="3348137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50492-B363-46A4-BE37-0D315B22BA5A}"/>
              </a:ext>
            </a:extLst>
          </p:cNvPr>
          <p:cNvSpPr>
            <a:spLocks noChangeAspect="1"/>
          </p:cNvSpPr>
          <p:nvPr/>
        </p:nvSpPr>
        <p:spPr>
          <a:xfrm>
            <a:off x="2627573" y="3309266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ED342-8A81-4BA4-B4E2-467A0C804BAB}"/>
              </a:ext>
            </a:extLst>
          </p:cNvPr>
          <p:cNvSpPr>
            <a:spLocks noChangeAspect="1"/>
          </p:cNvSpPr>
          <p:nvPr/>
        </p:nvSpPr>
        <p:spPr>
          <a:xfrm>
            <a:off x="3003907" y="331237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30498-E243-44CF-A645-9C4AF61C3F42}"/>
              </a:ext>
            </a:extLst>
          </p:cNvPr>
          <p:cNvSpPr>
            <a:spLocks noChangeAspect="1"/>
          </p:cNvSpPr>
          <p:nvPr/>
        </p:nvSpPr>
        <p:spPr>
          <a:xfrm>
            <a:off x="3349142" y="3312375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223A3-D5F1-43B3-81DE-01687B447603}"/>
              </a:ext>
            </a:extLst>
          </p:cNvPr>
          <p:cNvSpPr>
            <a:spLocks noChangeAspect="1"/>
          </p:cNvSpPr>
          <p:nvPr/>
        </p:nvSpPr>
        <p:spPr>
          <a:xfrm>
            <a:off x="3964962" y="331237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05E0A6-2F03-4AFE-96CB-B5DAF8D93C9D}"/>
              </a:ext>
            </a:extLst>
          </p:cNvPr>
          <p:cNvSpPr>
            <a:spLocks noChangeAspect="1"/>
          </p:cNvSpPr>
          <p:nvPr/>
        </p:nvSpPr>
        <p:spPr>
          <a:xfrm>
            <a:off x="1913964" y="3312373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E09EC-0E66-45E5-98BB-13D065FB552D}"/>
              </a:ext>
            </a:extLst>
          </p:cNvPr>
          <p:cNvSpPr>
            <a:spLocks noChangeAspect="1"/>
          </p:cNvSpPr>
          <p:nvPr/>
        </p:nvSpPr>
        <p:spPr>
          <a:xfrm>
            <a:off x="1542263" y="3312373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F0BB3E-2BF5-4994-9C9E-F85BE6358300}"/>
              </a:ext>
            </a:extLst>
          </p:cNvPr>
          <p:cNvSpPr>
            <a:spLocks noChangeAspect="1"/>
          </p:cNvSpPr>
          <p:nvPr/>
        </p:nvSpPr>
        <p:spPr>
          <a:xfrm>
            <a:off x="1226755" y="3312373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EF1A38-8BC2-463E-BD65-28728AA7DE45}"/>
              </a:ext>
            </a:extLst>
          </p:cNvPr>
          <p:cNvSpPr>
            <a:spLocks noChangeAspect="1"/>
          </p:cNvSpPr>
          <p:nvPr/>
        </p:nvSpPr>
        <p:spPr>
          <a:xfrm>
            <a:off x="806329" y="3312374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A577825-0CA8-4E98-AA95-48371E9C1E90}"/>
              </a:ext>
            </a:extLst>
          </p:cNvPr>
          <p:cNvSpPr>
            <a:spLocks noChangeAspect="1"/>
          </p:cNvSpPr>
          <p:nvPr/>
        </p:nvSpPr>
        <p:spPr>
          <a:xfrm>
            <a:off x="2296452" y="3187962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C5B56-D6C3-447F-BEDE-018F9CEFDA04}"/>
              </a:ext>
            </a:extLst>
          </p:cNvPr>
          <p:cNvCxnSpPr>
            <a:cxnSpLocks/>
          </p:cNvCxnSpPr>
          <p:nvPr/>
        </p:nvCxnSpPr>
        <p:spPr>
          <a:xfrm flipV="1">
            <a:off x="644599" y="1775863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AAAEF-4B1E-476F-AB4C-D2AD9DAAEFAC}"/>
              </a:ext>
            </a:extLst>
          </p:cNvPr>
          <p:cNvCxnSpPr>
            <a:cxnSpLocks/>
          </p:cNvCxnSpPr>
          <p:nvPr/>
        </p:nvCxnSpPr>
        <p:spPr>
          <a:xfrm>
            <a:off x="644599" y="3066662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D74783-E65D-4C74-86F0-7BACC7E89585}"/>
              </a:ext>
            </a:extLst>
          </p:cNvPr>
          <p:cNvSpPr txBox="1"/>
          <p:nvPr/>
        </p:nvSpPr>
        <p:spPr>
          <a:xfrm rot="-5400000">
            <a:off x="-111187" y="2282890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7E9EF-6308-409F-ADAD-595136C7D7E9}"/>
              </a:ext>
            </a:extLst>
          </p:cNvPr>
          <p:cNvSpPr txBox="1"/>
          <p:nvPr/>
        </p:nvSpPr>
        <p:spPr>
          <a:xfrm>
            <a:off x="3042411" y="1350262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D34226-E58D-458F-9371-F8E119D464EE}"/>
              </a:ext>
            </a:extLst>
          </p:cNvPr>
          <p:cNvSpPr>
            <a:spLocks noChangeAspect="1"/>
          </p:cNvSpPr>
          <p:nvPr/>
        </p:nvSpPr>
        <p:spPr>
          <a:xfrm>
            <a:off x="2670723" y="180349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A297-5A9E-489A-968F-3C32D332785D}"/>
              </a:ext>
            </a:extLst>
          </p:cNvPr>
          <p:cNvSpPr>
            <a:spLocks noChangeAspect="1"/>
          </p:cNvSpPr>
          <p:nvPr/>
        </p:nvSpPr>
        <p:spPr>
          <a:xfrm>
            <a:off x="3063005" y="262769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78343D-2226-4B56-9514-5F4BAD61EDEE}"/>
              </a:ext>
            </a:extLst>
          </p:cNvPr>
          <p:cNvSpPr>
            <a:spLocks noChangeAspect="1"/>
          </p:cNvSpPr>
          <p:nvPr/>
        </p:nvSpPr>
        <p:spPr>
          <a:xfrm>
            <a:off x="3408240" y="2422425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06B150-FEC4-4917-929F-F48190349CE3}"/>
              </a:ext>
            </a:extLst>
          </p:cNvPr>
          <p:cNvSpPr>
            <a:spLocks noChangeAspect="1"/>
          </p:cNvSpPr>
          <p:nvPr/>
        </p:nvSpPr>
        <p:spPr>
          <a:xfrm>
            <a:off x="4024060" y="284230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B7DC8A-A221-49D6-83CD-6CA7A2966FC1}"/>
              </a:ext>
            </a:extLst>
          </p:cNvPr>
          <p:cNvSpPr>
            <a:spLocks noChangeAspect="1"/>
          </p:cNvSpPr>
          <p:nvPr/>
        </p:nvSpPr>
        <p:spPr>
          <a:xfrm>
            <a:off x="1951794" y="190923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B4F598-DA36-43EB-A568-9605127AE3DB}"/>
              </a:ext>
            </a:extLst>
          </p:cNvPr>
          <p:cNvSpPr>
            <a:spLocks noChangeAspect="1"/>
          </p:cNvSpPr>
          <p:nvPr/>
        </p:nvSpPr>
        <p:spPr>
          <a:xfrm>
            <a:off x="1592023" y="221714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F6D2A-8D8E-4F62-B237-39AB59BEE350}"/>
              </a:ext>
            </a:extLst>
          </p:cNvPr>
          <p:cNvSpPr>
            <a:spLocks noChangeAspect="1"/>
          </p:cNvSpPr>
          <p:nvPr/>
        </p:nvSpPr>
        <p:spPr>
          <a:xfrm>
            <a:off x="1276516" y="242242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3855A3-FF06-42D8-A5EC-F800D42DBC6A}"/>
              </a:ext>
            </a:extLst>
          </p:cNvPr>
          <p:cNvSpPr>
            <a:spLocks noChangeAspect="1"/>
          </p:cNvSpPr>
          <p:nvPr/>
        </p:nvSpPr>
        <p:spPr>
          <a:xfrm>
            <a:off x="856092" y="2851638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B7D6E9-5EA2-4D99-9AD1-71A96809CA5C}"/>
              </a:ext>
            </a:extLst>
          </p:cNvPr>
          <p:cNvSpPr>
            <a:spLocks noChangeAspect="1"/>
          </p:cNvSpPr>
          <p:nvPr/>
        </p:nvSpPr>
        <p:spPr>
          <a:xfrm>
            <a:off x="2386643" y="181593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7F0842-581B-4CD2-9401-338F38A77DB9}"/>
              </a:ext>
            </a:extLst>
          </p:cNvPr>
          <p:cNvSpPr/>
          <p:nvPr/>
        </p:nvSpPr>
        <p:spPr>
          <a:xfrm>
            <a:off x="4869016" y="2351316"/>
            <a:ext cx="615820" cy="350368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EC63A-62A0-47AD-9C09-DA5E050140CE}"/>
              </a:ext>
            </a:extLst>
          </p:cNvPr>
          <p:cNvSpPr/>
          <p:nvPr/>
        </p:nvSpPr>
        <p:spPr>
          <a:xfrm>
            <a:off x="5497277" y="2354424"/>
            <a:ext cx="615820" cy="350368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A4C5D0-B8FA-4ABB-B9AA-44CACDCB68D8}"/>
              </a:ext>
            </a:extLst>
          </p:cNvPr>
          <p:cNvSpPr/>
          <p:nvPr/>
        </p:nvSpPr>
        <p:spPr>
          <a:xfrm>
            <a:off x="6116211" y="2357532"/>
            <a:ext cx="615820" cy="350368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68514C-B51D-431B-A7F1-2A7E308363D4}"/>
              </a:ext>
            </a:extLst>
          </p:cNvPr>
          <p:cNvSpPr/>
          <p:nvPr/>
        </p:nvSpPr>
        <p:spPr>
          <a:xfrm>
            <a:off x="6744474" y="2351311"/>
            <a:ext cx="615820" cy="350368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0FF2D-13CD-4C7D-83EB-B79CE62B2237}"/>
              </a:ext>
            </a:extLst>
          </p:cNvPr>
          <p:cNvSpPr/>
          <p:nvPr/>
        </p:nvSpPr>
        <p:spPr>
          <a:xfrm>
            <a:off x="7372737" y="2354418"/>
            <a:ext cx="615820" cy="350368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4C7E5B-C5C5-48D0-98BD-7210729C5BBE}"/>
              </a:ext>
            </a:extLst>
          </p:cNvPr>
          <p:cNvSpPr/>
          <p:nvPr/>
        </p:nvSpPr>
        <p:spPr>
          <a:xfrm>
            <a:off x="4869016" y="2362498"/>
            <a:ext cx="3119541" cy="339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3836C-9F36-449D-8962-452406F3B90F}"/>
              </a:ext>
            </a:extLst>
          </p:cNvPr>
          <p:cNvSpPr txBox="1"/>
          <p:nvPr/>
        </p:nvSpPr>
        <p:spPr>
          <a:xfrm>
            <a:off x="4729057" y="1977009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0        0.2       0.4      0.6      0.8        1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C7B4-9D26-4C23-98AB-2D05A8240E21}"/>
              </a:ext>
            </a:extLst>
          </p:cNvPr>
          <p:cNvSpPr txBox="1"/>
          <p:nvPr/>
        </p:nvSpPr>
        <p:spPr>
          <a:xfrm>
            <a:off x="8237367" y="2335767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r</a:t>
            </a:r>
            <a:r>
              <a:rPr lang="en-GB" sz="2400" baseline="300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6DFBFD-32B6-4263-B1C1-BEEF13EE67CC}"/>
              </a:ext>
            </a:extLst>
          </p:cNvPr>
          <p:cNvSpPr/>
          <p:nvPr/>
        </p:nvSpPr>
        <p:spPr>
          <a:xfrm>
            <a:off x="650038" y="5781105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5ED219-4CDB-47EC-95B9-A41E6B169364}"/>
              </a:ext>
            </a:extLst>
          </p:cNvPr>
          <p:cNvSpPr>
            <a:spLocks noChangeAspect="1"/>
          </p:cNvSpPr>
          <p:nvPr/>
        </p:nvSpPr>
        <p:spPr>
          <a:xfrm>
            <a:off x="2633012" y="5742234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BC4347-8262-4ECE-AA83-2794692DF4D9}"/>
              </a:ext>
            </a:extLst>
          </p:cNvPr>
          <p:cNvSpPr>
            <a:spLocks noChangeAspect="1"/>
          </p:cNvSpPr>
          <p:nvPr/>
        </p:nvSpPr>
        <p:spPr>
          <a:xfrm>
            <a:off x="3009346" y="5745341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F9DB75-E821-4180-9574-7DB96F8B2BAF}"/>
              </a:ext>
            </a:extLst>
          </p:cNvPr>
          <p:cNvSpPr>
            <a:spLocks noChangeAspect="1"/>
          </p:cNvSpPr>
          <p:nvPr/>
        </p:nvSpPr>
        <p:spPr>
          <a:xfrm>
            <a:off x="3354581" y="574534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16913E-170C-47BF-9510-9120B3ED24E2}"/>
              </a:ext>
            </a:extLst>
          </p:cNvPr>
          <p:cNvSpPr>
            <a:spLocks noChangeAspect="1"/>
          </p:cNvSpPr>
          <p:nvPr/>
        </p:nvSpPr>
        <p:spPr>
          <a:xfrm>
            <a:off x="3970401" y="5745340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36C38-A1EF-4793-B433-9F53B51514B8}"/>
              </a:ext>
            </a:extLst>
          </p:cNvPr>
          <p:cNvSpPr>
            <a:spLocks noChangeAspect="1"/>
          </p:cNvSpPr>
          <p:nvPr/>
        </p:nvSpPr>
        <p:spPr>
          <a:xfrm>
            <a:off x="1919403" y="5745341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41E862-63E7-4BC9-8BB9-61FB6B4320A5}"/>
              </a:ext>
            </a:extLst>
          </p:cNvPr>
          <p:cNvSpPr>
            <a:spLocks noChangeAspect="1"/>
          </p:cNvSpPr>
          <p:nvPr/>
        </p:nvSpPr>
        <p:spPr>
          <a:xfrm>
            <a:off x="1547702" y="5745341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B61150-8B92-40FE-8DFB-E03F3C1D8751}"/>
              </a:ext>
            </a:extLst>
          </p:cNvPr>
          <p:cNvSpPr>
            <a:spLocks noChangeAspect="1"/>
          </p:cNvSpPr>
          <p:nvPr/>
        </p:nvSpPr>
        <p:spPr>
          <a:xfrm>
            <a:off x="1232194" y="5745341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0ED760-A020-4C20-8A94-CD58F8D1A7E4}"/>
              </a:ext>
            </a:extLst>
          </p:cNvPr>
          <p:cNvSpPr>
            <a:spLocks noChangeAspect="1"/>
          </p:cNvSpPr>
          <p:nvPr/>
        </p:nvSpPr>
        <p:spPr>
          <a:xfrm>
            <a:off x="811768" y="574534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E9E5CA94-E85D-4E97-9109-65C7A79FF465}"/>
              </a:ext>
            </a:extLst>
          </p:cNvPr>
          <p:cNvSpPr>
            <a:spLocks noChangeAspect="1"/>
          </p:cNvSpPr>
          <p:nvPr/>
        </p:nvSpPr>
        <p:spPr>
          <a:xfrm>
            <a:off x="2301891" y="5620930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6F45EF-D652-4356-88AC-A35BDF97820D}"/>
              </a:ext>
            </a:extLst>
          </p:cNvPr>
          <p:cNvCxnSpPr>
            <a:cxnSpLocks/>
          </p:cNvCxnSpPr>
          <p:nvPr/>
        </p:nvCxnSpPr>
        <p:spPr>
          <a:xfrm flipV="1">
            <a:off x="650038" y="4208831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C272E6-1667-4707-A465-A988FAB168E3}"/>
              </a:ext>
            </a:extLst>
          </p:cNvPr>
          <p:cNvCxnSpPr>
            <a:cxnSpLocks/>
          </p:cNvCxnSpPr>
          <p:nvPr/>
        </p:nvCxnSpPr>
        <p:spPr>
          <a:xfrm>
            <a:off x="650038" y="5499630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869247-6BD3-40E5-9592-4080B9B7934D}"/>
              </a:ext>
            </a:extLst>
          </p:cNvPr>
          <p:cNvSpPr txBox="1"/>
          <p:nvPr/>
        </p:nvSpPr>
        <p:spPr>
          <a:xfrm rot="-5400000">
            <a:off x="-105748" y="4715858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D36F28-7F82-41C5-9040-F965B635F516}"/>
              </a:ext>
            </a:extLst>
          </p:cNvPr>
          <p:cNvSpPr txBox="1"/>
          <p:nvPr/>
        </p:nvSpPr>
        <p:spPr>
          <a:xfrm>
            <a:off x="3047850" y="3783230"/>
            <a:ext cx="13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38601E-46DF-47F9-8393-14C5A9C42002}"/>
              </a:ext>
            </a:extLst>
          </p:cNvPr>
          <p:cNvSpPr>
            <a:spLocks noChangeAspect="1"/>
          </p:cNvSpPr>
          <p:nvPr/>
        </p:nvSpPr>
        <p:spPr>
          <a:xfrm>
            <a:off x="2676162" y="477340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385F29-F816-4014-A910-B54EC4DDF82F}"/>
              </a:ext>
            </a:extLst>
          </p:cNvPr>
          <p:cNvSpPr>
            <a:spLocks noChangeAspect="1"/>
          </p:cNvSpPr>
          <p:nvPr/>
        </p:nvSpPr>
        <p:spPr>
          <a:xfrm>
            <a:off x="3068444" y="427385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22EBBA-CE7C-43F0-9BA9-36ABA3EC4C60}"/>
              </a:ext>
            </a:extLst>
          </p:cNvPr>
          <p:cNvSpPr>
            <a:spLocks noChangeAspect="1"/>
          </p:cNvSpPr>
          <p:nvPr/>
        </p:nvSpPr>
        <p:spPr>
          <a:xfrm>
            <a:off x="3413679" y="516373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EE7AA7-AF27-4D95-A90E-B297779CBFEF}"/>
              </a:ext>
            </a:extLst>
          </p:cNvPr>
          <p:cNvSpPr>
            <a:spLocks noChangeAspect="1"/>
          </p:cNvSpPr>
          <p:nvPr/>
        </p:nvSpPr>
        <p:spPr>
          <a:xfrm>
            <a:off x="4029499" y="5275271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5D02FA6-172F-45CF-BF7C-59D5DD921848}"/>
              </a:ext>
            </a:extLst>
          </p:cNvPr>
          <p:cNvSpPr>
            <a:spLocks noChangeAspect="1"/>
          </p:cNvSpPr>
          <p:nvPr/>
        </p:nvSpPr>
        <p:spPr>
          <a:xfrm>
            <a:off x="1957233" y="4390049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A35870-4712-430E-8B37-A3C4CBBD5222}"/>
              </a:ext>
            </a:extLst>
          </p:cNvPr>
          <p:cNvSpPr>
            <a:spLocks noChangeAspect="1"/>
          </p:cNvSpPr>
          <p:nvPr/>
        </p:nvSpPr>
        <p:spPr>
          <a:xfrm>
            <a:off x="1597462" y="5107314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ABF69A-825F-4134-BDE1-E43DB8E46C4B}"/>
              </a:ext>
            </a:extLst>
          </p:cNvPr>
          <p:cNvSpPr>
            <a:spLocks noChangeAspect="1"/>
          </p:cNvSpPr>
          <p:nvPr/>
        </p:nvSpPr>
        <p:spPr>
          <a:xfrm>
            <a:off x="1281955" y="5126519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C955-E753-4148-BE83-4EF2291B93E9}"/>
              </a:ext>
            </a:extLst>
          </p:cNvPr>
          <p:cNvSpPr>
            <a:spLocks noChangeAspect="1"/>
          </p:cNvSpPr>
          <p:nvPr/>
        </p:nvSpPr>
        <p:spPr>
          <a:xfrm>
            <a:off x="861531" y="5284606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E961B32-D8FE-4978-B630-87522EBE36C6}"/>
              </a:ext>
            </a:extLst>
          </p:cNvPr>
          <p:cNvSpPr>
            <a:spLocks noChangeAspect="1"/>
          </p:cNvSpPr>
          <p:nvPr/>
        </p:nvSpPr>
        <p:spPr>
          <a:xfrm>
            <a:off x="2392082" y="4248901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14C939-0671-441D-90EE-54366F0EB1E9}"/>
              </a:ext>
            </a:extLst>
          </p:cNvPr>
          <p:cNvSpPr/>
          <p:nvPr/>
        </p:nvSpPr>
        <p:spPr>
          <a:xfrm>
            <a:off x="4949924" y="5465417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C13881-C2A6-465A-B0F6-38CB9ECF69CD}"/>
              </a:ext>
            </a:extLst>
          </p:cNvPr>
          <p:cNvSpPr>
            <a:spLocks noChangeAspect="1"/>
          </p:cNvSpPr>
          <p:nvPr/>
        </p:nvSpPr>
        <p:spPr>
          <a:xfrm>
            <a:off x="6932898" y="5426546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5B6C73A-47C1-4113-B094-283656B36DE8}"/>
              </a:ext>
            </a:extLst>
          </p:cNvPr>
          <p:cNvSpPr>
            <a:spLocks noChangeAspect="1"/>
          </p:cNvSpPr>
          <p:nvPr/>
        </p:nvSpPr>
        <p:spPr>
          <a:xfrm>
            <a:off x="7309232" y="5429653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0133132-36E3-4E41-9E7A-3E3B406882FB}"/>
              </a:ext>
            </a:extLst>
          </p:cNvPr>
          <p:cNvSpPr>
            <a:spLocks noChangeAspect="1"/>
          </p:cNvSpPr>
          <p:nvPr/>
        </p:nvSpPr>
        <p:spPr>
          <a:xfrm>
            <a:off x="7654467" y="5429655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7966E83-C047-46C1-A782-C4BBCBF64F51}"/>
              </a:ext>
            </a:extLst>
          </p:cNvPr>
          <p:cNvSpPr>
            <a:spLocks noChangeAspect="1"/>
          </p:cNvSpPr>
          <p:nvPr/>
        </p:nvSpPr>
        <p:spPr>
          <a:xfrm>
            <a:off x="8270287" y="5429652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83F28DE-33D1-4748-AAC9-4D63F899EA55}"/>
              </a:ext>
            </a:extLst>
          </p:cNvPr>
          <p:cNvSpPr>
            <a:spLocks noChangeAspect="1"/>
          </p:cNvSpPr>
          <p:nvPr/>
        </p:nvSpPr>
        <p:spPr>
          <a:xfrm>
            <a:off x="6219289" y="5429653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A4B2F59-543F-4FD3-9007-5252CCAF292D}"/>
              </a:ext>
            </a:extLst>
          </p:cNvPr>
          <p:cNvSpPr>
            <a:spLocks noChangeAspect="1"/>
          </p:cNvSpPr>
          <p:nvPr/>
        </p:nvSpPr>
        <p:spPr>
          <a:xfrm>
            <a:off x="5847588" y="5429653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57E4C1-D0F2-4593-BFB0-C74C9182729C}"/>
              </a:ext>
            </a:extLst>
          </p:cNvPr>
          <p:cNvSpPr>
            <a:spLocks noChangeAspect="1"/>
          </p:cNvSpPr>
          <p:nvPr/>
        </p:nvSpPr>
        <p:spPr>
          <a:xfrm>
            <a:off x="5532080" y="5429653"/>
            <a:ext cx="221758" cy="2217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5B88127-6DCC-4449-87A5-4BCDC188BC3C}"/>
              </a:ext>
            </a:extLst>
          </p:cNvPr>
          <p:cNvSpPr>
            <a:spLocks noChangeAspect="1"/>
          </p:cNvSpPr>
          <p:nvPr/>
        </p:nvSpPr>
        <p:spPr>
          <a:xfrm>
            <a:off x="5111654" y="5429654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86802467-7D48-4E2C-B0EB-3CA6F05C5393}"/>
              </a:ext>
            </a:extLst>
          </p:cNvPr>
          <p:cNvSpPr>
            <a:spLocks noChangeAspect="1"/>
          </p:cNvSpPr>
          <p:nvPr/>
        </p:nvSpPr>
        <p:spPr>
          <a:xfrm>
            <a:off x="6601777" y="5305242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0905AA-C9B0-48FF-A487-D998A2D26117}"/>
              </a:ext>
            </a:extLst>
          </p:cNvPr>
          <p:cNvCxnSpPr>
            <a:cxnSpLocks/>
          </p:cNvCxnSpPr>
          <p:nvPr/>
        </p:nvCxnSpPr>
        <p:spPr>
          <a:xfrm flipV="1">
            <a:off x="4949924" y="3893143"/>
            <a:ext cx="0" cy="129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7D97464-2484-49ED-894F-0F846014E7FC}"/>
              </a:ext>
            </a:extLst>
          </p:cNvPr>
          <p:cNvCxnSpPr>
            <a:cxnSpLocks/>
          </p:cNvCxnSpPr>
          <p:nvPr/>
        </p:nvCxnSpPr>
        <p:spPr>
          <a:xfrm>
            <a:off x="4949924" y="5183942"/>
            <a:ext cx="366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5C7D465-BD7E-42E0-8760-284744FDC8AF}"/>
              </a:ext>
            </a:extLst>
          </p:cNvPr>
          <p:cNvSpPr txBox="1"/>
          <p:nvPr/>
        </p:nvSpPr>
        <p:spPr>
          <a:xfrm rot="-5400000">
            <a:off x="4194138" y="4400170"/>
            <a:ext cx="10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-log</a:t>
            </a:r>
            <a:r>
              <a:rPr lang="en-GB" sz="1200" baseline="-25000" dirty="0"/>
              <a:t>10</a:t>
            </a:r>
            <a:r>
              <a:rPr lang="en-GB" sz="1200" dirty="0"/>
              <a:t> </a:t>
            </a:r>
            <a:r>
              <a:rPr lang="en-GB" sz="1200" i="1" dirty="0"/>
              <a:t>p</a:t>
            </a:r>
            <a:r>
              <a:rPr lang="en-GB" sz="1200" dirty="0"/>
              <a:t>-value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FF7313-92FA-48D2-945A-262D3DF2250C}"/>
              </a:ext>
            </a:extLst>
          </p:cNvPr>
          <p:cNvSpPr txBox="1"/>
          <p:nvPr/>
        </p:nvSpPr>
        <p:spPr>
          <a:xfrm>
            <a:off x="7347736" y="3467542"/>
            <a:ext cx="14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GB" dirty="0"/>
              <a:t>eta-analysis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F709F9-E728-4C5D-93D0-8D2359E47D52}"/>
              </a:ext>
            </a:extLst>
          </p:cNvPr>
          <p:cNvSpPr>
            <a:spLocks noChangeAspect="1"/>
          </p:cNvSpPr>
          <p:nvPr/>
        </p:nvSpPr>
        <p:spPr>
          <a:xfrm>
            <a:off x="6976048" y="4258239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34C89AA-585B-4FA3-AA48-DB23F212DD6E}"/>
              </a:ext>
            </a:extLst>
          </p:cNvPr>
          <p:cNvSpPr>
            <a:spLocks noChangeAspect="1"/>
          </p:cNvSpPr>
          <p:nvPr/>
        </p:nvSpPr>
        <p:spPr>
          <a:xfrm>
            <a:off x="7368330" y="4478272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F34448B-3E8D-47CC-B072-84E2D0B5E34C}"/>
              </a:ext>
            </a:extLst>
          </p:cNvPr>
          <p:cNvSpPr>
            <a:spLocks noChangeAspect="1"/>
          </p:cNvSpPr>
          <p:nvPr/>
        </p:nvSpPr>
        <p:spPr>
          <a:xfrm>
            <a:off x="7713565" y="491526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35B8DC-9D27-478E-B836-D6D579DED1AD}"/>
              </a:ext>
            </a:extLst>
          </p:cNvPr>
          <p:cNvSpPr>
            <a:spLocks noChangeAspect="1"/>
          </p:cNvSpPr>
          <p:nvPr/>
        </p:nvSpPr>
        <p:spPr>
          <a:xfrm>
            <a:off x="8329385" y="501401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27237F-EB1C-4E79-9057-7BB25FC890A4}"/>
              </a:ext>
            </a:extLst>
          </p:cNvPr>
          <p:cNvSpPr>
            <a:spLocks noChangeAspect="1"/>
          </p:cNvSpPr>
          <p:nvPr/>
        </p:nvSpPr>
        <p:spPr>
          <a:xfrm>
            <a:off x="6257119" y="4026517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6938B0-8990-4C31-9680-629FE1126A53}"/>
              </a:ext>
            </a:extLst>
          </p:cNvPr>
          <p:cNvSpPr>
            <a:spLocks noChangeAspect="1"/>
          </p:cNvSpPr>
          <p:nvPr/>
        </p:nvSpPr>
        <p:spPr>
          <a:xfrm>
            <a:off x="5897348" y="4639232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661F415-5DC8-4B37-8378-0B5EF9F8653F}"/>
              </a:ext>
            </a:extLst>
          </p:cNvPr>
          <p:cNvSpPr>
            <a:spLocks noChangeAspect="1"/>
          </p:cNvSpPr>
          <p:nvPr/>
        </p:nvSpPr>
        <p:spPr>
          <a:xfrm>
            <a:off x="5581841" y="4833620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61CB2DA-AB29-4593-A6C2-0F05B6E371C3}"/>
              </a:ext>
            </a:extLst>
          </p:cNvPr>
          <p:cNvSpPr>
            <a:spLocks noChangeAspect="1"/>
          </p:cNvSpPr>
          <p:nvPr/>
        </p:nvSpPr>
        <p:spPr>
          <a:xfrm>
            <a:off x="5161417" y="499613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685E2ED-B223-4611-B6DB-D9B799733ED0}"/>
              </a:ext>
            </a:extLst>
          </p:cNvPr>
          <p:cNvSpPr>
            <a:spLocks noChangeAspect="1"/>
          </p:cNvSpPr>
          <p:nvPr/>
        </p:nvSpPr>
        <p:spPr>
          <a:xfrm>
            <a:off x="6691968" y="3933213"/>
            <a:ext cx="110879" cy="1108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CF31599-029F-4ECD-9246-918A568D7B33}"/>
              </a:ext>
            </a:extLst>
          </p:cNvPr>
          <p:cNvSpPr/>
          <p:nvPr/>
        </p:nvSpPr>
        <p:spPr>
          <a:xfrm>
            <a:off x="4949914" y="5982492"/>
            <a:ext cx="3667792" cy="15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EFEFABB-ED2B-454A-9572-2F0D3BC78120}"/>
              </a:ext>
            </a:extLst>
          </p:cNvPr>
          <p:cNvSpPr>
            <a:spLocks noChangeAspect="1"/>
          </p:cNvSpPr>
          <p:nvPr/>
        </p:nvSpPr>
        <p:spPr>
          <a:xfrm>
            <a:off x="6932888" y="5943621"/>
            <a:ext cx="221758" cy="2217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B52006B-00B6-41E8-9314-09967C82B9DD}"/>
              </a:ext>
            </a:extLst>
          </p:cNvPr>
          <p:cNvSpPr>
            <a:spLocks noChangeAspect="1"/>
          </p:cNvSpPr>
          <p:nvPr/>
        </p:nvSpPr>
        <p:spPr>
          <a:xfrm>
            <a:off x="7309222" y="5946728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A3E0BB-3957-4156-8650-A4657175E41C}"/>
              </a:ext>
            </a:extLst>
          </p:cNvPr>
          <p:cNvSpPr>
            <a:spLocks noChangeAspect="1"/>
          </p:cNvSpPr>
          <p:nvPr/>
        </p:nvSpPr>
        <p:spPr>
          <a:xfrm>
            <a:off x="7654457" y="5946730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44FE274-810D-487B-9308-80D552CA4BF3}"/>
              </a:ext>
            </a:extLst>
          </p:cNvPr>
          <p:cNvSpPr>
            <a:spLocks noChangeAspect="1"/>
          </p:cNvSpPr>
          <p:nvPr/>
        </p:nvSpPr>
        <p:spPr>
          <a:xfrm>
            <a:off x="8270277" y="5946727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20131AD-9BCD-43AD-BEAC-0A2B48BBA002}"/>
              </a:ext>
            </a:extLst>
          </p:cNvPr>
          <p:cNvSpPr>
            <a:spLocks noChangeAspect="1"/>
          </p:cNvSpPr>
          <p:nvPr/>
        </p:nvSpPr>
        <p:spPr>
          <a:xfrm>
            <a:off x="6219279" y="5946728"/>
            <a:ext cx="221758" cy="2217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AF55196-1C4D-46ED-A78A-2497F180FBD6}"/>
              </a:ext>
            </a:extLst>
          </p:cNvPr>
          <p:cNvSpPr>
            <a:spLocks noChangeAspect="1"/>
          </p:cNvSpPr>
          <p:nvPr/>
        </p:nvSpPr>
        <p:spPr>
          <a:xfrm>
            <a:off x="5847578" y="5946728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9A5421-A5CE-4A1A-9286-446CBF260F9C}"/>
              </a:ext>
            </a:extLst>
          </p:cNvPr>
          <p:cNvSpPr>
            <a:spLocks noChangeAspect="1"/>
          </p:cNvSpPr>
          <p:nvPr/>
        </p:nvSpPr>
        <p:spPr>
          <a:xfrm>
            <a:off x="5532070" y="5946728"/>
            <a:ext cx="221758" cy="2217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84A6DA8-B2BB-4367-9176-D1E898163B03}"/>
              </a:ext>
            </a:extLst>
          </p:cNvPr>
          <p:cNvSpPr>
            <a:spLocks noChangeAspect="1"/>
          </p:cNvSpPr>
          <p:nvPr/>
        </p:nvSpPr>
        <p:spPr>
          <a:xfrm>
            <a:off x="5111644" y="5946729"/>
            <a:ext cx="221758" cy="22175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8D5D696D-37A4-4F1D-9E2F-D325E4F30088}"/>
              </a:ext>
            </a:extLst>
          </p:cNvPr>
          <p:cNvSpPr>
            <a:spLocks noChangeAspect="1"/>
          </p:cNvSpPr>
          <p:nvPr/>
        </p:nvSpPr>
        <p:spPr>
          <a:xfrm>
            <a:off x="6601767" y="5822317"/>
            <a:ext cx="277197" cy="457200"/>
          </a:xfrm>
          <a:prstGeom prst="diamond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7E725A3-5A0F-4725-953B-31B223E52768}"/>
              </a:ext>
            </a:extLst>
          </p:cNvPr>
          <p:cNvSpPr/>
          <p:nvPr/>
        </p:nvSpPr>
        <p:spPr>
          <a:xfrm>
            <a:off x="6058662" y="3577215"/>
            <a:ext cx="914400" cy="914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126DE7-B906-4F08-92ED-134C2092A670}"/>
              </a:ext>
            </a:extLst>
          </p:cNvPr>
          <p:cNvCxnSpPr/>
          <p:nvPr/>
        </p:nvCxnSpPr>
        <p:spPr>
          <a:xfrm flipV="1">
            <a:off x="2432388" y="1651514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0E95FB-F7E8-4695-9EC4-232B6A60407D}"/>
              </a:ext>
            </a:extLst>
          </p:cNvPr>
          <p:cNvCxnSpPr/>
          <p:nvPr/>
        </p:nvCxnSpPr>
        <p:spPr>
          <a:xfrm flipV="1">
            <a:off x="2437828" y="4046387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CBB1A58-27A6-44FF-A564-E882A942C475}"/>
              </a:ext>
            </a:extLst>
          </p:cNvPr>
          <p:cNvCxnSpPr/>
          <p:nvPr/>
        </p:nvCxnSpPr>
        <p:spPr>
          <a:xfrm flipV="1">
            <a:off x="6743157" y="3768792"/>
            <a:ext cx="6488" cy="1558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FA9434-C795-4006-A94F-780BDD17CDA7}"/>
              </a:ext>
            </a:extLst>
          </p:cNvPr>
          <p:cNvSpPr txBox="1"/>
          <p:nvPr/>
        </p:nvSpPr>
        <p:spPr>
          <a:xfrm>
            <a:off x="1825790" y="6400800"/>
            <a:ext cx="54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Assumption: causal variant is shared across populations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5617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7C5D-33EF-42F1-AFC7-15A224B1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160"/>
            <a:ext cx="78867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Trans-ancestry meta-regression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DA0E-56A8-41A8-85C4-F08693CC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968" y="2322828"/>
            <a:ext cx="4536504" cy="4525963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Meta-regression can be used to model heterogeneity due to a “confounder” that differs between GWAS as a covariate.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components analysis can be used to derive “axes of genetic variation” that explain genetic differences between populations.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MR-MEGA uses axes to model heterogeneity in allelic effects between GWAS: those that are genetically dissimilar are more likely to have heterogeneous effects.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https://genomics.ut.ee/en/tools/mr-mega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95450-9A4B-4B71-9F31-480EB746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395183"/>
            <a:ext cx="4238625" cy="4276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26479D-0486-6350-959C-AF895906BD57}"/>
              </a:ext>
            </a:extLst>
          </p:cNvPr>
          <p:cNvSpPr txBox="1"/>
          <p:nvPr/>
        </p:nvSpPr>
        <p:spPr>
          <a:xfrm>
            <a:off x="409903" y="1140410"/>
            <a:ext cx="833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Important to model potential heterogeneity in allelic effects at a SNP between ancestry groups: can arise from interactions with environmental factors that differ between populations or with other SNPs that differ in allele frequencies between populations. </a:t>
            </a:r>
          </a:p>
        </p:txBody>
      </p:sp>
    </p:spTree>
    <p:extLst>
      <p:ext uri="{BB962C8B-B14F-4D97-AF65-F5344CB8AC3E}">
        <p14:creationId xmlns:p14="http://schemas.microsoft.com/office/powerpoint/2010/main" val="63313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143000"/>
          </a:xfrm>
        </p:spPr>
        <p:txBody>
          <a:bodyPr>
            <a:normAutofit/>
          </a:bodyPr>
          <a:lstStyle/>
          <a:p>
            <a:pPr algn="ctr"/>
            <a:r>
              <a:rPr lang="en-GB" sz="3800" b="1" dirty="0">
                <a:solidFill>
                  <a:srgbClr val="FF0000"/>
                </a:solidFill>
                <a:latin typeface="+mn-lt"/>
              </a:rPr>
              <a:t>Fine-mapping four T2D susceptibility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20580"/>
          </a:xfrm>
        </p:spPr>
        <p:txBody>
          <a:bodyPr>
            <a:normAutofit fontScale="92500"/>
          </a:bodyPr>
          <a:lstStyle/>
          <a:p>
            <a:r>
              <a:rPr lang="en-GB" dirty="0"/>
              <a:t>Meta-analysis of 19 GWAS of 22,086 cases and 42,539 controls from European, South Asian, East Asian, Hispanic and African-American ancestry groups by T2D-GENES Consortium.</a:t>
            </a:r>
          </a:p>
          <a:p>
            <a:r>
              <a:rPr lang="en-GB" dirty="0"/>
              <a:t>Four T2D loci: </a:t>
            </a:r>
            <a:r>
              <a:rPr lang="en-GB" i="1" dirty="0"/>
              <a:t>CDKAL1</a:t>
            </a:r>
            <a:r>
              <a:rPr lang="en-GB" dirty="0"/>
              <a:t>, </a:t>
            </a:r>
            <a:r>
              <a:rPr lang="en-GB" i="1" dirty="0"/>
              <a:t>KCNQ1</a:t>
            </a:r>
            <a:r>
              <a:rPr lang="en-GB" dirty="0"/>
              <a:t>, </a:t>
            </a:r>
            <a:r>
              <a:rPr lang="en-GB" i="1" dirty="0"/>
              <a:t>CDKN2A-B</a:t>
            </a:r>
            <a:r>
              <a:rPr lang="en-GB" dirty="0"/>
              <a:t>, and </a:t>
            </a:r>
            <a:r>
              <a:rPr lang="en-GB" i="1" dirty="0"/>
              <a:t>IGF2BP2</a:t>
            </a:r>
            <a:r>
              <a:rPr lang="en-GB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Strongest signals of association in most ethnic groups.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Evidence of differences in association signals and patterns of linkage disequilibrium between ethnic groups.</a:t>
            </a:r>
          </a:p>
          <a:p>
            <a:r>
              <a:rPr lang="en-GB" dirty="0"/>
              <a:t>High-density imputation to 1000 Genomes reference panels provides near complete coverage of common and low-frequency variation.</a:t>
            </a:r>
          </a:p>
          <a:p>
            <a:r>
              <a:rPr lang="en-GB" dirty="0"/>
              <a:t>Comparison of 99% credible sets from ancestry-specific and trans-ethnic meta-analysis.</a:t>
            </a:r>
          </a:p>
        </p:txBody>
      </p:sp>
    </p:spTree>
    <p:extLst>
      <p:ext uri="{BB962C8B-B14F-4D97-AF65-F5344CB8AC3E}">
        <p14:creationId xmlns:p14="http://schemas.microsoft.com/office/powerpoint/2010/main" val="349221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Improved fine-mapping at </a:t>
            </a:r>
            <a:r>
              <a:rPr lang="en-GB" b="1" i="1" dirty="0">
                <a:solidFill>
                  <a:srgbClr val="FF0000"/>
                </a:solidFill>
                <a:latin typeface="+mn-lt"/>
              </a:rPr>
              <a:t>CDKAL1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East Asian </a:t>
            </a:r>
          </a:p>
          <a:p>
            <a:pPr algn="ctr"/>
            <a:r>
              <a:rPr lang="en-GB" dirty="0"/>
              <a:t>clade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639762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European, South Asian </a:t>
            </a:r>
          </a:p>
          <a:p>
            <a:pPr algn="ctr"/>
            <a:r>
              <a:rPr lang="en-GB" dirty="0"/>
              <a:t>and Hispanic clade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23656"/>
            <a:ext cx="4269486" cy="40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94" y="2123656"/>
            <a:ext cx="4269486" cy="40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91558" y="5477477"/>
            <a:ext cx="216024" cy="295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1793" y="5469077"/>
            <a:ext cx="288032" cy="295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8311" y="2175247"/>
            <a:ext cx="2288896" cy="46166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rs9368222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99% credible set: 15 SNPs, 34.4kb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2697" y="2175247"/>
            <a:ext cx="2210349" cy="46166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rs9368222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99% credible set: 8 SNPs, 40.4kb</a:t>
            </a:r>
          </a:p>
        </p:txBody>
      </p:sp>
    </p:spTree>
    <p:extLst>
      <p:ext uri="{BB962C8B-B14F-4D97-AF65-F5344CB8AC3E}">
        <p14:creationId xmlns:p14="http://schemas.microsoft.com/office/powerpoint/2010/main" val="226173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Improved fine-mapping at </a:t>
            </a:r>
            <a:r>
              <a:rPr lang="en-GB" b="1" i="1" dirty="0">
                <a:solidFill>
                  <a:srgbClr val="FF0000"/>
                </a:solidFill>
                <a:latin typeface="+mn-lt"/>
              </a:rPr>
              <a:t>CDKAL1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02543"/>
            <a:ext cx="8439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30135" y="980728"/>
            <a:ext cx="3216137" cy="646331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Lead SNP: rs9368222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99% credible set: 5 SNPs, 12.3kb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53512" y="5561808"/>
            <a:ext cx="146411" cy="5760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5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8C45-7B10-40D7-BE36-32FE1374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6"/>
            <a:ext cx="861695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A note on trans-ancestry </a:t>
            </a:r>
            <a:br>
              <a:rPr lang="en-GB" b="1" dirty="0">
                <a:solidFill>
                  <a:srgbClr val="FF0000"/>
                </a:solidFill>
                <a:latin typeface="+mn-lt"/>
              </a:rPr>
            </a:br>
            <a:r>
              <a:rPr lang="en-GB" b="1" dirty="0">
                <a:solidFill>
                  <a:srgbClr val="FF0000"/>
                </a:solidFill>
                <a:latin typeface="+mn-lt"/>
              </a:rPr>
              <a:t>fine-mapping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61A3-7C25-4F7D-90DB-715CF40B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Methods that allow for multiple causal variants require specification of matrix of LD between variants: but LD varies from one ancestry group to another!</a:t>
            </a:r>
          </a:p>
          <a:p>
            <a:r>
              <a:rPr lang="en-GB" dirty="0"/>
              <a:t>Methods can be used by specifying ancestry-specific association summary statistics and LD matrices.</a:t>
            </a:r>
          </a:p>
          <a:p>
            <a:r>
              <a:rPr lang="en-GB" dirty="0" err="1"/>
              <a:t>MESuSiE</a:t>
            </a:r>
            <a:r>
              <a:rPr lang="en-GB" dirty="0"/>
              <a:t> and </a:t>
            </a:r>
            <a:r>
              <a:rPr lang="en-GB" dirty="0" err="1"/>
              <a:t>SuSiEx</a:t>
            </a:r>
            <a:r>
              <a:rPr lang="en-GB" dirty="0"/>
              <a:t> are two generalisations of </a:t>
            </a:r>
            <a:r>
              <a:rPr lang="en-GB" dirty="0" err="1"/>
              <a:t>SuSiE</a:t>
            </a:r>
            <a:r>
              <a:rPr lang="en-GB" dirty="0"/>
              <a:t> that allow for trans-ancestry fine-mapping.</a:t>
            </a:r>
          </a:p>
          <a:p>
            <a:r>
              <a:rPr lang="en-GB" dirty="0"/>
              <a:t>Performance of these methods will depend on how well </a:t>
            </a:r>
            <a:r>
              <a:rPr lang="en-GB"/>
              <a:t>matched the LD </a:t>
            </a:r>
            <a:r>
              <a:rPr lang="en-GB" dirty="0"/>
              <a:t>matrices are to GWAS contributing to ancestry-specific association summary statistics. </a:t>
            </a:r>
          </a:p>
        </p:txBody>
      </p:sp>
    </p:spTree>
    <p:extLst>
      <p:ext uri="{BB962C8B-B14F-4D97-AF65-F5344CB8AC3E}">
        <p14:creationId xmlns:p14="http://schemas.microsoft.com/office/powerpoint/2010/main" val="39322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FC18-9DAE-4A0F-8E4A-3A0F8E96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Characterising GWAS loci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4BE4-3477-4AA3-9041-5F806C01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1825625"/>
            <a:ext cx="8615493" cy="4351338"/>
          </a:xfrm>
        </p:spPr>
        <p:txBody>
          <a:bodyPr>
            <a:noAutofit/>
          </a:bodyPr>
          <a:lstStyle/>
          <a:p>
            <a:r>
              <a:rPr lang="en-GB" dirty="0"/>
              <a:t>GWAS have been successful in identifying loci contributing to complex disease.</a:t>
            </a:r>
          </a:p>
          <a:p>
            <a:r>
              <a:rPr lang="en-GB" dirty="0"/>
              <a:t>Loci typically characterised by common variants that are in strong LD with each other, and consequently have similar strength of association.</a:t>
            </a:r>
          </a:p>
          <a:p>
            <a:r>
              <a:rPr lang="en-GB" dirty="0"/>
              <a:t>How can we identify the causal variant(s) and causal gene(s)?</a:t>
            </a:r>
          </a:p>
          <a:p>
            <a:r>
              <a:rPr lang="en-GB" dirty="0"/>
              <a:t>Provides insight into upstream biology (e.g. causal variants tend to map to enhancers in a specific tissue) and downstream biology (e.g. effect of variant on disease is mediated through a specific gene). </a:t>
            </a:r>
          </a:p>
        </p:txBody>
      </p:sp>
    </p:spTree>
    <p:extLst>
      <p:ext uri="{BB962C8B-B14F-4D97-AF65-F5344CB8AC3E}">
        <p14:creationId xmlns:p14="http://schemas.microsoft.com/office/powerpoint/2010/main" val="304288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3059-2749-B486-5DB4-E4F780D4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E04D-6531-4B78-7BE6-259199E5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4388"/>
            <a:ext cx="7886700" cy="487848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Often difficult to determine causal variant at a GWAS locus because of LD between variants.</a:t>
            </a:r>
          </a:p>
          <a:p>
            <a:r>
              <a:rPr lang="en-GB" dirty="0"/>
              <a:t>GWAS loci may contain several “distinct” association signals that are each driven by a different underlying causal variant.</a:t>
            </a:r>
          </a:p>
          <a:p>
            <a:r>
              <a:rPr lang="en-GB" dirty="0"/>
              <a:t>To fine-map causal variants at GWAS loci:</a:t>
            </a:r>
          </a:p>
          <a:p>
            <a:pPr lvl="1"/>
            <a:r>
              <a:rPr lang="en-GB" dirty="0"/>
              <a:t>Dissect distinct association signals (conditional analysis) and then construct credible set for each signal.</a:t>
            </a:r>
          </a:p>
          <a:p>
            <a:pPr lvl="1"/>
            <a:r>
              <a:rPr lang="en-GB" dirty="0"/>
              <a:t>Utilise approaches that can allow for multiple causal variants at a locus.</a:t>
            </a:r>
          </a:p>
          <a:p>
            <a:r>
              <a:rPr lang="en-GB" dirty="0"/>
              <a:t>Trans-ancestry fine-mapping can improve localisation of causal variants.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90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" b="-815"/>
          <a:stretch/>
        </p:blipFill>
        <p:spPr bwMode="auto">
          <a:xfrm>
            <a:off x="755471" y="634438"/>
            <a:ext cx="756094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733256"/>
            <a:ext cx="7626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54" y="6556201"/>
            <a:ext cx="50863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 algn="ctr"/>
            <a:r>
              <a:rPr lang="en-GB" b="1" i="1" dirty="0">
                <a:solidFill>
                  <a:srgbClr val="FF0000"/>
                </a:solidFill>
                <a:latin typeface="+mn-lt"/>
              </a:rPr>
              <a:t>CILP2</a:t>
            </a:r>
            <a:r>
              <a:rPr lang="en-GB" b="1" dirty="0">
                <a:solidFill>
                  <a:srgbClr val="FF0000"/>
                </a:solidFill>
                <a:latin typeface="+mn-lt"/>
              </a:rPr>
              <a:t> locus and type 2 diabetes</a:t>
            </a:r>
          </a:p>
        </p:txBody>
      </p:sp>
      <p:sp>
        <p:nvSpPr>
          <p:cNvPr id="5" name="Oval 4"/>
          <p:cNvSpPr/>
          <p:nvPr/>
        </p:nvSpPr>
        <p:spPr>
          <a:xfrm>
            <a:off x="5654972" y="4379960"/>
            <a:ext cx="698376" cy="4572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040512" y="4130792"/>
            <a:ext cx="698376" cy="4572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211960" y="3691880"/>
            <a:ext cx="698376" cy="4572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5F1D-9131-468D-A2A5-CB13C522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Do we have evidence of multiple causal variants at a locus?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2F51-1B1F-4337-B4CA-B28B0E46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1914524"/>
            <a:ext cx="8597900" cy="484822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Typical to first dissect association signals at GWAS loci that reflect different underlying causal variants.</a:t>
            </a:r>
          </a:p>
          <a:p>
            <a:r>
              <a:rPr lang="en-GB" dirty="0"/>
              <a:t>Can be achieved through conditional analysis: include genotypes at SNP with strongest association signal as a covariate.</a:t>
            </a:r>
          </a:p>
          <a:p>
            <a:r>
              <a:rPr lang="en-GB" dirty="0"/>
              <a:t>Iterative “forward” selection: add SNP with strongest association signal as additional covariate until there is no residual association.</a:t>
            </a:r>
          </a:p>
          <a:p>
            <a:r>
              <a:rPr lang="en-GB" dirty="0"/>
              <a:t>Approximate conditional analyses implemented in GCTA software:</a:t>
            </a:r>
          </a:p>
          <a:p>
            <a:pPr lvl="1"/>
            <a:r>
              <a:rPr lang="en-GB" dirty="0"/>
              <a:t>Individual level genotype data not required: association summary statistics.</a:t>
            </a:r>
          </a:p>
          <a:p>
            <a:pPr lvl="1"/>
            <a:r>
              <a:rPr lang="en-GB" dirty="0"/>
              <a:t>Reference genotype dataset for LD: correlation between test statistics in joint model.</a:t>
            </a:r>
          </a:p>
          <a:p>
            <a:pPr lvl="1"/>
            <a:r>
              <a:rPr lang="en-GB" dirty="0"/>
              <a:t>Implements backward selection to identify index SNPs for each distinct association signal.</a:t>
            </a:r>
          </a:p>
        </p:txBody>
      </p:sp>
    </p:spTree>
    <p:extLst>
      <p:ext uri="{BB962C8B-B14F-4D97-AF65-F5344CB8AC3E}">
        <p14:creationId xmlns:p14="http://schemas.microsoft.com/office/powerpoint/2010/main" val="213645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65126"/>
            <a:ext cx="83820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Dissecting T2D association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dirty="0"/>
              <a:t>Total of 27,206 T2D cases and 57,574 controls from 23 studies of European ancestry, genotyped with the </a:t>
            </a:r>
            <a:r>
              <a:rPr lang="en-GB" dirty="0" err="1"/>
              <a:t>Metabochip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Custom </a:t>
            </a:r>
            <a:r>
              <a:rPr lang="en-GB" dirty="0" err="1"/>
              <a:t>iSELECT</a:t>
            </a:r>
            <a:r>
              <a:rPr lang="en-GB" dirty="0"/>
              <a:t> array containing ~195K SNPs, designed to support large-scale follow-up of putative associations for T2D and other metabolic and cardiovascular traits.</a:t>
            </a:r>
          </a:p>
          <a:p>
            <a:pPr lvl="1"/>
            <a:r>
              <a:rPr lang="en-GB" dirty="0"/>
              <a:t>High-density coverage of variation from 1000 Genomes Project pilot data in 180 fine-mapping regions overlapping 39 established loci for T2D susceptibility.</a:t>
            </a:r>
          </a:p>
          <a:p>
            <a:r>
              <a:rPr lang="en-GB" dirty="0"/>
              <a:t>Evaluate the evidence for multiple signals of association at established T2D susceptibility loci.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18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Approximate conditional analysis undertaken using the GCTA software using 3,298 cases and 3,708 controls from </a:t>
            </a:r>
            <a:r>
              <a:rPr lang="en-GB" dirty="0" err="1"/>
              <a:t>GoDARTS</a:t>
            </a:r>
            <a:r>
              <a:rPr lang="en-GB" dirty="0"/>
              <a:t> as reference.</a:t>
            </a:r>
          </a:p>
          <a:p>
            <a:r>
              <a:rPr lang="en-GB" i="1" dirty="0"/>
              <a:t>In </a:t>
            </a:r>
            <a:r>
              <a:rPr lang="en-GB" i="1" dirty="0" err="1"/>
              <a:t>silico</a:t>
            </a:r>
            <a:r>
              <a:rPr lang="en-GB" i="1" dirty="0"/>
              <a:t> </a:t>
            </a:r>
            <a:r>
              <a:rPr lang="en-GB" dirty="0"/>
              <a:t>replication of association signals in an additional 19,662 T2D cases and 115,140 controls of European ancestry (combined meta-analysis </a:t>
            </a:r>
            <a:r>
              <a:rPr lang="en-GB" i="1" dirty="0"/>
              <a:t>p</a:t>
            </a:r>
            <a:r>
              <a:rPr lang="en-GB" dirty="0"/>
              <a:t>&lt;10</a:t>
            </a:r>
            <a:r>
              <a:rPr lang="en-GB" baseline="30000" dirty="0"/>
              <a:t>-5</a:t>
            </a:r>
            <a:r>
              <a:rPr lang="en-GB" dirty="0"/>
              <a:t>).</a:t>
            </a:r>
          </a:p>
          <a:p>
            <a:r>
              <a:rPr lang="en-GB" dirty="0"/>
              <a:t>Confirmation of association signals through exact conditional analysis.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7149CF-6ECA-4611-BF5C-2D88F2AB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65126"/>
            <a:ext cx="83820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Dissecting T2D association signals</a:t>
            </a:r>
          </a:p>
        </p:txBody>
      </p:sp>
    </p:spTree>
    <p:extLst>
      <p:ext uri="{BB962C8B-B14F-4D97-AF65-F5344CB8AC3E}">
        <p14:creationId xmlns:p14="http://schemas.microsoft.com/office/powerpoint/2010/main" val="359274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856615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Five signals of association at </a:t>
            </a:r>
            <a:r>
              <a:rPr lang="en-GB" b="1" i="1" dirty="0">
                <a:solidFill>
                  <a:srgbClr val="FF0000"/>
                </a:solidFill>
                <a:latin typeface="+mn-lt"/>
              </a:rPr>
              <a:t>KCNQ1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64412"/>
            <a:ext cx="2669667" cy="24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77" y="1564412"/>
            <a:ext cx="2669667" cy="24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564412"/>
            <a:ext cx="2669667" cy="24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 bwMode="auto">
          <a:xfrm>
            <a:off x="2375756" y="1636420"/>
            <a:ext cx="360040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24812" y="1636420"/>
            <a:ext cx="360040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668344" y="1636420"/>
            <a:ext cx="360040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12260" y="1564412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rs458069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72758" y="1558888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rs74046911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19672" y="1564412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rs2237895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6" y="4117043"/>
            <a:ext cx="2669667" cy="24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85" y="4117043"/>
            <a:ext cx="2669667" cy="24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 bwMode="auto">
          <a:xfrm>
            <a:off x="1766040" y="4185084"/>
            <a:ext cx="396044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656" y="4133737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chr11:2692322:D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574352" y="4185084"/>
            <a:ext cx="360040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1960" y="4140233"/>
            <a:ext cx="8023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800" dirty="0"/>
              <a:t>rs2283220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FDB6B-33B5-47CB-B16B-23E8C5CD5AF8}"/>
              </a:ext>
            </a:extLst>
          </p:cNvPr>
          <p:cNvSpPr txBox="1"/>
          <p:nvPr/>
        </p:nvSpPr>
        <p:spPr>
          <a:xfrm>
            <a:off x="6250616" y="4293096"/>
            <a:ext cx="2555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Assume that each signal is driven by a different underlying causal variant.</a:t>
            </a:r>
          </a:p>
        </p:txBody>
      </p:sp>
    </p:spTree>
    <p:extLst>
      <p:ext uri="{BB962C8B-B14F-4D97-AF65-F5344CB8AC3E}">
        <p14:creationId xmlns:p14="http://schemas.microsoft.com/office/powerpoint/2010/main" val="190205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Localisation of causal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Evaluate fine-mapping resolution on basis of statistical evidence of association by construction of “credible sets” of variants in each signal.</a:t>
            </a:r>
          </a:p>
          <a:p>
            <a:r>
              <a:rPr lang="en-GB" dirty="0"/>
              <a:t>Posterior probability of “causality” for each variant.</a:t>
            </a:r>
          </a:p>
          <a:p>
            <a:r>
              <a:rPr lang="en-GB" dirty="0"/>
              <a:t>Identify smallest set of variants that account for 95% (99%) of the probability of causality: 95% (99%) credible set. </a:t>
            </a:r>
          </a:p>
          <a:p>
            <a:r>
              <a:rPr lang="en-GB" dirty="0"/>
              <a:t>Smaller credible sets (number of variants and/or genomic interval covered) correspond to greater fine-mapping resolution.</a:t>
            </a:r>
          </a:p>
        </p:txBody>
      </p:sp>
    </p:spTree>
    <p:extLst>
      <p:ext uri="{BB962C8B-B14F-4D97-AF65-F5344CB8AC3E}">
        <p14:creationId xmlns:p14="http://schemas.microsoft.com/office/powerpoint/2010/main" val="303637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7798-1010-4C8E-9E6C-FC647FE1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246"/>
            <a:ext cx="78867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Posterior probability of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0D87-0B3D-44ED-9F89-BF80E0ED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37" y="1381468"/>
            <a:ext cx="8611148" cy="526931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For each association signal, we require a Bayes’ factor in favour of association for each variant.</a:t>
            </a:r>
          </a:p>
          <a:p>
            <a:pPr lvl="1"/>
            <a:r>
              <a:rPr lang="en-GB" dirty="0"/>
              <a:t>Can be obtained directly from SNPTEST.</a:t>
            </a:r>
          </a:p>
          <a:p>
            <a:pPr lvl="1"/>
            <a:r>
              <a:rPr lang="en-GB" dirty="0"/>
              <a:t>Can be approximated on the basis of association summary statistics via Wakefield approach: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Effect size </a:t>
            </a:r>
            <a:r>
              <a:rPr lang="el-GR" dirty="0"/>
              <a:t>β</a:t>
            </a:r>
            <a:r>
              <a:rPr lang="en-GB" dirty="0"/>
              <a:t> and corresponding variance V.</a:t>
            </a:r>
          </a:p>
          <a:p>
            <a:pPr lvl="1"/>
            <a:r>
              <a:rPr lang="en-GB" dirty="0"/>
              <a:t>Prior variance of effect size ω: typically taken to be 0.04 for binary traits.</a:t>
            </a:r>
          </a:p>
          <a:p>
            <a:r>
              <a:rPr lang="en-GB" dirty="0"/>
              <a:t>Posterior probability of causality then given by: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incorporate prior probability of causality.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DCF16-514C-4C97-834B-C93B94FF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9" y="2910765"/>
            <a:ext cx="2667000" cy="68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F37C6-DD68-462F-B98B-D00DC6CA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95" y="5029054"/>
            <a:ext cx="1422400" cy="6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7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1190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Fine-mapping  GWAS loci</vt:lpstr>
      <vt:lpstr>Characterising GWAS loci</vt:lpstr>
      <vt:lpstr>CILP2 locus and type 2 diabetes</vt:lpstr>
      <vt:lpstr>Do we have evidence of multiple causal variants at a locus?</vt:lpstr>
      <vt:lpstr>Dissecting T2D association signals</vt:lpstr>
      <vt:lpstr>Dissecting T2D association signals</vt:lpstr>
      <vt:lpstr>Five signals of association at KCNQ1</vt:lpstr>
      <vt:lpstr>Localisation of causal variants</vt:lpstr>
      <vt:lpstr>Posterior probability of causality</vt:lpstr>
      <vt:lpstr>Alternative approaches to fine-mapping causal variants</vt:lpstr>
      <vt:lpstr>Trans-ancestry fine-mapping</vt:lpstr>
      <vt:lpstr>Trans-ancestry fine-mapping</vt:lpstr>
      <vt:lpstr>Trans-ancestry fine-mapping</vt:lpstr>
      <vt:lpstr>Trans-ancestry fine-mapping</vt:lpstr>
      <vt:lpstr>Trans-ancestry meta-regression</vt:lpstr>
      <vt:lpstr>Fine-mapping four T2D susceptibility loci</vt:lpstr>
      <vt:lpstr>Improved fine-mapping at CDKAL1</vt:lpstr>
      <vt:lpstr>Improved fine-mapping at CDKAL1</vt:lpstr>
      <vt:lpstr>A note on trans-ancestry  fine-mapping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Morris</dc:creator>
  <cp:lastModifiedBy>Andrew Morris</cp:lastModifiedBy>
  <cp:revision>51</cp:revision>
  <dcterms:created xsi:type="dcterms:W3CDTF">2017-08-24T14:50:13Z</dcterms:created>
  <dcterms:modified xsi:type="dcterms:W3CDTF">2024-08-27T10:47:02Z</dcterms:modified>
</cp:coreProperties>
</file>