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5" r:id="rId5"/>
    <p:sldId id="296" r:id="rId6"/>
    <p:sldId id="259" r:id="rId7"/>
    <p:sldId id="314" r:id="rId8"/>
    <p:sldId id="315" r:id="rId9"/>
    <p:sldId id="303" r:id="rId10"/>
    <p:sldId id="292" r:id="rId11"/>
    <p:sldId id="260" r:id="rId12"/>
    <p:sldId id="310" r:id="rId13"/>
    <p:sldId id="308" r:id="rId14"/>
    <p:sldId id="309" r:id="rId15"/>
    <p:sldId id="305" r:id="rId16"/>
    <p:sldId id="306" r:id="rId17"/>
    <p:sldId id="316" r:id="rId18"/>
    <p:sldId id="298" r:id="rId19"/>
    <p:sldId id="299" r:id="rId20"/>
    <p:sldId id="301" r:id="rId21"/>
    <p:sldId id="302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orris" userId="4ac3a1033ee7b268" providerId="LiveId" clId="{774E15D7-D963-42D4-80E5-F7893F12363E}"/>
    <pc:docChg chg="custSel modSld">
      <pc:chgData name="Andrew Morris" userId="4ac3a1033ee7b268" providerId="LiveId" clId="{774E15D7-D963-42D4-80E5-F7893F12363E}" dt="2024-08-27T10:48:38.222" v="58" actId="20577"/>
      <pc:docMkLst>
        <pc:docMk/>
      </pc:docMkLst>
      <pc:sldChg chg="modSp mod">
        <pc:chgData name="Andrew Morris" userId="4ac3a1033ee7b268" providerId="LiveId" clId="{774E15D7-D963-42D4-80E5-F7893F12363E}" dt="2024-08-27T10:48:38.222" v="58" actId="20577"/>
        <pc:sldMkLst>
          <pc:docMk/>
          <pc:sldMk cId="0" sldId="292"/>
        </pc:sldMkLst>
        <pc:spChg chg="mod">
          <ac:chgData name="Andrew Morris" userId="4ac3a1033ee7b268" providerId="LiveId" clId="{774E15D7-D963-42D4-80E5-F7893F12363E}" dt="2024-08-27T10:48:38.222" v="58" actId="20577"/>
          <ac:spMkLst>
            <pc:docMk/>
            <pc:sldMk cId="0" sldId="29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27/08/2024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27/08/2024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27/08/2024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27/08/2024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27/08/2024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27/08/2024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DD5A-C32E-4956-8C82-712A7F9BDDDF}" type="datetimeFigureOut">
              <a:rPr lang="en-GB" smtClean="0"/>
              <a:pPr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7007"/>
            <a:ext cx="7772400" cy="1470025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Analysis of rare variants in complex trait association studies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Variant group files and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Loss in power through inclusion of neutral variants in a genomic unit.</a:t>
            </a:r>
          </a:p>
          <a:p>
            <a:r>
              <a:rPr lang="en-GB" dirty="0"/>
              <a:t>Develop “group files” for each genomic unit that define included variants: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MAF threshold (&lt;5%, &lt;1%, &lt;0.5%);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annotation (coding variants, protein truncating variants).</a:t>
            </a:r>
          </a:p>
          <a:p>
            <a:r>
              <a:rPr lang="en-GB" dirty="0"/>
              <a:t>Define weights for each variant based on MAF and annotation.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Madsen &amp; Browning burden test weights each variant by 1/(MAF*(1-MAF)).</a:t>
            </a:r>
          </a:p>
          <a:p>
            <a:r>
              <a:rPr lang="en-GB" dirty="0"/>
              <a:t>Relative power of different group files and weights will depend on underlying genetic architecture of trait.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Assaying rare genetic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Gold-standard approach to assaying rare genetic variation is through re-sequencing, which is expensive on the scale of the whole genome.</a:t>
            </a:r>
          </a:p>
          <a:p>
            <a:r>
              <a:rPr lang="en-GB" dirty="0"/>
              <a:t>GWAS genotyping arrays are inexpensive but are not designed to capture rare genetic variation.  However, we can impute into GWAS scaffolds up to large-scale reference panels (1000 Genomes Project) to recover genotypes at rare variants at no additional cost, other than computation.</a:t>
            </a:r>
          </a:p>
          <a:p>
            <a:r>
              <a:rPr lang="en-GB" dirty="0" err="1"/>
              <a:t>Exome</a:t>
            </a:r>
            <a:r>
              <a:rPr lang="en-GB" dirty="0"/>
              <a:t> genotyping arrays: cost effective assay of low-frequency and rare coding variants.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184576"/>
          </a:xfrm>
        </p:spPr>
        <p:txBody>
          <a:bodyPr>
            <a:normAutofit/>
          </a:bodyPr>
          <a:lstStyle/>
          <a:p>
            <a:r>
              <a:rPr lang="en-GB" sz="2800" dirty="0"/>
              <a:t>Test of association of phenotype with proportion of rare variants at which individuals carry minor alleles.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Replace direct genotypes with posterior probability of heterozygous or rare homozygous call from imputation.</a:t>
            </a:r>
          </a:p>
          <a:p>
            <a:r>
              <a:rPr lang="en-GB" sz="2800" dirty="0"/>
              <a:t>Model disease phenotype via regression on </a:t>
            </a:r>
            <a:r>
              <a:rPr lang="en-GB" sz="2800" i="1" dirty="0"/>
              <a:t>p</a:t>
            </a:r>
            <a:r>
              <a:rPr lang="en-GB" sz="2800" i="1" baseline="-25000" dirty="0"/>
              <a:t>i</a:t>
            </a:r>
            <a:r>
              <a:rPr lang="en-GB" sz="2800" dirty="0"/>
              <a:t> and any other covariates in GLM framework.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GRANVIL: imputed variants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3347700"/>
            <a:ext cx="5760640" cy="14401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547664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563888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156176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43608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547664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627784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843808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563888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211960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499992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076056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156176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043608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076056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499992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4211960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843808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627784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6372200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372200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899592" y="3779748"/>
            <a:ext cx="771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0.9     0.1              0.2 0.1       0.1      0.8 0.1     0.1              0.1 0.6               </a:t>
            </a:r>
            <a:r>
              <a:rPr lang="en-GB" i="1" dirty="0"/>
              <a:t>p</a:t>
            </a:r>
            <a:r>
              <a:rPr lang="en-GB" i="1" baseline="-25000" dirty="0"/>
              <a:t>i</a:t>
            </a:r>
            <a:r>
              <a:rPr lang="en-GB" dirty="0"/>
              <a:t> = 3.0/10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907704" y="2627620"/>
            <a:ext cx="1152128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3347864" y="2627620"/>
            <a:ext cx="15240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3707904" y="2627620"/>
            <a:ext cx="216024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4716016" y="2627620"/>
            <a:ext cx="72008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5652120" y="2627620"/>
            <a:ext cx="36004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/>
          <p:cNvCxnSpPr/>
          <p:nvPr/>
        </p:nvCxnSpPr>
        <p:spPr>
          <a:xfrm>
            <a:off x="971600" y="2771636"/>
            <a:ext cx="5760640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8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Rare variant calling and 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Rare variants more challenging to call than common SNPs: more difficult to distinguish heterozygotes from common homozygotes.</a:t>
            </a:r>
          </a:p>
          <a:p>
            <a:r>
              <a:rPr lang="en-GB" dirty="0"/>
              <a:t>Imputed rare variants: more stringent thresholds for imputation quality?</a:t>
            </a:r>
          </a:p>
          <a:p>
            <a:r>
              <a:rPr lang="en-GB" dirty="0" err="1"/>
              <a:t>Exome</a:t>
            </a:r>
            <a:r>
              <a:rPr lang="en-GB" dirty="0"/>
              <a:t> array genotyping: additional calling methods (</a:t>
            </a:r>
            <a:r>
              <a:rPr lang="en-GB" dirty="0" err="1"/>
              <a:t>zCALL</a:t>
            </a:r>
            <a:r>
              <a:rPr lang="en-GB" dirty="0"/>
              <a:t>) and second round of QC.</a:t>
            </a:r>
          </a:p>
          <a:p>
            <a:r>
              <a:rPr lang="en-GB" dirty="0"/>
              <a:t>Important to always check quality of rare variant genotyping through visual inspection of cluster plots.</a:t>
            </a:r>
          </a:p>
        </p:txBody>
      </p:sp>
    </p:spTree>
    <p:extLst>
      <p:ext uri="{BB962C8B-B14F-4D97-AF65-F5344CB8AC3E}">
        <p14:creationId xmlns:p14="http://schemas.microsoft.com/office/powerpoint/2010/main" val="101407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Bad cluster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7" t="16631" r="26237" b="15603"/>
          <a:stretch/>
        </p:blipFill>
        <p:spPr bwMode="auto">
          <a:xfrm>
            <a:off x="1835696" y="1517889"/>
            <a:ext cx="5674937" cy="464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56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Accounting for population structure and cryptic relatedness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Rare variants more likely to be confounded with fine-scale population structure.</a:t>
            </a:r>
          </a:p>
          <a:p>
            <a:r>
              <a:rPr lang="en-GB" dirty="0"/>
              <a:t>Apply traditional GWAS approaches to account for structure and cryptic relatedness: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Remove “related” individuals and adjust for principal components as covariates in regression model.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 linear mixed model with an empirically estimated relatedness matrix to model the correlation between outcome of samples.</a:t>
            </a:r>
          </a:p>
        </p:txBody>
      </p:sp>
    </p:spTree>
    <p:extLst>
      <p:ext uri="{BB962C8B-B14F-4D97-AF65-F5344CB8AC3E}">
        <p14:creationId xmlns:p14="http://schemas.microsoft.com/office/powerpoint/2010/main" val="232951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SAIGE(-GENE)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Implements single variant tests and gene-based burden and dispersion tests (and SKAT-O).</a:t>
            </a:r>
          </a:p>
          <a:p>
            <a:r>
              <a:rPr lang="en-GB" dirty="0"/>
              <a:t>Developed in regression framework, so can account for confounding by inclusion of covariates.</a:t>
            </a:r>
          </a:p>
          <a:p>
            <a:r>
              <a:rPr lang="en-GB" dirty="0"/>
              <a:t>Implements mixed model to account for population structure and cryptic relatedness.</a:t>
            </a:r>
          </a:p>
          <a:p>
            <a:r>
              <a:rPr lang="en-GB" dirty="0"/>
              <a:t>User provides variant “group files” for each test: provides annotation (and optionally weight) for each variant.</a:t>
            </a:r>
          </a:p>
          <a:p>
            <a:r>
              <a:rPr lang="en-GB" dirty="0"/>
              <a:t>Analysis run in two steps: fitting null model and fitting alternative model. </a:t>
            </a:r>
          </a:p>
        </p:txBody>
      </p:sp>
    </p:spTree>
    <p:extLst>
      <p:ext uri="{BB962C8B-B14F-4D97-AF65-F5344CB8AC3E}">
        <p14:creationId xmlns:p14="http://schemas.microsoft.com/office/powerpoint/2010/main" val="286359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C0AA-90C3-B585-BB4F-589FE453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More software…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7424-13AC-DB20-C385-AE844EB3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SMMAT: logistic mixed model for binary traits.</a:t>
            </a:r>
          </a:p>
          <a:p>
            <a:r>
              <a:rPr lang="en-GB" dirty="0"/>
              <a:t>REGENIE: implements burden, SKAT and SKAT-O tests in computationally efficient model allowing for case-control imbalance in binary traits.</a:t>
            </a:r>
          </a:p>
          <a:p>
            <a:r>
              <a:rPr lang="en-GB" dirty="0"/>
              <a:t>EPACTS: flexible suite of software tools for single variant and gene-based analysis, implementing linear mixed model.</a:t>
            </a:r>
          </a:p>
          <a:p>
            <a:r>
              <a:rPr lang="en-GB" dirty="0" err="1"/>
              <a:t>RareMetal</a:t>
            </a:r>
            <a:r>
              <a:rPr lang="en-GB" dirty="0"/>
              <a:t>(Worker): analysis and meta-analysis of rare variant association tests.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32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Contribution of coding variants to fasting glycaemic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52117"/>
            <a:ext cx="8229600" cy="2841179"/>
          </a:xfrm>
        </p:spPr>
        <p:txBody>
          <a:bodyPr/>
          <a:lstStyle/>
          <a:p>
            <a:r>
              <a:rPr lang="en-GB" dirty="0"/>
              <a:t>Identify novel rare coding variants associated with glycaemic traits: glucose and insulin.</a:t>
            </a:r>
          </a:p>
          <a:p>
            <a:r>
              <a:rPr lang="en-GB" dirty="0"/>
              <a:t>Evaluate the role of rare coding variants at known GWAS loci for fasting glycaemic traits.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667941"/>
            <a:ext cx="8229600" cy="284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GoT2D/T2D-GENES Consortium combined </a:t>
            </a:r>
            <a:r>
              <a:rPr lang="en-GB" dirty="0" err="1"/>
              <a:t>exome</a:t>
            </a:r>
            <a:r>
              <a:rPr lang="en-GB" dirty="0"/>
              <a:t> array data from 33,392 non-diabetic European individuals from 14 studies to: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5556373"/>
            <a:ext cx="8784976" cy="284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solidFill>
                  <a:srgbClr val="FF0000"/>
                </a:solidFill>
              </a:rPr>
              <a:t>Highlight causal transcripts and characterise molecular mechanisms influencing glycaemic traits</a:t>
            </a:r>
          </a:p>
        </p:txBody>
      </p:sp>
    </p:spTree>
    <p:extLst>
      <p:ext uri="{BB962C8B-B14F-4D97-AF65-F5344CB8AC3E}">
        <p14:creationId xmlns:p14="http://schemas.microsoft.com/office/powerpoint/2010/main" val="97345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FF0000"/>
                </a:solidFill>
              </a:rPr>
              <a:t>Exome</a:t>
            </a:r>
            <a:r>
              <a:rPr lang="en-GB" sz="3200" b="1" dirty="0">
                <a:solidFill>
                  <a:srgbClr val="FF0000"/>
                </a:solidFill>
              </a:rPr>
              <a:t> array: cost-effective alternative to explore low-frequency and rare coding variants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512" y="5517232"/>
            <a:ext cx="8784976" cy="136815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Incorporates ~248,000 variants identified in &gt;12,000 sequences.</a:t>
            </a:r>
          </a:p>
          <a:p>
            <a:r>
              <a:rPr lang="en-GB" dirty="0"/>
              <a:t>Represents &gt;80% coding variation (MAF&gt;0.5%) in European ancestry populations.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773" t="14902" r="20617" b="18152"/>
          <a:stretch/>
        </p:blipFill>
        <p:spPr>
          <a:xfrm>
            <a:off x="558688" y="1923894"/>
            <a:ext cx="5550581" cy="3377314"/>
          </a:xfrm>
          <a:prstGeom prst="rect">
            <a:avLst/>
          </a:prstGeom>
          <a:ln w="19050" cmpd="sng">
            <a:noFill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9" t="27660" r="19894" b="6099"/>
          <a:stretch/>
        </p:blipFill>
        <p:spPr bwMode="auto">
          <a:xfrm>
            <a:off x="5671256" y="1707870"/>
            <a:ext cx="293319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57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GWAS have been successful in detecting novel loci for complex traits: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typically characterised by common variants of modest effect;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together explain relatively little of the heritability.</a:t>
            </a:r>
          </a:p>
          <a:p>
            <a:r>
              <a:rPr lang="en-GB" dirty="0"/>
              <a:t>Low-frequency (MAF 0.5-5%) and rare (MAF&lt;0.5%) variation may contribute to the “missing heritability” of complex traits: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IFIH1</a:t>
            </a:r>
            <a:r>
              <a:rPr lang="en-GB" dirty="0"/>
              <a:t> and type 1 diabetes;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MYH6</a:t>
            </a:r>
            <a:r>
              <a:rPr lang="en-GB" dirty="0"/>
              <a:t> and sick sinus syndrome.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Gene-based analysis of 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rare protein altering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 fontScale="85000" lnSpcReduction="20000"/>
          </a:bodyPr>
          <a:lstStyle/>
          <a:p>
            <a:r>
              <a:rPr lang="en-GB" i="1" dirty="0"/>
              <a:t>G6PC2</a:t>
            </a:r>
            <a:r>
              <a:rPr lang="en-GB" dirty="0"/>
              <a:t> associated with FG at </a:t>
            </a:r>
            <a:r>
              <a:rPr lang="en-GB" dirty="0" err="1"/>
              <a:t>exome</a:t>
            </a:r>
            <a:r>
              <a:rPr lang="en-GB" dirty="0"/>
              <a:t>-wide significance (</a:t>
            </a:r>
            <a:r>
              <a:rPr lang="en-GB" i="1" dirty="0"/>
              <a:t>p</a:t>
            </a:r>
            <a:r>
              <a:rPr lang="en-GB" dirty="0"/>
              <a:t>&lt;2.5x10</a:t>
            </a:r>
            <a:r>
              <a:rPr lang="en-GB" baseline="30000" dirty="0"/>
              <a:t>-6</a:t>
            </a:r>
            <a:r>
              <a:rPr lang="en-GB" dirty="0"/>
              <a:t>) in burden and dispersion tests.</a:t>
            </a:r>
          </a:p>
          <a:p>
            <a:r>
              <a:rPr lang="en-GB" dirty="0"/>
              <a:t>Gene contains 13 protein altering variants (MAF&lt;5%).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Gene-based association signal primarily driven by p.His177Tyr and p.Tyr207Ser. </a:t>
            </a:r>
          </a:p>
          <a:p>
            <a:r>
              <a:rPr lang="en-GB" dirty="0"/>
              <a:t>Distinct from common variant GWAS signal at this locus.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07337"/>
              </p:ext>
            </p:extLst>
          </p:nvPr>
        </p:nvGraphicFramePr>
        <p:xfrm>
          <a:off x="358960" y="2852936"/>
          <a:ext cx="842493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Conditioning</a:t>
                      </a:r>
                      <a:r>
                        <a:rPr lang="en-GB" baseline="0" dirty="0"/>
                        <a:t> variants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SKAT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6.1x10</a:t>
                      </a:r>
                      <a:r>
                        <a:rPr lang="en-GB" baseline="3000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2.1x10</a:t>
                      </a:r>
                      <a:r>
                        <a:rPr lang="en-GB" baseline="30000" dirty="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p.His177Tyr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2.6x10</a:t>
                      </a:r>
                      <a:r>
                        <a:rPr lang="en-GB" baseline="300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8.3x10</a:t>
                      </a:r>
                      <a:r>
                        <a:rPr lang="en-GB" baseline="30000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p.His177Tyr and p.Tyr207Ser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p.His177Tyr, p.Tyr207Ser, and p.Ile171Thr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p.His177Tyr, p.Tyr207Ser, p.Ile171Thr, and p.Ser324Pro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6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G6PC2/ABCB11</a:t>
            </a:r>
            <a:r>
              <a:rPr lang="en-GB" b="1" dirty="0">
                <a:solidFill>
                  <a:srgbClr val="FF0000"/>
                </a:solidFill>
              </a:rPr>
              <a:t> locus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141168"/>
          </a:xfrm>
        </p:spPr>
        <p:txBody>
          <a:bodyPr>
            <a:normAutofit fontScale="92500"/>
          </a:bodyPr>
          <a:lstStyle/>
          <a:p>
            <a:r>
              <a:rPr lang="en-GB" dirty="0"/>
              <a:t>Both </a:t>
            </a:r>
            <a:r>
              <a:rPr lang="en-GB" i="1" dirty="0"/>
              <a:t>G6PC2</a:t>
            </a:r>
            <a:r>
              <a:rPr lang="en-GB" dirty="0"/>
              <a:t> and </a:t>
            </a:r>
            <a:r>
              <a:rPr lang="en-GB" i="1" dirty="0"/>
              <a:t>ABCB11</a:t>
            </a:r>
            <a:r>
              <a:rPr lang="en-GB" dirty="0"/>
              <a:t> have been considered strong biological candidates for glucose regulation.</a:t>
            </a:r>
          </a:p>
          <a:p>
            <a:r>
              <a:rPr lang="en-GB" dirty="0"/>
              <a:t>No evidence of association of FG with coding variants in </a:t>
            </a:r>
            <a:r>
              <a:rPr lang="en-GB" i="1" dirty="0"/>
              <a:t>ABCB11</a:t>
            </a:r>
            <a:r>
              <a:rPr lang="en-GB" dirty="0"/>
              <a:t> (alone or in aggregate).</a:t>
            </a:r>
          </a:p>
          <a:p>
            <a:r>
              <a:rPr lang="en-GB" i="1" dirty="0"/>
              <a:t>G6PC2</a:t>
            </a:r>
            <a:r>
              <a:rPr lang="en-GB" dirty="0"/>
              <a:t> encodes the glucose‐6‐phosphatase catalytic domain that is specifically expressed in pancreatic islet beta cells.</a:t>
            </a:r>
          </a:p>
          <a:p>
            <a:r>
              <a:rPr lang="en-GB" dirty="0"/>
              <a:t>Loss of this gene in mice results in lowered FG levels suggesting an important role for this enzyme in glucose regulation.</a:t>
            </a:r>
          </a:p>
        </p:txBody>
      </p:sp>
    </p:spTree>
    <p:extLst>
      <p:ext uri="{BB962C8B-B14F-4D97-AF65-F5344CB8AC3E}">
        <p14:creationId xmlns:p14="http://schemas.microsoft.com/office/powerpoint/2010/main" val="2778455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Rare genetic variants may account for a proportion of the “missing heritability” of complex human traits.</a:t>
            </a:r>
          </a:p>
          <a:p>
            <a:r>
              <a:rPr lang="en-GB" dirty="0"/>
              <a:t>Statistical methods focus on the accumulation of minor alleles at rare variants (mutational load) within the same “genomic unit”.</a:t>
            </a:r>
          </a:p>
          <a:p>
            <a:r>
              <a:rPr lang="en-GB" dirty="0"/>
              <a:t>The most powerful rare variant test will depend on the underlying genetic architecture of the trait.</a:t>
            </a:r>
          </a:p>
          <a:p>
            <a:r>
              <a:rPr lang="en-GB" dirty="0"/>
              <a:t>Rare variants can be captured through re-sequencing, </a:t>
            </a:r>
            <a:r>
              <a:rPr lang="en-GB" dirty="0" err="1"/>
              <a:t>exome</a:t>
            </a:r>
            <a:r>
              <a:rPr lang="en-GB" dirty="0"/>
              <a:t> array genotyping, and imputation into GWAS scaffolds.</a:t>
            </a:r>
          </a:p>
          <a:p>
            <a:r>
              <a:rPr lang="en-GB" dirty="0"/>
              <a:t>Novel discoveries for genetic basis of complex human traits emerging through analysis of rare variants.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Rare variants and complex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Rare variants are likely to have arisen from founder effects in the last few generations.</a:t>
            </a:r>
          </a:p>
          <a:p>
            <a:r>
              <a:rPr lang="en-GB" dirty="0"/>
              <a:t>Rare variants are expected to have larger effects on complex traits that common variants.</a:t>
            </a:r>
          </a:p>
          <a:p>
            <a:r>
              <a:rPr lang="en-GB" dirty="0"/>
              <a:t>Single variant tests lack power to detect association.</a:t>
            </a:r>
          </a:p>
          <a:p>
            <a:r>
              <a:rPr lang="en-GB" dirty="0"/>
              <a:t>Statistical methods focus on the accumulation of minor alleles at rare variants (</a:t>
            </a:r>
            <a:r>
              <a:rPr lang="en-GB" b="1" dirty="0"/>
              <a:t>mutational load</a:t>
            </a:r>
            <a:r>
              <a:rPr lang="en-GB" dirty="0"/>
              <a:t>) within the same “genomic unit”.  </a:t>
            </a:r>
            <a:endParaRPr lang="en-GB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Defining a “genomic unit”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Focus on rare coding variants: direct biological interpretation.</a:t>
            </a:r>
          </a:p>
          <a:p>
            <a:endParaRPr lang="en-GB" sz="4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All variants in same exon.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All coding variants within gene.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All variants within gene, extended to include UTRs.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Multiple genes in the same pathway.</a:t>
            </a:r>
          </a:p>
          <a:p>
            <a:endParaRPr lang="en-GB" dirty="0"/>
          </a:p>
          <a:p>
            <a:r>
              <a:rPr lang="en-GB" dirty="0"/>
              <a:t>“Sliding window” of variants (irrespective of annotation) across the genome.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5776" y="2708920"/>
            <a:ext cx="1152128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995936" y="2708920"/>
            <a:ext cx="15240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355976" y="2708920"/>
            <a:ext cx="216024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364088" y="2708920"/>
            <a:ext cx="72008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300192" y="2708920"/>
            <a:ext cx="36004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619672" y="2852936"/>
            <a:ext cx="5760640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5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Classes of rare variant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630" y="1484784"/>
            <a:ext cx="4824536" cy="44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Burden tests</a:t>
            </a:r>
          </a:p>
          <a:p>
            <a:r>
              <a:rPr lang="en-GB" sz="2200" dirty="0"/>
              <a:t>Assume same direction of effect of all rare variants on outcome.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endParaRPr lang="en-GB" sz="2200" dirty="0"/>
          </a:p>
          <a:p>
            <a:pPr marL="0" indent="0">
              <a:buNone/>
            </a:pPr>
            <a:r>
              <a:rPr lang="en-GB" sz="2200" b="1" dirty="0"/>
              <a:t>Dispersion tests</a:t>
            </a:r>
          </a:p>
          <a:p>
            <a:r>
              <a:rPr lang="en-GB" sz="2200" dirty="0"/>
              <a:t>Allow for different directions of effect of rare variants on outcome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4342" y="1700808"/>
            <a:ext cx="144016" cy="1296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24302" y="2132856"/>
            <a:ext cx="144016" cy="864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44382" y="1916832"/>
            <a:ext cx="144016" cy="1080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04422" y="2348880"/>
            <a:ext cx="144016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364462" y="2780928"/>
            <a:ext cx="144016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24502" y="2888940"/>
            <a:ext cx="144016" cy="108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641438" y="1628800"/>
            <a:ext cx="155072" cy="1620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16662" y="2780928"/>
            <a:ext cx="144016" cy="21659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68318" y="2564904"/>
            <a:ext cx="144016" cy="4326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428358" y="2132856"/>
            <a:ext cx="144016" cy="8646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88398" y="1700808"/>
            <a:ext cx="144016" cy="129671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148438" y="2060848"/>
            <a:ext cx="144016" cy="9366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508478" y="2456892"/>
            <a:ext cx="144016" cy="5406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868518" y="2780928"/>
            <a:ext cx="144016" cy="21659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5060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064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068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072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076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5080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1084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262" y="3203684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minor alleles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73286" y="3933056"/>
            <a:ext cx="144016" cy="1296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913246" y="4365104"/>
            <a:ext cx="144016" cy="864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633326" y="4149080"/>
            <a:ext cx="144016" cy="1080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993366" y="4581128"/>
            <a:ext cx="144016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353406" y="5013176"/>
            <a:ext cx="144016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2713446" y="5121188"/>
            <a:ext cx="144016" cy="108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53206" y="4905164"/>
            <a:ext cx="144016" cy="324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05606" y="4689140"/>
            <a:ext cx="135632" cy="5406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1057262" y="4509120"/>
            <a:ext cx="144016" cy="72065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1417302" y="4365104"/>
            <a:ext cx="144016" cy="8646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777342" y="4293096"/>
            <a:ext cx="144016" cy="9366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37382" y="4293096"/>
            <a:ext cx="144016" cy="9366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497422" y="4689140"/>
            <a:ext cx="144016" cy="5406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857462" y="4761434"/>
            <a:ext cx="155072" cy="46833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53955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959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5963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1967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7971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3975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9979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3206" y="5435932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minor alleles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643350" y="1826822"/>
            <a:ext cx="155072" cy="1620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2802933" y="153835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96510" y="1726948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52494" y="3879484"/>
            <a:ext cx="155072" cy="1620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654406" y="4077506"/>
            <a:ext cx="155072" cy="1620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2813989" y="378904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07566" y="3977632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182355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184576"/>
          </a:xfrm>
        </p:spPr>
        <p:txBody>
          <a:bodyPr>
            <a:normAutofit/>
          </a:bodyPr>
          <a:lstStyle/>
          <a:p>
            <a:r>
              <a:rPr lang="en-GB" sz="2800" dirty="0"/>
              <a:t>Test of association of phenotype with proportion of rare variants at which individuals carry minor alleles.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Model disease phenotype via regression on </a:t>
            </a:r>
            <a:r>
              <a:rPr lang="en-GB" sz="2800" i="1" dirty="0"/>
              <a:t>p</a:t>
            </a:r>
            <a:r>
              <a:rPr lang="en-GB" sz="2800" i="1" baseline="-25000" dirty="0"/>
              <a:t>i</a:t>
            </a:r>
            <a:r>
              <a:rPr lang="en-GB" sz="2800" dirty="0"/>
              <a:t> and any other covariates in GLM framework.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Burden test: GRANVIL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3347700"/>
            <a:ext cx="5760640" cy="14401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547664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563888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156176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43608" y="34197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547664" y="34197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627784" y="34197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843808" y="34197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563888" y="34197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211960" y="34197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499992" y="34197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076056" y="34197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156176" y="34197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043608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076056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499992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4211960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843808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627784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6372200" y="34197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372200" y="3203684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899592" y="3779748"/>
            <a:ext cx="771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1        0                  0  0            0          1   0         0                  0   1               </a:t>
            </a:r>
            <a:r>
              <a:rPr lang="en-GB" i="1" dirty="0"/>
              <a:t>p</a:t>
            </a:r>
            <a:r>
              <a:rPr lang="en-GB" i="1" baseline="-25000" dirty="0"/>
              <a:t>i</a:t>
            </a:r>
            <a:r>
              <a:rPr lang="en-GB" dirty="0"/>
              <a:t> = 3/10 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51520" y="5734997"/>
            <a:ext cx="371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Reedik Magi</a:t>
            </a:r>
          </a:p>
          <a:p>
            <a:r>
              <a:rPr lang="en-GB" b="1" dirty="0"/>
              <a:t>http://www.well.ox.ac.uk/GRANVIL/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688285"/>
            <a:ext cx="47386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2159" y="5436840"/>
            <a:ext cx="17383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49"/>
          <p:cNvSpPr/>
          <p:nvPr/>
        </p:nvSpPr>
        <p:spPr>
          <a:xfrm>
            <a:off x="1907704" y="2627620"/>
            <a:ext cx="1152128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3347864" y="2627620"/>
            <a:ext cx="15240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3707904" y="2627620"/>
            <a:ext cx="216024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4716016" y="2627620"/>
            <a:ext cx="72008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5652120" y="2627620"/>
            <a:ext cx="36004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/>
          <p:cNvCxnSpPr/>
          <p:nvPr/>
        </p:nvCxnSpPr>
        <p:spPr>
          <a:xfrm>
            <a:off x="971600" y="2771636"/>
            <a:ext cx="5760640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C-alpha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1520" y="1135285"/>
            <a:ext cx="504056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Under the null hypothesis, a minor allele at a rare variant is equally likely to appear in a case as in a control (unbiased coin).</a:t>
            </a:r>
          </a:p>
          <a:p>
            <a:r>
              <a:rPr lang="en-GB" dirty="0"/>
              <a:t>Under the alternative, minor alleles at risk variants are more likely to appear in cases, and minor alleles at protective variants are more likely to appear in controls.</a:t>
            </a:r>
          </a:p>
          <a:p>
            <a:r>
              <a:rPr lang="en-GB" dirty="0"/>
              <a:t>Tests that assume same direction of effect assess evidence that coin is biased </a:t>
            </a:r>
            <a:r>
              <a:rPr lang="en-GB" i="1" dirty="0"/>
              <a:t>on average</a:t>
            </a:r>
            <a:r>
              <a:rPr lang="en-GB" dirty="0"/>
              <a:t>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7921" y="1279301"/>
            <a:ext cx="38385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2994" y="4159621"/>
            <a:ext cx="8953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5925" y="4663677"/>
            <a:ext cx="37385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23528" y="5517232"/>
            <a:ext cx="84969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C-alpha tests for evidence of a mixture of binomial distributions, i.e. presence of </a:t>
            </a:r>
            <a:r>
              <a:rPr lang="en-GB" sz="2600" i="1" dirty="0" err="1"/>
              <a:t>overdispersion</a:t>
            </a:r>
            <a:r>
              <a:rPr lang="en-GB" sz="2600" dirty="0"/>
              <a:t> in distribution of minor alleles at rare variants in cases and controls. </a:t>
            </a:r>
          </a:p>
        </p:txBody>
      </p:sp>
    </p:spTree>
    <p:extLst>
      <p:ext uri="{BB962C8B-B14F-4D97-AF65-F5344CB8AC3E}">
        <p14:creationId xmlns:p14="http://schemas.microsoft.com/office/powerpoint/2010/main" val="68092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Dispersion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Most methods developed that allow different directions of effect of variants are generalisations of the C-alpha approach.</a:t>
            </a:r>
          </a:p>
          <a:p>
            <a:r>
              <a:rPr lang="en-GB" dirty="0"/>
              <a:t>SKAT can be applied to dichotomous and/or quantitative traits, and can accommodate covariates.</a:t>
            </a:r>
          </a:p>
          <a:p>
            <a:r>
              <a:rPr lang="en-GB" dirty="0"/>
              <a:t>SKAT is most powerful dispersion test for detecting rare variant association over a wide range of genetic architectures: relatively robust to the presence of non-causal variants.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04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Classes of rare variant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630" y="1484784"/>
            <a:ext cx="4824536" cy="44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Burden tests</a:t>
            </a:r>
          </a:p>
          <a:p>
            <a:r>
              <a:rPr lang="en-GB" sz="2200" dirty="0"/>
              <a:t>Mean number of minor alleles higher (lower) in cases than controls.</a:t>
            </a:r>
          </a:p>
          <a:p>
            <a:r>
              <a:rPr lang="en-GB" sz="2200" dirty="0"/>
              <a:t>Greatest power when all variants in gene have same effect on disease.</a:t>
            </a:r>
          </a:p>
          <a:p>
            <a:endParaRPr lang="en-GB" sz="2200" dirty="0"/>
          </a:p>
          <a:p>
            <a:pPr marL="0" indent="0">
              <a:buNone/>
            </a:pPr>
            <a:r>
              <a:rPr lang="en-GB" sz="2200" b="1" dirty="0"/>
              <a:t>Dispersion tests</a:t>
            </a:r>
          </a:p>
          <a:p>
            <a:r>
              <a:rPr lang="en-GB" sz="2200" dirty="0"/>
              <a:t>Variance in number of minor alleles higher (lower) in cases than controls.</a:t>
            </a:r>
          </a:p>
          <a:p>
            <a:r>
              <a:rPr lang="en-GB" sz="2200" dirty="0"/>
              <a:t>Greatest power when variants in gene have different effect on disease.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4342" y="1700808"/>
            <a:ext cx="144016" cy="1296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24302" y="2132856"/>
            <a:ext cx="144016" cy="864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44382" y="1916832"/>
            <a:ext cx="144016" cy="1080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04422" y="2348880"/>
            <a:ext cx="144016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364462" y="2780928"/>
            <a:ext cx="144016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24502" y="2888940"/>
            <a:ext cx="144016" cy="108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641438" y="1628800"/>
            <a:ext cx="155072" cy="1620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16662" y="2780928"/>
            <a:ext cx="144016" cy="21659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68318" y="2564904"/>
            <a:ext cx="144016" cy="4326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428358" y="2132856"/>
            <a:ext cx="144016" cy="8646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88398" y="1700808"/>
            <a:ext cx="144016" cy="129671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148438" y="2060848"/>
            <a:ext cx="144016" cy="9366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508478" y="2456892"/>
            <a:ext cx="144016" cy="5406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868518" y="2780928"/>
            <a:ext cx="144016" cy="21659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5060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064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068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072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076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5080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1084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262" y="3203684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minor alleles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73286" y="3933056"/>
            <a:ext cx="144016" cy="1296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913246" y="4365104"/>
            <a:ext cx="144016" cy="864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633326" y="4149080"/>
            <a:ext cx="144016" cy="1080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993366" y="4581128"/>
            <a:ext cx="144016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353406" y="5013176"/>
            <a:ext cx="144016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2713446" y="5121188"/>
            <a:ext cx="144016" cy="108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53206" y="4905164"/>
            <a:ext cx="144016" cy="324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05606" y="4689140"/>
            <a:ext cx="135632" cy="5406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1057262" y="4509120"/>
            <a:ext cx="144016" cy="72065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1417302" y="4365104"/>
            <a:ext cx="144016" cy="8646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777342" y="4293096"/>
            <a:ext cx="144016" cy="9366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37382" y="4293096"/>
            <a:ext cx="144016" cy="9366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497422" y="4689140"/>
            <a:ext cx="144016" cy="5406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857462" y="4761434"/>
            <a:ext cx="155072" cy="46833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53955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959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5963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1967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7971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3975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9979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3206" y="5435932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minor alleles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643350" y="1826822"/>
            <a:ext cx="155072" cy="1620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2802933" y="153835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96510" y="1726948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52494" y="3879484"/>
            <a:ext cx="155072" cy="1620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654406" y="4077506"/>
            <a:ext cx="155072" cy="1620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2813989" y="378904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07566" y="3977632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Controls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323528" y="5917922"/>
            <a:ext cx="8458030" cy="1111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b="1" dirty="0"/>
              <a:t>SKAT-O combines features of burden and dispersion tests and has been demonstrated to be powerful over a range of genetic models.</a:t>
            </a:r>
          </a:p>
        </p:txBody>
      </p:sp>
    </p:spTree>
    <p:extLst>
      <p:ext uri="{BB962C8B-B14F-4D97-AF65-F5344CB8AC3E}">
        <p14:creationId xmlns:p14="http://schemas.microsoft.com/office/powerpoint/2010/main" val="283692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Microsoft Office PowerPoint</Application>
  <PresentationFormat>On-screen Show (4:3)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Analysis of rare variants in complex trait association studies</vt:lpstr>
      <vt:lpstr>Introduction</vt:lpstr>
      <vt:lpstr>Rare variants and complex disease</vt:lpstr>
      <vt:lpstr>Defining a “genomic unit”</vt:lpstr>
      <vt:lpstr>Classes of rare variant tests</vt:lpstr>
      <vt:lpstr>Burden test: GRANVIL</vt:lpstr>
      <vt:lpstr>C-alpha</vt:lpstr>
      <vt:lpstr>Dispersion tests</vt:lpstr>
      <vt:lpstr>Classes of rare variant tests</vt:lpstr>
      <vt:lpstr>Variant group files and weights</vt:lpstr>
      <vt:lpstr>Assaying rare genetic variation</vt:lpstr>
      <vt:lpstr>GRANVIL: imputed variants</vt:lpstr>
      <vt:lpstr>Rare variant calling and QC</vt:lpstr>
      <vt:lpstr>Bad cluster plot</vt:lpstr>
      <vt:lpstr>Accounting for population structure and cryptic relatedness</vt:lpstr>
      <vt:lpstr>SAIGE(-GENE)</vt:lpstr>
      <vt:lpstr>More software…</vt:lpstr>
      <vt:lpstr>Contribution of coding variants to fasting glycaemic traits</vt:lpstr>
      <vt:lpstr>Exome array: cost-effective alternative to explore low-frequency and rare coding variants</vt:lpstr>
      <vt:lpstr>Gene-based analysis of  rare protein altering variants</vt:lpstr>
      <vt:lpstr>G6PC2/ABCB11 locus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imputed rare variants</dc:title>
  <dc:creator>amorris</dc:creator>
  <cp:lastModifiedBy>Andrew Morris</cp:lastModifiedBy>
  <cp:revision>56</cp:revision>
  <dcterms:created xsi:type="dcterms:W3CDTF">2012-05-29T09:55:55Z</dcterms:created>
  <dcterms:modified xsi:type="dcterms:W3CDTF">2024-08-27T10:48:45Z</dcterms:modified>
</cp:coreProperties>
</file>