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1" r:id="rId3"/>
    <p:sldId id="262" r:id="rId4"/>
    <p:sldId id="256" r:id="rId5"/>
    <p:sldId id="263"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66"/>
  </p:normalViewPr>
  <p:slideViewPr>
    <p:cSldViewPr snapToGrid="0">
      <p:cViewPr>
        <p:scale>
          <a:sx n="66" d="100"/>
          <a:sy n="66" d="100"/>
        </p:scale>
        <p:origin x="64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FDFC-0AA2-4EE3-EEFD-15DD23C96F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C7E907D-E005-A33B-7946-BB51A7BDA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AF30A0B-E41B-4145-D9E3-627B4521B3F4}"/>
              </a:ext>
            </a:extLst>
          </p:cNvPr>
          <p:cNvSpPr>
            <a:spLocks noGrp="1"/>
          </p:cNvSpPr>
          <p:nvPr>
            <p:ph type="dt" sz="half" idx="10"/>
          </p:nvPr>
        </p:nvSpPr>
        <p:spPr/>
        <p:txBody>
          <a:bodyPr/>
          <a:lstStyle/>
          <a:p>
            <a:fld id="{1EAD16F1-6246-1F4D-BCEB-F40E124B54EE}" type="datetimeFigureOut">
              <a:rPr lang="en-US" smtClean="0"/>
              <a:t>10/10/2024</a:t>
            </a:fld>
            <a:endParaRPr lang="en-US"/>
          </a:p>
        </p:txBody>
      </p:sp>
      <p:sp>
        <p:nvSpPr>
          <p:cNvPr id="5" name="Footer Placeholder 4">
            <a:extLst>
              <a:ext uri="{FF2B5EF4-FFF2-40B4-BE49-F238E27FC236}">
                <a16:creationId xmlns:a16="http://schemas.microsoft.com/office/drawing/2014/main" id="{4AF173AA-77DF-8C5D-CC63-BFA75E0D8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B2E5B-3E7D-BEDF-E050-A9D7A8990F31}"/>
              </a:ext>
            </a:extLst>
          </p:cNvPr>
          <p:cNvSpPr>
            <a:spLocks noGrp="1"/>
          </p:cNvSpPr>
          <p:nvPr>
            <p:ph type="sldNum" sz="quarter" idx="12"/>
          </p:nvPr>
        </p:nvSpPr>
        <p:spPr/>
        <p:txBody>
          <a:bodyPr/>
          <a:lstStyle/>
          <a:p>
            <a:fld id="{0B15D790-92BF-8141-8E37-AD89C622067F}" type="slidenum">
              <a:rPr lang="en-US" smtClean="0"/>
              <a:t>‹#›</a:t>
            </a:fld>
            <a:endParaRPr lang="en-US"/>
          </a:p>
        </p:txBody>
      </p:sp>
    </p:spTree>
    <p:extLst>
      <p:ext uri="{BB962C8B-B14F-4D97-AF65-F5344CB8AC3E}">
        <p14:creationId xmlns:p14="http://schemas.microsoft.com/office/powerpoint/2010/main" val="394072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F21C-7A74-90F5-D9C2-54ED34EA3A9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ED28FA1-814D-C3AF-C59D-C845365978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CBF822-21A8-B52C-36B4-B4FEF1A3C3A4}"/>
              </a:ext>
            </a:extLst>
          </p:cNvPr>
          <p:cNvSpPr>
            <a:spLocks noGrp="1"/>
          </p:cNvSpPr>
          <p:nvPr>
            <p:ph type="dt" sz="half" idx="10"/>
          </p:nvPr>
        </p:nvSpPr>
        <p:spPr/>
        <p:txBody>
          <a:bodyPr/>
          <a:lstStyle/>
          <a:p>
            <a:fld id="{1EAD16F1-6246-1F4D-BCEB-F40E124B54EE}" type="datetimeFigureOut">
              <a:rPr lang="en-US" smtClean="0"/>
              <a:t>10/10/2024</a:t>
            </a:fld>
            <a:endParaRPr lang="en-US"/>
          </a:p>
        </p:txBody>
      </p:sp>
      <p:sp>
        <p:nvSpPr>
          <p:cNvPr id="5" name="Footer Placeholder 4">
            <a:extLst>
              <a:ext uri="{FF2B5EF4-FFF2-40B4-BE49-F238E27FC236}">
                <a16:creationId xmlns:a16="http://schemas.microsoft.com/office/drawing/2014/main" id="{F7E320CE-E858-9E48-4381-56FFE878C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08B2D-0E5E-7EB9-4822-E214263FA0CE}"/>
              </a:ext>
            </a:extLst>
          </p:cNvPr>
          <p:cNvSpPr>
            <a:spLocks noGrp="1"/>
          </p:cNvSpPr>
          <p:nvPr>
            <p:ph type="sldNum" sz="quarter" idx="12"/>
          </p:nvPr>
        </p:nvSpPr>
        <p:spPr/>
        <p:txBody>
          <a:bodyPr/>
          <a:lstStyle/>
          <a:p>
            <a:fld id="{0B15D790-92BF-8141-8E37-AD89C622067F}" type="slidenum">
              <a:rPr lang="en-US" smtClean="0"/>
              <a:t>‹#›</a:t>
            </a:fld>
            <a:endParaRPr lang="en-US"/>
          </a:p>
        </p:txBody>
      </p:sp>
    </p:spTree>
    <p:extLst>
      <p:ext uri="{BB962C8B-B14F-4D97-AF65-F5344CB8AC3E}">
        <p14:creationId xmlns:p14="http://schemas.microsoft.com/office/powerpoint/2010/main" val="1361546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E7A58D-9167-3852-BD0D-082EAA80FBF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B787E27-F301-64AF-6192-007A734D215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23B556-AF44-3A9E-48BA-00C850CA8906}"/>
              </a:ext>
            </a:extLst>
          </p:cNvPr>
          <p:cNvSpPr>
            <a:spLocks noGrp="1"/>
          </p:cNvSpPr>
          <p:nvPr>
            <p:ph type="dt" sz="half" idx="10"/>
          </p:nvPr>
        </p:nvSpPr>
        <p:spPr/>
        <p:txBody>
          <a:bodyPr/>
          <a:lstStyle/>
          <a:p>
            <a:fld id="{1EAD16F1-6246-1F4D-BCEB-F40E124B54EE}" type="datetimeFigureOut">
              <a:rPr lang="en-US" smtClean="0"/>
              <a:t>10/10/2024</a:t>
            </a:fld>
            <a:endParaRPr lang="en-US"/>
          </a:p>
        </p:txBody>
      </p:sp>
      <p:sp>
        <p:nvSpPr>
          <p:cNvPr id="5" name="Footer Placeholder 4">
            <a:extLst>
              <a:ext uri="{FF2B5EF4-FFF2-40B4-BE49-F238E27FC236}">
                <a16:creationId xmlns:a16="http://schemas.microsoft.com/office/drawing/2014/main" id="{483A7E45-3A29-5FCC-16CF-255B43085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B777D-A108-95FE-A804-4A9FEDAE5BAD}"/>
              </a:ext>
            </a:extLst>
          </p:cNvPr>
          <p:cNvSpPr>
            <a:spLocks noGrp="1"/>
          </p:cNvSpPr>
          <p:nvPr>
            <p:ph type="sldNum" sz="quarter" idx="12"/>
          </p:nvPr>
        </p:nvSpPr>
        <p:spPr/>
        <p:txBody>
          <a:bodyPr/>
          <a:lstStyle/>
          <a:p>
            <a:fld id="{0B15D790-92BF-8141-8E37-AD89C622067F}" type="slidenum">
              <a:rPr lang="en-US" smtClean="0"/>
              <a:t>‹#›</a:t>
            </a:fld>
            <a:endParaRPr lang="en-US"/>
          </a:p>
        </p:txBody>
      </p:sp>
    </p:spTree>
    <p:extLst>
      <p:ext uri="{BB962C8B-B14F-4D97-AF65-F5344CB8AC3E}">
        <p14:creationId xmlns:p14="http://schemas.microsoft.com/office/powerpoint/2010/main" val="3230258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1629-E8D0-5DBC-2EF0-DA7FFCD5797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852913D-EF78-B171-6018-B33F9523CD7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D80AC3-E584-C274-231F-78C16BDD811B}"/>
              </a:ext>
            </a:extLst>
          </p:cNvPr>
          <p:cNvSpPr>
            <a:spLocks noGrp="1"/>
          </p:cNvSpPr>
          <p:nvPr>
            <p:ph type="dt" sz="half" idx="10"/>
          </p:nvPr>
        </p:nvSpPr>
        <p:spPr/>
        <p:txBody>
          <a:bodyPr/>
          <a:lstStyle/>
          <a:p>
            <a:fld id="{1EAD16F1-6246-1F4D-BCEB-F40E124B54EE}" type="datetimeFigureOut">
              <a:rPr lang="en-US" smtClean="0"/>
              <a:t>10/10/2024</a:t>
            </a:fld>
            <a:endParaRPr lang="en-US"/>
          </a:p>
        </p:txBody>
      </p:sp>
      <p:sp>
        <p:nvSpPr>
          <p:cNvPr id="5" name="Footer Placeholder 4">
            <a:extLst>
              <a:ext uri="{FF2B5EF4-FFF2-40B4-BE49-F238E27FC236}">
                <a16:creationId xmlns:a16="http://schemas.microsoft.com/office/drawing/2014/main" id="{72E292EF-CF9A-DD8B-BB79-F07C74C4F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DFFF7-9A6B-524B-22DA-7553D24729E4}"/>
              </a:ext>
            </a:extLst>
          </p:cNvPr>
          <p:cNvSpPr>
            <a:spLocks noGrp="1"/>
          </p:cNvSpPr>
          <p:nvPr>
            <p:ph type="sldNum" sz="quarter" idx="12"/>
          </p:nvPr>
        </p:nvSpPr>
        <p:spPr/>
        <p:txBody>
          <a:bodyPr/>
          <a:lstStyle/>
          <a:p>
            <a:fld id="{0B15D790-92BF-8141-8E37-AD89C622067F}" type="slidenum">
              <a:rPr lang="en-US" smtClean="0"/>
              <a:t>‹#›</a:t>
            </a:fld>
            <a:endParaRPr lang="en-US"/>
          </a:p>
        </p:txBody>
      </p:sp>
    </p:spTree>
    <p:extLst>
      <p:ext uri="{BB962C8B-B14F-4D97-AF65-F5344CB8AC3E}">
        <p14:creationId xmlns:p14="http://schemas.microsoft.com/office/powerpoint/2010/main" val="953877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882A5-1E9D-2ABA-D917-29F6A439CBF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17BE17C-96A6-9B11-24C0-52060A08E6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500570-EA0C-B4B5-2AD3-412ECE8A8197}"/>
              </a:ext>
            </a:extLst>
          </p:cNvPr>
          <p:cNvSpPr>
            <a:spLocks noGrp="1"/>
          </p:cNvSpPr>
          <p:nvPr>
            <p:ph type="dt" sz="half" idx="10"/>
          </p:nvPr>
        </p:nvSpPr>
        <p:spPr/>
        <p:txBody>
          <a:bodyPr/>
          <a:lstStyle/>
          <a:p>
            <a:fld id="{1EAD16F1-6246-1F4D-BCEB-F40E124B54EE}" type="datetimeFigureOut">
              <a:rPr lang="en-US" smtClean="0"/>
              <a:t>10/10/2024</a:t>
            </a:fld>
            <a:endParaRPr lang="en-US"/>
          </a:p>
        </p:txBody>
      </p:sp>
      <p:sp>
        <p:nvSpPr>
          <p:cNvPr id="5" name="Footer Placeholder 4">
            <a:extLst>
              <a:ext uri="{FF2B5EF4-FFF2-40B4-BE49-F238E27FC236}">
                <a16:creationId xmlns:a16="http://schemas.microsoft.com/office/drawing/2014/main" id="{BA395F38-6D83-754A-FD7B-66FE4A488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3DA08-25A8-2C28-4DFE-2BD952DA1FEA}"/>
              </a:ext>
            </a:extLst>
          </p:cNvPr>
          <p:cNvSpPr>
            <a:spLocks noGrp="1"/>
          </p:cNvSpPr>
          <p:nvPr>
            <p:ph type="sldNum" sz="quarter" idx="12"/>
          </p:nvPr>
        </p:nvSpPr>
        <p:spPr/>
        <p:txBody>
          <a:bodyPr/>
          <a:lstStyle/>
          <a:p>
            <a:fld id="{0B15D790-92BF-8141-8E37-AD89C622067F}" type="slidenum">
              <a:rPr lang="en-US" smtClean="0"/>
              <a:t>‹#›</a:t>
            </a:fld>
            <a:endParaRPr lang="en-US"/>
          </a:p>
        </p:txBody>
      </p:sp>
    </p:spTree>
    <p:extLst>
      <p:ext uri="{BB962C8B-B14F-4D97-AF65-F5344CB8AC3E}">
        <p14:creationId xmlns:p14="http://schemas.microsoft.com/office/powerpoint/2010/main" val="28748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2887-C643-EF06-E42A-3B8237047D1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800517-4223-904D-8D7E-3DFC292104B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6B2B27E-556A-0A60-0869-C35D99CD271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D90176B-C568-D668-4FA8-158785936EFB}"/>
              </a:ext>
            </a:extLst>
          </p:cNvPr>
          <p:cNvSpPr>
            <a:spLocks noGrp="1"/>
          </p:cNvSpPr>
          <p:nvPr>
            <p:ph type="dt" sz="half" idx="10"/>
          </p:nvPr>
        </p:nvSpPr>
        <p:spPr/>
        <p:txBody>
          <a:bodyPr/>
          <a:lstStyle/>
          <a:p>
            <a:fld id="{1EAD16F1-6246-1F4D-BCEB-F40E124B54EE}" type="datetimeFigureOut">
              <a:rPr lang="en-US" smtClean="0"/>
              <a:t>10/10/2024</a:t>
            </a:fld>
            <a:endParaRPr lang="en-US"/>
          </a:p>
        </p:txBody>
      </p:sp>
      <p:sp>
        <p:nvSpPr>
          <p:cNvPr id="6" name="Footer Placeholder 5">
            <a:extLst>
              <a:ext uri="{FF2B5EF4-FFF2-40B4-BE49-F238E27FC236}">
                <a16:creationId xmlns:a16="http://schemas.microsoft.com/office/drawing/2014/main" id="{DEC3118A-7FC3-8ADB-D40A-62FA3AE5C7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C07C29-A662-E639-AA00-70E9D841CFB9}"/>
              </a:ext>
            </a:extLst>
          </p:cNvPr>
          <p:cNvSpPr>
            <a:spLocks noGrp="1"/>
          </p:cNvSpPr>
          <p:nvPr>
            <p:ph type="sldNum" sz="quarter" idx="12"/>
          </p:nvPr>
        </p:nvSpPr>
        <p:spPr/>
        <p:txBody>
          <a:bodyPr/>
          <a:lstStyle/>
          <a:p>
            <a:fld id="{0B15D790-92BF-8141-8E37-AD89C622067F}" type="slidenum">
              <a:rPr lang="en-US" smtClean="0"/>
              <a:t>‹#›</a:t>
            </a:fld>
            <a:endParaRPr lang="en-US"/>
          </a:p>
        </p:txBody>
      </p:sp>
    </p:spTree>
    <p:extLst>
      <p:ext uri="{BB962C8B-B14F-4D97-AF65-F5344CB8AC3E}">
        <p14:creationId xmlns:p14="http://schemas.microsoft.com/office/powerpoint/2010/main" val="412028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62FB-036C-3EA1-74D0-FD23A0FFC1B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E57D99-DF7D-105B-BB59-ABA729CF8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AA94811-C471-BF8B-4688-9673A3DFC1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4EDF9E0-FE85-1797-A328-569D30642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74B6889-0E02-61B3-F4E4-B6E5A34EFE1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FD427A8-43D0-6535-A2EE-FD6B2F84D1E8}"/>
              </a:ext>
            </a:extLst>
          </p:cNvPr>
          <p:cNvSpPr>
            <a:spLocks noGrp="1"/>
          </p:cNvSpPr>
          <p:nvPr>
            <p:ph type="dt" sz="half" idx="10"/>
          </p:nvPr>
        </p:nvSpPr>
        <p:spPr/>
        <p:txBody>
          <a:bodyPr/>
          <a:lstStyle/>
          <a:p>
            <a:fld id="{1EAD16F1-6246-1F4D-BCEB-F40E124B54EE}" type="datetimeFigureOut">
              <a:rPr lang="en-US" smtClean="0"/>
              <a:t>10/10/2024</a:t>
            </a:fld>
            <a:endParaRPr lang="en-US"/>
          </a:p>
        </p:txBody>
      </p:sp>
      <p:sp>
        <p:nvSpPr>
          <p:cNvPr id="8" name="Footer Placeholder 7">
            <a:extLst>
              <a:ext uri="{FF2B5EF4-FFF2-40B4-BE49-F238E27FC236}">
                <a16:creationId xmlns:a16="http://schemas.microsoft.com/office/drawing/2014/main" id="{BB2578B5-4172-D8CB-2E78-4C940A0716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2B17F8-8782-92D9-117C-F667A637423A}"/>
              </a:ext>
            </a:extLst>
          </p:cNvPr>
          <p:cNvSpPr>
            <a:spLocks noGrp="1"/>
          </p:cNvSpPr>
          <p:nvPr>
            <p:ph type="sldNum" sz="quarter" idx="12"/>
          </p:nvPr>
        </p:nvSpPr>
        <p:spPr/>
        <p:txBody>
          <a:bodyPr/>
          <a:lstStyle/>
          <a:p>
            <a:fld id="{0B15D790-92BF-8141-8E37-AD89C622067F}" type="slidenum">
              <a:rPr lang="en-US" smtClean="0"/>
              <a:t>‹#›</a:t>
            </a:fld>
            <a:endParaRPr lang="en-US"/>
          </a:p>
        </p:txBody>
      </p:sp>
    </p:spTree>
    <p:extLst>
      <p:ext uri="{BB962C8B-B14F-4D97-AF65-F5344CB8AC3E}">
        <p14:creationId xmlns:p14="http://schemas.microsoft.com/office/powerpoint/2010/main" val="179704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CC51-D0DA-F8F0-7501-683F5E303BD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CFCACE2-347D-26E7-1F68-BC28C6FB0ABD}"/>
              </a:ext>
            </a:extLst>
          </p:cNvPr>
          <p:cNvSpPr>
            <a:spLocks noGrp="1"/>
          </p:cNvSpPr>
          <p:nvPr>
            <p:ph type="dt" sz="half" idx="10"/>
          </p:nvPr>
        </p:nvSpPr>
        <p:spPr/>
        <p:txBody>
          <a:bodyPr/>
          <a:lstStyle/>
          <a:p>
            <a:fld id="{1EAD16F1-6246-1F4D-BCEB-F40E124B54EE}" type="datetimeFigureOut">
              <a:rPr lang="en-US" smtClean="0"/>
              <a:t>10/10/2024</a:t>
            </a:fld>
            <a:endParaRPr lang="en-US"/>
          </a:p>
        </p:txBody>
      </p:sp>
      <p:sp>
        <p:nvSpPr>
          <p:cNvPr id="4" name="Footer Placeholder 3">
            <a:extLst>
              <a:ext uri="{FF2B5EF4-FFF2-40B4-BE49-F238E27FC236}">
                <a16:creationId xmlns:a16="http://schemas.microsoft.com/office/drawing/2014/main" id="{5AC78AE3-E8F6-2E25-3660-45F21E9B85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F321A2-9403-F515-0628-2A90BEC789C9}"/>
              </a:ext>
            </a:extLst>
          </p:cNvPr>
          <p:cNvSpPr>
            <a:spLocks noGrp="1"/>
          </p:cNvSpPr>
          <p:nvPr>
            <p:ph type="sldNum" sz="quarter" idx="12"/>
          </p:nvPr>
        </p:nvSpPr>
        <p:spPr/>
        <p:txBody>
          <a:bodyPr/>
          <a:lstStyle/>
          <a:p>
            <a:fld id="{0B15D790-92BF-8141-8E37-AD89C622067F}" type="slidenum">
              <a:rPr lang="en-US" smtClean="0"/>
              <a:t>‹#›</a:t>
            </a:fld>
            <a:endParaRPr lang="en-US"/>
          </a:p>
        </p:txBody>
      </p:sp>
    </p:spTree>
    <p:extLst>
      <p:ext uri="{BB962C8B-B14F-4D97-AF65-F5344CB8AC3E}">
        <p14:creationId xmlns:p14="http://schemas.microsoft.com/office/powerpoint/2010/main" val="373415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162061-709A-580E-75C0-7C5BBA9DD6FD}"/>
              </a:ext>
            </a:extLst>
          </p:cNvPr>
          <p:cNvSpPr>
            <a:spLocks noGrp="1"/>
          </p:cNvSpPr>
          <p:nvPr>
            <p:ph type="dt" sz="half" idx="10"/>
          </p:nvPr>
        </p:nvSpPr>
        <p:spPr/>
        <p:txBody>
          <a:bodyPr/>
          <a:lstStyle/>
          <a:p>
            <a:fld id="{1EAD16F1-6246-1F4D-BCEB-F40E124B54EE}" type="datetimeFigureOut">
              <a:rPr lang="en-US" smtClean="0"/>
              <a:t>10/10/2024</a:t>
            </a:fld>
            <a:endParaRPr lang="en-US"/>
          </a:p>
        </p:txBody>
      </p:sp>
      <p:sp>
        <p:nvSpPr>
          <p:cNvPr id="3" name="Footer Placeholder 2">
            <a:extLst>
              <a:ext uri="{FF2B5EF4-FFF2-40B4-BE49-F238E27FC236}">
                <a16:creationId xmlns:a16="http://schemas.microsoft.com/office/drawing/2014/main" id="{6959D962-52BA-CCC2-81C8-55A9B9BAE5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7F3937-B76E-C7C1-167F-9AF635FEFDA4}"/>
              </a:ext>
            </a:extLst>
          </p:cNvPr>
          <p:cNvSpPr>
            <a:spLocks noGrp="1"/>
          </p:cNvSpPr>
          <p:nvPr>
            <p:ph type="sldNum" sz="quarter" idx="12"/>
          </p:nvPr>
        </p:nvSpPr>
        <p:spPr/>
        <p:txBody>
          <a:bodyPr/>
          <a:lstStyle/>
          <a:p>
            <a:fld id="{0B15D790-92BF-8141-8E37-AD89C622067F}" type="slidenum">
              <a:rPr lang="en-US" smtClean="0"/>
              <a:t>‹#›</a:t>
            </a:fld>
            <a:endParaRPr lang="en-US"/>
          </a:p>
        </p:txBody>
      </p:sp>
    </p:spTree>
    <p:extLst>
      <p:ext uri="{BB962C8B-B14F-4D97-AF65-F5344CB8AC3E}">
        <p14:creationId xmlns:p14="http://schemas.microsoft.com/office/powerpoint/2010/main" val="123875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4106-66BC-5378-B9C5-7BB0F940B4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7C4CA50-35FF-8776-2183-A961E3A74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2961792-5155-4E0E-F455-1C27380A7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C1B90E0-929D-8D3E-E84D-CDF7F81D0692}"/>
              </a:ext>
            </a:extLst>
          </p:cNvPr>
          <p:cNvSpPr>
            <a:spLocks noGrp="1"/>
          </p:cNvSpPr>
          <p:nvPr>
            <p:ph type="dt" sz="half" idx="10"/>
          </p:nvPr>
        </p:nvSpPr>
        <p:spPr/>
        <p:txBody>
          <a:bodyPr/>
          <a:lstStyle/>
          <a:p>
            <a:fld id="{1EAD16F1-6246-1F4D-BCEB-F40E124B54EE}" type="datetimeFigureOut">
              <a:rPr lang="en-US" smtClean="0"/>
              <a:t>10/10/2024</a:t>
            </a:fld>
            <a:endParaRPr lang="en-US"/>
          </a:p>
        </p:txBody>
      </p:sp>
      <p:sp>
        <p:nvSpPr>
          <p:cNvPr id="6" name="Footer Placeholder 5">
            <a:extLst>
              <a:ext uri="{FF2B5EF4-FFF2-40B4-BE49-F238E27FC236}">
                <a16:creationId xmlns:a16="http://schemas.microsoft.com/office/drawing/2014/main" id="{E29CEE2F-30B2-C48E-90DD-52EF27B2E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A0BD6-5A24-7913-CA73-C09405FD0E78}"/>
              </a:ext>
            </a:extLst>
          </p:cNvPr>
          <p:cNvSpPr>
            <a:spLocks noGrp="1"/>
          </p:cNvSpPr>
          <p:nvPr>
            <p:ph type="sldNum" sz="quarter" idx="12"/>
          </p:nvPr>
        </p:nvSpPr>
        <p:spPr/>
        <p:txBody>
          <a:bodyPr/>
          <a:lstStyle/>
          <a:p>
            <a:fld id="{0B15D790-92BF-8141-8E37-AD89C622067F}" type="slidenum">
              <a:rPr lang="en-US" smtClean="0"/>
              <a:t>‹#›</a:t>
            </a:fld>
            <a:endParaRPr lang="en-US"/>
          </a:p>
        </p:txBody>
      </p:sp>
    </p:spTree>
    <p:extLst>
      <p:ext uri="{BB962C8B-B14F-4D97-AF65-F5344CB8AC3E}">
        <p14:creationId xmlns:p14="http://schemas.microsoft.com/office/powerpoint/2010/main" val="415217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CEB5-339D-9386-4A3F-099301B593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42FA2BD-88FA-7273-2F62-B9930CEC0C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DC54E7-6E1F-DD79-BB90-45C385911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831C0C-D9FD-D1E9-E728-71CFB4519CF3}"/>
              </a:ext>
            </a:extLst>
          </p:cNvPr>
          <p:cNvSpPr>
            <a:spLocks noGrp="1"/>
          </p:cNvSpPr>
          <p:nvPr>
            <p:ph type="dt" sz="half" idx="10"/>
          </p:nvPr>
        </p:nvSpPr>
        <p:spPr/>
        <p:txBody>
          <a:bodyPr/>
          <a:lstStyle/>
          <a:p>
            <a:fld id="{1EAD16F1-6246-1F4D-BCEB-F40E124B54EE}" type="datetimeFigureOut">
              <a:rPr lang="en-US" smtClean="0"/>
              <a:t>10/10/2024</a:t>
            </a:fld>
            <a:endParaRPr lang="en-US"/>
          </a:p>
        </p:txBody>
      </p:sp>
      <p:sp>
        <p:nvSpPr>
          <p:cNvPr id="6" name="Footer Placeholder 5">
            <a:extLst>
              <a:ext uri="{FF2B5EF4-FFF2-40B4-BE49-F238E27FC236}">
                <a16:creationId xmlns:a16="http://schemas.microsoft.com/office/drawing/2014/main" id="{D18610CB-72E1-E820-FCAA-32F0C626EC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E97A5-DAB2-014F-D134-1979B478513C}"/>
              </a:ext>
            </a:extLst>
          </p:cNvPr>
          <p:cNvSpPr>
            <a:spLocks noGrp="1"/>
          </p:cNvSpPr>
          <p:nvPr>
            <p:ph type="sldNum" sz="quarter" idx="12"/>
          </p:nvPr>
        </p:nvSpPr>
        <p:spPr/>
        <p:txBody>
          <a:bodyPr/>
          <a:lstStyle/>
          <a:p>
            <a:fld id="{0B15D790-92BF-8141-8E37-AD89C622067F}" type="slidenum">
              <a:rPr lang="en-US" smtClean="0"/>
              <a:t>‹#›</a:t>
            </a:fld>
            <a:endParaRPr lang="en-US"/>
          </a:p>
        </p:txBody>
      </p:sp>
    </p:spTree>
    <p:extLst>
      <p:ext uri="{BB962C8B-B14F-4D97-AF65-F5344CB8AC3E}">
        <p14:creationId xmlns:p14="http://schemas.microsoft.com/office/powerpoint/2010/main" val="2526066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DC9A7-69B7-A3C4-58A4-3B1C427FC5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1B1A6D-8B8C-9CCD-8424-FD04328AA4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DF0501-AB51-1E69-AEC8-568CEEBBE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AD16F1-6246-1F4D-BCEB-F40E124B54EE}" type="datetimeFigureOut">
              <a:rPr lang="en-US" smtClean="0"/>
              <a:t>10/10/2024</a:t>
            </a:fld>
            <a:endParaRPr lang="en-US"/>
          </a:p>
        </p:txBody>
      </p:sp>
      <p:sp>
        <p:nvSpPr>
          <p:cNvPr id="5" name="Footer Placeholder 4">
            <a:extLst>
              <a:ext uri="{FF2B5EF4-FFF2-40B4-BE49-F238E27FC236}">
                <a16:creationId xmlns:a16="http://schemas.microsoft.com/office/drawing/2014/main" id="{71AE94BF-DC1D-2611-0F4B-2C35444DDA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51F675-2618-4C22-0386-40DCC8DF8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15D790-92BF-8141-8E37-AD89C622067F}" type="slidenum">
              <a:rPr lang="en-US" smtClean="0"/>
              <a:t>‹#›</a:t>
            </a:fld>
            <a:endParaRPr lang="en-US"/>
          </a:p>
        </p:txBody>
      </p:sp>
    </p:spTree>
    <p:extLst>
      <p:ext uri="{BB962C8B-B14F-4D97-AF65-F5344CB8AC3E}">
        <p14:creationId xmlns:p14="http://schemas.microsoft.com/office/powerpoint/2010/main" val="2215140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6948-DA74-8331-CE33-3F23175444F0}"/>
              </a:ext>
            </a:extLst>
          </p:cNvPr>
          <p:cNvSpPr>
            <a:spLocks noGrp="1"/>
          </p:cNvSpPr>
          <p:nvPr>
            <p:ph type="ctrTitle"/>
          </p:nvPr>
        </p:nvSpPr>
        <p:spPr/>
        <p:txBody>
          <a:bodyPr/>
          <a:lstStyle/>
          <a:p>
            <a:r>
              <a:rPr lang="en-GB" b="1" dirty="0"/>
              <a:t>Group work - Day 5</a:t>
            </a:r>
          </a:p>
        </p:txBody>
      </p:sp>
      <p:sp>
        <p:nvSpPr>
          <p:cNvPr id="3" name="Subtitle 2">
            <a:extLst>
              <a:ext uri="{FF2B5EF4-FFF2-40B4-BE49-F238E27FC236}">
                <a16:creationId xmlns:a16="http://schemas.microsoft.com/office/drawing/2014/main" id="{18ED7F06-2172-4020-D069-33ABBC88116F}"/>
              </a:ext>
            </a:extLst>
          </p:cNvPr>
          <p:cNvSpPr>
            <a:spLocks noGrp="1"/>
          </p:cNvSpPr>
          <p:nvPr>
            <p:ph type="subTitle" idx="1"/>
          </p:nvPr>
        </p:nvSpPr>
        <p:spPr>
          <a:xfrm>
            <a:off x="1167866" y="3602038"/>
            <a:ext cx="10167486" cy="1655762"/>
          </a:xfrm>
        </p:spPr>
        <p:txBody>
          <a:bodyPr/>
          <a:lstStyle/>
          <a:p>
            <a:pPr algn="l"/>
            <a:r>
              <a:rPr lang="en-GB" b="0" i="0" dirty="0">
                <a:solidFill>
                  <a:srgbClr val="E51E2F"/>
                </a:solidFill>
                <a:effectLst/>
                <a:latin typeface="Roboto bold"/>
              </a:rPr>
              <a:t>CRISPR genome engineering for cellular modelling and screening 2024</a:t>
            </a:r>
          </a:p>
          <a:p>
            <a:endParaRPr lang="en-GB" dirty="0"/>
          </a:p>
        </p:txBody>
      </p:sp>
      <p:sp>
        <p:nvSpPr>
          <p:cNvPr id="4" name="TextBox 3">
            <a:extLst>
              <a:ext uri="{FF2B5EF4-FFF2-40B4-BE49-F238E27FC236}">
                <a16:creationId xmlns:a16="http://schemas.microsoft.com/office/drawing/2014/main" id="{ED2A667D-3DB6-912D-A9A0-9DA08164F425}"/>
              </a:ext>
            </a:extLst>
          </p:cNvPr>
          <p:cNvSpPr txBox="1"/>
          <p:nvPr/>
        </p:nvSpPr>
        <p:spPr>
          <a:xfrm>
            <a:off x="4718812" y="4260642"/>
            <a:ext cx="3665491" cy="584775"/>
          </a:xfrm>
          <a:prstGeom prst="rect">
            <a:avLst/>
          </a:prstGeom>
          <a:noFill/>
        </p:spPr>
        <p:txBody>
          <a:bodyPr wrap="none" rtlCol="0">
            <a:spAutoFit/>
          </a:bodyPr>
          <a:lstStyle/>
          <a:p>
            <a:r>
              <a:rPr lang="en-US" sz="1600" dirty="0">
                <a:solidFill>
                  <a:schemeClr val="bg1">
                    <a:lumMod val="50000"/>
                  </a:schemeClr>
                </a:solidFill>
              </a:rPr>
              <a:t>Matt Coelho and Kalpana Surendranath</a:t>
            </a:r>
          </a:p>
          <a:p>
            <a:endParaRPr lang="en-US" sz="1600" dirty="0">
              <a:solidFill>
                <a:schemeClr val="bg1">
                  <a:lumMod val="50000"/>
                </a:schemeClr>
              </a:solidFill>
            </a:endParaRPr>
          </a:p>
        </p:txBody>
      </p:sp>
    </p:spTree>
    <p:extLst>
      <p:ext uri="{BB962C8B-B14F-4D97-AF65-F5344CB8AC3E}">
        <p14:creationId xmlns:p14="http://schemas.microsoft.com/office/powerpoint/2010/main" val="320724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C4DA-A88A-D97A-199F-2971B862CAB3}"/>
              </a:ext>
            </a:extLst>
          </p:cNvPr>
          <p:cNvSpPr>
            <a:spLocks noGrp="1"/>
          </p:cNvSpPr>
          <p:nvPr>
            <p:ph type="title"/>
          </p:nvPr>
        </p:nvSpPr>
        <p:spPr/>
        <p:txBody>
          <a:bodyPr>
            <a:normAutofit/>
          </a:bodyPr>
          <a:lstStyle/>
          <a:p>
            <a:r>
              <a:rPr lang="en-GB" sz="4000" b="1" dirty="0">
                <a:latin typeface="+mn-lt"/>
              </a:rPr>
              <a:t>Project groups</a:t>
            </a:r>
          </a:p>
        </p:txBody>
      </p:sp>
      <p:pic>
        <p:nvPicPr>
          <p:cNvPr id="5" name="Picture 4">
            <a:extLst>
              <a:ext uri="{FF2B5EF4-FFF2-40B4-BE49-F238E27FC236}">
                <a16:creationId xmlns:a16="http://schemas.microsoft.com/office/drawing/2014/main" id="{CBFD369B-C5F4-AF04-B09A-EE38D917569B}"/>
              </a:ext>
            </a:extLst>
          </p:cNvPr>
          <p:cNvPicPr>
            <a:picLocks noChangeAspect="1"/>
          </p:cNvPicPr>
          <p:nvPr/>
        </p:nvPicPr>
        <p:blipFill>
          <a:blip r:embed="rId2"/>
          <a:srcRect t="12162"/>
          <a:stretch/>
        </p:blipFill>
        <p:spPr>
          <a:xfrm>
            <a:off x="1405288" y="1405528"/>
            <a:ext cx="8916653" cy="4959628"/>
          </a:xfrm>
          <a:prstGeom prst="rect">
            <a:avLst/>
          </a:prstGeom>
        </p:spPr>
      </p:pic>
    </p:spTree>
    <p:extLst>
      <p:ext uri="{BB962C8B-B14F-4D97-AF65-F5344CB8AC3E}">
        <p14:creationId xmlns:p14="http://schemas.microsoft.com/office/powerpoint/2010/main" val="168846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1A0D-950F-70A7-F6DE-51ED037B1437}"/>
              </a:ext>
            </a:extLst>
          </p:cNvPr>
          <p:cNvSpPr>
            <a:spLocks noGrp="1"/>
          </p:cNvSpPr>
          <p:nvPr>
            <p:ph type="title"/>
          </p:nvPr>
        </p:nvSpPr>
        <p:spPr/>
        <p:txBody>
          <a:bodyPr>
            <a:normAutofit/>
          </a:bodyPr>
          <a:lstStyle/>
          <a:p>
            <a:r>
              <a:rPr lang="en-GB" sz="4000" b="1" dirty="0">
                <a:latin typeface="+mn-lt"/>
              </a:rPr>
              <a:t>Objective</a:t>
            </a:r>
          </a:p>
        </p:txBody>
      </p:sp>
      <p:sp>
        <p:nvSpPr>
          <p:cNvPr id="3" name="Content Placeholder 2">
            <a:extLst>
              <a:ext uri="{FF2B5EF4-FFF2-40B4-BE49-F238E27FC236}">
                <a16:creationId xmlns:a16="http://schemas.microsoft.com/office/drawing/2014/main" id="{B73D9269-E9E9-737B-6E41-2B7B9E110AC1}"/>
              </a:ext>
            </a:extLst>
          </p:cNvPr>
          <p:cNvSpPr>
            <a:spLocks noGrp="1"/>
          </p:cNvSpPr>
          <p:nvPr>
            <p:ph idx="1"/>
          </p:nvPr>
        </p:nvSpPr>
        <p:spPr>
          <a:xfrm>
            <a:off x="1011455" y="2249137"/>
            <a:ext cx="10515600" cy="4351338"/>
          </a:xfrm>
        </p:spPr>
        <p:txBody>
          <a:bodyPr/>
          <a:lstStyle/>
          <a:p>
            <a:endParaRPr lang="en-GB" sz="1800" kern="100" dirty="0">
              <a:latin typeface="Aptos" panose="020B0004020202020204" pitchFamily="34" charset="0"/>
              <a:ea typeface="Aptos" panose="020B0004020202020204" pitchFamily="34" charset="0"/>
              <a:cs typeface="Times New Roman" panose="02020603050405020304" pitchFamily="18" charset="0"/>
            </a:endParaRPr>
          </a:p>
          <a:p>
            <a:r>
              <a:rPr lang="en-GB" sz="1800" kern="100" dirty="0">
                <a:latin typeface="Aptos" panose="020B0004020202020204" pitchFamily="34" charset="0"/>
                <a:ea typeface="Aptos" panose="020B0004020202020204" pitchFamily="34" charset="0"/>
                <a:cs typeface="Times New Roman" panose="02020603050405020304" pitchFamily="18" charset="0"/>
              </a:rPr>
              <a:t>Revisiting and consolidating your learning from days 1 to 4, the group work will provide an opportunity to design your study, from selecting the model to collecting and analysing data. </a:t>
            </a:r>
          </a:p>
          <a:p>
            <a:pPr marL="0" indent="0">
              <a:buNone/>
            </a:pPr>
            <a:endParaRPr lang="en-GB" dirty="0"/>
          </a:p>
        </p:txBody>
      </p:sp>
      <p:cxnSp>
        <p:nvCxnSpPr>
          <p:cNvPr id="4" name="Straight Connector 3">
            <a:extLst>
              <a:ext uri="{FF2B5EF4-FFF2-40B4-BE49-F238E27FC236}">
                <a16:creationId xmlns:a16="http://schemas.microsoft.com/office/drawing/2014/main" id="{242A2B26-B5A0-9624-F6B9-33E36576D200}"/>
              </a:ext>
            </a:extLst>
          </p:cNvPr>
          <p:cNvCxnSpPr>
            <a:cxnSpLocks/>
          </p:cNvCxnSpPr>
          <p:nvPr/>
        </p:nvCxnSpPr>
        <p:spPr>
          <a:xfrm>
            <a:off x="0" y="1371388"/>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3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86F8F9-3FE3-AC10-9DE4-E2C99FEA8291}"/>
              </a:ext>
            </a:extLst>
          </p:cNvPr>
          <p:cNvSpPr txBox="1"/>
          <p:nvPr/>
        </p:nvSpPr>
        <p:spPr>
          <a:xfrm>
            <a:off x="202281" y="399270"/>
            <a:ext cx="8924815" cy="707886"/>
          </a:xfrm>
          <a:prstGeom prst="rect">
            <a:avLst/>
          </a:prstGeom>
          <a:noFill/>
        </p:spPr>
        <p:txBody>
          <a:bodyPr wrap="none" rtlCol="0">
            <a:spAutoFit/>
          </a:bodyPr>
          <a:lstStyle/>
          <a:p>
            <a:r>
              <a:rPr lang="en-US" sz="4000" b="1" dirty="0"/>
              <a:t>Methods, Strategies, and Justification</a:t>
            </a:r>
          </a:p>
        </p:txBody>
      </p:sp>
      <p:sp>
        <p:nvSpPr>
          <p:cNvPr id="5" name="TextBox 4">
            <a:extLst>
              <a:ext uri="{FF2B5EF4-FFF2-40B4-BE49-F238E27FC236}">
                <a16:creationId xmlns:a16="http://schemas.microsoft.com/office/drawing/2014/main" id="{4318CB14-2A04-03A5-8A1F-EA897CF8944C}"/>
              </a:ext>
            </a:extLst>
          </p:cNvPr>
          <p:cNvSpPr txBox="1"/>
          <p:nvPr/>
        </p:nvSpPr>
        <p:spPr>
          <a:xfrm>
            <a:off x="1199701" y="1835778"/>
            <a:ext cx="5511060" cy="1477328"/>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0070C0"/>
                </a:solidFill>
              </a:rPr>
              <a:t>Single nucleotide variant in the promoter</a:t>
            </a:r>
          </a:p>
          <a:p>
            <a:pPr marL="285750" indent="-285750">
              <a:buFont typeface="Arial" panose="020B0604020202020204" pitchFamily="34" charset="0"/>
              <a:buChar char="•"/>
            </a:pPr>
            <a:r>
              <a:rPr lang="en-US" dirty="0">
                <a:solidFill>
                  <a:srgbClr val="0070C0"/>
                </a:solidFill>
              </a:rPr>
              <a:t>Which CRISPR technology might you use?</a:t>
            </a:r>
          </a:p>
          <a:p>
            <a:pPr marL="285750" indent="-285750">
              <a:buFont typeface="Arial" panose="020B0604020202020204" pitchFamily="34" charset="0"/>
              <a:buChar char="•"/>
            </a:pPr>
            <a:r>
              <a:rPr lang="en-US" dirty="0">
                <a:solidFill>
                  <a:srgbClr val="0070C0"/>
                </a:solidFill>
              </a:rPr>
              <a:t>How will you design your gRNAs?</a:t>
            </a:r>
          </a:p>
          <a:p>
            <a:pPr marL="285750" indent="-285750">
              <a:buFont typeface="Arial" panose="020B0604020202020204" pitchFamily="34" charset="0"/>
              <a:buChar char="•"/>
            </a:pPr>
            <a:r>
              <a:rPr lang="en-US" dirty="0">
                <a:solidFill>
                  <a:srgbClr val="0070C0"/>
                </a:solidFill>
              </a:rPr>
              <a:t>Which cell type?</a:t>
            </a:r>
          </a:p>
          <a:p>
            <a:pPr marL="285750" indent="-285750">
              <a:buFont typeface="Arial" panose="020B0604020202020204" pitchFamily="34" charset="0"/>
              <a:buChar char="•"/>
            </a:pPr>
            <a:r>
              <a:rPr lang="en-US" dirty="0">
                <a:solidFill>
                  <a:srgbClr val="0070C0"/>
                </a:solidFill>
              </a:rPr>
              <a:t>How might you validate the engineered cell model?</a:t>
            </a:r>
          </a:p>
        </p:txBody>
      </p:sp>
      <p:sp>
        <p:nvSpPr>
          <p:cNvPr id="6" name="TextBox 5">
            <a:extLst>
              <a:ext uri="{FF2B5EF4-FFF2-40B4-BE49-F238E27FC236}">
                <a16:creationId xmlns:a16="http://schemas.microsoft.com/office/drawing/2014/main" id="{1831C27A-AFBA-F76B-98B0-D457691879FA}"/>
              </a:ext>
            </a:extLst>
          </p:cNvPr>
          <p:cNvSpPr txBox="1"/>
          <p:nvPr/>
        </p:nvSpPr>
        <p:spPr>
          <a:xfrm>
            <a:off x="1157927" y="3562725"/>
            <a:ext cx="6847965" cy="923330"/>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5"/>
                </a:solidFill>
              </a:rPr>
              <a:t>What gRNA library might you use?</a:t>
            </a:r>
          </a:p>
          <a:p>
            <a:pPr marL="285750" indent="-285750">
              <a:buFont typeface="Arial" panose="020B0604020202020204" pitchFamily="34" charset="0"/>
              <a:buChar char="•"/>
            </a:pPr>
            <a:r>
              <a:rPr lang="en-US" dirty="0">
                <a:solidFill>
                  <a:schemeClr val="accent5"/>
                </a:solidFill>
              </a:rPr>
              <a:t>Which controls will be important to include</a:t>
            </a:r>
          </a:p>
          <a:p>
            <a:pPr marL="285750" indent="-285750">
              <a:buFont typeface="Arial" panose="020B0604020202020204" pitchFamily="34" charset="0"/>
              <a:buChar char="•"/>
            </a:pPr>
            <a:r>
              <a:rPr lang="en-US" dirty="0">
                <a:solidFill>
                  <a:schemeClr val="accent5"/>
                </a:solidFill>
              </a:rPr>
              <a:t>What will your screen readout be and how will you measure this?</a:t>
            </a:r>
          </a:p>
        </p:txBody>
      </p:sp>
      <p:sp>
        <p:nvSpPr>
          <p:cNvPr id="7" name="TextBox 6">
            <a:extLst>
              <a:ext uri="{FF2B5EF4-FFF2-40B4-BE49-F238E27FC236}">
                <a16:creationId xmlns:a16="http://schemas.microsoft.com/office/drawing/2014/main" id="{6ABD37A8-3696-B39E-ABE3-A15BC9AF3470}"/>
              </a:ext>
            </a:extLst>
          </p:cNvPr>
          <p:cNvSpPr txBox="1"/>
          <p:nvPr/>
        </p:nvSpPr>
        <p:spPr>
          <a:xfrm>
            <a:off x="8969726" y="2215909"/>
            <a:ext cx="1093569" cy="369332"/>
          </a:xfrm>
          <a:prstGeom prst="rect">
            <a:avLst/>
          </a:prstGeom>
          <a:noFill/>
        </p:spPr>
        <p:txBody>
          <a:bodyPr wrap="none" rtlCol="0">
            <a:spAutoFit/>
          </a:bodyPr>
          <a:lstStyle/>
          <a:p>
            <a:r>
              <a:rPr lang="en-US" b="1" dirty="0"/>
              <a:t>1. model</a:t>
            </a:r>
          </a:p>
        </p:txBody>
      </p:sp>
      <p:sp>
        <p:nvSpPr>
          <p:cNvPr id="8" name="TextBox 7">
            <a:extLst>
              <a:ext uri="{FF2B5EF4-FFF2-40B4-BE49-F238E27FC236}">
                <a16:creationId xmlns:a16="http://schemas.microsoft.com/office/drawing/2014/main" id="{AE1AED23-FADD-68A9-5142-DAD862385A68}"/>
              </a:ext>
            </a:extLst>
          </p:cNvPr>
          <p:cNvSpPr txBox="1"/>
          <p:nvPr/>
        </p:nvSpPr>
        <p:spPr>
          <a:xfrm>
            <a:off x="8969726" y="3638506"/>
            <a:ext cx="1140697" cy="369332"/>
          </a:xfrm>
          <a:prstGeom prst="rect">
            <a:avLst/>
          </a:prstGeom>
          <a:noFill/>
        </p:spPr>
        <p:txBody>
          <a:bodyPr wrap="none" rtlCol="0">
            <a:spAutoFit/>
          </a:bodyPr>
          <a:lstStyle/>
          <a:p>
            <a:r>
              <a:rPr lang="en-US" b="1" dirty="0"/>
              <a:t>2. screen</a:t>
            </a:r>
          </a:p>
        </p:txBody>
      </p:sp>
      <p:sp>
        <p:nvSpPr>
          <p:cNvPr id="9" name="TextBox 8">
            <a:extLst>
              <a:ext uri="{FF2B5EF4-FFF2-40B4-BE49-F238E27FC236}">
                <a16:creationId xmlns:a16="http://schemas.microsoft.com/office/drawing/2014/main" id="{363248CD-113B-225C-5788-BBB0430A172B}"/>
              </a:ext>
            </a:extLst>
          </p:cNvPr>
          <p:cNvSpPr txBox="1"/>
          <p:nvPr/>
        </p:nvSpPr>
        <p:spPr>
          <a:xfrm>
            <a:off x="8969726" y="5054216"/>
            <a:ext cx="1290418" cy="369332"/>
          </a:xfrm>
          <a:prstGeom prst="rect">
            <a:avLst/>
          </a:prstGeom>
          <a:noFill/>
        </p:spPr>
        <p:txBody>
          <a:bodyPr wrap="none" rtlCol="0">
            <a:spAutoFit/>
          </a:bodyPr>
          <a:lstStyle/>
          <a:p>
            <a:r>
              <a:rPr lang="en-US" b="1" dirty="0"/>
              <a:t>3. analysis</a:t>
            </a:r>
          </a:p>
        </p:txBody>
      </p:sp>
      <p:sp>
        <p:nvSpPr>
          <p:cNvPr id="10" name="TextBox 9">
            <a:extLst>
              <a:ext uri="{FF2B5EF4-FFF2-40B4-BE49-F238E27FC236}">
                <a16:creationId xmlns:a16="http://schemas.microsoft.com/office/drawing/2014/main" id="{8AAFE028-53F5-2E40-7A3A-643B7A58F80E}"/>
              </a:ext>
            </a:extLst>
          </p:cNvPr>
          <p:cNvSpPr txBox="1"/>
          <p:nvPr/>
        </p:nvSpPr>
        <p:spPr>
          <a:xfrm>
            <a:off x="1175368" y="4805035"/>
            <a:ext cx="6830524" cy="923330"/>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6">
                    <a:lumMod val="75000"/>
                  </a:schemeClr>
                </a:solidFill>
              </a:rPr>
              <a:t>What normalizations would be relevant for the sequencing data?</a:t>
            </a:r>
          </a:p>
          <a:p>
            <a:pPr marL="285750" indent="-285750">
              <a:buFont typeface="Arial" panose="020B0604020202020204" pitchFamily="34" charset="0"/>
              <a:buChar char="•"/>
            </a:pPr>
            <a:r>
              <a:rPr lang="en-US" dirty="0">
                <a:solidFill>
                  <a:schemeClr val="accent6">
                    <a:lumMod val="75000"/>
                  </a:schemeClr>
                </a:solidFill>
              </a:rPr>
              <a:t>Which statistical approach might you use to </a:t>
            </a:r>
            <a:r>
              <a:rPr lang="en-US" dirty="0" err="1">
                <a:solidFill>
                  <a:schemeClr val="accent6">
                    <a:lumMod val="75000"/>
                  </a:schemeClr>
                </a:solidFill>
              </a:rPr>
              <a:t>analyse</a:t>
            </a:r>
            <a:r>
              <a:rPr lang="en-US" dirty="0">
                <a:solidFill>
                  <a:schemeClr val="accent6">
                    <a:lumMod val="75000"/>
                  </a:schemeClr>
                </a:solidFill>
              </a:rPr>
              <a:t> the screen?</a:t>
            </a:r>
          </a:p>
          <a:p>
            <a:pPr marL="285750" indent="-285750">
              <a:buFont typeface="Arial" panose="020B0604020202020204" pitchFamily="34" charset="0"/>
              <a:buChar char="•"/>
            </a:pPr>
            <a:r>
              <a:rPr lang="en-US" dirty="0">
                <a:solidFill>
                  <a:schemeClr val="accent6">
                    <a:lumMod val="75000"/>
                  </a:schemeClr>
                </a:solidFill>
              </a:rPr>
              <a:t>Describe any validation or next steps</a:t>
            </a:r>
          </a:p>
        </p:txBody>
      </p:sp>
      <p:cxnSp>
        <p:nvCxnSpPr>
          <p:cNvPr id="11" name="Straight Connector 10">
            <a:extLst>
              <a:ext uri="{FF2B5EF4-FFF2-40B4-BE49-F238E27FC236}">
                <a16:creationId xmlns:a16="http://schemas.microsoft.com/office/drawing/2014/main" id="{A5A1984E-3FE2-F806-0597-90B48B205F68}"/>
              </a:ext>
            </a:extLst>
          </p:cNvPr>
          <p:cNvCxnSpPr>
            <a:cxnSpLocks/>
          </p:cNvCxnSpPr>
          <p:nvPr/>
        </p:nvCxnSpPr>
        <p:spPr>
          <a:xfrm>
            <a:off x="0" y="1101880"/>
            <a:ext cx="12192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Google Shape;93;p1">
            <a:extLst>
              <a:ext uri="{FF2B5EF4-FFF2-40B4-BE49-F238E27FC236}">
                <a16:creationId xmlns:a16="http://schemas.microsoft.com/office/drawing/2014/main" id="{7E7003C9-A55C-2637-B09D-960394541524}"/>
              </a:ext>
            </a:extLst>
          </p:cNvPr>
          <p:cNvPicPr preferRelativeResize="0"/>
          <p:nvPr/>
        </p:nvPicPr>
        <p:blipFill rotWithShape="1">
          <a:blip r:embed="rId2">
            <a:alphaModFix/>
          </a:blip>
          <a:srcRect/>
          <a:stretch/>
        </p:blipFill>
        <p:spPr>
          <a:xfrm>
            <a:off x="606761" y="5934895"/>
            <a:ext cx="1893413" cy="651334"/>
          </a:xfrm>
          <a:prstGeom prst="rect">
            <a:avLst/>
          </a:prstGeom>
          <a:noFill/>
          <a:ln>
            <a:noFill/>
          </a:ln>
        </p:spPr>
      </p:pic>
      <p:sp>
        <p:nvSpPr>
          <p:cNvPr id="13" name="TextBox 12">
            <a:extLst>
              <a:ext uri="{FF2B5EF4-FFF2-40B4-BE49-F238E27FC236}">
                <a16:creationId xmlns:a16="http://schemas.microsoft.com/office/drawing/2014/main" id="{FBFB7E3B-DC79-7E39-B451-B0AC344E048C}"/>
              </a:ext>
            </a:extLst>
          </p:cNvPr>
          <p:cNvSpPr txBox="1"/>
          <p:nvPr/>
        </p:nvSpPr>
        <p:spPr>
          <a:xfrm>
            <a:off x="2774839" y="6146754"/>
            <a:ext cx="1271310" cy="338554"/>
          </a:xfrm>
          <a:prstGeom prst="rect">
            <a:avLst/>
          </a:prstGeom>
          <a:noFill/>
        </p:spPr>
        <p:txBody>
          <a:bodyPr wrap="none" rtlCol="0">
            <a:spAutoFit/>
          </a:bodyPr>
          <a:lstStyle/>
          <a:p>
            <a:r>
              <a:rPr lang="en-US" sz="1600" dirty="0">
                <a:solidFill>
                  <a:schemeClr val="bg1">
                    <a:lumMod val="50000"/>
                  </a:schemeClr>
                </a:solidFill>
              </a:rPr>
              <a:t>Matt Coelho</a:t>
            </a:r>
          </a:p>
        </p:txBody>
      </p:sp>
      <p:sp>
        <p:nvSpPr>
          <p:cNvPr id="14" name="TextBox 13">
            <a:extLst>
              <a:ext uri="{FF2B5EF4-FFF2-40B4-BE49-F238E27FC236}">
                <a16:creationId xmlns:a16="http://schemas.microsoft.com/office/drawing/2014/main" id="{01D94808-5778-3B7F-AAA9-FBD5BB15EF65}"/>
              </a:ext>
            </a:extLst>
          </p:cNvPr>
          <p:cNvSpPr txBox="1"/>
          <p:nvPr/>
        </p:nvSpPr>
        <p:spPr>
          <a:xfrm>
            <a:off x="1199701" y="1279845"/>
            <a:ext cx="7170104" cy="400110"/>
          </a:xfrm>
          <a:prstGeom prst="rect">
            <a:avLst/>
          </a:prstGeom>
          <a:noFill/>
        </p:spPr>
        <p:txBody>
          <a:bodyPr wrap="none" rtlCol="0">
            <a:spAutoFit/>
          </a:bodyPr>
          <a:lstStyle/>
          <a:p>
            <a:r>
              <a:rPr lang="en-US" sz="2000" dirty="0"/>
              <a:t>There are no “correct” answers here. Just justify your approach. </a:t>
            </a:r>
          </a:p>
        </p:txBody>
      </p:sp>
    </p:spTree>
    <p:extLst>
      <p:ext uri="{BB962C8B-B14F-4D97-AF65-F5344CB8AC3E}">
        <p14:creationId xmlns:p14="http://schemas.microsoft.com/office/powerpoint/2010/main" val="176005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AF38-2E70-E0EC-C784-5972A691075E}"/>
              </a:ext>
            </a:extLst>
          </p:cNvPr>
          <p:cNvSpPr>
            <a:spLocks noGrp="1"/>
          </p:cNvSpPr>
          <p:nvPr>
            <p:ph type="title"/>
          </p:nvPr>
        </p:nvSpPr>
        <p:spPr/>
        <p:txBody>
          <a:bodyPr>
            <a:normAutofit/>
          </a:bodyPr>
          <a:lstStyle/>
          <a:p>
            <a:r>
              <a:rPr lang="en-GB" sz="4000" b="1" dirty="0">
                <a:latin typeface="+mn-lt"/>
              </a:rPr>
              <a:t>Structuring your work</a:t>
            </a:r>
          </a:p>
        </p:txBody>
      </p:sp>
      <p:sp>
        <p:nvSpPr>
          <p:cNvPr id="3" name="Content Placeholder 2">
            <a:extLst>
              <a:ext uri="{FF2B5EF4-FFF2-40B4-BE49-F238E27FC236}">
                <a16:creationId xmlns:a16="http://schemas.microsoft.com/office/drawing/2014/main" id="{D13F76EA-32C4-B099-9863-E1B9430ED66C}"/>
              </a:ext>
            </a:extLst>
          </p:cNvPr>
          <p:cNvSpPr>
            <a:spLocks noGrp="1"/>
          </p:cNvSpPr>
          <p:nvPr>
            <p:ph idx="1"/>
          </p:nvPr>
        </p:nvSpPr>
        <p:spPr/>
        <p:txBody>
          <a:bodyPr>
            <a:normAutofit/>
          </a:bodyPr>
          <a:lstStyle/>
          <a:p>
            <a:r>
              <a:rPr lang="en-GB" sz="2400" dirty="0"/>
              <a:t>This is a 10-minute group presentation with 5 minutes allocated for questions. </a:t>
            </a:r>
          </a:p>
          <a:p>
            <a:r>
              <a:rPr lang="en-GB" sz="2400" dirty="0"/>
              <a:t>You may emphasize one or more categories (Model, Screen, and Analysis) in your discussion. </a:t>
            </a:r>
          </a:p>
          <a:p>
            <a:r>
              <a:rPr lang="en-GB" sz="2400" dirty="0"/>
              <a:t>The presentation can be delivered by all team members or by a selected representative</a:t>
            </a:r>
          </a:p>
        </p:txBody>
      </p:sp>
      <p:cxnSp>
        <p:nvCxnSpPr>
          <p:cNvPr id="4" name="Straight Connector 3">
            <a:extLst>
              <a:ext uri="{FF2B5EF4-FFF2-40B4-BE49-F238E27FC236}">
                <a16:creationId xmlns:a16="http://schemas.microsoft.com/office/drawing/2014/main" id="{1DB09BBC-F5F3-0CB2-5B2B-C4F131A79AD4}"/>
              </a:ext>
            </a:extLst>
          </p:cNvPr>
          <p:cNvCxnSpPr>
            <a:cxnSpLocks/>
          </p:cNvCxnSpPr>
          <p:nvPr/>
        </p:nvCxnSpPr>
        <p:spPr>
          <a:xfrm>
            <a:off x="0" y="1371388"/>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235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5F9D-D778-C6CC-C245-80AAF7E95F71}"/>
              </a:ext>
            </a:extLst>
          </p:cNvPr>
          <p:cNvSpPr>
            <a:spLocks noGrp="1"/>
          </p:cNvSpPr>
          <p:nvPr>
            <p:ph type="title"/>
          </p:nvPr>
        </p:nvSpPr>
        <p:spPr/>
        <p:txBody>
          <a:bodyPr>
            <a:normAutofit/>
          </a:bodyPr>
          <a:lstStyle/>
          <a:p>
            <a:r>
              <a:rPr lang="en-GB" sz="4000" b="1" dirty="0">
                <a:latin typeface="+mn-lt"/>
              </a:rPr>
              <a:t>Scenario </a:t>
            </a:r>
          </a:p>
        </p:txBody>
      </p:sp>
      <p:sp>
        <p:nvSpPr>
          <p:cNvPr id="3" name="Content Placeholder 2">
            <a:extLst>
              <a:ext uri="{FF2B5EF4-FFF2-40B4-BE49-F238E27FC236}">
                <a16:creationId xmlns:a16="http://schemas.microsoft.com/office/drawing/2014/main" id="{29935853-9DC8-237C-ABB3-392362D93C98}"/>
              </a:ext>
            </a:extLst>
          </p:cNvPr>
          <p:cNvSpPr>
            <a:spLocks noGrp="1"/>
          </p:cNvSpPr>
          <p:nvPr>
            <p:ph idx="1"/>
          </p:nvPr>
        </p:nvSpPr>
        <p:spPr/>
        <p:txBody>
          <a:bodyPr>
            <a:normAutofit fontScale="92500" lnSpcReduction="20000"/>
          </a:bodyPr>
          <a:lstStyle/>
          <a:p>
            <a:pPr>
              <a:lnSpc>
                <a:spcPct val="115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A mutation in the promoter of the gene </a:t>
            </a:r>
            <a:r>
              <a:rPr lang="en-GB" sz="1800" i="1" kern="100" dirty="0">
                <a:effectLst/>
                <a:latin typeface="Aptos" panose="020B0004020202020204" pitchFamily="34" charset="0"/>
                <a:ea typeface="Aptos" panose="020B0004020202020204" pitchFamily="34" charset="0"/>
                <a:cs typeface="Times New Roman" panose="02020603050405020304" pitchFamily="18" charset="0"/>
              </a:rPr>
              <a:t>B2M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has recently been found to alter the expression of B2M, a cell surface protein. This leads to an uncommon blood disorder. </a:t>
            </a:r>
          </a:p>
          <a:p>
            <a:pPr>
              <a:lnSpc>
                <a:spcPct val="115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presence of the mutation does not always lead to disease, suggesting there are other factors at play. Your research team has been tasked with identifying genes involved in disease progression - particularly new drug targets to reverse the blood disorder. </a:t>
            </a:r>
          </a:p>
          <a:p>
            <a:pPr marL="0" indent="0">
              <a:lnSpc>
                <a:spcPct val="115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lnSpc>
                <a:spcPct val="115000"/>
              </a:lnSpc>
              <a:buFont typeface="+mj-lt"/>
              <a:buAutoNum type="arabicPeriod"/>
            </a:pPr>
            <a:r>
              <a:rPr lang="en-GB" sz="1800"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Describe a CRISPR-based workflow to introduce the promoter mutation in </a:t>
            </a:r>
            <a:r>
              <a:rPr lang="en-GB" sz="1800" i="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B2M</a:t>
            </a:r>
            <a:r>
              <a:rPr lang="en-GB" sz="1800"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 in a cell model. </a:t>
            </a:r>
          </a:p>
          <a:p>
            <a:pPr marL="342900" lvl="0" indent="-342900">
              <a:lnSpc>
                <a:spcPct val="115000"/>
              </a:lnSpc>
              <a:buFont typeface="+mj-lt"/>
              <a:buAutoNum type="arabicPeriod"/>
            </a:pPr>
            <a:r>
              <a:rPr lang="en-GB" sz="1800"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Describe how you would design a CRISPR KO screen to identify modulators of </a:t>
            </a:r>
            <a:r>
              <a:rPr lang="en-GB" sz="1800" i="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B2M</a:t>
            </a:r>
            <a:r>
              <a:rPr lang="en-GB" sz="1800"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 expression in this modified cell model. </a:t>
            </a:r>
          </a:p>
          <a:p>
            <a:pPr indent="0">
              <a:lnSpc>
                <a:spcPct val="115000"/>
              </a:lnSpc>
              <a:spcAft>
                <a:spcPts val="800"/>
              </a:spcAft>
              <a:buNone/>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For each step, give a rationale for your approach and describe the analysis in each case. </a:t>
            </a:r>
          </a:p>
          <a:p>
            <a:endParaRPr lang="en-GB" dirty="0"/>
          </a:p>
        </p:txBody>
      </p:sp>
      <p:cxnSp>
        <p:nvCxnSpPr>
          <p:cNvPr id="4" name="Straight Connector 3">
            <a:extLst>
              <a:ext uri="{FF2B5EF4-FFF2-40B4-BE49-F238E27FC236}">
                <a16:creationId xmlns:a16="http://schemas.microsoft.com/office/drawing/2014/main" id="{285A267A-4ED3-E7B1-2D37-1457AD9AF1CE}"/>
              </a:ext>
            </a:extLst>
          </p:cNvPr>
          <p:cNvCxnSpPr>
            <a:cxnSpLocks/>
          </p:cNvCxnSpPr>
          <p:nvPr/>
        </p:nvCxnSpPr>
        <p:spPr>
          <a:xfrm>
            <a:off x="0" y="1371388"/>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769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411</TotalTime>
  <Words>356</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Roboto bold</vt:lpstr>
      <vt:lpstr>Office Theme</vt:lpstr>
      <vt:lpstr>Group work - Day 5</vt:lpstr>
      <vt:lpstr>Project groups</vt:lpstr>
      <vt:lpstr>Objective</vt:lpstr>
      <vt:lpstr>PowerPoint Presentation</vt:lpstr>
      <vt:lpstr>Structuring your work</vt:lpstr>
      <vt:lpstr>Scenario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Coelho</dc:creator>
  <cp:lastModifiedBy>Kalpana Surendranath</cp:lastModifiedBy>
  <cp:revision>25</cp:revision>
  <dcterms:created xsi:type="dcterms:W3CDTF">2024-10-08T07:49:02Z</dcterms:created>
  <dcterms:modified xsi:type="dcterms:W3CDTF">2024-10-10T19:10:08Z</dcterms:modified>
</cp:coreProperties>
</file>