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61" r:id="rId3"/>
    <p:sldId id="256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CF8B3-5CA6-47FF-A584-94E85E61332A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72F19-9C8B-42B7-B424-0A14AD2C0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24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3e7ad6c8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3e7ad6c8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from yesterday that we can’t do much with our raw FASTQ reads - we need to align them to the genome to have a meaningful understanding of what the genome of our tumor and normal actually look like.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E21E-409B-21C4-44E7-EBB13CBCE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415AF-6AF2-E865-9060-B4E1958C9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C96E8-091F-ADAB-EF14-FACB3321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808E-7281-43F3-8F0F-0BDE732EB27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E4975-E440-5AA7-22C5-9E2ACDC3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DAA12-FEC8-613A-498D-C5AD7251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2583-00DF-4277-BE24-97E6D1D4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E9A8F-2220-AB26-9CC0-70CEBA70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7A12D-B645-09A1-DFD2-98C814CF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63E23-AC9B-5C4A-957B-A738DCB3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808E-7281-43F3-8F0F-0BDE732EB27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E1FDD-A347-CB13-4948-25D91CD7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265CE-34E5-47B3-FEC4-8E6CE220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2583-00DF-4277-BE24-97E6D1D4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6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BC7331-1F3C-7692-1D0E-5D0125E5C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97CCC-915C-265F-BA73-F87C6E061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DEF24-F15C-974C-78B7-882774E6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808E-7281-43F3-8F0F-0BDE732EB27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D4112-D09C-EE12-099E-7DFA6B56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EEE0D-727F-B099-6188-9AF80304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2583-00DF-4277-BE24-97E6D1D4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5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C1E9C9-86B2-5C20-1359-6559E1171DB7}"/>
              </a:ext>
            </a:extLst>
          </p:cNvPr>
          <p:cNvSpPr/>
          <p:nvPr userDrawn="1"/>
        </p:nvSpPr>
        <p:spPr>
          <a:xfrm>
            <a:off x="0" y="53793"/>
            <a:ext cx="12192000" cy="1407459"/>
          </a:xfrm>
          <a:prstGeom prst="rect">
            <a:avLst/>
          </a:prstGeom>
          <a:solidFill>
            <a:srgbClr val="00B05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5333">
                <a:latin typeface="Bell MT" panose="02020503060305020303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913195E-9362-061C-E6D3-E07E55AFA150}"/>
              </a:ext>
            </a:extLst>
          </p:cNvPr>
          <p:cNvCxnSpPr/>
          <p:nvPr userDrawn="1"/>
        </p:nvCxnSpPr>
        <p:spPr>
          <a:xfrm>
            <a:off x="0" y="6774240"/>
            <a:ext cx="12192000" cy="0"/>
          </a:xfrm>
          <a:prstGeom prst="line">
            <a:avLst/>
          </a:prstGeom>
          <a:ln w="76200">
            <a:solidFill>
              <a:srgbClr val="FD337B">
                <a:alpha val="2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4281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B45C-930D-4BBF-4647-CDEAA2C8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E77D-84EF-637B-22C7-E6FC3319A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DF0E1-4054-41C7-4563-B845352D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808E-7281-43F3-8F0F-0BDE732EB27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9A04B-0C9D-EBC7-E7DC-E26B0E6A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44DE9-B8F8-D7FE-36BB-158AB5E8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2583-00DF-4277-BE24-97E6D1D4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D126-888B-B1DE-B85C-692A75CF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829E-5F87-7C07-AC5C-2E1341A56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334AD-27D2-51C9-7BA9-EF5703DA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808E-7281-43F3-8F0F-0BDE732EB27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5E032-3CCB-FEA5-759E-5C93B22F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BF92-8E8B-4AED-E1E0-8566BE25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2583-00DF-4277-BE24-97E6D1D4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69DA-753E-27BA-7CC9-8BC8C09D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D2B64-28BD-4DCF-6EE1-FE939555A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68E56-75C6-5B2B-F587-10278AC10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5DC2E-0025-B83A-DE0A-E44AB1C7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808E-7281-43F3-8F0F-0BDE732EB27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40E83-F721-4A2A-9F3E-C872CCA9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954F6-166F-A9B4-1FD6-D7AA00C8F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2583-00DF-4277-BE24-97E6D1D4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196E-10A6-2292-44E8-1F49880C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59DE7-ED0E-D69C-48ED-C9E772EA1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57AC3-3DCD-F8E7-90A8-0F08512E0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8DC78-C5CE-E809-89E7-0B02E4200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7E6FB-1F65-C82B-8C1E-B3F27FA6A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A9BB6-92DC-E461-95A4-A59B099A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808E-7281-43F3-8F0F-0BDE732EB27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DFF7E9-1E34-5A04-3D75-D9C5D9DE3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A7D015-8A39-6593-1FC8-670A8442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2583-00DF-4277-BE24-97E6D1D4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3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4CC1-6CDA-2A23-72B6-321BCC4C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ECE81-B3CF-6179-1194-6BAD73CC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808E-7281-43F3-8F0F-0BDE732EB27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0D4A6-561B-852E-CEA3-C029662B0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78AF8-E14B-7419-8377-41342945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2583-00DF-4277-BE24-97E6D1D4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FFB25-B53B-AFED-9020-03355B9A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808E-7281-43F3-8F0F-0BDE732EB27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AD439-158E-FBA0-9553-93D3F907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8CD88-F52F-6BD8-5087-2B2A6474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2583-00DF-4277-BE24-97E6D1D4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2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0296-59E9-6DBA-27B4-02795E9C1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E1A53-0483-DEDB-7B40-83835477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21B4B-891D-11C2-3827-0DC822BED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4BE8A-AAD7-CE27-DFCC-8265D74A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808E-7281-43F3-8F0F-0BDE732EB27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D5CC1-639F-0CB5-622E-F8D623ED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8C1-F1B9-C298-D4D7-0388CE43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2583-00DF-4277-BE24-97E6D1D4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6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CE72-7933-7F2C-A6E9-92E190859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FC063-C4EF-E5F4-02C1-6E68F9E59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CC4E0-CD74-2F5A-5481-266EACCC5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06C15-C623-61A7-4455-B0E818E2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808E-7281-43F3-8F0F-0BDE732EB27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0F301-3B86-AD46-404D-97421D58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EE04E-18A1-B378-A381-93B2C037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2583-00DF-4277-BE24-97E6D1D4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3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2C738-6754-4775-AC9A-C26C7633B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AEF8C-639D-3EBA-C605-FEF712A20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7A740-F03C-F7E8-1B46-62C1C3A7B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9808E-7281-43F3-8F0F-0BDE732EB27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FE2BD-9DA0-2B57-BC7D-AAA4876D9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C12B0-A194-47D2-C16E-1AD56E393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2583-00DF-4277-BE24-97E6D1D4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7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C7EB0A-AF68-90F8-FDAF-5B40E6CAA4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Bioinformatics Formats and Analysis Cheat Sheet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AA3D310-DF18-168A-3D64-FDF1FE52E7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69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dirty="0"/>
              <a:t>Bioinformatic Pipeline for a Somatic Study</a:t>
            </a:r>
            <a:endParaRPr dirty="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344" y="1733350"/>
            <a:ext cx="9651232" cy="41617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943683-73B4-5A23-A5A3-57F96E146347}"/>
              </a:ext>
            </a:extLst>
          </p:cNvPr>
          <p:cNvSpPr/>
          <p:nvPr/>
        </p:nvSpPr>
        <p:spPr>
          <a:xfrm>
            <a:off x="2036466" y="2197240"/>
            <a:ext cx="897653" cy="482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F85D16-90CB-3027-E706-B1B1CD5C844D}"/>
              </a:ext>
            </a:extLst>
          </p:cNvPr>
          <p:cNvSpPr/>
          <p:nvPr/>
        </p:nvSpPr>
        <p:spPr>
          <a:xfrm>
            <a:off x="8588189" y="2581836"/>
            <a:ext cx="1568824" cy="120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50C85F-4E8A-E24C-C4A7-44F3B45118A1}"/>
              </a:ext>
            </a:extLst>
          </p:cNvPr>
          <p:cNvSpPr/>
          <p:nvPr/>
        </p:nvSpPr>
        <p:spPr>
          <a:xfrm>
            <a:off x="4831978" y="2581836"/>
            <a:ext cx="1568824" cy="120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FASTA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9FAFEB-2689-1B3A-33EF-C31033485DE7}"/>
              </a:ext>
            </a:extLst>
          </p:cNvPr>
          <p:cNvSpPr/>
          <p:nvPr/>
        </p:nvSpPr>
        <p:spPr>
          <a:xfrm>
            <a:off x="2169461" y="2581836"/>
            <a:ext cx="1568824" cy="120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FASTQ</a:t>
            </a:r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FF4F1505-B6A7-6B1F-4B5B-9C4CCB27219D}"/>
              </a:ext>
            </a:extLst>
          </p:cNvPr>
          <p:cNvSpPr/>
          <p:nvPr/>
        </p:nvSpPr>
        <p:spPr>
          <a:xfrm>
            <a:off x="3904131" y="2956111"/>
            <a:ext cx="618565" cy="61856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s 7">
            <a:extLst>
              <a:ext uri="{FF2B5EF4-FFF2-40B4-BE49-F238E27FC236}">
                <a16:creationId xmlns:a16="http://schemas.microsoft.com/office/drawing/2014/main" id="{38626823-7136-EF89-01A0-D00F28350B9A}"/>
              </a:ext>
            </a:extLst>
          </p:cNvPr>
          <p:cNvSpPr/>
          <p:nvPr/>
        </p:nvSpPr>
        <p:spPr>
          <a:xfrm>
            <a:off x="7135907" y="2904565"/>
            <a:ext cx="717176" cy="721659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CC8745A-2437-3C53-ED73-C0E51886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</a:t>
            </a:r>
          </a:p>
        </p:txBody>
      </p:sp>
    </p:spTree>
    <p:extLst>
      <p:ext uri="{BB962C8B-B14F-4D97-AF65-F5344CB8AC3E}">
        <p14:creationId xmlns:p14="http://schemas.microsoft.com/office/powerpoint/2010/main" val="99499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F85D16-90CB-3027-E706-B1B1CD5C844D}"/>
              </a:ext>
            </a:extLst>
          </p:cNvPr>
          <p:cNvSpPr/>
          <p:nvPr/>
        </p:nvSpPr>
        <p:spPr>
          <a:xfrm>
            <a:off x="8588189" y="2581836"/>
            <a:ext cx="1568824" cy="120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VCF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50C85F-4E8A-E24C-C4A7-44F3B45118A1}"/>
              </a:ext>
            </a:extLst>
          </p:cNvPr>
          <p:cNvSpPr/>
          <p:nvPr/>
        </p:nvSpPr>
        <p:spPr>
          <a:xfrm>
            <a:off x="4831978" y="2581836"/>
            <a:ext cx="1568824" cy="120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FASTA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9FAFEB-2689-1B3A-33EF-C31033485DE7}"/>
              </a:ext>
            </a:extLst>
          </p:cNvPr>
          <p:cNvSpPr/>
          <p:nvPr/>
        </p:nvSpPr>
        <p:spPr>
          <a:xfrm>
            <a:off x="2169461" y="2581836"/>
            <a:ext cx="1568824" cy="120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BAM</a:t>
            </a:r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FF4F1505-B6A7-6B1F-4B5B-9C4CCB27219D}"/>
              </a:ext>
            </a:extLst>
          </p:cNvPr>
          <p:cNvSpPr/>
          <p:nvPr/>
        </p:nvSpPr>
        <p:spPr>
          <a:xfrm>
            <a:off x="3904131" y="2956111"/>
            <a:ext cx="618565" cy="61856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s 7">
            <a:extLst>
              <a:ext uri="{FF2B5EF4-FFF2-40B4-BE49-F238E27FC236}">
                <a16:creationId xmlns:a16="http://schemas.microsoft.com/office/drawing/2014/main" id="{38626823-7136-EF89-01A0-D00F28350B9A}"/>
              </a:ext>
            </a:extLst>
          </p:cNvPr>
          <p:cNvSpPr/>
          <p:nvPr/>
        </p:nvSpPr>
        <p:spPr>
          <a:xfrm>
            <a:off x="7135907" y="2904565"/>
            <a:ext cx="717176" cy="721659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CC8745A-2437-3C53-ED73-C0E51886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 Calling</a:t>
            </a:r>
          </a:p>
        </p:txBody>
      </p:sp>
    </p:spTree>
    <p:extLst>
      <p:ext uri="{BB962C8B-B14F-4D97-AF65-F5344CB8AC3E}">
        <p14:creationId xmlns:p14="http://schemas.microsoft.com/office/powerpoint/2010/main" val="290930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A7AD-1F74-21FF-95CB-ABB66E0F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176D93-4CF8-520D-BE0A-3F03FE3520FB}"/>
              </a:ext>
            </a:extLst>
          </p:cNvPr>
          <p:cNvSpPr/>
          <p:nvPr/>
        </p:nvSpPr>
        <p:spPr>
          <a:xfrm>
            <a:off x="8588189" y="2581836"/>
            <a:ext cx="1568824" cy="120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5BB5E0-6877-A326-04F2-923BB59F6509}"/>
              </a:ext>
            </a:extLst>
          </p:cNvPr>
          <p:cNvSpPr/>
          <p:nvPr/>
        </p:nvSpPr>
        <p:spPr>
          <a:xfrm>
            <a:off x="4831978" y="1290915"/>
            <a:ext cx="1568824" cy="120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C6E39E-4967-0543-CE0D-D03F23818036}"/>
              </a:ext>
            </a:extLst>
          </p:cNvPr>
          <p:cNvSpPr/>
          <p:nvPr/>
        </p:nvSpPr>
        <p:spPr>
          <a:xfrm>
            <a:off x="2169461" y="2581836"/>
            <a:ext cx="1568824" cy="120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VCF</a:t>
            </a:r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BDAEDB2C-D3DC-FD35-8EC4-34F0493454AE}"/>
              </a:ext>
            </a:extLst>
          </p:cNvPr>
          <p:cNvSpPr/>
          <p:nvPr/>
        </p:nvSpPr>
        <p:spPr>
          <a:xfrm>
            <a:off x="3904131" y="2956111"/>
            <a:ext cx="618565" cy="61856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quals 6">
            <a:extLst>
              <a:ext uri="{FF2B5EF4-FFF2-40B4-BE49-F238E27FC236}">
                <a16:creationId xmlns:a16="http://schemas.microsoft.com/office/drawing/2014/main" id="{AD4F2593-86CA-0668-F56E-3CB43C865D93}"/>
              </a:ext>
            </a:extLst>
          </p:cNvPr>
          <p:cNvSpPr/>
          <p:nvPr/>
        </p:nvSpPr>
        <p:spPr>
          <a:xfrm>
            <a:off x="7135907" y="2904565"/>
            <a:ext cx="717176" cy="721659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32FFA6-F0BA-F5B8-BDA4-F6DE2A541A6E}"/>
              </a:ext>
            </a:extLst>
          </p:cNvPr>
          <p:cNvSpPr/>
          <p:nvPr/>
        </p:nvSpPr>
        <p:spPr>
          <a:xfrm>
            <a:off x="4831978" y="2707339"/>
            <a:ext cx="1568824" cy="120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8B001E-8E9F-B8E6-5363-7123F9E99A13}"/>
              </a:ext>
            </a:extLst>
          </p:cNvPr>
          <p:cNvSpPr/>
          <p:nvPr/>
        </p:nvSpPr>
        <p:spPr>
          <a:xfrm>
            <a:off x="4831978" y="4123763"/>
            <a:ext cx="1568824" cy="120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15681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EE6F-B5C6-3C94-06D1-65C9E5C6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Mutational Signatures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6359DF-6701-B2BE-BBFA-18051AEDB02C}"/>
              </a:ext>
            </a:extLst>
          </p:cNvPr>
          <p:cNvSpPr/>
          <p:nvPr/>
        </p:nvSpPr>
        <p:spPr>
          <a:xfrm>
            <a:off x="8453715" y="3576914"/>
            <a:ext cx="1568824" cy="120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Mutational Signatures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935FB-1CF0-E2BC-7D10-03F4B66AF100}"/>
              </a:ext>
            </a:extLst>
          </p:cNvPr>
          <p:cNvSpPr/>
          <p:nvPr/>
        </p:nvSpPr>
        <p:spPr>
          <a:xfrm>
            <a:off x="2169461" y="4527177"/>
            <a:ext cx="1568824" cy="120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4AE0D5-72F2-D07E-C6DC-BB02A8DD2FCE}"/>
              </a:ext>
            </a:extLst>
          </p:cNvPr>
          <p:cNvSpPr/>
          <p:nvPr/>
        </p:nvSpPr>
        <p:spPr>
          <a:xfrm>
            <a:off x="2169461" y="2581836"/>
            <a:ext cx="1568824" cy="120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VCF</a:t>
            </a:r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5968286D-9356-B476-5E13-54AA4554ECAE}"/>
              </a:ext>
            </a:extLst>
          </p:cNvPr>
          <p:cNvSpPr/>
          <p:nvPr/>
        </p:nvSpPr>
        <p:spPr>
          <a:xfrm>
            <a:off x="4056531" y="3883958"/>
            <a:ext cx="618565" cy="61856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71393F-764F-57D9-CB6A-37801C71B3DC}"/>
              </a:ext>
            </a:extLst>
          </p:cNvPr>
          <p:cNvSpPr/>
          <p:nvPr/>
        </p:nvSpPr>
        <p:spPr>
          <a:xfrm>
            <a:off x="5047130" y="3574906"/>
            <a:ext cx="1568824" cy="120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0037AFC-E838-102E-6805-A3DB2313C3B3}"/>
              </a:ext>
            </a:extLst>
          </p:cNvPr>
          <p:cNvSpPr/>
          <p:nvPr/>
        </p:nvSpPr>
        <p:spPr>
          <a:xfrm>
            <a:off x="7144871" y="4067730"/>
            <a:ext cx="654423" cy="3339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E9661E-848A-F532-3765-3B526308C46B}"/>
              </a:ext>
            </a:extLst>
          </p:cNvPr>
          <p:cNvSpPr txBox="1"/>
          <p:nvPr/>
        </p:nvSpPr>
        <p:spPr>
          <a:xfrm>
            <a:off x="2745322" y="399087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832202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75</Words>
  <Application>Microsoft Office PowerPoint</Application>
  <PresentationFormat>Widescreen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Bell MT</vt:lpstr>
      <vt:lpstr>Calibri</vt:lpstr>
      <vt:lpstr>Calibri Light</vt:lpstr>
      <vt:lpstr>Office Theme</vt:lpstr>
      <vt:lpstr>Bioinformatics Formats and Analysis Cheat Sheet</vt:lpstr>
      <vt:lpstr>Bioinformatic Pipeline for a Somatic Study</vt:lpstr>
      <vt:lpstr>Alignment</vt:lpstr>
      <vt:lpstr>Variant Calling</vt:lpstr>
      <vt:lpstr>Annotation</vt:lpstr>
      <vt:lpstr>Mutational Signatures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Formats and Analysis Cheat Sheet</dc:title>
  <dc:creator>Eric Dawson</dc:creator>
  <cp:lastModifiedBy>Eric Dawson</cp:lastModifiedBy>
  <cp:revision>3</cp:revision>
  <dcterms:created xsi:type="dcterms:W3CDTF">2023-11-30T11:37:43Z</dcterms:created>
  <dcterms:modified xsi:type="dcterms:W3CDTF">2023-11-30T11:48:04Z</dcterms:modified>
</cp:coreProperties>
</file>