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572" r:id="rId3"/>
    <p:sldId id="802" r:id="rId4"/>
    <p:sldId id="794" r:id="rId5"/>
    <p:sldId id="270" r:id="rId6"/>
    <p:sldId id="849" r:id="rId7"/>
    <p:sldId id="905" r:id="rId8"/>
    <p:sldId id="773" r:id="rId9"/>
    <p:sldId id="263" r:id="rId10"/>
    <p:sldId id="258" r:id="rId11"/>
    <p:sldId id="838" r:id="rId12"/>
    <p:sldId id="915" r:id="rId13"/>
    <p:sldId id="897" r:id="rId14"/>
    <p:sldId id="265" r:id="rId15"/>
    <p:sldId id="906" r:id="rId16"/>
    <p:sldId id="908" r:id="rId17"/>
    <p:sldId id="909" r:id="rId18"/>
    <p:sldId id="262" r:id="rId19"/>
    <p:sldId id="573" r:id="rId20"/>
    <p:sldId id="586" r:id="rId21"/>
    <p:sldId id="588" r:id="rId22"/>
    <p:sldId id="824" r:id="rId23"/>
    <p:sldId id="911" r:id="rId24"/>
    <p:sldId id="576" r:id="rId25"/>
    <p:sldId id="913" r:id="rId26"/>
    <p:sldId id="749" r:id="rId27"/>
    <p:sldId id="914" r:id="rId28"/>
    <p:sldId id="752" r:id="rId29"/>
    <p:sldId id="916" r:id="rId30"/>
    <p:sldId id="28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2" autoAdjust="0"/>
    <p:restoredTop sz="94660"/>
  </p:normalViewPr>
  <p:slideViewPr>
    <p:cSldViewPr snapToGrid="0">
      <p:cViewPr>
        <p:scale>
          <a:sx n="325" d="100"/>
          <a:sy n="325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3ADCF-183F-FB4F-A9D2-521AB0C5F595}" type="datetimeFigureOut">
              <a:rPr kumimoji="1" lang="ko-Kore-KR" altLang="en-US" smtClean="0"/>
              <a:t>2023. 10. 6.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0B20-1F37-C943-A969-EC2F412C2D2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331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ab0684c9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ab0684c9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ab0684c9f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ab0684c9f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2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2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1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2">
  <p:cSld name="Title Slide 02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162" y="380843"/>
            <a:ext cx="2683316" cy="8433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 rot="-6523636">
            <a:off x="5232262" y="-3098739"/>
            <a:ext cx="10503415" cy="11943227"/>
            <a:chOff x="5278947" y="-2799586"/>
            <a:chExt cx="10503314" cy="11943113"/>
          </a:xfrm>
        </p:grpSpPr>
        <p:sp>
          <p:nvSpPr>
            <p:cNvPr id="19" name="Google Shape;19;p3"/>
            <p:cNvSpPr/>
            <p:nvPr/>
          </p:nvSpPr>
          <p:spPr>
            <a:xfrm rot="-9040307">
              <a:off x="7785785" y="1190830"/>
              <a:ext cx="6785053" cy="6721793"/>
            </a:xfrm>
            <a:prstGeom prst="ellipse">
              <a:avLst/>
            </a:prstGeom>
            <a:noFill/>
            <a:ln w="635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9040181">
              <a:off x="6229138" y="-1833858"/>
              <a:ext cx="5322718" cy="5272744"/>
            </a:xfrm>
            <a:prstGeom prst="ellipse">
              <a:avLst/>
            </a:prstGeom>
            <a:noFill/>
            <a:ln w="635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75300" y="2103431"/>
            <a:ext cx="6080800" cy="2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lvetica Neue"/>
              <a:buNone/>
              <a:defRPr sz="506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8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32845" y="4956661"/>
            <a:ext cx="6080800" cy="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4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432845" y="5537228"/>
            <a:ext cx="6080800" cy="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4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432845" y="6330828"/>
            <a:ext cx="6080800" cy="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4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535479" y="6086007"/>
            <a:ext cx="11812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219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6"/>
          <p:cNvGrpSpPr/>
          <p:nvPr/>
        </p:nvGrpSpPr>
        <p:grpSpPr>
          <a:xfrm rot="9000035">
            <a:off x="4461808" y="-3374407"/>
            <a:ext cx="12408680" cy="10852584"/>
            <a:chOff x="-3145537" y="-4405255"/>
            <a:chExt cx="9523480" cy="8329200"/>
          </a:xfrm>
        </p:grpSpPr>
        <p:sp>
          <p:nvSpPr>
            <p:cNvPr id="176" name="Google Shape;176;p26"/>
            <p:cNvSpPr/>
            <p:nvPr/>
          </p:nvSpPr>
          <p:spPr>
            <a:xfrm rot="3939974">
              <a:off x="-2152161" y="-3367708"/>
              <a:ext cx="6313047" cy="6254105"/>
            </a:xfrm>
            <a:prstGeom prst="ellipse">
              <a:avLst/>
            </a:prstGeom>
            <a:noFill/>
            <a:ln w="635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 rot="3939984">
              <a:off x="2513681" y="-2391727"/>
              <a:ext cx="3338924" cy="3307641"/>
            </a:xfrm>
            <a:prstGeom prst="ellipse">
              <a:avLst/>
            </a:prstGeom>
            <a:noFill/>
            <a:ln w="635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6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162" y="380843"/>
            <a:ext cx="2683316" cy="84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475297" y="3713767"/>
            <a:ext cx="534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7500" rIns="68575" bIns="675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475312" y="2679205"/>
            <a:ext cx="4477600" cy="1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 b="1">
                <a:solidFill>
                  <a:srgbClr val="E91E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6667" b="1">
              <a:solidFill>
                <a:srgbClr val="E91E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1896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5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1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3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4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1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B74F-AA04-456F-A6BD-A2C4282818CF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289A-22D3-4754-B720-9A1D62C49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1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image" Target="../media/image2.wmf"/><Relationship Id="rId21" Type="http://schemas.openxmlformats.org/officeDocument/2006/relationships/image" Target="../media/image10.wmf"/><Relationship Id="rId34" Type="http://schemas.openxmlformats.org/officeDocument/2006/relationships/image" Target="../media/image4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oleObject" Target="../embeddings/oleObject55.bin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49.bin"/><Relationship Id="rId32" Type="http://schemas.openxmlformats.org/officeDocument/2006/relationships/image" Target="../media/image41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52.bin"/><Relationship Id="rId36" Type="http://schemas.openxmlformats.org/officeDocument/2006/relationships/image" Target="../media/image43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9.wmf"/><Relationship Id="rId31" Type="http://schemas.openxmlformats.org/officeDocument/2006/relationships/oleObject" Target="../embeddings/oleObject54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8.bin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40.wmf"/><Relationship Id="rId35" Type="http://schemas.openxmlformats.org/officeDocument/2006/relationships/oleObject" Target="../embeddings/oleObject56.bin"/><Relationship Id="rId8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9" Type="http://schemas.openxmlformats.org/officeDocument/2006/relationships/image" Target="../media/image17.wmf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5.bin"/><Relationship Id="rId47" Type="http://schemas.openxmlformats.org/officeDocument/2006/relationships/image" Target="../media/image20.wmf"/><Relationship Id="rId50" Type="http://schemas.openxmlformats.org/officeDocument/2006/relationships/oleObject" Target="../embeddings/oleObject29.bin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9" Type="http://schemas.openxmlformats.org/officeDocument/2006/relationships/oleObject" Target="../embeddings/oleObject17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16.wmf"/><Relationship Id="rId40" Type="http://schemas.openxmlformats.org/officeDocument/2006/relationships/oleObject" Target="../embeddings/oleObject23.bin"/><Relationship Id="rId45" Type="http://schemas.openxmlformats.org/officeDocument/2006/relationships/image" Target="../media/image19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6.bin"/><Relationship Id="rId36" Type="http://schemas.openxmlformats.org/officeDocument/2006/relationships/oleObject" Target="../embeddings/oleObject21.bin"/><Relationship Id="rId49" Type="http://schemas.openxmlformats.org/officeDocument/2006/relationships/image" Target="../media/image2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31" Type="http://schemas.openxmlformats.org/officeDocument/2006/relationships/image" Target="../media/image13.wmf"/><Relationship Id="rId44" Type="http://schemas.openxmlformats.org/officeDocument/2006/relationships/oleObject" Target="../embeddings/oleObject26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5.bin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15.wmf"/><Relationship Id="rId43" Type="http://schemas.openxmlformats.org/officeDocument/2006/relationships/image" Target="../media/image18.wmf"/><Relationship Id="rId48" Type="http://schemas.openxmlformats.org/officeDocument/2006/relationships/oleObject" Target="../embeddings/oleObject28.bin"/><Relationship Id="rId8" Type="http://schemas.openxmlformats.org/officeDocument/2006/relationships/oleObject" Target="../embeddings/oleObject4.bin"/><Relationship Id="rId51" Type="http://schemas.openxmlformats.org/officeDocument/2006/relationships/image" Target="../media/image22.wmf"/><Relationship Id="rId3" Type="http://schemas.openxmlformats.org/officeDocument/2006/relationships/image" Target="../media/image2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4.wmf"/><Relationship Id="rId38" Type="http://schemas.openxmlformats.org/officeDocument/2006/relationships/oleObject" Target="../embeddings/oleObject22.bin"/><Relationship Id="rId46" Type="http://schemas.openxmlformats.org/officeDocument/2006/relationships/oleObject" Target="../embeddings/oleObject27.bin"/><Relationship Id="rId20" Type="http://schemas.openxmlformats.org/officeDocument/2006/relationships/oleObject" Target="../embeddings/oleObject11.bin"/><Relationship Id="rId41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ayanlab.cloud/Enrichr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ea-msigdb.org/gsea/index.jsp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8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68.bin"/><Relationship Id="rId25" Type="http://schemas.openxmlformats.org/officeDocument/2006/relationships/image" Target="../media/image60.emf"/><Relationship Id="rId2" Type="http://schemas.openxmlformats.org/officeDocument/2006/relationships/image" Target="../media/image50.png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65.bin"/><Relationship Id="rId24" Type="http://schemas.openxmlformats.org/officeDocument/2006/relationships/oleObject" Target="../embeddings/oleObject73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6.emf"/><Relationship Id="rId22" Type="http://schemas.openxmlformats.org/officeDocument/2006/relationships/oleObject" Target="../embeddings/oleObject7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bioc/html/fgsea.html" TargetMode="External"/><Relationship Id="rId2" Type="http://schemas.openxmlformats.org/officeDocument/2006/relationships/hyperlink" Target="https://www.biorxiv.org/content/10.1101/060012v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475300" y="2103431"/>
            <a:ext cx="6080800" cy="201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r>
              <a:rPr lang="en-US" altLang="ko-KR" sz="4400" dirty="0"/>
              <a:t>RNA-seq differential expression and pathway analysis</a:t>
            </a:r>
            <a:endParaRPr lang="en" sz="40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432845" y="4513034"/>
            <a:ext cx="6080800" cy="542800"/>
          </a:xfrm>
          <a:prstGeom prst="rect">
            <a:avLst/>
          </a:prstGeom>
        </p:spPr>
        <p:txBody>
          <a:bodyPr spcFirstLastPara="1" vert="horz" wrap="square" lIns="91433" tIns="90000" rIns="91433" bIns="90000" rtlCol="0" anchor="t" anchorCtr="0">
            <a:noAutofit/>
          </a:bodyPr>
          <a:lstStyle/>
          <a:p>
            <a:pPr marL="0" indent="0"/>
            <a:r>
              <a:rPr lang="en" sz="2400" b="0" dirty="0"/>
              <a:t>Prof. </a:t>
            </a:r>
            <a:r>
              <a:rPr lang="en" sz="2400" b="0" dirty="0" err="1"/>
              <a:t>Dougu</a:t>
            </a:r>
            <a:r>
              <a:rPr lang="en" sz="2400" b="0" dirty="0"/>
              <a:t> Nam</a:t>
            </a:r>
          </a:p>
          <a:p>
            <a:pPr marL="0" indent="0"/>
            <a:r>
              <a:rPr lang="en" sz="2400" b="0" dirty="0"/>
              <a:t>Dr. </a:t>
            </a:r>
            <a:r>
              <a:rPr lang="en" sz="2400" b="0" dirty="0" err="1"/>
              <a:t>Bukyung</a:t>
            </a:r>
            <a:r>
              <a:rPr lang="en" sz="2400" b="0" dirty="0"/>
              <a:t> </a:t>
            </a:r>
            <a:r>
              <a:rPr lang="en" sz="2400" b="0" dirty="0" err="1"/>
              <a:t>Baik</a:t>
            </a:r>
            <a:r>
              <a:rPr lang="en" sz="2400" b="0" dirty="0"/>
              <a:t> (TA)</a:t>
            </a:r>
          </a:p>
          <a:p>
            <a:pPr marL="0" indent="0"/>
            <a:endParaRPr sz="2400" b="0" dirty="0"/>
          </a:p>
          <a:p>
            <a:pPr marL="0" indent="0"/>
            <a:r>
              <a:rPr lang="en" sz="2400" b="0" dirty="0"/>
              <a:t>UNIST</a:t>
            </a:r>
            <a:endParaRPr sz="2400" b="0" dirty="0"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3"/>
          </p:nvPr>
        </p:nvSpPr>
        <p:spPr>
          <a:xfrm>
            <a:off x="432845" y="6330828"/>
            <a:ext cx="6080800" cy="542800"/>
          </a:xfrm>
          <a:prstGeom prst="rect">
            <a:avLst/>
          </a:prstGeom>
        </p:spPr>
        <p:txBody>
          <a:bodyPr spcFirstLastPara="1" vert="horz" wrap="square" lIns="91433" tIns="90000" rIns="91433" bIns="90000" rtlCol="0" anchor="t" anchorCtr="0">
            <a:noAutofit/>
          </a:bodyPr>
          <a:lstStyle/>
          <a:p>
            <a:pPr marL="0" indent="0"/>
            <a:r>
              <a:rPr lang="en" dirty="0"/>
              <a:t>12th Oct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C13-F049-4ED1-BA1D-FE93670D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01" y="369203"/>
            <a:ext cx="10515600" cy="4997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RNA-seq </a:t>
            </a:r>
            <a:r>
              <a:rPr lang="en-US" altLang="ko-KR" b="1" dirty="0"/>
              <a:t>raw</a:t>
            </a:r>
            <a:r>
              <a:rPr lang="en-US" altLang="ko-KR" dirty="0"/>
              <a:t> read count data</a:t>
            </a:r>
            <a:endParaRPr lang="ko-KR" altLang="en-US" dirty="0"/>
          </a:p>
        </p:txBody>
      </p:sp>
      <p:pic>
        <p:nvPicPr>
          <p:cNvPr id="6" name="Picture 2" descr="C:\Users\Dougu Nam\Desktop\gg.jpg">
            <a:extLst>
              <a:ext uri="{FF2B5EF4-FFF2-40B4-BE49-F238E27FC236}">
                <a16:creationId xmlns:a16="http://schemas.microsoft.com/office/drawing/2014/main" id="{B895247A-A452-45D3-AAF9-DDE218B1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38" y="1569695"/>
            <a:ext cx="6702425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413ECF0B-F354-479E-9A05-4B5A3A360C8B}"/>
              </a:ext>
            </a:extLst>
          </p:cNvPr>
          <p:cNvSpPr/>
          <p:nvPr/>
        </p:nvSpPr>
        <p:spPr>
          <a:xfrm rot="5400000">
            <a:off x="4598494" y="86177"/>
            <a:ext cx="155575" cy="272256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EDBC7CB-0372-43C2-AFAD-76782BA8493F}"/>
              </a:ext>
            </a:extLst>
          </p:cNvPr>
          <p:cNvSpPr/>
          <p:nvPr/>
        </p:nvSpPr>
        <p:spPr>
          <a:xfrm rot="5400000">
            <a:off x="7621888" y="83795"/>
            <a:ext cx="153988" cy="2722562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AA8CFA2-1415-49A2-AAB8-967C3F5C8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963" y="982320"/>
            <a:ext cx="7493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Test</a:t>
            </a:r>
            <a:endParaRPr lang="ko-KR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B29674B-7980-490B-9FA1-1093CC6D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963" y="1001370"/>
            <a:ext cx="11779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Control</a:t>
            </a:r>
            <a:endParaRPr lang="ko-KR" alt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A08CC23-AF9E-4BF8-AD60-0358106A9CB9}"/>
              </a:ext>
            </a:extLst>
          </p:cNvPr>
          <p:cNvSpPr/>
          <p:nvPr/>
        </p:nvSpPr>
        <p:spPr>
          <a:xfrm>
            <a:off x="3149878" y="616602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15D180-1C7B-42DD-BA03-E6EAD33AA64D}"/>
                  </a:ext>
                </a:extLst>
              </p:cNvPr>
              <p:cNvSpPr txBox="1"/>
              <p:nvPr/>
            </p:nvSpPr>
            <p:spPr>
              <a:xfrm>
                <a:off x="3069066" y="6379474"/>
                <a:ext cx="491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15D180-1C7B-42DD-BA03-E6EAD33A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066" y="6379474"/>
                <a:ext cx="49186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103F8A42-BFCA-454B-8FD6-B3F8CA21B58F}"/>
              </a:ext>
            </a:extLst>
          </p:cNvPr>
          <p:cNvSpPr/>
          <p:nvPr/>
        </p:nvSpPr>
        <p:spPr>
          <a:xfrm>
            <a:off x="3641743" y="616602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A3479-E5BA-4D02-B02F-86ACF95B5120}"/>
                  </a:ext>
                </a:extLst>
              </p:cNvPr>
              <p:cNvSpPr txBox="1"/>
              <p:nvPr/>
            </p:nvSpPr>
            <p:spPr>
              <a:xfrm>
                <a:off x="3560931" y="6379474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5A3479-E5BA-4D02-B02F-86ACF95B5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931" y="6379474"/>
                <a:ext cx="49718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Down 14">
            <a:extLst>
              <a:ext uri="{FF2B5EF4-FFF2-40B4-BE49-F238E27FC236}">
                <a16:creationId xmlns:a16="http://schemas.microsoft.com/office/drawing/2014/main" id="{0371F6AC-ACAC-4641-8106-742ED53652FD}"/>
              </a:ext>
            </a:extLst>
          </p:cNvPr>
          <p:cNvSpPr/>
          <p:nvPr/>
        </p:nvSpPr>
        <p:spPr>
          <a:xfrm>
            <a:off x="4098723" y="616323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38D11-306B-4C35-AB67-85C8749AD72B}"/>
                  </a:ext>
                </a:extLst>
              </p:cNvPr>
              <p:cNvSpPr txBox="1"/>
              <p:nvPr/>
            </p:nvSpPr>
            <p:spPr>
              <a:xfrm>
                <a:off x="4017911" y="6376684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38D11-306B-4C35-AB67-85C8749A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11" y="6376684"/>
                <a:ext cx="497187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7CD61D1-BDC0-4447-B6D9-CAFF861C4910}"/>
              </a:ext>
            </a:extLst>
          </p:cNvPr>
          <p:cNvSpPr txBox="1"/>
          <p:nvPr/>
        </p:nvSpPr>
        <p:spPr>
          <a:xfrm>
            <a:off x="497127" y="6099685"/>
            <a:ext cx="1991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Library size </a:t>
            </a:r>
            <a:r>
              <a:rPr lang="en-US" altLang="ko-KR" dirty="0"/>
              <a:t>or</a:t>
            </a:r>
          </a:p>
          <a:p>
            <a:r>
              <a:rPr lang="en-US" altLang="ko-KR" b="1" dirty="0"/>
              <a:t>Total read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F38EE-4A23-4DA5-97B4-8A7F9E85BAA4}"/>
                  </a:ext>
                </a:extLst>
              </p:cNvPr>
              <p:cNvSpPr txBox="1"/>
              <p:nvPr/>
            </p:nvSpPr>
            <p:spPr>
              <a:xfrm>
                <a:off x="5678640" y="6099685"/>
                <a:ext cx="66827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F38EE-4A23-4DA5-97B4-8A7F9E85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40" y="6099685"/>
                <a:ext cx="66827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BDF0A2A5-A835-471C-B6A0-B8F165B2F18F}"/>
              </a:ext>
            </a:extLst>
          </p:cNvPr>
          <p:cNvSpPr/>
          <p:nvPr/>
        </p:nvSpPr>
        <p:spPr>
          <a:xfrm>
            <a:off x="8804588" y="6163231"/>
            <a:ext cx="330243" cy="179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CB79A9-AA07-4639-B63C-FE98DD080039}"/>
                  </a:ext>
                </a:extLst>
              </p:cNvPr>
              <p:cNvSpPr txBox="1"/>
              <p:nvPr/>
            </p:nvSpPr>
            <p:spPr>
              <a:xfrm>
                <a:off x="8723776" y="6376684"/>
                <a:ext cx="554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CB79A9-AA07-4639-B63C-FE98DD080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76" y="6376684"/>
                <a:ext cx="554895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B02112E2-47A6-4AF0-8015-362D54C1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659" y="338617"/>
            <a:ext cx="4152341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Why Normalization?</a:t>
            </a:r>
            <a:endParaRPr lang="ko-KR" altLang="en-US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1F1426-D9D9-4E38-B305-7EC8E20765E5}"/>
              </a:ext>
            </a:extLst>
          </p:cNvPr>
          <p:cNvCxnSpPr/>
          <p:nvPr/>
        </p:nvCxnSpPr>
        <p:spPr>
          <a:xfrm>
            <a:off x="2307885" y="5061292"/>
            <a:ext cx="399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E4D92C-2383-4C83-B759-220CC91E04D2}"/>
              </a:ext>
            </a:extLst>
          </p:cNvPr>
          <p:cNvSpPr/>
          <p:nvPr/>
        </p:nvSpPr>
        <p:spPr>
          <a:xfrm>
            <a:off x="2523785" y="4924767"/>
            <a:ext cx="547687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DE157-5E80-4112-B53A-DF9325306E88}"/>
              </a:ext>
            </a:extLst>
          </p:cNvPr>
          <p:cNvSpPr/>
          <p:nvPr/>
        </p:nvSpPr>
        <p:spPr>
          <a:xfrm>
            <a:off x="3487396" y="492000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28620B-AC85-42A3-9BD6-15959C8D3EA2}"/>
              </a:ext>
            </a:extLst>
          </p:cNvPr>
          <p:cNvSpPr/>
          <p:nvPr/>
        </p:nvSpPr>
        <p:spPr>
          <a:xfrm>
            <a:off x="4497046" y="4924767"/>
            <a:ext cx="547688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FAC3C-B46C-42E2-952B-99CEC1D49EB7}"/>
              </a:ext>
            </a:extLst>
          </p:cNvPr>
          <p:cNvSpPr/>
          <p:nvPr/>
        </p:nvSpPr>
        <p:spPr>
          <a:xfrm>
            <a:off x="5527334" y="4916831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48" name="TextBox 9">
            <a:extLst>
              <a:ext uri="{FF2B5EF4-FFF2-40B4-BE49-F238E27FC236}">
                <a16:creationId xmlns:a16="http://schemas.microsoft.com/office/drawing/2014/main" id="{78203058-5C6F-40D2-9F6C-68A25286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346" y="5193056"/>
            <a:ext cx="469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g1</a:t>
            </a:r>
            <a:endParaRPr lang="ko-KR" altLang="en-US" sz="2000"/>
          </a:p>
        </p:txBody>
      </p:sp>
      <p:sp>
        <p:nvSpPr>
          <p:cNvPr id="10249" name="TextBox 10">
            <a:extLst>
              <a:ext uri="{FF2B5EF4-FFF2-40B4-BE49-F238E27FC236}">
                <a16:creationId xmlns:a16="http://schemas.microsoft.com/office/drawing/2014/main" id="{3D20895C-35FF-401D-B472-0576D5CA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96" y="5194642"/>
            <a:ext cx="46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g2</a:t>
            </a:r>
            <a:endParaRPr lang="ko-KR" altLang="en-US" sz="2000"/>
          </a:p>
        </p:txBody>
      </p:sp>
      <p:sp>
        <p:nvSpPr>
          <p:cNvPr id="10250" name="TextBox 11">
            <a:extLst>
              <a:ext uri="{FF2B5EF4-FFF2-40B4-BE49-F238E27FC236}">
                <a16:creationId xmlns:a16="http://schemas.microsoft.com/office/drawing/2014/main" id="{C2A7789B-DFF6-4D52-8006-3F545956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146" y="5199405"/>
            <a:ext cx="471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g3</a:t>
            </a:r>
            <a:endParaRPr lang="ko-KR" altLang="en-US" sz="2000"/>
          </a:p>
        </p:txBody>
      </p:sp>
      <p:sp>
        <p:nvSpPr>
          <p:cNvPr id="10251" name="TextBox 12">
            <a:extLst>
              <a:ext uri="{FF2B5EF4-FFF2-40B4-BE49-F238E27FC236}">
                <a16:creationId xmlns:a16="http://schemas.microsoft.com/office/drawing/2014/main" id="{85537286-F650-4AD2-B338-C621E5EB5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434" y="5180356"/>
            <a:ext cx="469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g4</a:t>
            </a:r>
            <a:endParaRPr lang="ko-KR" altLang="en-US" sz="2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274C20-2F4B-4E49-B40C-4D7D495C989F}"/>
              </a:ext>
            </a:extLst>
          </p:cNvPr>
          <p:cNvSpPr/>
          <p:nvPr/>
        </p:nvSpPr>
        <p:spPr>
          <a:xfrm>
            <a:off x="2523785" y="4740617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A9CB9D-F7AF-4CC8-A3EE-D17C89C9AAB4}"/>
              </a:ext>
            </a:extLst>
          </p:cNvPr>
          <p:cNvSpPr/>
          <p:nvPr/>
        </p:nvSpPr>
        <p:spPr>
          <a:xfrm>
            <a:off x="2523785" y="4610442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1EFA0B-77C6-46B0-A9D9-FBEF138F0CFA}"/>
              </a:ext>
            </a:extLst>
          </p:cNvPr>
          <p:cNvSpPr/>
          <p:nvPr/>
        </p:nvSpPr>
        <p:spPr>
          <a:xfrm>
            <a:off x="2523785" y="4478681"/>
            <a:ext cx="547687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2D977-4196-4069-AA4E-028B34E074C9}"/>
              </a:ext>
            </a:extLst>
          </p:cNvPr>
          <p:cNvSpPr/>
          <p:nvPr/>
        </p:nvSpPr>
        <p:spPr>
          <a:xfrm>
            <a:off x="2523785" y="4346917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AF8B64-151F-4380-A66D-50CF6D06A370}"/>
              </a:ext>
            </a:extLst>
          </p:cNvPr>
          <p:cNvSpPr/>
          <p:nvPr/>
        </p:nvSpPr>
        <p:spPr>
          <a:xfrm>
            <a:off x="3487396" y="47422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2F149B-DB94-47F5-9526-C598179980E0}"/>
              </a:ext>
            </a:extLst>
          </p:cNvPr>
          <p:cNvSpPr/>
          <p:nvPr/>
        </p:nvSpPr>
        <p:spPr>
          <a:xfrm>
            <a:off x="3487396" y="4612031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0ED56D-8DAB-4DA4-B1CB-A6CCB45A90BE}"/>
              </a:ext>
            </a:extLst>
          </p:cNvPr>
          <p:cNvSpPr/>
          <p:nvPr/>
        </p:nvSpPr>
        <p:spPr>
          <a:xfrm>
            <a:off x="3487396" y="4480267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99992B-6511-4000-8809-085776113226}"/>
              </a:ext>
            </a:extLst>
          </p:cNvPr>
          <p:cNvSpPr/>
          <p:nvPr/>
        </p:nvSpPr>
        <p:spPr>
          <a:xfrm>
            <a:off x="3487396" y="43485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E78CD5-A2B0-4C49-B982-DE0764B18EDA}"/>
              </a:ext>
            </a:extLst>
          </p:cNvPr>
          <p:cNvSpPr/>
          <p:nvPr/>
        </p:nvSpPr>
        <p:spPr>
          <a:xfrm>
            <a:off x="4497046" y="4742206"/>
            <a:ext cx="547688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1DF74C-AA1D-4613-8B21-FFFDE12BBEBA}"/>
              </a:ext>
            </a:extLst>
          </p:cNvPr>
          <p:cNvSpPr/>
          <p:nvPr/>
        </p:nvSpPr>
        <p:spPr>
          <a:xfrm>
            <a:off x="5527334" y="474220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62" name="TextBox 23">
            <a:extLst>
              <a:ext uri="{FF2B5EF4-FFF2-40B4-BE49-F238E27FC236}">
                <a16:creationId xmlns:a16="http://schemas.microsoft.com/office/drawing/2014/main" id="{FBA57FCB-ED4B-4EFE-BA7B-94E234F9F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673" y="5745506"/>
            <a:ext cx="1552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/>
              <a:t>Test sample</a:t>
            </a:r>
            <a:endParaRPr lang="ko-KR" altLang="en-US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7E78D8A-56EC-4CD7-B881-95733392C87F}"/>
              </a:ext>
            </a:extLst>
          </p:cNvPr>
          <p:cNvCxnSpPr/>
          <p:nvPr/>
        </p:nvCxnSpPr>
        <p:spPr>
          <a:xfrm>
            <a:off x="6522697" y="5062880"/>
            <a:ext cx="3997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5C8354-37A7-4AD8-AD5D-1CC81B380760}"/>
              </a:ext>
            </a:extLst>
          </p:cNvPr>
          <p:cNvSpPr/>
          <p:nvPr/>
        </p:nvSpPr>
        <p:spPr>
          <a:xfrm>
            <a:off x="6740184" y="492635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BF645-1D57-4D8C-A9D6-7697833343CD}"/>
              </a:ext>
            </a:extLst>
          </p:cNvPr>
          <p:cNvSpPr/>
          <p:nvPr/>
        </p:nvSpPr>
        <p:spPr>
          <a:xfrm>
            <a:off x="7702210" y="4921592"/>
            <a:ext cx="547687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0BD225-8B94-43BC-BC72-EE584590FAD5}"/>
              </a:ext>
            </a:extLst>
          </p:cNvPr>
          <p:cNvSpPr/>
          <p:nvPr/>
        </p:nvSpPr>
        <p:spPr>
          <a:xfrm>
            <a:off x="8713446" y="4926356"/>
            <a:ext cx="546100" cy="14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83117F-ED04-4C3D-9C77-E6AE48D36FED}"/>
              </a:ext>
            </a:extLst>
          </p:cNvPr>
          <p:cNvSpPr/>
          <p:nvPr/>
        </p:nvSpPr>
        <p:spPr>
          <a:xfrm>
            <a:off x="9742146" y="4918417"/>
            <a:ext cx="546100" cy="14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68" name="TextBox 29">
            <a:extLst>
              <a:ext uri="{FF2B5EF4-FFF2-40B4-BE49-F238E27FC236}">
                <a16:creationId xmlns:a16="http://schemas.microsoft.com/office/drawing/2014/main" id="{D73B43AE-0898-49FA-B52E-19116F1BF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160" y="5194642"/>
            <a:ext cx="47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g1</a:t>
            </a:r>
            <a:endParaRPr lang="ko-KR" altLang="en-US" sz="2000"/>
          </a:p>
        </p:txBody>
      </p:sp>
      <p:sp>
        <p:nvSpPr>
          <p:cNvPr id="10269" name="TextBox 30">
            <a:extLst>
              <a:ext uri="{FF2B5EF4-FFF2-40B4-BE49-F238E27FC236}">
                <a16:creationId xmlns:a16="http://schemas.microsoft.com/office/drawing/2014/main" id="{14392083-5DF0-4991-9802-29489DE10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10" y="5196231"/>
            <a:ext cx="471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g2</a:t>
            </a:r>
            <a:endParaRPr lang="ko-KR" altLang="en-US" sz="2000"/>
          </a:p>
        </p:txBody>
      </p:sp>
      <p:sp>
        <p:nvSpPr>
          <p:cNvPr id="10270" name="TextBox 31">
            <a:extLst>
              <a:ext uri="{FF2B5EF4-FFF2-40B4-BE49-F238E27FC236}">
                <a16:creationId xmlns:a16="http://schemas.microsoft.com/office/drawing/2014/main" id="{6CAD75C7-E5DA-4114-8065-A5F9103E6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546" y="5200992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g3</a:t>
            </a:r>
            <a:endParaRPr lang="ko-KR" altLang="en-US" sz="2000"/>
          </a:p>
        </p:txBody>
      </p:sp>
      <p:sp>
        <p:nvSpPr>
          <p:cNvPr id="10271" name="TextBox 32">
            <a:extLst>
              <a:ext uri="{FF2B5EF4-FFF2-40B4-BE49-F238E27FC236}">
                <a16:creationId xmlns:a16="http://schemas.microsoft.com/office/drawing/2014/main" id="{4B29891D-B1F4-49BC-B56E-2B17B2E8B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246" y="5181942"/>
            <a:ext cx="46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/>
              <a:t>g4</a:t>
            </a:r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486104-9479-4516-BF20-B18C0EC36201}"/>
              </a:ext>
            </a:extLst>
          </p:cNvPr>
          <p:cNvSpPr/>
          <p:nvPr/>
        </p:nvSpPr>
        <p:spPr>
          <a:xfrm>
            <a:off x="6740184" y="4723156"/>
            <a:ext cx="546100" cy="46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D16782-5968-48CB-B38A-61BF0B9EACE9}"/>
              </a:ext>
            </a:extLst>
          </p:cNvPr>
          <p:cNvSpPr/>
          <p:nvPr/>
        </p:nvSpPr>
        <p:spPr>
          <a:xfrm>
            <a:off x="7702210" y="4724742"/>
            <a:ext cx="547687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93E033-26D9-4C9C-90F4-C03E7E0E276C}"/>
              </a:ext>
            </a:extLst>
          </p:cNvPr>
          <p:cNvSpPr/>
          <p:nvPr/>
        </p:nvSpPr>
        <p:spPr>
          <a:xfrm>
            <a:off x="8713446" y="4724742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0BBB5A-5AA3-439E-BCE1-D85F5C79F996}"/>
              </a:ext>
            </a:extLst>
          </p:cNvPr>
          <p:cNvSpPr/>
          <p:nvPr/>
        </p:nvSpPr>
        <p:spPr>
          <a:xfrm>
            <a:off x="9742146" y="4724742"/>
            <a:ext cx="546100" cy="460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0276" name="TextBox 43">
            <a:extLst>
              <a:ext uri="{FF2B5EF4-FFF2-40B4-BE49-F238E27FC236}">
                <a16:creationId xmlns:a16="http://schemas.microsoft.com/office/drawing/2014/main" id="{252CE6B6-764B-4F7E-B9B0-A54A3515E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820" y="5745506"/>
            <a:ext cx="1909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dirty="0"/>
              <a:t>Control sample</a:t>
            </a:r>
            <a:endParaRPr lang="ko-KR" altLang="en-US" sz="20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8118BA-0E3A-4C46-AA7F-F9CABC5A885B}"/>
              </a:ext>
            </a:extLst>
          </p:cNvPr>
          <p:cNvCxnSpPr/>
          <p:nvPr/>
        </p:nvCxnSpPr>
        <p:spPr>
          <a:xfrm>
            <a:off x="6417921" y="1856131"/>
            <a:ext cx="0" cy="399732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786D77E-8782-48B9-ABC7-83F42F18F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672" y="2262530"/>
            <a:ext cx="155416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/>
              <a:t>100 reads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DA18D6-181D-4893-A100-BB6BA18B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484" y="2246655"/>
            <a:ext cx="15557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dirty="0"/>
              <a:t>100 reads</a:t>
            </a:r>
            <a:endParaRPr lang="ko-KR" altLang="en-US" dirty="0"/>
          </a:p>
        </p:txBody>
      </p:sp>
      <p:sp>
        <p:nvSpPr>
          <p:cNvPr id="49" name="아래쪽 화살표 48">
            <a:extLst>
              <a:ext uri="{FF2B5EF4-FFF2-40B4-BE49-F238E27FC236}">
                <a16:creationId xmlns:a16="http://schemas.microsoft.com/office/drawing/2014/main" id="{55A80632-6415-4CEE-8545-BD272223AC2D}"/>
              </a:ext>
            </a:extLst>
          </p:cNvPr>
          <p:cNvSpPr/>
          <p:nvPr/>
        </p:nvSpPr>
        <p:spPr>
          <a:xfrm rot="2330985">
            <a:off x="3152434" y="2849905"/>
            <a:ext cx="196850" cy="817562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0" name="아래쪽 화살표 49">
            <a:extLst>
              <a:ext uri="{FF2B5EF4-FFF2-40B4-BE49-F238E27FC236}">
                <a16:creationId xmlns:a16="http://schemas.microsoft.com/office/drawing/2014/main" id="{F1ED39CD-C89E-44F8-BC6F-8BFD7C69F718}"/>
              </a:ext>
            </a:extLst>
          </p:cNvPr>
          <p:cNvSpPr/>
          <p:nvPr/>
        </p:nvSpPr>
        <p:spPr>
          <a:xfrm rot="999028">
            <a:off x="3760446" y="2957855"/>
            <a:ext cx="196850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1" name="아래쪽 화살표 50">
            <a:extLst>
              <a:ext uri="{FF2B5EF4-FFF2-40B4-BE49-F238E27FC236}">
                <a16:creationId xmlns:a16="http://schemas.microsoft.com/office/drawing/2014/main" id="{938B7183-63D3-421F-ABD2-79C72286D6E3}"/>
              </a:ext>
            </a:extLst>
          </p:cNvPr>
          <p:cNvSpPr/>
          <p:nvPr/>
        </p:nvSpPr>
        <p:spPr>
          <a:xfrm rot="20910235">
            <a:off x="4566897" y="2992780"/>
            <a:ext cx="239713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2" name="아래쪽 화살표 51">
            <a:extLst>
              <a:ext uri="{FF2B5EF4-FFF2-40B4-BE49-F238E27FC236}">
                <a16:creationId xmlns:a16="http://schemas.microsoft.com/office/drawing/2014/main" id="{1E3EBBD0-5447-415F-9030-662F51319CD6}"/>
              </a:ext>
            </a:extLst>
          </p:cNvPr>
          <p:cNvSpPr/>
          <p:nvPr/>
        </p:nvSpPr>
        <p:spPr>
          <a:xfrm rot="19526306">
            <a:off x="5147921" y="2914993"/>
            <a:ext cx="260350" cy="741363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3" name="아래쪽 화살표 52">
            <a:extLst>
              <a:ext uri="{FF2B5EF4-FFF2-40B4-BE49-F238E27FC236}">
                <a16:creationId xmlns:a16="http://schemas.microsoft.com/office/drawing/2014/main" id="{A0635927-1C2F-465F-99CC-FA32234B879D}"/>
              </a:ext>
            </a:extLst>
          </p:cNvPr>
          <p:cNvSpPr/>
          <p:nvPr/>
        </p:nvSpPr>
        <p:spPr>
          <a:xfrm rot="2330985">
            <a:off x="7451384" y="2937218"/>
            <a:ext cx="196850" cy="815975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4" name="아래쪽 화살표 53">
            <a:extLst>
              <a:ext uri="{FF2B5EF4-FFF2-40B4-BE49-F238E27FC236}">
                <a16:creationId xmlns:a16="http://schemas.microsoft.com/office/drawing/2014/main" id="{E312A846-BA6B-46A6-BEFA-DF2BB023C33C}"/>
              </a:ext>
            </a:extLst>
          </p:cNvPr>
          <p:cNvSpPr/>
          <p:nvPr/>
        </p:nvSpPr>
        <p:spPr>
          <a:xfrm rot="999028">
            <a:off x="8059396" y="3045167"/>
            <a:ext cx="196850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5" name="아래쪽 화살표 54">
            <a:extLst>
              <a:ext uri="{FF2B5EF4-FFF2-40B4-BE49-F238E27FC236}">
                <a16:creationId xmlns:a16="http://schemas.microsoft.com/office/drawing/2014/main" id="{8F3938C1-AD5F-40BC-A8EE-B80DC1175F68}"/>
              </a:ext>
            </a:extLst>
          </p:cNvPr>
          <p:cNvSpPr/>
          <p:nvPr/>
        </p:nvSpPr>
        <p:spPr>
          <a:xfrm rot="20910235">
            <a:off x="8865846" y="3080093"/>
            <a:ext cx="241300" cy="741363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6" name="아래쪽 화살표 55">
            <a:extLst>
              <a:ext uri="{FF2B5EF4-FFF2-40B4-BE49-F238E27FC236}">
                <a16:creationId xmlns:a16="http://schemas.microsoft.com/office/drawing/2014/main" id="{3E577A96-6414-40D5-8EF1-091B4448B06D}"/>
              </a:ext>
            </a:extLst>
          </p:cNvPr>
          <p:cNvSpPr/>
          <p:nvPr/>
        </p:nvSpPr>
        <p:spPr>
          <a:xfrm rot="19526306">
            <a:off x="9446871" y="3000717"/>
            <a:ext cx="261938" cy="742950"/>
          </a:xfrm>
          <a:prstGeom prst="down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B6994F-5638-46D3-BADB-40D0BD50B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585" y="4270718"/>
            <a:ext cx="10175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10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CB9743-F2AD-4E0F-92BC-9671E390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384" y="4273893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10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576CE3-9DFB-400E-BE69-FF6FA1DBD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496" y="4273893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25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8B0592-3A95-4605-8B38-142428EAF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496" y="4269131"/>
            <a:ext cx="1016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063DE8"/>
                </a:solidFill>
              </a:rPr>
              <a:t>25 reads</a:t>
            </a:r>
            <a:endParaRPr lang="ko-KR" altLang="en-US" sz="1600" b="1">
              <a:solidFill>
                <a:srgbClr val="063DE8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52AA6A-0EEB-406A-AC8D-23766FE15729}"/>
              </a:ext>
            </a:extLst>
          </p:cNvPr>
          <p:cNvSpPr txBox="1"/>
          <p:nvPr/>
        </p:nvSpPr>
        <p:spPr>
          <a:xfrm>
            <a:off x="2323759" y="3954806"/>
            <a:ext cx="1016000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40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DD081F-0F1D-4C91-AC80-8912129758C8}"/>
              </a:ext>
            </a:extLst>
          </p:cNvPr>
          <p:cNvSpPr txBox="1"/>
          <p:nvPr/>
        </p:nvSpPr>
        <p:spPr>
          <a:xfrm>
            <a:off x="3252446" y="3951631"/>
            <a:ext cx="1016000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40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3F3935-7F99-45F4-9C66-85AF64043A67}"/>
              </a:ext>
            </a:extLst>
          </p:cNvPr>
          <p:cNvSpPr txBox="1"/>
          <p:nvPr/>
        </p:nvSpPr>
        <p:spPr>
          <a:xfrm>
            <a:off x="6521110" y="4275481"/>
            <a:ext cx="1017587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25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B4FA1D-FBE8-4E1D-9BBE-31E864985D2A}"/>
              </a:ext>
            </a:extLst>
          </p:cNvPr>
          <p:cNvSpPr txBox="1"/>
          <p:nvPr/>
        </p:nvSpPr>
        <p:spPr>
          <a:xfrm>
            <a:off x="7467260" y="4269131"/>
            <a:ext cx="1017587" cy="314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25 reads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D4E237-9931-4CEF-97E9-8A96379322F1}"/>
              </a:ext>
            </a:extLst>
          </p:cNvPr>
          <p:cNvSpPr/>
          <p:nvPr/>
        </p:nvSpPr>
        <p:spPr>
          <a:xfrm>
            <a:off x="1675269" y="4434808"/>
            <a:ext cx="546092" cy="314325"/>
          </a:xfrm>
          <a:prstGeom prst="rightArrow">
            <a:avLst/>
          </a:prstGeom>
          <a:noFill/>
          <a:ln w="317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71EC0-F0B2-4F87-ADF4-FE34D822328A}"/>
              </a:ext>
            </a:extLst>
          </p:cNvPr>
          <p:cNvSpPr txBox="1"/>
          <p:nvPr/>
        </p:nvSpPr>
        <p:spPr>
          <a:xfrm>
            <a:off x="364469" y="4439984"/>
            <a:ext cx="1217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#Transcripts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25929E-77FD-41A4-9E39-CF1FCD6D2F84}"/>
              </a:ext>
            </a:extLst>
          </p:cNvPr>
          <p:cNvSpPr txBox="1"/>
          <p:nvPr/>
        </p:nvSpPr>
        <p:spPr>
          <a:xfrm>
            <a:off x="509936" y="3966116"/>
            <a:ext cx="79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#Reads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B5CB9A6-88B7-412B-AE1F-E74DA53E8BA5}"/>
              </a:ext>
            </a:extLst>
          </p:cNvPr>
          <p:cNvSpPr/>
          <p:nvPr/>
        </p:nvSpPr>
        <p:spPr>
          <a:xfrm>
            <a:off x="1681623" y="3950192"/>
            <a:ext cx="546092" cy="314325"/>
          </a:xfrm>
          <a:prstGeom prst="rightArrow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B79773-3B17-4E49-B619-CC8D306BBF46}"/>
              </a:ext>
            </a:extLst>
          </p:cNvPr>
          <p:cNvSpPr/>
          <p:nvPr/>
        </p:nvSpPr>
        <p:spPr>
          <a:xfrm>
            <a:off x="6417921" y="786222"/>
            <a:ext cx="3980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</a:rPr>
              <a:t>Different library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rgbClr val="00B050"/>
                </a:solidFill>
              </a:rPr>
              <a:t>Different RNA composition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4" grpId="0" animBg="1"/>
      <p:bldP spid="10" grpId="0"/>
      <p:bldP spid="67" grpId="0"/>
      <p:bldP spid="68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B6DDE-02EE-D7F2-A44F-A826D5F8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2106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Simple normalization methods for RNA-seq data</a:t>
            </a:r>
            <a:endParaRPr kumimoji="1" lang="ko-Kore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05527E-8696-ABF5-D92B-0B9915C0D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307" y="1441939"/>
                <a:ext cx="10515600" cy="4766286"/>
              </a:xfrm>
            </p:spPr>
            <p:txBody>
              <a:bodyPr>
                <a:normAutofit fontScale="92500"/>
              </a:bodyPr>
              <a:lstStyle/>
              <a:p>
                <a:pPr latinLnBrk="0"/>
                <a:r>
                  <a:rPr kumimoji="1" lang="en-US" altLang="ko-Kore-KR" dirty="0"/>
                  <a:t>Count per million (</a:t>
                </a:r>
                <a:r>
                  <a:rPr kumimoji="1" lang="en-US" altLang="ko-Kore-KR" dirty="0" err="1"/>
                  <a:t>cpm</a:t>
                </a:r>
                <a:r>
                  <a:rPr kumimoji="1" lang="en-US" altLang="ko-Kore-KR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>
                                <a:latin typeface="Cambria Math" panose="02040503050406030204" pitchFamily="18" charset="0"/>
                              </a:rPr>
                              <m:t>count</m:t>
                            </m:r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kumimoji="1" lang="en-US" altLang="ko-Kore-KR" b="0" dirty="0">
                  <a:ea typeface="Cambria Math" panose="02040503050406030204" pitchFamily="18" charset="0"/>
                </a:endParaRPr>
              </a:p>
              <a:p>
                <a:pPr latinLnBrk="0"/>
                <a:r>
                  <a:rPr kumimoji="1" lang="en-US" altLang="ko-Kore-KR" dirty="0"/>
                  <a:t>RPKM, FPKM </a:t>
                </a:r>
                <a14:m>
                  <m:oMath xmlns:m="http://schemas.openxmlformats.org/officeDocument/2006/math"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>
                                <a:latin typeface="Cambria Math" panose="02040503050406030204" pitchFamily="18" charset="0"/>
                              </a:rPr>
                              <m:t>count</m:t>
                            </m:r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transcript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kumimoji="1" lang="en-US" altLang="ko-Kore-KR" b="0" dirty="0">
                  <a:ea typeface="Cambria Math" panose="02040503050406030204" pitchFamily="18" charset="0"/>
                </a:endParaRPr>
              </a:p>
              <a:p>
                <a:pPr lvl="1" latinLnBrk="0">
                  <a:buFont typeface="Wingdings" pitchFamily="2" charset="2"/>
                  <a:buChar char="Ø"/>
                </a:pPr>
                <a:r>
                  <a:rPr kumimoji="1" lang="en-US" altLang="ko-Kore-KR" dirty="0">
                    <a:ea typeface="Cambria Math" panose="02040503050406030204" pitchFamily="18" charset="0"/>
                  </a:rPr>
                  <a:t>RPKM: single-end data</a:t>
                </a:r>
              </a:p>
              <a:p>
                <a:pPr lvl="1" latinLnBrk="0">
                  <a:buFont typeface="Wingdings" pitchFamily="2" charset="2"/>
                  <a:buChar char="Ø"/>
                </a:pPr>
                <a:r>
                  <a:rPr kumimoji="1" lang="en-US" altLang="ko-Kore-KR" b="0" dirty="0">
                    <a:ea typeface="Cambria Math" panose="02040503050406030204" pitchFamily="18" charset="0"/>
                  </a:rPr>
                  <a:t>FPKM: </a:t>
                </a:r>
                <a:r>
                  <a:rPr kumimoji="1" lang="en-US" altLang="ko-Kore-KR" dirty="0">
                    <a:ea typeface="Cambria Math" panose="02040503050406030204" pitchFamily="18" charset="0"/>
                  </a:rPr>
                  <a:t>paired-end data</a:t>
                </a:r>
                <a:endParaRPr kumimoji="1" lang="en-US" altLang="ko-Kore-KR" b="0" dirty="0">
                  <a:ea typeface="Cambria Math" panose="02040503050406030204" pitchFamily="18" charset="0"/>
                </a:endParaRPr>
              </a:p>
              <a:p>
                <a:pPr latinLnBrk="0"/>
                <a:r>
                  <a:rPr kumimoji="1" lang="en-US" altLang="ko-Kore-KR" b="1" dirty="0"/>
                  <a:t>Transcript per million (</a:t>
                </a:r>
                <a:r>
                  <a:rPr kumimoji="1" lang="en-US" altLang="ko-Kore-KR" b="1" dirty="0" err="1"/>
                  <a:t>tpm</a:t>
                </a:r>
                <a:r>
                  <a:rPr kumimoji="1" lang="en-US" altLang="ko-Kore-KR" b="1" dirty="0"/>
                  <a:t>)</a:t>
                </a:r>
              </a:p>
              <a:p>
                <a:pPr latinLnBrk="0"/>
                <a:r>
                  <a:rPr kumimoji="1" lang="en-US" altLang="ko-Kore-KR" dirty="0"/>
                  <a:t>These methods can be roughly used for dimension reduction (data visualization), clustering and comparison of gene expression between samples</a:t>
                </a:r>
              </a:p>
              <a:p>
                <a:pPr latinLnBrk="0"/>
                <a:r>
                  <a:rPr kumimoji="1" lang="en-US" altLang="ko-Kore-KR" dirty="0"/>
                  <a:t>However, we need </a:t>
                </a:r>
                <a:r>
                  <a:rPr kumimoji="1" lang="en-US" altLang="ko-Kore-KR" b="1" dirty="0"/>
                  <a:t>more sophisticated methods </a:t>
                </a:r>
                <a:r>
                  <a:rPr kumimoji="1" lang="en-US" altLang="ko-Kore-KR" dirty="0"/>
                  <a:t>for </a:t>
                </a:r>
                <a:r>
                  <a:rPr kumimoji="1" lang="en-US" altLang="ko-Kore-KR" u="sng" dirty="0"/>
                  <a:t>differential expression analysis</a:t>
                </a:r>
                <a:r>
                  <a:rPr kumimoji="1" lang="en-US" altLang="ko-Kore-KR" dirty="0"/>
                  <a:t> (especially for small sample size)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205527E-8696-ABF5-D92B-0B9915C0D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307" y="1441939"/>
                <a:ext cx="10515600" cy="4766286"/>
              </a:xfrm>
              <a:blipFill>
                <a:blip r:embed="rId2"/>
                <a:stretch>
                  <a:fillRect l="-965" r="-2051" b="-5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3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F240643A-2CE5-47EC-9709-E367F3B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28" y="439655"/>
            <a:ext cx="9119937" cy="795878"/>
          </a:xfrm>
        </p:spPr>
        <p:txBody>
          <a:bodyPr>
            <a:normAutofit/>
          </a:bodyPr>
          <a:lstStyle/>
          <a:p>
            <a:r>
              <a:rPr lang="en-US" altLang="ko-KR" sz="3100" dirty="0"/>
              <a:t>DESeq2 (Love et al., </a:t>
            </a:r>
            <a:r>
              <a:rPr lang="en-US" altLang="ko-KR" sz="3100" i="1" dirty="0"/>
              <a:t>Genome Biology </a:t>
            </a:r>
            <a:r>
              <a:rPr lang="en-US" altLang="ko-KR" sz="3100" dirty="0"/>
              <a:t>2014)</a:t>
            </a:r>
            <a:endParaRPr lang="ko-KR" altLang="en-US" sz="3600" dirty="0"/>
          </a:p>
        </p:txBody>
      </p:sp>
      <p:pic>
        <p:nvPicPr>
          <p:cNvPr id="4" name="Picture 4" descr="C:\Users\Dougu\Desktop\aa.jpg">
            <a:extLst>
              <a:ext uri="{FF2B5EF4-FFF2-40B4-BE49-F238E27FC236}">
                <a16:creationId xmlns:a16="http://schemas.microsoft.com/office/drawing/2014/main" id="{D1288162-7E7A-45A9-A104-C7DED1016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19" y="1547974"/>
            <a:ext cx="424973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내용 개체 틀 9">
                <a:extLst>
                  <a:ext uri="{FF2B5EF4-FFF2-40B4-BE49-F238E27FC236}">
                    <a16:creationId xmlns:a16="http://schemas.microsoft.com/office/drawing/2014/main" id="{25A69E59-51B8-432D-B5B8-6719B85A818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0835" y="1235533"/>
                <a:ext cx="7255441" cy="5163815"/>
              </a:xfrm>
            </p:spPr>
            <p:txBody>
              <a:bodyPr>
                <a:normAutofit fontScale="70000" lnSpcReduction="20000"/>
              </a:bodyPr>
              <a:lstStyle/>
              <a:p>
                <a:pPr latinLnBrk="0">
                  <a:lnSpc>
                    <a:spcPct val="150000"/>
                  </a:lnSpc>
                </a:pPr>
                <a:r>
                  <a:rPr lang="en-US" altLang="ko-KR" dirty="0"/>
                  <a:t>For read count data </a:t>
                </a:r>
                <a:r>
                  <a:rPr lang="en-US" altLang="ko-KR" i="1" dirty="0"/>
                  <a:t>R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, </a:t>
                </a:r>
                <a:r>
                  <a:rPr lang="en-US" altLang="ko-KR" b="1" dirty="0"/>
                  <a:t>size factor </a:t>
                </a:r>
                <a:r>
                  <a:rPr lang="en-US" altLang="ko-KR" dirty="0"/>
                  <a:t>for each sample can be estimated as follows:</a:t>
                </a:r>
              </a:p>
              <a:p>
                <a:pPr latinLnBrk="0">
                  <a:lnSpc>
                    <a:spcPct val="150000"/>
                  </a:lnSpc>
                </a:pPr>
                <a:endParaRPr lang="en-US" altLang="ko-KR" dirty="0"/>
              </a:p>
              <a:p>
                <a:pPr latinLnBrk="0">
                  <a:lnSpc>
                    <a:spcPct val="150000"/>
                  </a:lnSpc>
                </a:pPr>
                <a:r>
                  <a:rPr lang="en-US" altLang="ko-KR" dirty="0"/>
                  <a:t>Normalized data: </a:t>
                </a:r>
                <a:r>
                  <a:rPr lang="en-US" altLang="ko-KR" i="1" dirty="0"/>
                  <a:t>N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atinLnBrk="0">
                  <a:lnSpc>
                    <a:spcPct val="170000"/>
                  </a:lnSpc>
                </a:pPr>
                <a:r>
                  <a:rPr lang="en-US" altLang="ko-KR" u="sng" dirty="0"/>
                  <a:t>Only after normalization</a:t>
                </a:r>
                <a:r>
                  <a:rPr lang="en-US" altLang="ko-KR" dirty="0"/>
                  <a:t>, we can estimate </a:t>
                </a:r>
                <a:r>
                  <a:rPr lang="en-US" altLang="ko-KR" b="1" dirty="0"/>
                  <a:t>mean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variance (dispersion)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fold change</a:t>
                </a:r>
                <a:r>
                  <a:rPr lang="en-US" altLang="ko-KR" dirty="0"/>
                  <a:t> for each gene (using empirical Bayes method) for DE analysis</a:t>
                </a:r>
              </a:p>
              <a:p>
                <a:pPr latinLnBrk="0">
                  <a:lnSpc>
                    <a:spcPct val="170000"/>
                  </a:lnSpc>
                </a:pPr>
                <a:r>
                  <a:rPr lang="en-US" altLang="ko-KR" u="sng" dirty="0"/>
                  <a:t>Generalized linear model (GLM) </a:t>
                </a:r>
                <a:r>
                  <a:rPr lang="en-US" altLang="ko-KR" dirty="0"/>
                  <a:t>of DESeq2 </a:t>
                </a:r>
                <a:r>
                  <a:rPr lang="en" altLang="ko-Kore-KR" dirty="0"/>
                  <a:t>provides the flexibility for </a:t>
                </a:r>
                <a:r>
                  <a:rPr lang="en" altLang="ko-Kore-KR" u="sng" dirty="0"/>
                  <a:t>complex experimental designs</a:t>
                </a:r>
              </a:p>
            </p:txBody>
          </p:sp>
        </mc:Choice>
        <mc:Fallback>
          <p:sp>
            <p:nvSpPr>
              <p:cNvPr id="18" name="내용 개체 틀 9">
                <a:extLst>
                  <a:ext uri="{FF2B5EF4-FFF2-40B4-BE49-F238E27FC236}">
                    <a16:creationId xmlns:a16="http://schemas.microsoft.com/office/drawing/2014/main" id="{25A69E59-51B8-432D-B5B8-6719B85A8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0835" y="1235533"/>
                <a:ext cx="7255441" cy="5163815"/>
              </a:xfrm>
              <a:blipFill>
                <a:blip r:embed="rId3"/>
                <a:stretch>
                  <a:fillRect l="-699" r="-5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1D497344-9744-8913-EBC2-CB29DE1BD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25" y="3343627"/>
            <a:ext cx="3242087" cy="3339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FFBFC3-D7C3-AEA5-E370-FDCF3A7020F4}"/>
              </a:ext>
            </a:extLst>
          </p:cNvPr>
          <p:cNvSpPr txBox="1"/>
          <p:nvPr/>
        </p:nvSpPr>
        <p:spPr>
          <a:xfrm>
            <a:off x="9839569" y="1895231"/>
            <a:ext cx="218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B050"/>
                </a:solidFill>
              </a:rPr>
              <a:t>Simple &amp; intuitive</a:t>
            </a:r>
          </a:p>
          <a:p>
            <a:r>
              <a:rPr kumimoji="1" lang="en-US" altLang="ko-Kore-KR" b="1" dirty="0">
                <a:solidFill>
                  <a:srgbClr val="00B050"/>
                </a:solidFill>
              </a:rPr>
              <a:t>normalization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6046"/>
          </a:xfrm>
        </p:spPr>
        <p:txBody>
          <a:bodyPr>
            <a:normAutofit fontScale="90000"/>
          </a:bodyPr>
          <a:lstStyle/>
          <a:p>
            <a:r>
              <a:rPr lang="en-US" altLang="ko-KR" sz="3600" dirty="0" err="1"/>
              <a:t>Limma</a:t>
            </a:r>
            <a:r>
              <a:rPr lang="en-US" altLang="ko-KR" sz="3600" dirty="0"/>
              <a:t> (</a:t>
            </a:r>
            <a:r>
              <a:rPr lang="en-US" altLang="ko-KR" sz="3600" dirty="0" err="1"/>
              <a:t>voom</a:t>
            </a:r>
            <a:r>
              <a:rPr lang="en-US" altLang="ko-KR" sz="3600" dirty="0"/>
              <a:t>): linear modeling and differential expression analysis of </a:t>
            </a:r>
            <a:r>
              <a:rPr lang="en-US" altLang="ko-KR" sz="3600" b="1" dirty="0"/>
              <a:t>microarray</a:t>
            </a:r>
            <a:r>
              <a:rPr lang="en-US" altLang="ko-KR" sz="3600" dirty="0"/>
              <a:t> and </a:t>
            </a:r>
            <a:r>
              <a:rPr lang="en-US" altLang="ko-KR" sz="3600" b="1" dirty="0"/>
              <a:t>RNA-seq </a:t>
            </a:r>
            <a:r>
              <a:rPr lang="en-US" altLang="ko-KR" sz="3600" dirty="0"/>
              <a:t>(Ritchie et al., </a:t>
            </a:r>
            <a:r>
              <a:rPr lang="en-US" altLang="ko-KR" sz="3600" i="1" dirty="0"/>
              <a:t>NAR</a:t>
            </a:r>
            <a:r>
              <a:rPr lang="en-US" altLang="ko-KR" sz="3600" dirty="0"/>
              <a:t> 2015)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8282"/>
            <a:ext cx="7433201" cy="444183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Widely used pipeline for differential analysis of </a:t>
            </a:r>
            <a:r>
              <a:rPr lang="en-US" altLang="ko-KR" u="sng" dirty="0"/>
              <a:t>microarray data</a:t>
            </a:r>
          </a:p>
          <a:p>
            <a:r>
              <a:rPr lang="en-US" altLang="ko-KR" u="sng" dirty="0"/>
              <a:t>RNA-seq</a:t>
            </a:r>
            <a:r>
              <a:rPr lang="en-US" altLang="ko-KR" dirty="0"/>
              <a:t> data are log-normalized (log-</a:t>
            </a:r>
            <a:r>
              <a:rPr lang="en-US" altLang="ko-KR" dirty="0" err="1"/>
              <a:t>cpm</a:t>
            </a:r>
            <a:r>
              <a:rPr lang="en-US" altLang="ko-KR" dirty="0"/>
              <a:t>) to be used for </a:t>
            </a:r>
            <a:r>
              <a:rPr lang="en-US" altLang="ko-KR" dirty="0" err="1"/>
              <a:t>limma</a:t>
            </a:r>
            <a:endParaRPr lang="ko-KR" altLang="en-US" dirty="0"/>
          </a:p>
          <a:p>
            <a:r>
              <a:rPr lang="en-US" altLang="ko-KR" dirty="0"/>
              <a:t>(Bayesian) </a:t>
            </a:r>
            <a:r>
              <a:rPr lang="en-US" altLang="ko-KR" b="1" dirty="0"/>
              <a:t>moderated </a:t>
            </a:r>
            <a:r>
              <a:rPr lang="en-US" altLang="ko-KR" b="1" i="1" u="sng" dirty="0"/>
              <a:t>t</a:t>
            </a:r>
            <a:r>
              <a:rPr lang="en-US" altLang="ko-KR" b="1" u="sng" dirty="0"/>
              <a:t>-test</a:t>
            </a:r>
            <a:r>
              <a:rPr lang="en-US" altLang="ko-KR" b="1" dirty="0"/>
              <a:t> </a:t>
            </a:r>
            <a:r>
              <a:rPr lang="en-US" altLang="ko-KR" dirty="0"/>
              <a:t>is used to perform differential expression analysis with observation weight (</a:t>
            </a:r>
            <a:r>
              <a:rPr lang="en-US" altLang="ko-KR" dirty="0" err="1"/>
              <a:t>voom</a:t>
            </a:r>
            <a:r>
              <a:rPr lang="en-US" altLang="ko-KR" dirty="0"/>
              <a:t>)</a:t>
            </a:r>
          </a:p>
          <a:p>
            <a:r>
              <a:rPr lang="en-US" altLang="ko-KR" u="sng" dirty="0"/>
              <a:t>Generalized linear models </a:t>
            </a:r>
            <a:r>
              <a:rPr lang="en-US" altLang="ko-KR" dirty="0"/>
              <a:t>are used to account for various </a:t>
            </a:r>
            <a:r>
              <a:rPr lang="en-US" altLang="ko-KR" u="sng" dirty="0"/>
              <a:t>experimental designs</a:t>
            </a:r>
            <a:r>
              <a:rPr lang="en-US" altLang="ko-KR" dirty="0"/>
              <a:t> (e.g., multiple group comparison, batch effects, numerical covariates)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92" y="1657953"/>
            <a:ext cx="3346450" cy="2279999"/>
          </a:xfrm>
          <a:prstGeom prst="rect">
            <a:avLst/>
          </a:prstGeom>
        </p:spPr>
      </p:pic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53C744C9-DBAB-A770-7381-F26A9D5CF829}"/>
              </a:ext>
            </a:extLst>
          </p:cNvPr>
          <p:cNvSpPr/>
          <p:nvPr/>
        </p:nvSpPr>
        <p:spPr>
          <a:xfrm>
            <a:off x="9959121" y="4133088"/>
            <a:ext cx="543415" cy="5133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30D39-6628-D5A2-CCAF-292D3C219883}"/>
              </a:ext>
            </a:extLst>
          </p:cNvPr>
          <p:cNvSpPr txBox="1"/>
          <p:nvPr/>
        </p:nvSpPr>
        <p:spPr>
          <a:xfrm>
            <a:off x="8753875" y="475488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Estimates quality weight </a:t>
            </a:r>
          </a:p>
          <a:p>
            <a:r>
              <a:rPr kumimoji="1" lang="en-US" altLang="ko-Kore-KR" dirty="0"/>
              <a:t>for each count (</a:t>
            </a:r>
            <a:r>
              <a:rPr kumimoji="1" lang="en-US" altLang="ko-Kore-KR" dirty="0" err="1"/>
              <a:t>voom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571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FFD32-88C7-9F91-9388-B4C738B7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61" y="659587"/>
            <a:ext cx="3127684" cy="1461822"/>
          </a:xfrm>
        </p:spPr>
        <p:txBody>
          <a:bodyPr>
            <a:normAutofit fontScale="90000"/>
          </a:bodyPr>
          <a:lstStyle/>
          <a:p>
            <a:pPr latinLnBrk="0"/>
            <a:r>
              <a:rPr kumimoji="1" lang="en-US" altLang="ko-Kore-KR" sz="2800" dirty="0"/>
              <a:t>Benchmark in RNA-seq DE analysis</a:t>
            </a:r>
            <a:br>
              <a:rPr kumimoji="1" lang="en-US" altLang="ko-Kore-KR" sz="3600" dirty="0"/>
            </a:br>
            <a:r>
              <a:rPr kumimoji="1" lang="en-US" altLang="ko-Kore-KR" sz="2400" dirty="0"/>
              <a:t>(</a:t>
            </a:r>
            <a:r>
              <a:rPr kumimoji="1" lang="en-US" altLang="ko-Kore-KR" sz="2400" dirty="0" err="1"/>
              <a:t>Baik</a:t>
            </a:r>
            <a:r>
              <a:rPr kumimoji="1" lang="en-US" altLang="ko-Kore-KR" sz="2400" dirty="0"/>
              <a:t> et al. </a:t>
            </a:r>
            <a:r>
              <a:rPr kumimoji="1" lang="en-US" altLang="ko-Kore-KR" sz="2400" dirty="0" err="1"/>
              <a:t>Plos</a:t>
            </a:r>
            <a:r>
              <a:rPr kumimoji="1" lang="en-US" altLang="ko-Kore-KR" sz="2400" dirty="0"/>
              <a:t> One, 2016)</a:t>
            </a:r>
            <a:endParaRPr kumimoji="1" lang="ko-Kore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93F1D-7D27-D2F5-0972-45F0A80DE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2" y="151602"/>
            <a:ext cx="8589680" cy="6469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B1A4B-3AF9-44D4-3330-F6C5A726BF02}"/>
              </a:ext>
            </a:extLst>
          </p:cNvPr>
          <p:cNvSpPr txBox="1"/>
          <p:nvPr/>
        </p:nvSpPr>
        <p:spPr>
          <a:xfrm>
            <a:off x="719015" y="3244334"/>
            <a:ext cx="22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Simulation results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458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47AF7-86E7-4D00-1D38-6E0B54F2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37" y="1269075"/>
            <a:ext cx="3116959" cy="1325563"/>
          </a:xfrm>
        </p:spPr>
        <p:txBody>
          <a:bodyPr>
            <a:normAutofit/>
          </a:bodyPr>
          <a:lstStyle/>
          <a:p>
            <a:pPr latinLnBrk="0"/>
            <a:r>
              <a:rPr kumimoji="1" lang="en-US" altLang="ko-Kore-KR" sz="2400" dirty="0"/>
              <a:t>Comparison of false positive control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816EB7-3C48-81B8-802B-51B7719B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28" y="642692"/>
            <a:ext cx="7772400" cy="57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27F22-0737-F696-5912-B7F8359C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62"/>
          </a:xfrm>
        </p:spPr>
        <p:txBody>
          <a:bodyPr/>
          <a:lstStyle/>
          <a:p>
            <a:r>
              <a:rPr kumimoji="1" lang="en-US" altLang="ko-Kore-KR" dirty="0"/>
              <a:t>Recommended methods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838AE-A99B-B77F-0B19-B554CAD5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145"/>
            <a:ext cx="10515600" cy="4525818"/>
          </a:xfrm>
        </p:spPr>
        <p:txBody>
          <a:bodyPr/>
          <a:lstStyle/>
          <a:p>
            <a:pPr latinLnBrk="0"/>
            <a:r>
              <a:rPr kumimoji="1" lang="en-US" altLang="ko-Kore-KR" dirty="0"/>
              <a:t>DESeq2 performed the best in AUC and sensitivity, but it yielded a number of false positives for small sample size</a:t>
            </a:r>
          </a:p>
          <a:p>
            <a:pPr latinLnBrk="0"/>
            <a:r>
              <a:rPr kumimoji="1" lang="en-US" altLang="ko-Kore-KR" dirty="0" err="1"/>
              <a:t>edgeR.ql</a:t>
            </a:r>
            <a:r>
              <a:rPr kumimoji="1" lang="en-US" altLang="ko-Kore-KR" dirty="0"/>
              <a:t> (quasi-likelihood) and </a:t>
            </a:r>
            <a:r>
              <a:rPr kumimoji="1" lang="en-US" altLang="ko-Kore-KR" dirty="0" err="1"/>
              <a:t>limma-voom</a:t>
            </a:r>
            <a:r>
              <a:rPr kumimoji="1" lang="en-US" altLang="ko-Kore-KR" dirty="0"/>
              <a:t> showed a good AUC and false positive control, but their sensitivities were very low</a:t>
            </a:r>
          </a:p>
          <a:p>
            <a:pPr latinLnBrk="0"/>
            <a:r>
              <a:rPr kumimoji="1" lang="en-US" altLang="ko-Kore-KR" dirty="0" err="1"/>
              <a:t>edgeR.rb</a:t>
            </a:r>
            <a:r>
              <a:rPr kumimoji="1" lang="en-US" altLang="ko-Kore-KR" dirty="0"/>
              <a:t> (robust) performed the best when the data included a number of outlier counts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396EF-B95F-C1BE-A071-ABA275DE276C}"/>
              </a:ext>
            </a:extLst>
          </p:cNvPr>
          <p:cNvSpPr txBox="1"/>
          <p:nvPr/>
        </p:nvSpPr>
        <p:spPr>
          <a:xfrm>
            <a:off x="2239107" y="5122986"/>
            <a:ext cx="743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C00000"/>
                </a:solidFill>
              </a:rPr>
              <a:t>Exercise I:</a:t>
            </a:r>
            <a:r>
              <a:rPr kumimoji="1" lang="en-US" altLang="ko-Kore-KR" sz="2400" b="1" dirty="0">
                <a:solidFill>
                  <a:srgbClr val="00B050"/>
                </a:solidFill>
              </a:rPr>
              <a:t> Let’s try DE analysis of RNA-seq data!!</a:t>
            </a:r>
            <a:endParaRPr kumimoji="1" lang="ko-Kore-KR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573-D254-4F26-942A-1E40707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28"/>
            <a:ext cx="10515600" cy="1140049"/>
          </a:xfrm>
        </p:spPr>
        <p:txBody>
          <a:bodyPr/>
          <a:lstStyle/>
          <a:p>
            <a:r>
              <a:rPr lang="en-US" altLang="ko-KR" dirty="0"/>
              <a:t>Covariates in DE analysis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B539-2DFF-42AF-AE74-ACED660E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47454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Independent variables can affect the analysis considerably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000" dirty="0"/>
              <a:t>Example: batch, age, sex, smoking, exercise, annual income, ethnical groups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Suppose a gene was significantly upregulated in test group compared to control group, but what if the test group included many heavy smokers? Can we still claim the upregulation of that gene?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We can include such “covariates” in our differential analyses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If our analysis included the covariates “age” and “smoking” for example, we can declare that “our analysis was </a:t>
            </a:r>
            <a:r>
              <a:rPr lang="en-US" altLang="ko-KR" sz="2400" u="sng" dirty="0"/>
              <a:t>adjusted for age and smoking</a:t>
            </a:r>
            <a:r>
              <a:rPr lang="en-US" altLang="ko-KR" sz="2400" dirty="0"/>
              <a:t>”. This means the bias caused by those covariates were removed in our analysis, providing </a:t>
            </a:r>
            <a:r>
              <a:rPr lang="en-US" altLang="ko-KR" sz="2400" u="sng" dirty="0"/>
              <a:t>more reliable results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2118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B4A196B7-6B38-43F3-B1BE-396193679C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8584" y="320188"/>
            <a:ext cx="10259759" cy="1143000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sz="3200" dirty="0">
                <a:cs typeface="Arial" panose="020B0604020202020204" pitchFamily="34" charset="0"/>
              </a:rPr>
              <a:t>How to interpret DEGs</a:t>
            </a:r>
            <a:br>
              <a:rPr lang="en-US" altLang="ko-KR" sz="3200" dirty="0">
                <a:cs typeface="Arial" panose="020B0604020202020204" pitchFamily="34" charset="0"/>
              </a:rPr>
            </a:br>
            <a:r>
              <a:rPr lang="en-US" altLang="ko-KR" sz="3200" b="1" dirty="0">
                <a:cs typeface="Arial" panose="020B0604020202020204" pitchFamily="34" charset="0"/>
              </a:rPr>
              <a:t>: </a:t>
            </a:r>
            <a:r>
              <a:rPr kumimoji="1" lang="en-US" altLang="ko-Kore-KR" sz="3200" b="1" dirty="0"/>
              <a:t>Function enrichment </a:t>
            </a:r>
            <a:r>
              <a:rPr kumimoji="1" lang="en-US" altLang="ko-Kore-KR" sz="3200" dirty="0"/>
              <a:t>(or </a:t>
            </a:r>
            <a:r>
              <a:rPr lang="en-US" altLang="ko-KR" sz="3200" b="1" dirty="0">
                <a:cs typeface="Arial" panose="020B0604020202020204" pitchFamily="34" charset="0"/>
              </a:rPr>
              <a:t>pathway</a:t>
            </a:r>
            <a:r>
              <a:rPr lang="en-US" altLang="ko-KR" sz="3200" dirty="0">
                <a:cs typeface="Arial" panose="020B0604020202020204" pitchFamily="34" charset="0"/>
              </a:rPr>
              <a:t>)</a:t>
            </a:r>
            <a:r>
              <a:rPr lang="en-US" altLang="ko-KR" sz="3200" b="1" dirty="0">
                <a:cs typeface="Arial" panose="020B0604020202020204" pitchFamily="34" charset="0"/>
              </a:rPr>
              <a:t> analysis</a:t>
            </a:r>
            <a:r>
              <a:rPr kumimoji="1" lang="en-US" altLang="ko-Kore-KR" sz="3200" dirty="0"/>
              <a:t> for </a:t>
            </a:r>
            <a:r>
              <a:rPr kumimoji="1" lang="en-US" altLang="ko-Kore-KR" sz="3200" u="sng" dirty="0"/>
              <a:t>gene list</a:t>
            </a:r>
            <a:endParaRPr lang="ko-KR" altLang="en-US" sz="3200" b="1" u="sng" dirty="0"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0DA6748-163A-4BFB-9317-5CFFEFF3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2008915"/>
            <a:ext cx="1381125" cy="17986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C135118-8748-43BB-B5EF-79F63FFFA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3778977"/>
            <a:ext cx="1381125" cy="9302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346AEFF5-98AC-4A33-8C2E-C6F099D4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00" y="5356951"/>
            <a:ext cx="1381125" cy="10223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graphicFrame>
        <p:nvGraphicFramePr>
          <p:cNvPr id="33798" name="Object 2">
            <a:extLst>
              <a:ext uri="{FF2B5EF4-FFF2-40B4-BE49-F238E27FC236}">
                <a16:creationId xmlns:a16="http://schemas.microsoft.com/office/drawing/2014/main" id="{B1A5746E-1253-44D3-BD0B-6ED747DCC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42855"/>
              </p:ext>
            </p:extLst>
          </p:nvPr>
        </p:nvGraphicFramePr>
        <p:xfrm>
          <a:off x="3059612" y="4787040"/>
          <a:ext cx="206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035" imgH="177415" progId="Equation.DSMT4">
                  <p:embed/>
                </p:oleObj>
              </mc:Choice>
              <mc:Fallback>
                <p:oleObj name="Equation" r:id="rId2" imgW="76035" imgH="177415" progId="Equation.DSMT4">
                  <p:embed/>
                  <p:pic>
                    <p:nvPicPr>
                      <p:cNvPr id="33798" name="Object 2">
                        <a:extLst>
                          <a:ext uri="{FF2B5EF4-FFF2-40B4-BE49-F238E27FC236}">
                            <a16:creationId xmlns:a16="http://schemas.microsoft.com/office/drawing/2014/main" id="{B1A5746E-1253-44D3-BD0B-6ED747DCC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612" y="4787040"/>
                        <a:ext cx="2063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2">
            <a:extLst>
              <a:ext uri="{FF2B5EF4-FFF2-40B4-BE49-F238E27FC236}">
                <a16:creationId xmlns:a16="http://schemas.microsoft.com/office/drawing/2014/main" id="{32445036-2DE2-47E3-9E7A-DFCE1502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986" y="2008915"/>
            <a:ext cx="1073150" cy="17986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0" name="Rectangle 13">
            <a:extLst>
              <a:ext uri="{FF2B5EF4-FFF2-40B4-BE49-F238E27FC236}">
                <a16:creationId xmlns:a16="http://schemas.microsoft.com/office/drawing/2014/main" id="{45954655-0D08-46D3-9289-7498C024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400" y="3778977"/>
            <a:ext cx="1074737" cy="9302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1" name="Rectangle 14">
            <a:extLst>
              <a:ext uri="{FF2B5EF4-FFF2-40B4-BE49-F238E27FC236}">
                <a16:creationId xmlns:a16="http://schemas.microsoft.com/office/drawing/2014/main" id="{AC1EFFCA-6790-42D2-A96D-B5B248B81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986" y="5356951"/>
            <a:ext cx="1073150" cy="10223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02" name="Text Box 15">
            <a:extLst>
              <a:ext uri="{FF2B5EF4-FFF2-40B4-BE49-F238E27FC236}">
                <a16:creationId xmlns:a16="http://schemas.microsoft.com/office/drawing/2014/main" id="{43C318BC-5FB3-43AE-BE00-BC5F28BBA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110" y="1631089"/>
            <a:ext cx="77931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Control</a:t>
            </a:r>
          </a:p>
        </p:txBody>
      </p:sp>
      <p:sp>
        <p:nvSpPr>
          <p:cNvPr id="33803" name="Text Box 16">
            <a:extLst>
              <a:ext uri="{FF2B5EF4-FFF2-40B4-BE49-F238E27FC236}">
                <a16:creationId xmlns:a16="http://schemas.microsoft.com/office/drawing/2014/main" id="{09F95A93-9DB5-4C59-9AC2-41C4C552C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925" y="1631089"/>
            <a:ext cx="498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Test</a:t>
            </a:r>
          </a:p>
        </p:txBody>
      </p:sp>
      <p:sp>
        <p:nvSpPr>
          <p:cNvPr id="33804" name="Line 17">
            <a:extLst>
              <a:ext uri="{FF2B5EF4-FFF2-40B4-BE49-F238E27FC236}">
                <a16:creationId xmlns:a16="http://schemas.microsoft.com/office/drawing/2014/main" id="{36BA4AD6-C047-4F8A-84C7-2F6FFE02B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13273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5" name="Line 18">
            <a:extLst>
              <a:ext uri="{FF2B5EF4-FFF2-40B4-BE49-F238E27FC236}">
                <a16:creationId xmlns:a16="http://schemas.microsoft.com/office/drawing/2014/main" id="{7C5E723C-904C-4BC9-8EB0-005C74535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381976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6" name="Line 19">
            <a:extLst>
              <a:ext uri="{FF2B5EF4-FFF2-40B4-BE49-F238E27FC236}">
                <a16:creationId xmlns:a16="http://schemas.microsoft.com/office/drawing/2014/main" id="{0F7B1F4C-DDAE-43AE-BE77-F193E6528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2597876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7" name="Line 20">
            <a:extLst>
              <a:ext uri="{FF2B5EF4-FFF2-40B4-BE49-F238E27FC236}">
                <a16:creationId xmlns:a16="http://schemas.microsoft.com/office/drawing/2014/main" id="{C29046BE-6CFD-4E41-A677-462DF55D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6012" y="3850414"/>
            <a:ext cx="207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8" name="Line 22">
            <a:extLst>
              <a:ext uri="{FF2B5EF4-FFF2-40B4-BE49-F238E27FC236}">
                <a16:creationId xmlns:a16="http://schemas.microsoft.com/office/drawing/2014/main" id="{5BCDA807-F0FF-4344-8149-4F8885D35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631738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9" name="Line 23">
            <a:extLst>
              <a:ext uri="{FF2B5EF4-FFF2-40B4-BE49-F238E27FC236}">
                <a16:creationId xmlns:a16="http://schemas.microsoft.com/office/drawing/2014/main" id="{F79EBD2E-0F02-4DC1-9FC0-65C993E8A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5604601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0" name="Line 24">
            <a:extLst>
              <a:ext uri="{FF2B5EF4-FFF2-40B4-BE49-F238E27FC236}">
                <a16:creationId xmlns:a16="http://schemas.microsoft.com/office/drawing/2014/main" id="{1C4061EF-0F70-4F0A-930F-87343092C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4424" y="5387114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3811" name="Object 6">
            <a:extLst>
              <a:ext uri="{FF2B5EF4-FFF2-40B4-BE49-F238E27FC236}">
                <a16:creationId xmlns:a16="http://schemas.microsoft.com/office/drawing/2014/main" id="{1CE2349A-7DB1-473B-A6E5-6A4214877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25474"/>
              </p:ext>
            </p:extLst>
          </p:nvPr>
        </p:nvGraphicFramePr>
        <p:xfrm>
          <a:off x="5285287" y="1953352"/>
          <a:ext cx="1746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250" imgH="228501" progId="Equation.DSMT4">
                  <p:embed/>
                </p:oleObj>
              </mc:Choice>
              <mc:Fallback>
                <p:oleObj name="Equation" r:id="rId4" imgW="114250" imgH="228501" progId="Equation.DSMT4">
                  <p:embed/>
                  <p:pic>
                    <p:nvPicPr>
                      <p:cNvPr id="33811" name="Object 6">
                        <a:extLst>
                          <a:ext uri="{FF2B5EF4-FFF2-40B4-BE49-F238E27FC236}">
                            <a16:creationId xmlns:a16="http://schemas.microsoft.com/office/drawing/2014/main" id="{1CE2349A-7DB1-473B-A6E5-6A4214877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287" y="1953352"/>
                        <a:ext cx="1746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7">
            <a:extLst>
              <a:ext uri="{FF2B5EF4-FFF2-40B4-BE49-F238E27FC236}">
                <a16:creationId xmlns:a16="http://schemas.microsoft.com/office/drawing/2014/main" id="{83FCA797-5AE8-4875-AD12-1518391B7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40557"/>
              </p:ext>
            </p:extLst>
          </p:nvPr>
        </p:nvGraphicFramePr>
        <p:xfrm>
          <a:off x="5269411" y="2207351"/>
          <a:ext cx="211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33812" name="Object 7">
                        <a:extLst>
                          <a:ext uri="{FF2B5EF4-FFF2-40B4-BE49-F238E27FC236}">
                            <a16:creationId xmlns:a16="http://schemas.microsoft.com/office/drawing/2014/main" id="{83FCA797-5AE8-4875-AD12-1518391B7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411" y="2207351"/>
                        <a:ext cx="211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8">
            <a:extLst>
              <a:ext uri="{FF2B5EF4-FFF2-40B4-BE49-F238E27FC236}">
                <a16:creationId xmlns:a16="http://schemas.microsoft.com/office/drawing/2014/main" id="{9097FE74-A739-47DD-823C-81AB4671E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60451"/>
              </p:ext>
            </p:extLst>
          </p:nvPr>
        </p:nvGraphicFramePr>
        <p:xfrm>
          <a:off x="5277350" y="2459764"/>
          <a:ext cx="1936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890" imgH="228402" progId="Equation.DSMT4">
                  <p:embed/>
                </p:oleObj>
              </mc:Choice>
              <mc:Fallback>
                <p:oleObj name="Equation" r:id="rId8" imgW="126890" imgH="228402" progId="Equation.DSMT4">
                  <p:embed/>
                  <p:pic>
                    <p:nvPicPr>
                      <p:cNvPr id="33813" name="Object 8">
                        <a:extLst>
                          <a:ext uri="{FF2B5EF4-FFF2-40B4-BE49-F238E27FC236}">
                            <a16:creationId xmlns:a16="http://schemas.microsoft.com/office/drawing/2014/main" id="{9097FE74-A739-47DD-823C-81AB4671E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350" y="2459764"/>
                        <a:ext cx="1936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9">
            <a:extLst>
              <a:ext uri="{FF2B5EF4-FFF2-40B4-BE49-F238E27FC236}">
                <a16:creationId xmlns:a16="http://schemas.microsoft.com/office/drawing/2014/main" id="{BCA37CA2-A74A-4379-B909-5C8E177FF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89931"/>
              </p:ext>
            </p:extLst>
          </p:nvPr>
        </p:nvGraphicFramePr>
        <p:xfrm>
          <a:off x="5275761" y="3680552"/>
          <a:ext cx="255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33814" name="Object 9">
                        <a:extLst>
                          <a:ext uri="{FF2B5EF4-FFF2-40B4-BE49-F238E27FC236}">
                            <a16:creationId xmlns:a16="http://schemas.microsoft.com/office/drawing/2014/main" id="{BCA37CA2-A74A-4379-B909-5C8E177FF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61" y="3680552"/>
                        <a:ext cx="2555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10">
            <a:extLst>
              <a:ext uri="{FF2B5EF4-FFF2-40B4-BE49-F238E27FC236}">
                <a16:creationId xmlns:a16="http://schemas.microsoft.com/office/drawing/2014/main" id="{72F2A70C-CA92-40E6-82A5-EF73151FB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38808"/>
              </p:ext>
            </p:extLst>
          </p:nvPr>
        </p:nvGraphicFramePr>
        <p:xfrm>
          <a:off x="5275761" y="6155464"/>
          <a:ext cx="2301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028" imgH="228501" progId="Equation.DSMT4">
                  <p:embed/>
                </p:oleObj>
              </mc:Choice>
              <mc:Fallback>
                <p:oleObj name="Equation" r:id="rId12" imgW="165028" imgH="228501" progId="Equation.DSMT4">
                  <p:embed/>
                  <p:pic>
                    <p:nvPicPr>
                      <p:cNvPr id="33815" name="Object 10">
                        <a:extLst>
                          <a:ext uri="{FF2B5EF4-FFF2-40B4-BE49-F238E27FC236}">
                            <a16:creationId xmlns:a16="http://schemas.microsoft.com/office/drawing/2014/main" id="{72F2A70C-CA92-40E6-82A5-EF73151FB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61" y="6155464"/>
                        <a:ext cx="2301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11">
            <a:extLst>
              <a:ext uri="{FF2B5EF4-FFF2-40B4-BE49-F238E27FC236}">
                <a16:creationId xmlns:a16="http://schemas.microsoft.com/office/drawing/2014/main" id="{31B74C95-5CEB-4AC1-9B06-313400DF6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1472"/>
              </p:ext>
            </p:extLst>
          </p:nvPr>
        </p:nvGraphicFramePr>
        <p:xfrm>
          <a:off x="5286875" y="2939190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035" imgH="177415" progId="Equation.DSMT4">
                  <p:embed/>
                </p:oleObj>
              </mc:Choice>
              <mc:Fallback>
                <p:oleObj name="Equation" r:id="rId14" imgW="76035" imgH="177415" progId="Equation.DSMT4">
                  <p:embed/>
                  <p:pic>
                    <p:nvPicPr>
                      <p:cNvPr id="33816" name="Object 11">
                        <a:extLst>
                          <a:ext uri="{FF2B5EF4-FFF2-40B4-BE49-F238E27FC236}">
                            <a16:creationId xmlns:a16="http://schemas.microsoft.com/office/drawing/2014/main" id="{31B74C95-5CEB-4AC1-9B06-313400DF6F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875" y="2939190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12">
            <a:extLst>
              <a:ext uri="{FF2B5EF4-FFF2-40B4-BE49-F238E27FC236}">
                <a16:creationId xmlns:a16="http://schemas.microsoft.com/office/drawing/2014/main" id="{0E2AF4FA-ED6E-4039-A70F-1798C9ED9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483717"/>
              </p:ext>
            </p:extLst>
          </p:nvPr>
        </p:nvGraphicFramePr>
        <p:xfrm>
          <a:off x="5312275" y="5039452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6035" imgH="177415" progId="Equation.DSMT4">
                  <p:embed/>
                </p:oleObj>
              </mc:Choice>
              <mc:Fallback>
                <p:oleObj name="Equation" r:id="rId15" imgW="76035" imgH="177415" progId="Equation.DSMT4">
                  <p:embed/>
                  <p:pic>
                    <p:nvPicPr>
                      <p:cNvPr id="33817" name="Object 12">
                        <a:extLst>
                          <a:ext uri="{FF2B5EF4-FFF2-40B4-BE49-F238E27FC236}">
                            <a16:creationId xmlns:a16="http://schemas.microsoft.com/office/drawing/2014/main" id="{0E2AF4FA-ED6E-4039-A70F-1798C9ED9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275" y="5039452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>
            <a:extLst>
              <a:ext uri="{FF2B5EF4-FFF2-40B4-BE49-F238E27FC236}">
                <a16:creationId xmlns:a16="http://schemas.microsoft.com/office/drawing/2014/main" id="{44CA3391-9675-42B0-BE47-38A4E9AE0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5881"/>
              </p:ext>
            </p:extLst>
          </p:nvPr>
        </p:nvGraphicFramePr>
        <p:xfrm>
          <a:off x="1472111" y="1942239"/>
          <a:ext cx="1920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5" imgH="215619" progId="Equation.3">
                  <p:embed/>
                </p:oleObj>
              </mc:Choice>
              <mc:Fallback>
                <p:oleObj name="Equation" r:id="rId16" imgW="164885" imgH="215619" progId="Equation.3">
                  <p:embed/>
                  <p:pic>
                    <p:nvPicPr>
                      <p:cNvPr id="33818" name="Object 26">
                        <a:extLst>
                          <a:ext uri="{FF2B5EF4-FFF2-40B4-BE49-F238E27FC236}">
                            <a16:creationId xmlns:a16="http://schemas.microsoft.com/office/drawing/2014/main" id="{44CA3391-9675-42B0-BE47-38A4E9AE0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111" y="1942239"/>
                        <a:ext cx="19208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>
            <a:extLst>
              <a:ext uri="{FF2B5EF4-FFF2-40B4-BE49-F238E27FC236}">
                <a16:creationId xmlns:a16="http://schemas.microsoft.com/office/drawing/2014/main" id="{4553763A-73F9-45D8-9740-485A295C5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98335"/>
              </p:ext>
            </p:extLst>
          </p:nvPr>
        </p:nvGraphicFramePr>
        <p:xfrm>
          <a:off x="1473699" y="2158139"/>
          <a:ext cx="2222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335" imgH="215713" progId="Equation.3">
                  <p:embed/>
                </p:oleObj>
              </mc:Choice>
              <mc:Fallback>
                <p:oleObj name="Equation" r:id="rId18" imgW="190335" imgH="215713" progId="Equation.3">
                  <p:embed/>
                  <p:pic>
                    <p:nvPicPr>
                      <p:cNvPr id="33819" name="Object 27">
                        <a:extLst>
                          <a:ext uri="{FF2B5EF4-FFF2-40B4-BE49-F238E27FC236}">
                            <a16:creationId xmlns:a16="http://schemas.microsoft.com/office/drawing/2014/main" id="{4553763A-73F9-45D8-9740-485A295C5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699" y="2158139"/>
                        <a:ext cx="2222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>
            <a:extLst>
              <a:ext uri="{FF2B5EF4-FFF2-40B4-BE49-F238E27FC236}">
                <a16:creationId xmlns:a16="http://schemas.microsoft.com/office/drawing/2014/main" id="{FD787FFB-05BC-430B-8054-719EA1A3D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39148"/>
              </p:ext>
            </p:extLst>
          </p:nvPr>
        </p:nvGraphicFramePr>
        <p:xfrm>
          <a:off x="1481637" y="2369276"/>
          <a:ext cx="2063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646" imgH="228402" progId="Equation.3">
                  <p:embed/>
                </p:oleObj>
              </mc:Choice>
              <mc:Fallback>
                <p:oleObj name="Equation" r:id="rId20" imgW="177646" imgH="228402" progId="Equation.3">
                  <p:embed/>
                  <p:pic>
                    <p:nvPicPr>
                      <p:cNvPr id="33820" name="Object 28">
                        <a:extLst>
                          <a:ext uri="{FF2B5EF4-FFF2-40B4-BE49-F238E27FC236}">
                            <a16:creationId xmlns:a16="http://schemas.microsoft.com/office/drawing/2014/main" id="{FD787FFB-05BC-430B-8054-719EA1A3D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637" y="2369276"/>
                        <a:ext cx="2063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13">
            <a:extLst>
              <a:ext uri="{FF2B5EF4-FFF2-40B4-BE49-F238E27FC236}">
                <a16:creationId xmlns:a16="http://schemas.microsoft.com/office/drawing/2014/main" id="{B0A26E30-C5DB-4D1B-B7A1-1FE1F3162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12496"/>
              </p:ext>
            </p:extLst>
          </p:nvPr>
        </p:nvGraphicFramePr>
        <p:xfrm>
          <a:off x="1422900" y="3778977"/>
          <a:ext cx="2508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19" imgH="215619" progId="Equation.3">
                  <p:embed/>
                </p:oleObj>
              </mc:Choice>
              <mc:Fallback>
                <p:oleObj name="Equation" r:id="rId22" imgW="215619" imgH="215619" progId="Equation.3">
                  <p:embed/>
                  <p:pic>
                    <p:nvPicPr>
                      <p:cNvPr id="33821" name="Object 13">
                        <a:extLst>
                          <a:ext uri="{FF2B5EF4-FFF2-40B4-BE49-F238E27FC236}">
                            <a16:creationId xmlns:a16="http://schemas.microsoft.com/office/drawing/2014/main" id="{B0A26E30-C5DB-4D1B-B7A1-1FE1F3162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900" y="3778977"/>
                        <a:ext cx="25082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14">
            <a:extLst>
              <a:ext uri="{FF2B5EF4-FFF2-40B4-BE49-F238E27FC236}">
                <a16:creationId xmlns:a16="http://schemas.microsoft.com/office/drawing/2014/main" id="{BA658B1F-8993-42E8-A5DB-35814A315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412754"/>
              </p:ext>
            </p:extLst>
          </p:nvPr>
        </p:nvGraphicFramePr>
        <p:xfrm>
          <a:off x="1422900" y="6155465"/>
          <a:ext cx="25082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806" imgH="228501" progId="Equation.3">
                  <p:embed/>
                </p:oleObj>
              </mc:Choice>
              <mc:Fallback>
                <p:oleObj name="Equation" r:id="rId24" imgW="215806" imgH="228501" progId="Equation.3">
                  <p:embed/>
                  <p:pic>
                    <p:nvPicPr>
                      <p:cNvPr id="33822" name="Object 14">
                        <a:extLst>
                          <a:ext uri="{FF2B5EF4-FFF2-40B4-BE49-F238E27FC236}">
                            <a16:creationId xmlns:a16="http://schemas.microsoft.com/office/drawing/2014/main" id="{BA658B1F-8993-42E8-A5DB-35814A315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900" y="6155465"/>
                        <a:ext cx="25082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15">
            <a:extLst>
              <a:ext uri="{FF2B5EF4-FFF2-40B4-BE49-F238E27FC236}">
                <a16:creationId xmlns:a16="http://schemas.microsoft.com/office/drawing/2014/main" id="{EBB97919-FFCE-43BA-B6FA-BDF6F534E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25110"/>
              </p:ext>
            </p:extLst>
          </p:nvPr>
        </p:nvGraphicFramePr>
        <p:xfrm>
          <a:off x="1499100" y="2950302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6035" imgH="177415" progId="Equation.DSMT4">
                  <p:embed/>
                </p:oleObj>
              </mc:Choice>
              <mc:Fallback>
                <p:oleObj name="Equation" r:id="rId26" imgW="76035" imgH="177415" progId="Equation.DSMT4">
                  <p:embed/>
                  <p:pic>
                    <p:nvPicPr>
                      <p:cNvPr id="33823" name="Object 15">
                        <a:extLst>
                          <a:ext uri="{FF2B5EF4-FFF2-40B4-BE49-F238E27FC236}">
                            <a16:creationId xmlns:a16="http://schemas.microsoft.com/office/drawing/2014/main" id="{EBB97919-FFCE-43BA-B6FA-BDF6F534E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100" y="2950302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16">
            <a:extLst>
              <a:ext uri="{FF2B5EF4-FFF2-40B4-BE49-F238E27FC236}">
                <a16:creationId xmlns:a16="http://schemas.microsoft.com/office/drawing/2014/main" id="{BB307142-C69E-41DF-A222-61D7F77BB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26307"/>
              </p:ext>
            </p:extLst>
          </p:nvPr>
        </p:nvGraphicFramePr>
        <p:xfrm>
          <a:off x="1464175" y="4894989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6035" imgH="177415" progId="Equation.DSMT4">
                  <p:embed/>
                </p:oleObj>
              </mc:Choice>
              <mc:Fallback>
                <p:oleObj name="Equation" r:id="rId27" imgW="76035" imgH="177415" progId="Equation.DSMT4">
                  <p:embed/>
                  <p:pic>
                    <p:nvPicPr>
                      <p:cNvPr id="33824" name="Object 16">
                        <a:extLst>
                          <a:ext uri="{FF2B5EF4-FFF2-40B4-BE49-F238E27FC236}">
                            <a16:creationId xmlns:a16="http://schemas.microsoft.com/office/drawing/2014/main" id="{BB307142-C69E-41DF-A222-61D7F77BB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175" y="4894989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AutoShape 47">
            <a:extLst>
              <a:ext uri="{FF2B5EF4-FFF2-40B4-BE49-F238E27FC236}">
                <a16:creationId xmlns:a16="http://schemas.microsoft.com/office/drawing/2014/main" id="{42EBBC50-C0E2-4183-AA6C-234E7E4E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25" y="4031389"/>
            <a:ext cx="541337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26" name="Text Box 48">
            <a:extLst>
              <a:ext uri="{FF2B5EF4-FFF2-40B4-BE49-F238E27FC236}">
                <a16:creationId xmlns:a16="http://schemas.microsoft.com/office/drawing/2014/main" id="{0224999B-9E9C-4E50-8B3C-B6CCF364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96" y="4426676"/>
            <a:ext cx="665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2000">
                <a:latin typeface="맑은 고딕" panose="020B0503020000020004" pitchFamily="50" charset="-127"/>
              </a:rPr>
              <a:t>Sort</a:t>
            </a:r>
          </a:p>
        </p:txBody>
      </p:sp>
      <p:graphicFrame>
        <p:nvGraphicFramePr>
          <p:cNvPr id="33827" name="Object 17">
            <a:extLst>
              <a:ext uri="{FF2B5EF4-FFF2-40B4-BE49-F238E27FC236}">
                <a16:creationId xmlns:a16="http://schemas.microsoft.com/office/drawing/2014/main" id="{AD48B006-0006-4D49-B9B5-53E7C28C5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030982"/>
              </p:ext>
            </p:extLst>
          </p:nvPr>
        </p:nvGraphicFramePr>
        <p:xfrm>
          <a:off x="6598150" y="2945540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6035" imgH="177415" progId="Equation.DSMT4">
                  <p:embed/>
                </p:oleObj>
              </mc:Choice>
              <mc:Fallback>
                <p:oleObj name="Equation" r:id="rId28" imgW="76035" imgH="177415" progId="Equation.DSMT4">
                  <p:embed/>
                  <p:pic>
                    <p:nvPicPr>
                      <p:cNvPr id="33827" name="Object 17">
                        <a:extLst>
                          <a:ext uri="{FF2B5EF4-FFF2-40B4-BE49-F238E27FC236}">
                            <a16:creationId xmlns:a16="http://schemas.microsoft.com/office/drawing/2014/main" id="{AD48B006-0006-4D49-B9B5-53E7C28C5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150" y="2945540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8" name="Object 19">
            <a:extLst>
              <a:ext uri="{FF2B5EF4-FFF2-40B4-BE49-F238E27FC236}">
                <a16:creationId xmlns:a16="http://schemas.microsoft.com/office/drawing/2014/main" id="{A0132454-58C6-45C6-9639-BD1CE0F62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65521"/>
              </p:ext>
            </p:extLst>
          </p:nvPr>
        </p:nvGraphicFramePr>
        <p:xfrm>
          <a:off x="6580687" y="1972402"/>
          <a:ext cx="220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5" imgH="215619" progId="Equation.3">
                  <p:embed/>
                </p:oleObj>
              </mc:Choice>
              <mc:Fallback>
                <p:oleObj name="Equation" r:id="rId29" imgW="164885" imgH="215619" progId="Equation.3">
                  <p:embed/>
                  <p:pic>
                    <p:nvPicPr>
                      <p:cNvPr id="33828" name="Object 19">
                        <a:extLst>
                          <a:ext uri="{FF2B5EF4-FFF2-40B4-BE49-F238E27FC236}">
                            <a16:creationId xmlns:a16="http://schemas.microsoft.com/office/drawing/2014/main" id="{A0132454-58C6-45C6-9639-BD1CE0F62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687" y="1972402"/>
                        <a:ext cx="220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Object 20">
            <a:extLst>
              <a:ext uri="{FF2B5EF4-FFF2-40B4-BE49-F238E27FC236}">
                <a16:creationId xmlns:a16="http://schemas.microsoft.com/office/drawing/2014/main" id="{2A5DC4D9-46E7-4DE7-A6E1-55F9A74C8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96556"/>
              </p:ext>
            </p:extLst>
          </p:nvPr>
        </p:nvGraphicFramePr>
        <p:xfrm>
          <a:off x="6564811" y="2224815"/>
          <a:ext cx="2365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77569" imgH="215619" progId="Equation.3">
                  <p:embed/>
                </p:oleObj>
              </mc:Choice>
              <mc:Fallback>
                <p:oleObj name="Equation" r:id="rId31" imgW="177569" imgH="215619" progId="Equation.3">
                  <p:embed/>
                  <p:pic>
                    <p:nvPicPr>
                      <p:cNvPr id="33829" name="Object 20">
                        <a:extLst>
                          <a:ext uri="{FF2B5EF4-FFF2-40B4-BE49-F238E27FC236}">
                            <a16:creationId xmlns:a16="http://schemas.microsoft.com/office/drawing/2014/main" id="{2A5DC4D9-46E7-4DE7-A6E1-55F9A74C8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811" y="2224815"/>
                        <a:ext cx="2365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0" name="Object 21">
            <a:extLst>
              <a:ext uri="{FF2B5EF4-FFF2-40B4-BE49-F238E27FC236}">
                <a16:creationId xmlns:a16="http://schemas.microsoft.com/office/drawing/2014/main" id="{3777CB57-68CA-490F-BC19-D5F0D5BB80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646861"/>
              </p:ext>
            </p:extLst>
          </p:nvPr>
        </p:nvGraphicFramePr>
        <p:xfrm>
          <a:off x="6588625" y="2447065"/>
          <a:ext cx="21272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5028" imgH="228501" progId="Equation.3">
                  <p:embed/>
                </p:oleObj>
              </mc:Choice>
              <mc:Fallback>
                <p:oleObj name="Equation" r:id="rId33" imgW="165028" imgH="228501" progId="Equation.3">
                  <p:embed/>
                  <p:pic>
                    <p:nvPicPr>
                      <p:cNvPr id="33830" name="Object 21">
                        <a:extLst>
                          <a:ext uri="{FF2B5EF4-FFF2-40B4-BE49-F238E27FC236}">
                            <a16:creationId xmlns:a16="http://schemas.microsoft.com/office/drawing/2014/main" id="{3777CB57-68CA-490F-BC19-D5F0D5BB8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625" y="2447065"/>
                        <a:ext cx="21272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" name="Object 22">
            <a:extLst>
              <a:ext uri="{FF2B5EF4-FFF2-40B4-BE49-F238E27FC236}">
                <a16:creationId xmlns:a16="http://schemas.microsoft.com/office/drawing/2014/main" id="{6B6054EA-697B-44A2-B044-569D1F8DE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49228"/>
              </p:ext>
            </p:extLst>
          </p:nvPr>
        </p:nvGraphicFramePr>
        <p:xfrm>
          <a:off x="6536237" y="3709126"/>
          <a:ext cx="269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03024" imgH="215713" progId="Equation.3">
                  <p:embed/>
                </p:oleObj>
              </mc:Choice>
              <mc:Fallback>
                <p:oleObj name="Equation" r:id="rId35" imgW="203024" imgH="215713" progId="Equation.3">
                  <p:embed/>
                  <p:pic>
                    <p:nvPicPr>
                      <p:cNvPr id="33831" name="Object 22">
                        <a:extLst>
                          <a:ext uri="{FF2B5EF4-FFF2-40B4-BE49-F238E27FC236}">
                            <a16:creationId xmlns:a16="http://schemas.microsoft.com/office/drawing/2014/main" id="{6B6054EA-697B-44A2-B044-569D1F8DE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237" y="3709126"/>
                        <a:ext cx="2698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Line 62">
            <a:extLst>
              <a:ext uri="{FF2B5EF4-FFF2-40B4-BE49-F238E27FC236}">
                <a16:creationId xmlns:a16="http://schemas.microsoft.com/office/drawing/2014/main" id="{3DD37E5E-A203-4C35-820F-F8922C174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499" y="4175851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33" name="AutoShape 64">
            <a:extLst>
              <a:ext uri="{FF2B5EF4-FFF2-40B4-BE49-F238E27FC236}">
                <a16:creationId xmlns:a16="http://schemas.microsoft.com/office/drawing/2014/main" id="{EE58F4B3-0D20-4856-AA14-975953708E41}"/>
              </a:ext>
            </a:extLst>
          </p:cNvPr>
          <p:cNvSpPr>
            <a:spLocks/>
          </p:cNvSpPr>
          <p:nvPr/>
        </p:nvSpPr>
        <p:spPr bwMode="auto">
          <a:xfrm>
            <a:off x="6895011" y="2015265"/>
            <a:ext cx="287338" cy="1944687"/>
          </a:xfrm>
          <a:prstGeom prst="rightBrace">
            <a:avLst>
              <a:gd name="adj1" fmla="val 564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33834" name="Text Box 65">
            <a:extLst>
              <a:ext uri="{FF2B5EF4-FFF2-40B4-BE49-F238E27FC236}">
                <a16:creationId xmlns:a16="http://schemas.microsoft.com/office/drawing/2014/main" id="{A426797B-CEA9-45D2-84E3-D1D55E4F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094" y="2807426"/>
            <a:ext cx="70884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DEGs</a:t>
            </a:r>
          </a:p>
        </p:txBody>
      </p:sp>
      <p:sp>
        <p:nvSpPr>
          <p:cNvPr id="76866" name="Rectangle 66">
            <a:extLst>
              <a:ext uri="{FF2B5EF4-FFF2-40B4-BE49-F238E27FC236}">
                <a16:creationId xmlns:a16="http://schemas.microsoft.com/office/drawing/2014/main" id="{CADFDB1F-D79B-462C-9307-0AEF495F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899" y="3964714"/>
            <a:ext cx="1022350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68" name="Text Box 68">
            <a:extLst>
              <a:ext uri="{FF2B5EF4-FFF2-40B4-BE49-F238E27FC236}">
                <a16:creationId xmlns:a16="http://schemas.microsoft.com/office/drawing/2014/main" id="{EF9AA76E-807B-4D06-99AE-3521ED375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900" y="3964714"/>
            <a:ext cx="1081087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Biosynthesis</a:t>
            </a:r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6871" name="Rectangle 71">
            <a:extLst>
              <a:ext uri="{FF2B5EF4-FFF2-40B4-BE49-F238E27FC236}">
                <a16:creationId xmlns:a16="http://schemas.microsoft.com/office/drawing/2014/main" id="{73CEBD20-3796-4570-97C1-C18913C9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537" y="4347301"/>
            <a:ext cx="1058863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73" name="Rectangle 73">
            <a:extLst>
              <a:ext uri="{FF2B5EF4-FFF2-40B4-BE49-F238E27FC236}">
                <a16:creationId xmlns:a16="http://schemas.microsoft.com/office/drawing/2014/main" id="{4CCF0006-ACB1-4727-8CAE-705DD58D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261" y="4550501"/>
            <a:ext cx="1081088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81" name="Rectangle 81">
            <a:extLst>
              <a:ext uri="{FF2B5EF4-FFF2-40B4-BE49-F238E27FC236}">
                <a16:creationId xmlns:a16="http://schemas.microsoft.com/office/drawing/2014/main" id="{C0D26DED-F353-4844-918A-D6CF84B80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625" y="4756876"/>
            <a:ext cx="1081087" cy="7556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82" name="Text Box 82">
            <a:extLst>
              <a:ext uri="{FF2B5EF4-FFF2-40B4-BE49-F238E27FC236}">
                <a16:creationId xmlns:a16="http://schemas.microsoft.com/office/drawing/2014/main" id="{E2B65073-0C5E-47B2-9B20-3EE37C3A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6212" y="4720364"/>
            <a:ext cx="80962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Cell cycle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Swi4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Ace2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Mcm1…</a:t>
            </a:r>
          </a:p>
        </p:txBody>
      </p:sp>
      <p:sp>
        <p:nvSpPr>
          <p:cNvPr id="76883" name="Text Box 83">
            <a:extLst>
              <a:ext uri="{FF2B5EF4-FFF2-40B4-BE49-F238E27FC236}">
                <a16:creationId xmlns:a16="http://schemas.microsoft.com/office/drawing/2014/main" id="{48B87299-5C7D-40FA-AA34-83EDD6F2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261" y="4504464"/>
            <a:ext cx="1022350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Sporulation</a:t>
            </a:r>
          </a:p>
        </p:txBody>
      </p:sp>
      <p:sp>
        <p:nvSpPr>
          <p:cNvPr id="76884" name="Text Box 84">
            <a:extLst>
              <a:ext uri="{FF2B5EF4-FFF2-40B4-BE49-F238E27FC236}">
                <a16:creationId xmlns:a16="http://schemas.microsoft.com/office/drawing/2014/main" id="{AD1990D6-5FC6-4478-A204-BE61D3C8F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824" y="4288564"/>
            <a:ext cx="971550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200" b="1" u="sng">
                <a:latin typeface="Times New Roman" panose="02020603050405020304" pitchFamily="18" charset="0"/>
                <a:ea typeface="굴림" panose="020B0600000101010101" pitchFamily="50" charset="-127"/>
              </a:rPr>
              <a:t>DNA repair</a:t>
            </a:r>
            <a:endParaRPr kumimoji="1" lang="en-US" altLang="ko-KR" sz="120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6885" name="Text Box 85">
            <a:extLst>
              <a:ext uri="{FF2B5EF4-FFF2-40B4-BE49-F238E27FC236}">
                <a16:creationId xmlns:a16="http://schemas.microsoft.com/office/drawing/2014/main" id="{8DEF3115-F14A-4101-8D17-51A04E05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859" y="5255352"/>
            <a:ext cx="10342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Compile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biological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400" dirty="0">
                <a:latin typeface="맑은 고딕" panose="020B0503020000020004" pitchFamily="50" charset="-127"/>
              </a:rPr>
              <a:t>gene sets</a:t>
            </a:r>
          </a:p>
        </p:txBody>
      </p:sp>
      <p:sp>
        <p:nvSpPr>
          <p:cNvPr id="76886" name="AutoShape 86">
            <a:extLst>
              <a:ext uri="{FF2B5EF4-FFF2-40B4-BE49-F238E27FC236}">
                <a16:creationId xmlns:a16="http://schemas.microsoft.com/office/drawing/2014/main" id="{A66804C9-4F68-4DB4-BF64-E605827F31A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16568" y="2793933"/>
            <a:ext cx="852488" cy="7334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76887" name="Text Box 87">
            <a:extLst>
              <a:ext uri="{FF2B5EF4-FFF2-40B4-BE49-F238E27FC236}">
                <a16:creationId xmlns:a16="http://schemas.microsoft.com/office/drawing/2014/main" id="{FE061B1D-BE12-45C8-A108-CC5240185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03" y="1745211"/>
            <a:ext cx="23367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The </a:t>
            </a:r>
            <a:r>
              <a:rPr kumimoji="1" lang="en-US" altLang="ko-KR" sz="1600" u="sng" dirty="0">
                <a:latin typeface="맑은 고딕" panose="020B0503020000020004" pitchFamily="50" charset="-127"/>
              </a:rPr>
              <a:t>enrichment (</a:t>
            </a:r>
            <a:r>
              <a:rPr kumimoji="1" lang="en-US" altLang="ko-KR" sz="1600" b="1" u="sng" dirty="0">
                <a:latin typeface="맑은 고딕" panose="020B0503020000020004" pitchFamily="50" charset="-127"/>
              </a:rPr>
              <a:t>overlap</a:t>
            </a:r>
            <a:r>
              <a:rPr kumimoji="1" lang="en-US" altLang="ko-KR" sz="1600" u="sng" dirty="0">
                <a:latin typeface="맑은 고딕" panose="020B0503020000020004" pitchFamily="50" charset="-127"/>
              </a:rPr>
              <a:t>)</a:t>
            </a:r>
            <a:r>
              <a:rPr kumimoji="1" lang="en-US" altLang="ko-KR" sz="1600" dirty="0">
                <a:latin typeface="맑은 고딕" panose="020B0503020000020004" pitchFamily="50" charset="-127"/>
              </a:rPr>
              <a:t>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of each gene set 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ko-KR" sz="1600" dirty="0">
                <a:latin typeface="맑은 고딕" panose="020B0503020000020004" pitchFamily="50" charset="-127"/>
              </a:rPr>
              <a:t>in the DEG list is assessed</a:t>
            </a:r>
          </a:p>
        </p:txBody>
      </p:sp>
      <p:sp>
        <p:nvSpPr>
          <p:cNvPr id="56" name="Text Box 63">
            <a:extLst>
              <a:ext uri="{FF2B5EF4-FFF2-40B4-BE49-F238E27FC236}">
                <a16:creationId xmlns:a16="http://schemas.microsoft.com/office/drawing/2014/main" id="{862C00E6-22E4-4C02-A1F2-46019F2E0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50" y="4209190"/>
            <a:ext cx="150812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 dirty="0">
                <a:solidFill>
                  <a:srgbClr val="0432FF"/>
                </a:solidFill>
                <a:latin typeface="맑은 고딕" panose="020B0503020000020004" pitchFamily="50" charset="-127"/>
              </a:rPr>
              <a:t>Apply a significance cutoff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73D8D-E476-5EB1-8BAF-609C04D70AB1}"/>
              </a:ext>
            </a:extLst>
          </p:cNvPr>
          <p:cNvSpPr txBox="1"/>
          <p:nvPr/>
        </p:nvSpPr>
        <p:spPr>
          <a:xfrm>
            <a:off x="9955712" y="2725539"/>
            <a:ext cx="195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B050"/>
                </a:solidFill>
              </a:rPr>
              <a:t>Hypergeometric</a:t>
            </a:r>
          </a:p>
          <a:p>
            <a:r>
              <a:rPr kumimoji="1" lang="en-US" altLang="ko-Kore-KR" b="1" dirty="0">
                <a:solidFill>
                  <a:srgbClr val="00B050"/>
                </a:solidFill>
              </a:rPr>
              <a:t>distribution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66" grpId="0" animBg="1"/>
      <p:bldP spid="76868" grpId="0"/>
      <p:bldP spid="76871" grpId="0" animBg="1"/>
      <p:bldP spid="76873" grpId="0" animBg="1"/>
      <p:bldP spid="76881" grpId="0" animBg="1"/>
      <p:bldP spid="76882" grpId="0"/>
      <p:bldP spid="76883" grpId="0"/>
      <p:bldP spid="76884" grpId="0"/>
      <p:bldP spid="76885" grpId="0"/>
      <p:bldP spid="76887" grpId="0"/>
      <p:bldP spid="5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828263EE-EA93-455E-BCC3-02A3B25F74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43944" y="2651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cs typeface="Arial" panose="020B0604020202020204" pitchFamily="34" charset="0"/>
              </a:rPr>
              <a:t>Identifying differentially expressed genes (DEGs) : </a:t>
            </a:r>
            <a:r>
              <a:rPr lang="en-US" altLang="ko-KR" sz="3200" b="1" dirty="0">
                <a:cs typeface="Arial" panose="020B0604020202020204" pitchFamily="34" charset="0"/>
              </a:rPr>
              <a:t>Multiple testing correction</a:t>
            </a:r>
            <a:endParaRPr lang="ko-KR" altLang="en-US" sz="3200" b="1" dirty="0"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1B78B57-81A4-4A4D-A562-D72C0F184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1951438"/>
            <a:ext cx="1381125" cy="17986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7699C1B-BDC4-4E15-A1C3-87C1A967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3721500"/>
            <a:ext cx="1381125" cy="9302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D290582C-958B-45D6-A81B-78D7BAFA5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822" y="5299474"/>
            <a:ext cx="1381125" cy="10223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graphicFrame>
        <p:nvGraphicFramePr>
          <p:cNvPr id="28678" name="Object 2">
            <a:extLst>
              <a:ext uri="{FF2B5EF4-FFF2-40B4-BE49-F238E27FC236}">
                <a16:creationId xmlns:a16="http://schemas.microsoft.com/office/drawing/2014/main" id="{0CBDBC1E-BA61-4B31-8A76-B1BF2297F7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195153"/>
              </p:ext>
            </p:extLst>
          </p:nvPr>
        </p:nvGraphicFramePr>
        <p:xfrm>
          <a:off x="3853834" y="4729563"/>
          <a:ext cx="2063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035" imgH="177415" progId="Equation.DSMT4">
                  <p:embed/>
                </p:oleObj>
              </mc:Choice>
              <mc:Fallback>
                <p:oleObj name="Equation" r:id="rId2" imgW="76035" imgH="177415" progId="Equation.DSMT4">
                  <p:embed/>
                  <p:pic>
                    <p:nvPicPr>
                      <p:cNvPr id="28678" name="Object 2">
                        <a:extLst>
                          <a:ext uri="{FF2B5EF4-FFF2-40B4-BE49-F238E27FC236}">
                            <a16:creationId xmlns:a16="http://schemas.microsoft.com/office/drawing/2014/main" id="{0CBDBC1E-BA61-4B31-8A76-B1BF2297F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834" y="4729563"/>
                        <a:ext cx="2063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2">
            <a:extLst>
              <a:ext uri="{FF2B5EF4-FFF2-40B4-BE49-F238E27FC236}">
                <a16:creationId xmlns:a16="http://schemas.microsoft.com/office/drawing/2014/main" id="{92578666-6B2D-4026-A3EB-1778C8A4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208" y="1951438"/>
            <a:ext cx="1073150" cy="179863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0" name="Rectangle 13">
            <a:extLst>
              <a:ext uri="{FF2B5EF4-FFF2-40B4-BE49-F238E27FC236}">
                <a16:creationId xmlns:a16="http://schemas.microsoft.com/office/drawing/2014/main" id="{71D361DB-87A3-4585-ADE4-31F9B312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622" y="3721500"/>
            <a:ext cx="1074737" cy="9302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1" name="Rectangle 14">
            <a:extLst>
              <a:ext uri="{FF2B5EF4-FFF2-40B4-BE49-F238E27FC236}">
                <a16:creationId xmlns:a16="http://schemas.microsoft.com/office/drawing/2014/main" id="{815A8F55-666A-4EA5-9D3B-63ADA4B8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208" y="5299474"/>
            <a:ext cx="1073150" cy="10223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28682" name="Text Box 15">
            <a:extLst>
              <a:ext uri="{FF2B5EF4-FFF2-40B4-BE49-F238E27FC236}">
                <a16:creationId xmlns:a16="http://schemas.microsoft.com/office/drawing/2014/main" id="{B0304E01-7E33-488D-97F3-793E2B779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519" y="1591074"/>
            <a:ext cx="77931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Control</a:t>
            </a:r>
          </a:p>
        </p:txBody>
      </p:sp>
      <p:sp>
        <p:nvSpPr>
          <p:cNvPr id="28683" name="Text Box 16">
            <a:extLst>
              <a:ext uri="{FF2B5EF4-FFF2-40B4-BE49-F238E27FC236}">
                <a16:creationId xmlns:a16="http://schemas.microsoft.com/office/drawing/2014/main" id="{885F029E-2E32-42FD-8157-00082E47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159" y="1567262"/>
            <a:ext cx="4984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50" charset="-127"/>
              </a:rPr>
              <a:t>Test</a:t>
            </a:r>
          </a:p>
        </p:txBody>
      </p:sp>
      <p:sp>
        <p:nvSpPr>
          <p:cNvPr id="76818" name="Line 17">
            <a:extLst>
              <a:ext uri="{FF2B5EF4-FFF2-40B4-BE49-F238E27FC236}">
                <a16:creationId xmlns:a16="http://schemas.microsoft.com/office/drawing/2014/main" id="{FFEE31E7-F406-4383-8C27-1B9AC0404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075262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19" name="Line 18">
            <a:extLst>
              <a:ext uri="{FF2B5EF4-FFF2-40B4-BE49-F238E27FC236}">
                <a16:creationId xmlns:a16="http://schemas.microsoft.com/office/drawing/2014/main" id="{BF88BB39-E750-4A59-BD89-F718B4212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32449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0" name="Line 19">
            <a:extLst>
              <a:ext uri="{FF2B5EF4-FFF2-40B4-BE49-F238E27FC236}">
                <a16:creationId xmlns:a16="http://schemas.microsoft.com/office/drawing/2014/main" id="{F04E4214-2906-4829-9404-CC102C0B3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2540399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1" name="Line 20">
            <a:extLst>
              <a:ext uri="{FF2B5EF4-FFF2-40B4-BE49-F238E27FC236}">
                <a16:creationId xmlns:a16="http://schemas.microsoft.com/office/drawing/2014/main" id="{24E8CC39-89D3-4CC5-910C-C16020791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0234" y="3792937"/>
            <a:ext cx="207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3" name="Line 22">
            <a:extLst>
              <a:ext uri="{FF2B5EF4-FFF2-40B4-BE49-F238E27FC236}">
                <a16:creationId xmlns:a16="http://schemas.microsoft.com/office/drawing/2014/main" id="{B2A0D8EF-FA8C-4DB3-8F08-B69E60D1F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6259912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4" name="Line 23">
            <a:extLst>
              <a:ext uri="{FF2B5EF4-FFF2-40B4-BE49-F238E27FC236}">
                <a16:creationId xmlns:a16="http://schemas.microsoft.com/office/drawing/2014/main" id="{61F197A0-5639-4833-9E29-62112D1E3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5547124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25" name="Line 24">
            <a:extLst>
              <a:ext uri="{FF2B5EF4-FFF2-40B4-BE49-F238E27FC236}">
                <a16:creationId xmlns:a16="http://schemas.microsoft.com/office/drawing/2014/main" id="{B50D579B-5897-4364-94BF-4ECBF33F7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646" y="5329637"/>
            <a:ext cx="207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6828" name="Object 6">
            <a:extLst>
              <a:ext uri="{FF2B5EF4-FFF2-40B4-BE49-F238E27FC236}">
                <a16:creationId xmlns:a16="http://schemas.microsoft.com/office/drawing/2014/main" id="{474C0624-CC33-46DC-B543-02F11ACE0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631327"/>
              </p:ext>
            </p:extLst>
          </p:nvPr>
        </p:nvGraphicFramePr>
        <p:xfrm>
          <a:off x="6079509" y="1895875"/>
          <a:ext cx="1746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250" imgH="228501" progId="Equation.DSMT4">
                  <p:embed/>
                </p:oleObj>
              </mc:Choice>
              <mc:Fallback>
                <p:oleObj name="Equation" r:id="rId4" imgW="114250" imgH="228501" progId="Equation.DSMT4">
                  <p:embed/>
                  <p:pic>
                    <p:nvPicPr>
                      <p:cNvPr id="76828" name="Object 6">
                        <a:extLst>
                          <a:ext uri="{FF2B5EF4-FFF2-40B4-BE49-F238E27FC236}">
                            <a16:creationId xmlns:a16="http://schemas.microsoft.com/office/drawing/2014/main" id="{474C0624-CC33-46DC-B543-02F11ACE05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509" y="1895875"/>
                        <a:ext cx="1746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7">
            <a:extLst>
              <a:ext uri="{FF2B5EF4-FFF2-40B4-BE49-F238E27FC236}">
                <a16:creationId xmlns:a16="http://schemas.microsoft.com/office/drawing/2014/main" id="{617BFA4E-5E90-4F93-88A0-6F7495BF7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247"/>
              </p:ext>
            </p:extLst>
          </p:nvPr>
        </p:nvGraphicFramePr>
        <p:xfrm>
          <a:off x="6063633" y="2149874"/>
          <a:ext cx="2111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76829" name="Object 7">
                        <a:extLst>
                          <a:ext uri="{FF2B5EF4-FFF2-40B4-BE49-F238E27FC236}">
                            <a16:creationId xmlns:a16="http://schemas.microsoft.com/office/drawing/2014/main" id="{617BFA4E-5E90-4F93-88A0-6F7495BF7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633" y="2149874"/>
                        <a:ext cx="2111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0" name="Object 8">
            <a:extLst>
              <a:ext uri="{FF2B5EF4-FFF2-40B4-BE49-F238E27FC236}">
                <a16:creationId xmlns:a16="http://schemas.microsoft.com/office/drawing/2014/main" id="{0987671E-89A4-47BC-B343-BC62003B9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81795"/>
              </p:ext>
            </p:extLst>
          </p:nvPr>
        </p:nvGraphicFramePr>
        <p:xfrm>
          <a:off x="6071572" y="2402287"/>
          <a:ext cx="1936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890" imgH="228402" progId="Equation.DSMT4">
                  <p:embed/>
                </p:oleObj>
              </mc:Choice>
              <mc:Fallback>
                <p:oleObj name="Equation" r:id="rId8" imgW="126890" imgH="228402" progId="Equation.DSMT4">
                  <p:embed/>
                  <p:pic>
                    <p:nvPicPr>
                      <p:cNvPr id="76830" name="Object 8">
                        <a:extLst>
                          <a:ext uri="{FF2B5EF4-FFF2-40B4-BE49-F238E27FC236}">
                            <a16:creationId xmlns:a16="http://schemas.microsoft.com/office/drawing/2014/main" id="{0987671E-89A4-47BC-B343-BC62003B9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572" y="2402287"/>
                        <a:ext cx="1936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1" name="Object 9">
            <a:extLst>
              <a:ext uri="{FF2B5EF4-FFF2-40B4-BE49-F238E27FC236}">
                <a16:creationId xmlns:a16="http://schemas.microsoft.com/office/drawing/2014/main" id="{362B0916-9B54-4A60-B60B-863ACF01F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085"/>
              </p:ext>
            </p:extLst>
          </p:nvPr>
        </p:nvGraphicFramePr>
        <p:xfrm>
          <a:off x="6069983" y="3623075"/>
          <a:ext cx="2555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76831" name="Object 9">
                        <a:extLst>
                          <a:ext uri="{FF2B5EF4-FFF2-40B4-BE49-F238E27FC236}">
                            <a16:creationId xmlns:a16="http://schemas.microsoft.com/office/drawing/2014/main" id="{362B0916-9B54-4A60-B60B-863ACF01F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983" y="3623075"/>
                        <a:ext cx="2555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2" name="Object 10">
            <a:extLst>
              <a:ext uri="{FF2B5EF4-FFF2-40B4-BE49-F238E27FC236}">
                <a16:creationId xmlns:a16="http://schemas.microsoft.com/office/drawing/2014/main" id="{CE63FBDA-53B0-43A0-A58A-61564437C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10204"/>
              </p:ext>
            </p:extLst>
          </p:nvPr>
        </p:nvGraphicFramePr>
        <p:xfrm>
          <a:off x="6069983" y="6097987"/>
          <a:ext cx="230188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028" imgH="228501" progId="Equation.DSMT4">
                  <p:embed/>
                </p:oleObj>
              </mc:Choice>
              <mc:Fallback>
                <p:oleObj name="Equation" r:id="rId12" imgW="165028" imgH="228501" progId="Equation.DSMT4">
                  <p:embed/>
                  <p:pic>
                    <p:nvPicPr>
                      <p:cNvPr id="76832" name="Object 10">
                        <a:extLst>
                          <a:ext uri="{FF2B5EF4-FFF2-40B4-BE49-F238E27FC236}">
                            <a16:creationId xmlns:a16="http://schemas.microsoft.com/office/drawing/2014/main" id="{CE63FBDA-53B0-43A0-A58A-61564437C6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983" y="6097987"/>
                        <a:ext cx="230188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6" name="Object 11">
            <a:extLst>
              <a:ext uri="{FF2B5EF4-FFF2-40B4-BE49-F238E27FC236}">
                <a16:creationId xmlns:a16="http://schemas.microsoft.com/office/drawing/2014/main" id="{8B10C4C2-364C-4A82-AF73-D34FA063D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80740"/>
              </p:ext>
            </p:extLst>
          </p:nvPr>
        </p:nvGraphicFramePr>
        <p:xfrm>
          <a:off x="6081097" y="2881713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035" imgH="177415" progId="Equation.DSMT4">
                  <p:embed/>
                </p:oleObj>
              </mc:Choice>
              <mc:Fallback>
                <p:oleObj name="Equation" r:id="rId14" imgW="76035" imgH="177415" progId="Equation.DSMT4">
                  <p:embed/>
                  <p:pic>
                    <p:nvPicPr>
                      <p:cNvPr id="76836" name="Object 11">
                        <a:extLst>
                          <a:ext uri="{FF2B5EF4-FFF2-40B4-BE49-F238E27FC236}">
                            <a16:creationId xmlns:a16="http://schemas.microsoft.com/office/drawing/2014/main" id="{8B10C4C2-364C-4A82-AF73-D34FA063D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097" y="2881713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7" name="Object 12">
            <a:extLst>
              <a:ext uri="{FF2B5EF4-FFF2-40B4-BE49-F238E27FC236}">
                <a16:creationId xmlns:a16="http://schemas.microsoft.com/office/drawing/2014/main" id="{936BF363-6183-4140-A98E-293D92F07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917925"/>
              </p:ext>
            </p:extLst>
          </p:nvPr>
        </p:nvGraphicFramePr>
        <p:xfrm>
          <a:off x="6106497" y="4981975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6035" imgH="177415" progId="Equation.DSMT4">
                  <p:embed/>
                </p:oleObj>
              </mc:Choice>
              <mc:Fallback>
                <p:oleObj name="Equation" r:id="rId15" imgW="76035" imgH="177415" progId="Equation.DSMT4">
                  <p:embed/>
                  <p:pic>
                    <p:nvPicPr>
                      <p:cNvPr id="76837" name="Object 12">
                        <a:extLst>
                          <a:ext uri="{FF2B5EF4-FFF2-40B4-BE49-F238E27FC236}">
                            <a16:creationId xmlns:a16="http://schemas.microsoft.com/office/drawing/2014/main" id="{936BF363-6183-4140-A98E-293D92F07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497" y="4981975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>
            <a:extLst>
              <a:ext uri="{FF2B5EF4-FFF2-40B4-BE49-F238E27FC236}">
                <a16:creationId xmlns:a16="http://schemas.microsoft.com/office/drawing/2014/main" id="{047E96BC-4FC9-4617-B737-4F7DFF0DE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793099"/>
              </p:ext>
            </p:extLst>
          </p:nvPr>
        </p:nvGraphicFramePr>
        <p:xfrm>
          <a:off x="2266333" y="1884762"/>
          <a:ext cx="1920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5" imgH="215619" progId="Equation.3">
                  <p:embed/>
                </p:oleObj>
              </mc:Choice>
              <mc:Fallback>
                <p:oleObj name="Equation" r:id="rId16" imgW="164885" imgH="215619" progId="Equation.3">
                  <p:embed/>
                  <p:pic>
                    <p:nvPicPr>
                      <p:cNvPr id="28698" name="Object 26">
                        <a:extLst>
                          <a:ext uri="{FF2B5EF4-FFF2-40B4-BE49-F238E27FC236}">
                            <a16:creationId xmlns:a16="http://schemas.microsoft.com/office/drawing/2014/main" id="{047E96BC-4FC9-4617-B737-4F7DFF0DE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333" y="1884762"/>
                        <a:ext cx="19208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7">
            <a:extLst>
              <a:ext uri="{FF2B5EF4-FFF2-40B4-BE49-F238E27FC236}">
                <a16:creationId xmlns:a16="http://schemas.microsoft.com/office/drawing/2014/main" id="{B2DC3CFB-6593-4354-AC17-6E71A91E6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490383"/>
              </p:ext>
            </p:extLst>
          </p:nvPr>
        </p:nvGraphicFramePr>
        <p:xfrm>
          <a:off x="2267921" y="2100662"/>
          <a:ext cx="2222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335" imgH="215713" progId="Equation.3">
                  <p:embed/>
                </p:oleObj>
              </mc:Choice>
              <mc:Fallback>
                <p:oleObj name="Equation" r:id="rId18" imgW="190335" imgH="215713" progId="Equation.3">
                  <p:embed/>
                  <p:pic>
                    <p:nvPicPr>
                      <p:cNvPr id="28699" name="Object 27">
                        <a:extLst>
                          <a:ext uri="{FF2B5EF4-FFF2-40B4-BE49-F238E27FC236}">
                            <a16:creationId xmlns:a16="http://schemas.microsoft.com/office/drawing/2014/main" id="{B2DC3CFB-6593-4354-AC17-6E71A91E6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921" y="2100662"/>
                        <a:ext cx="2222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8">
            <a:extLst>
              <a:ext uri="{FF2B5EF4-FFF2-40B4-BE49-F238E27FC236}">
                <a16:creationId xmlns:a16="http://schemas.microsoft.com/office/drawing/2014/main" id="{7BE0BF3F-951C-46FE-9DF8-CC782A439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09645"/>
              </p:ext>
            </p:extLst>
          </p:nvPr>
        </p:nvGraphicFramePr>
        <p:xfrm>
          <a:off x="2275859" y="2311799"/>
          <a:ext cx="2063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646" imgH="228402" progId="Equation.3">
                  <p:embed/>
                </p:oleObj>
              </mc:Choice>
              <mc:Fallback>
                <p:oleObj name="Equation" r:id="rId20" imgW="177646" imgH="228402" progId="Equation.3">
                  <p:embed/>
                  <p:pic>
                    <p:nvPicPr>
                      <p:cNvPr id="28700" name="Object 28">
                        <a:extLst>
                          <a:ext uri="{FF2B5EF4-FFF2-40B4-BE49-F238E27FC236}">
                            <a16:creationId xmlns:a16="http://schemas.microsoft.com/office/drawing/2014/main" id="{7BE0BF3F-951C-46FE-9DF8-CC782A439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859" y="2311799"/>
                        <a:ext cx="2063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13">
            <a:extLst>
              <a:ext uri="{FF2B5EF4-FFF2-40B4-BE49-F238E27FC236}">
                <a16:creationId xmlns:a16="http://schemas.microsoft.com/office/drawing/2014/main" id="{A9A16E7E-2232-4023-8836-FA483A049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99397"/>
              </p:ext>
            </p:extLst>
          </p:nvPr>
        </p:nvGraphicFramePr>
        <p:xfrm>
          <a:off x="2217122" y="3721500"/>
          <a:ext cx="2508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19" imgH="215619" progId="Equation.3">
                  <p:embed/>
                </p:oleObj>
              </mc:Choice>
              <mc:Fallback>
                <p:oleObj name="Equation" r:id="rId22" imgW="215619" imgH="215619" progId="Equation.3">
                  <p:embed/>
                  <p:pic>
                    <p:nvPicPr>
                      <p:cNvPr id="28701" name="Object 13">
                        <a:extLst>
                          <a:ext uri="{FF2B5EF4-FFF2-40B4-BE49-F238E27FC236}">
                            <a16:creationId xmlns:a16="http://schemas.microsoft.com/office/drawing/2014/main" id="{A9A16E7E-2232-4023-8836-FA483A049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122" y="3721500"/>
                        <a:ext cx="25082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14">
            <a:extLst>
              <a:ext uri="{FF2B5EF4-FFF2-40B4-BE49-F238E27FC236}">
                <a16:creationId xmlns:a16="http://schemas.microsoft.com/office/drawing/2014/main" id="{BAF688D7-EAB7-40C0-9528-148E853B6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996462"/>
              </p:ext>
            </p:extLst>
          </p:nvPr>
        </p:nvGraphicFramePr>
        <p:xfrm>
          <a:off x="2217122" y="6097988"/>
          <a:ext cx="25082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806" imgH="228501" progId="Equation.3">
                  <p:embed/>
                </p:oleObj>
              </mc:Choice>
              <mc:Fallback>
                <p:oleObj name="Equation" r:id="rId24" imgW="215806" imgH="228501" progId="Equation.3">
                  <p:embed/>
                  <p:pic>
                    <p:nvPicPr>
                      <p:cNvPr id="28702" name="Object 14">
                        <a:extLst>
                          <a:ext uri="{FF2B5EF4-FFF2-40B4-BE49-F238E27FC236}">
                            <a16:creationId xmlns:a16="http://schemas.microsoft.com/office/drawing/2014/main" id="{BAF688D7-EAB7-40C0-9528-148E853B6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122" y="6097988"/>
                        <a:ext cx="250825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15">
            <a:extLst>
              <a:ext uri="{FF2B5EF4-FFF2-40B4-BE49-F238E27FC236}">
                <a16:creationId xmlns:a16="http://schemas.microsoft.com/office/drawing/2014/main" id="{2DC40D85-A971-4065-8C5D-3A15D73C2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25841"/>
              </p:ext>
            </p:extLst>
          </p:nvPr>
        </p:nvGraphicFramePr>
        <p:xfrm>
          <a:off x="2293322" y="2892825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6035" imgH="177415" progId="Equation.DSMT4">
                  <p:embed/>
                </p:oleObj>
              </mc:Choice>
              <mc:Fallback>
                <p:oleObj name="Equation" r:id="rId26" imgW="76035" imgH="177415" progId="Equation.DSMT4">
                  <p:embed/>
                  <p:pic>
                    <p:nvPicPr>
                      <p:cNvPr id="28703" name="Object 15">
                        <a:extLst>
                          <a:ext uri="{FF2B5EF4-FFF2-40B4-BE49-F238E27FC236}">
                            <a16:creationId xmlns:a16="http://schemas.microsoft.com/office/drawing/2014/main" id="{2DC40D85-A971-4065-8C5D-3A15D73C2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322" y="2892825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16">
            <a:extLst>
              <a:ext uri="{FF2B5EF4-FFF2-40B4-BE49-F238E27FC236}">
                <a16:creationId xmlns:a16="http://schemas.microsoft.com/office/drawing/2014/main" id="{1A0FF05E-249C-4915-A348-E0116AE89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356794"/>
              </p:ext>
            </p:extLst>
          </p:nvPr>
        </p:nvGraphicFramePr>
        <p:xfrm>
          <a:off x="2258397" y="4837512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6035" imgH="177415" progId="Equation.DSMT4">
                  <p:embed/>
                </p:oleObj>
              </mc:Choice>
              <mc:Fallback>
                <p:oleObj name="Equation" r:id="rId27" imgW="76035" imgH="177415" progId="Equation.DSMT4">
                  <p:embed/>
                  <p:pic>
                    <p:nvPicPr>
                      <p:cNvPr id="28704" name="Object 16">
                        <a:extLst>
                          <a:ext uri="{FF2B5EF4-FFF2-40B4-BE49-F238E27FC236}">
                            <a16:creationId xmlns:a16="http://schemas.microsoft.com/office/drawing/2014/main" id="{1A0FF05E-249C-4915-A348-E0116AE89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397" y="4837512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7" name="AutoShape 47">
            <a:extLst>
              <a:ext uri="{FF2B5EF4-FFF2-40B4-BE49-F238E27FC236}">
                <a16:creationId xmlns:a16="http://schemas.microsoft.com/office/drawing/2014/main" id="{0A40D191-D42C-4570-9810-E4242A99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858" y="3973912"/>
            <a:ext cx="541338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C634C366-BAAD-4FC6-8656-56523181F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721" y="4369200"/>
            <a:ext cx="100171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>
                <a:latin typeface="맑은 고딕" panose="020B0503020000020004" pitchFamily="50" charset="-127"/>
              </a:rPr>
              <a:t>p-value</a:t>
            </a:r>
          </a:p>
        </p:txBody>
      </p:sp>
      <p:graphicFrame>
        <p:nvGraphicFramePr>
          <p:cNvPr id="76854" name="Object 17">
            <a:extLst>
              <a:ext uri="{FF2B5EF4-FFF2-40B4-BE49-F238E27FC236}">
                <a16:creationId xmlns:a16="http://schemas.microsoft.com/office/drawing/2014/main" id="{4F9DE959-5021-4D22-A80F-A990C0E1C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949071"/>
              </p:ext>
            </p:extLst>
          </p:nvPr>
        </p:nvGraphicFramePr>
        <p:xfrm>
          <a:off x="7336809" y="2888063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6035" imgH="177415" progId="Equation.DSMT4">
                  <p:embed/>
                </p:oleObj>
              </mc:Choice>
              <mc:Fallback>
                <p:oleObj name="Equation" r:id="rId28" imgW="76035" imgH="177415" progId="Equation.DSMT4">
                  <p:embed/>
                  <p:pic>
                    <p:nvPicPr>
                      <p:cNvPr id="76854" name="Object 17">
                        <a:extLst>
                          <a:ext uri="{FF2B5EF4-FFF2-40B4-BE49-F238E27FC236}">
                            <a16:creationId xmlns:a16="http://schemas.microsoft.com/office/drawing/2014/main" id="{4F9DE959-5021-4D22-A80F-A990C0E1C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809" y="2888063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5" name="Object 18">
            <a:extLst>
              <a:ext uri="{FF2B5EF4-FFF2-40B4-BE49-F238E27FC236}">
                <a16:creationId xmlns:a16="http://schemas.microsoft.com/office/drawing/2014/main" id="{33D92FAB-EC0C-4B33-8731-F06DA8F14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852391"/>
              </p:ext>
            </p:extLst>
          </p:nvPr>
        </p:nvGraphicFramePr>
        <p:xfrm>
          <a:off x="7346334" y="4981975"/>
          <a:ext cx="1555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6035" imgH="177415" progId="Equation.DSMT4">
                  <p:embed/>
                </p:oleObj>
              </mc:Choice>
              <mc:Fallback>
                <p:oleObj name="Equation" r:id="rId29" imgW="76035" imgH="177415" progId="Equation.DSMT4">
                  <p:embed/>
                  <p:pic>
                    <p:nvPicPr>
                      <p:cNvPr id="76855" name="Object 18">
                        <a:extLst>
                          <a:ext uri="{FF2B5EF4-FFF2-40B4-BE49-F238E27FC236}">
                            <a16:creationId xmlns:a16="http://schemas.microsoft.com/office/drawing/2014/main" id="{33D92FAB-EC0C-4B33-8731-F06DA8F14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334" y="4981975"/>
                        <a:ext cx="1555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6" name="Object 19">
            <a:extLst>
              <a:ext uri="{FF2B5EF4-FFF2-40B4-BE49-F238E27FC236}">
                <a16:creationId xmlns:a16="http://schemas.microsoft.com/office/drawing/2014/main" id="{37B781A2-2E06-41C8-AAE4-AB7D51B0B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58550"/>
              </p:ext>
            </p:extLst>
          </p:nvPr>
        </p:nvGraphicFramePr>
        <p:xfrm>
          <a:off x="7311409" y="1914925"/>
          <a:ext cx="2381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7569" imgH="215619" progId="Equation.3">
                  <p:embed/>
                </p:oleObj>
              </mc:Choice>
              <mc:Fallback>
                <p:oleObj name="Equation" r:id="rId30" imgW="177569" imgH="215619" progId="Equation.3">
                  <p:embed/>
                  <p:pic>
                    <p:nvPicPr>
                      <p:cNvPr id="76856" name="Object 19">
                        <a:extLst>
                          <a:ext uri="{FF2B5EF4-FFF2-40B4-BE49-F238E27FC236}">
                            <a16:creationId xmlns:a16="http://schemas.microsoft.com/office/drawing/2014/main" id="{37B781A2-2E06-41C8-AAE4-AB7D51B0B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409" y="1914925"/>
                        <a:ext cx="2381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7" name="Object 20">
            <a:extLst>
              <a:ext uri="{FF2B5EF4-FFF2-40B4-BE49-F238E27FC236}">
                <a16:creationId xmlns:a16="http://schemas.microsoft.com/office/drawing/2014/main" id="{57F9129D-13DD-4CB0-AB52-15E2C7DC6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90581"/>
              </p:ext>
            </p:extLst>
          </p:nvPr>
        </p:nvGraphicFramePr>
        <p:xfrm>
          <a:off x="7295533" y="2167338"/>
          <a:ext cx="2540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90335" imgH="215713" progId="Equation.3">
                  <p:embed/>
                </p:oleObj>
              </mc:Choice>
              <mc:Fallback>
                <p:oleObj name="Equation" r:id="rId32" imgW="190335" imgH="215713" progId="Equation.3">
                  <p:embed/>
                  <p:pic>
                    <p:nvPicPr>
                      <p:cNvPr id="76857" name="Object 20">
                        <a:extLst>
                          <a:ext uri="{FF2B5EF4-FFF2-40B4-BE49-F238E27FC236}">
                            <a16:creationId xmlns:a16="http://schemas.microsoft.com/office/drawing/2014/main" id="{57F9129D-13DD-4CB0-AB52-15E2C7DC6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5533" y="2167338"/>
                        <a:ext cx="2540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8" name="Object 21">
            <a:extLst>
              <a:ext uri="{FF2B5EF4-FFF2-40B4-BE49-F238E27FC236}">
                <a16:creationId xmlns:a16="http://schemas.microsoft.com/office/drawing/2014/main" id="{421A39AF-189A-4BD1-B8B9-D83B3D34E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461657"/>
              </p:ext>
            </p:extLst>
          </p:nvPr>
        </p:nvGraphicFramePr>
        <p:xfrm>
          <a:off x="7311409" y="2389588"/>
          <a:ext cx="24606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0500" imgH="228600" progId="Equation.3">
                  <p:embed/>
                </p:oleObj>
              </mc:Choice>
              <mc:Fallback>
                <p:oleObj name="Equation" r:id="rId34" imgW="190500" imgH="228600" progId="Equation.3">
                  <p:embed/>
                  <p:pic>
                    <p:nvPicPr>
                      <p:cNvPr id="76858" name="Object 21">
                        <a:extLst>
                          <a:ext uri="{FF2B5EF4-FFF2-40B4-BE49-F238E27FC236}">
                            <a16:creationId xmlns:a16="http://schemas.microsoft.com/office/drawing/2014/main" id="{421A39AF-189A-4BD1-B8B9-D83B3D34E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409" y="2389588"/>
                        <a:ext cx="246063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9" name="Object 22">
            <a:extLst>
              <a:ext uri="{FF2B5EF4-FFF2-40B4-BE49-F238E27FC236}">
                <a16:creationId xmlns:a16="http://schemas.microsoft.com/office/drawing/2014/main" id="{F76B93A2-26C0-4467-ADA5-1767918F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39191"/>
              </p:ext>
            </p:extLst>
          </p:nvPr>
        </p:nvGraphicFramePr>
        <p:xfrm>
          <a:off x="7266958" y="3651649"/>
          <a:ext cx="2873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15619" imgH="215619" progId="Equation.3">
                  <p:embed/>
                </p:oleObj>
              </mc:Choice>
              <mc:Fallback>
                <p:oleObj name="Equation" r:id="rId36" imgW="215619" imgH="215619" progId="Equation.3">
                  <p:embed/>
                  <p:pic>
                    <p:nvPicPr>
                      <p:cNvPr id="76859" name="Object 22">
                        <a:extLst>
                          <a:ext uri="{FF2B5EF4-FFF2-40B4-BE49-F238E27FC236}">
                            <a16:creationId xmlns:a16="http://schemas.microsoft.com/office/drawing/2014/main" id="{F76B93A2-26C0-4467-ADA5-1767918F2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958" y="3651649"/>
                        <a:ext cx="28733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61" name="Object 23">
            <a:extLst>
              <a:ext uri="{FF2B5EF4-FFF2-40B4-BE49-F238E27FC236}">
                <a16:creationId xmlns:a16="http://schemas.microsoft.com/office/drawing/2014/main" id="{01A5C4C1-4F0A-4056-8E0E-54714CBDB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26500"/>
              </p:ext>
            </p:extLst>
          </p:nvPr>
        </p:nvGraphicFramePr>
        <p:xfrm>
          <a:off x="7301884" y="6097988"/>
          <a:ext cx="2714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15806" imgH="228501" progId="Equation.3">
                  <p:embed/>
                </p:oleObj>
              </mc:Choice>
              <mc:Fallback>
                <p:oleObj name="Equation" r:id="rId38" imgW="215806" imgH="228501" progId="Equation.3">
                  <p:embed/>
                  <p:pic>
                    <p:nvPicPr>
                      <p:cNvPr id="76861" name="Object 23">
                        <a:extLst>
                          <a:ext uri="{FF2B5EF4-FFF2-40B4-BE49-F238E27FC236}">
                            <a16:creationId xmlns:a16="http://schemas.microsoft.com/office/drawing/2014/main" id="{01A5C4C1-4F0A-4056-8E0E-54714CBDB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1884" y="6097988"/>
                        <a:ext cx="2714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62" name="Line 62">
            <a:extLst>
              <a:ext uri="{FF2B5EF4-FFF2-40B4-BE49-F238E27FC236}">
                <a16:creationId xmlns:a16="http://schemas.microsoft.com/office/drawing/2014/main" id="{4936F62F-F7CC-4542-A84F-3C046C2D3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8058" y="4129487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6863" name="Text Box 63">
            <a:extLst>
              <a:ext uri="{FF2B5EF4-FFF2-40B4-BE49-F238E27FC236}">
                <a16:creationId xmlns:a16="http://schemas.microsoft.com/office/drawing/2014/main" id="{119F9AF5-DC5D-467E-BD5F-B8942FCB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1633" y="3808018"/>
            <a:ext cx="125571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400" b="1" dirty="0">
                <a:solidFill>
                  <a:srgbClr val="0432FF"/>
                </a:solidFill>
                <a:latin typeface="맑은 고딕" panose="020B0503020000020004" pitchFamily="50" charset="-127"/>
              </a:rPr>
              <a:t>Apply a significance cutoff</a:t>
            </a:r>
          </a:p>
        </p:txBody>
      </p:sp>
      <p:sp>
        <p:nvSpPr>
          <p:cNvPr id="76864" name="AutoShape 64">
            <a:extLst>
              <a:ext uri="{FF2B5EF4-FFF2-40B4-BE49-F238E27FC236}">
                <a16:creationId xmlns:a16="http://schemas.microsoft.com/office/drawing/2014/main" id="{2BCB2BE3-FECC-4E59-B649-26A9CA59372D}"/>
              </a:ext>
            </a:extLst>
          </p:cNvPr>
          <p:cNvSpPr>
            <a:spLocks/>
          </p:cNvSpPr>
          <p:nvPr/>
        </p:nvSpPr>
        <p:spPr bwMode="auto">
          <a:xfrm>
            <a:off x="9056072" y="2019699"/>
            <a:ext cx="287337" cy="1944688"/>
          </a:xfrm>
          <a:prstGeom prst="rightBrace">
            <a:avLst>
              <a:gd name="adj1" fmla="val 564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76865" name="Text Box 65">
            <a:extLst>
              <a:ext uri="{FF2B5EF4-FFF2-40B4-BE49-F238E27FC236}">
                <a16:creationId xmlns:a16="http://schemas.microsoft.com/office/drawing/2014/main" id="{A8B0DB0D-A13F-4C43-B3FB-DE527316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116" y="2830912"/>
            <a:ext cx="70884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6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DEGs</a:t>
            </a:r>
          </a:p>
        </p:txBody>
      </p:sp>
      <p:sp>
        <p:nvSpPr>
          <p:cNvPr id="48" name="AutoShape 47">
            <a:extLst>
              <a:ext uri="{FF2B5EF4-FFF2-40B4-BE49-F238E27FC236}">
                <a16:creationId xmlns:a16="http://schemas.microsoft.com/office/drawing/2014/main" id="{ADF89C86-B772-4467-B654-CA1F8936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258" y="3983437"/>
            <a:ext cx="541338" cy="323850"/>
          </a:xfrm>
          <a:prstGeom prst="rightArrow">
            <a:avLst>
              <a:gd name="adj1" fmla="val 50000"/>
              <a:gd name="adj2" fmla="val 41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ko-KR" altLang="en-US"/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E5BD2D72-B16B-474B-A33B-CD6D77344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909" y="4390471"/>
            <a:ext cx="169405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 dirty="0">
                <a:latin typeface="맑은 고딕" panose="020B0503020000020004" pitchFamily="50" charset="-127"/>
              </a:rPr>
              <a:t>q-value (FDR)</a:t>
            </a:r>
          </a:p>
        </p:txBody>
      </p:sp>
      <p:graphicFrame>
        <p:nvGraphicFramePr>
          <p:cNvPr id="50" name="Object 48">
            <a:extLst>
              <a:ext uri="{FF2B5EF4-FFF2-40B4-BE49-F238E27FC236}">
                <a16:creationId xmlns:a16="http://schemas.microsoft.com/office/drawing/2014/main" id="{EE414995-D4CE-468B-BB50-881933AE31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54670"/>
              </p:ext>
            </p:extLst>
          </p:nvPr>
        </p:nvGraphicFramePr>
        <p:xfrm>
          <a:off x="8614747" y="2899175"/>
          <a:ext cx="155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76035" imgH="177415" progId="Equation.DSMT4">
                  <p:embed/>
                </p:oleObj>
              </mc:Choice>
              <mc:Fallback>
                <p:oleObj name="Equation" r:id="rId40" imgW="76035" imgH="177415" progId="Equation.DSMT4">
                  <p:embed/>
                  <p:pic>
                    <p:nvPicPr>
                      <p:cNvPr id="50" name="Object 48">
                        <a:extLst>
                          <a:ext uri="{FF2B5EF4-FFF2-40B4-BE49-F238E27FC236}">
                            <a16:creationId xmlns:a16="http://schemas.microsoft.com/office/drawing/2014/main" id="{EE414995-D4CE-468B-BB50-881933AE3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747" y="2899175"/>
                        <a:ext cx="1555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9">
            <a:extLst>
              <a:ext uri="{FF2B5EF4-FFF2-40B4-BE49-F238E27FC236}">
                <a16:creationId xmlns:a16="http://schemas.microsoft.com/office/drawing/2014/main" id="{29F93B3C-F0A6-4EC6-9991-B59EB538B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62963"/>
              </p:ext>
            </p:extLst>
          </p:nvPr>
        </p:nvGraphicFramePr>
        <p:xfrm>
          <a:off x="8624272" y="4993087"/>
          <a:ext cx="1555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76035" imgH="177415" progId="Equation.DSMT4">
                  <p:embed/>
                </p:oleObj>
              </mc:Choice>
              <mc:Fallback>
                <p:oleObj name="Equation" r:id="rId41" imgW="76035" imgH="177415" progId="Equation.DSMT4">
                  <p:embed/>
                  <p:pic>
                    <p:nvPicPr>
                      <p:cNvPr id="51" name="Object 49">
                        <a:extLst>
                          <a:ext uri="{FF2B5EF4-FFF2-40B4-BE49-F238E27FC236}">
                            <a16:creationId xmlns:a16="http://schemas.microsoft.com/office/drawing/2014/main" id="{29F93B3C-F0A6-4EC6-9991-B59EB538B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272" y="4993087"/>
                        <a:ext cx="15557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0">
            <a:extLst>
              <a:ext uri="{FF2B5EF4-FFF2-40B4-BE49-F238E27FC236}">
                <a16:creationId xmlns:a16="http://schemas.microsoft.com/office/drawing/2014/main" id="{B859E4E8-4FB6-4F25-822F-419013965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65952"/>
              </p:ext>
            </p:extLst>
          </p:nvPr>
        </p:nvGraphicFramePr>
        <p:xfrm>
          <a:off x="8608396" y="1926038"/>
          <a:ext cx="203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52268" imgH="215713" progId="Equation.3">
                  <p:embed/>
                </p:oleObj>
              </mc:Choice>
              <mc:Fallback>
                <p:oleObj name="Equation" r:id="rId42" imgW="152268" imgH="215713" progId="Equation.3">
                  <p:embed/>
                  <p:pic>
                    <p:nvPicPr>
                      <p:cNvPr id="52" name="Object 50">
                        <a:extLst>
                          <a:ext uri="{FF2B5EF4-FFF2-40B4-BE49-F238E27FC236}">
                            <a16:creationId xmlns:a16="http://schemas.microsoft.com/office/drawing/2014/main" id="{B859E4E8-4FB6-4F25-822F-419013965C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396" y="1926038"/>
                        <a:ext cx="203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1">
            <a:extLst>
              <a:ext uri="{FF2B5EF4-FFF2-40B4-BE49-F238E27FC236}">
                <a16:creationId xmlns:a16="http://schemas.microsoft.com/office/drawing/2014/main" id="{01236DFE-9EDC-4FF3-8D49-6919F55FE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71924"/>
              </p:ext>
            </p:extLst>
          </p:nvPr>
        </p:nvGraphicFramePr>
        <p:xfrm>
          <a:off x="8582997" y="2178449"/>
          <a:ext cx="2365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77569" imgH="215619" progId="Equation.3">
                  <p:embed/>
                </p:oleObj>
              </mc:Choice>
              <mc:Fallback>
                <p:oleObj name="Equation" r:id="rId44" imgW="177569" imgH="215619" progId="Equation.3">
                  <p:embed/>
                  <p:pic>
                    <p:nvPicPr>
                      <p:cNvPr id="53" name="Object 51">
                        <a:extLst>
                          <a:ext uri="{FF2B5EF4-FFF2-40B4-BE49-F238E27FC236}">
                            <a16:creationId xmlns:a16="http://schemas.microsoft.com/office/drawing/2014/main" id="{01236DFE-9EDC-4FF3-8D49-6919F55FE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2997" y="2178449"/>
                        <a:ext cx="2365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2">
            <a:extLst>
              <a:ext uri="{FF2B5EF4-FFF2-40B4-BE49-F238E27FC236}">
                <a16:creationId xmlns:a16="http://schemas.microsoft.com/office/drawing/2014/main" id="{3AABBC7C-B614-4F08-8DD0-45A40890C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18424"/>
              </p:ext>
            </p:extLst>
          </p:nvPr>
        </p:nvGraphicFramePr>
        <p:xfrm>
          <a:off x="8606809" y="2400699"/>
          <a:ext cx="2127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65028" imgH="228501" progId="Equation.3">
                  <p:embed/>
                </p:oleObj>
              </mc:Choice>
              <mc:Fallback>
                <p:oleObj name="Equation" r:id="rId46" imgW="165028" imgH="228501" progId="Equation.3">
                  <p:embed/>
                  <p:pic>
                    <p:nvPicPr>
                      <p:cNvPr id="54" name="Object 52">
                        <a:extLst>
                          <a:ext uri="{FF2B5EF4-FFF2-40B4-BE49-F238E27FC236}">
                            <a16:creationId xmlns:a16="http://schemas.microsoft.com/office/drawing/2014/main" id="{3AABBC7C-B614-4F08-8DD0-45A40890C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6809" y="2400699"/>
                        <a:ext cx="2127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3">
            <a:extLst>
              <a:ext uri="{FF2B5EF4-FFF2-40B4-BE49-F238E27FC236}">
                <a16:creationId xmlns:a16="http://schemas.microsoft.com/office/drawing/2014/main" id="{E063A022-A60B-4289-8BC6-F41A9F37C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50116"/>
              </p:ext>
            </p:extLst>
          </p:nvPr>
        </p:nvGraphicFramePr>
        <p:xfrm>
          <a:off x="8554421" y="3662762"/>
          <a:ext cx="27146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03024" imgH="215713" progId="Equation.3">
                  <p:embed/>
                </p:oleObj>
              </mc:Choice>
              <mc:Fallback>
                <p:oleObj name="Equation" r:id="rId48" imgW="203024" imgH="215713" progId="Equation.3">
                  <p:embed/>
                  <p:pic>
                    <p:nvPicPr>
                      <p:cNvPr id="55" name="Object 53">
                        <a:extLst>
                          <a:ext uri="{FF2B5EF4-FFF2-40B4-BE49-F238E27FC236}">
                            <a16:creationId xmlns:a16="http://schemas.microsoft.com/office/drawing/2014/main" id="{E063A022-A60B-4289-8BC6-F41A9F37C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421" y="3662762"/>
                        <a:ext cx="271462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4">
            <a:extLst>
              <a:ext uri="{FF2B5EF4-FFF2-40B4-BE49-F238E27FC236}">
                <a16:creationId xmlns:a16="http://schemas.microsoft.com/office/drawing/2014/main" id="{DBE61F0B-2EBD-46EB-9FF9-EEAF251DE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17259"/>
              </p:ext>
            </p:extLst>
          </p:nvPr>
        </p:nvGraphicFramePr>
        <p:xfrm>
          <a:off x="8589347" y="6109099"/>
          <a:ext cx="25558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203112" imgH="228501" progId="Equation.3">
                  <p:embed/>
                </p:oleObj>
              </mc:Choice>
              <mc:Fallback>
                <p:oleObj name="Equation" r:id="rId50" imgW="203112" imgH="228501" progId="Equation.3">
                  <p:embed/>
                  <p:pic>
                    <p:nvPicPr>
                      <p:cNvPr id="56" name="Object 54">
                        <a:extLst>
                          <a:ext uri="{FF2B5EF4-FFF2-40B4-BE49-F238E27FC236}">
                            <a16:creationId xmlns:a16="http://schemas.microsoft.com/office/drawing/2014/main" id="{DBE61F0B-2EBD-46EB-9FF9-EEAF251DE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9347" y="6109099"/>
                        <a:ext cx="25558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8">
            <a:extLst>
              <a:ext uri="{FF2B5EF4-FFF2-40B4-BE49-F238E27FC236}">
                <a16:creationId xmlns:a16="http://schemas.microsoft.com/office/drawing/2014/main" id="{718E44BF-CC24-4347-BE5D-C46732B4F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533" y="3557987"/>
            <a:ext cx="6223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ko-KR" sz="1800" b="1">
                <a:latin typeface="맑은 고딕" panose="020B0503020000020004" pitchFamily="50" charset="-127"/>
              </a:rPr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500"/>
                                        <p:tgtEl>
                                          <p:spTgt spid="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500"/>
                                        <p:tgtEl>
                                          <p:spTgt spid="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500"/>
                                        <p:tgtEl>
                                          <p:spTgt spid="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47" grpId="0" animBg="1"/>
      <p:bldP spid="76848" grpId="0"/>
      <p:bldP spid="76863" grpId="0"/>
      <p:bldP spid="76864" grpId="0" animBg="1"/>
      <p:bldP spid="76865" grpId="0"/>
      <p:bldP spid="48" grpId="0" animBg="1"/>
      <p:bldP spid="49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13042D4C-A9F1-4336-B8B3-B024839C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23" y="375224"/>
            <a:ext cx="8827984" cy="948173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Hypergeometric distribution (Toy example)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A7108-2F0C-4BBE-8ACD-59245DD8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418" y="1583324"/>
            <a:ext cx="7936158" cy="4425365"/>
          </a:xfrm>
        </p:spPr>
        <p:txBody>
          <a:bodyPr/>
          <a:lstStyle/>
          <a:p>
            <a:r>
              <a:rPr lang="en-US" altLang="ko-KR" sz="2000" dirty="0"/>
              <a:t>Total 1,000 genes</a:t>
            </a:r>
          </a:p>
          <a:p>
            <a:r>
              <a:rPr lang="en-US" altLang="ko-KR" sz="2000" dirty="0"/>
              <a:t>Target genes: DEG (e.g., 200 genes)</a:t>
            </a:r>
          </a:p>
          <a:p>
            <a:r>
              <a:rPr lang="en-US" altLang="ko-KR" sz="2000" dirty="0"/>
              <a:t>Sample: functional gene set (e.g., DNA repair 50 genes)</a:t>
            </a:r>
          </a:p>
          <a:p>
            <a:r>
              <a:rPr lang="en-US" altLang="ko-KR" sz="2000" dirty="0"/>
              <a:t>Overlap between target and sample: 30 genes</a:t>
            </a:r>
          </a:p>
          <a:p>
            <a:r>
              <a:rPr lang="en-US" altLang="ko-KR" sz="2000" dirty="0"/>
              <a:t>What is the </a:t>
            </a:r>
            <a:r>
              <a:rPr lang="en-US" altLang="ko-KR" sz="2000" b="1" dirty="0">
                <a:solidFill>
                  <a:srgbClr val="FF0000"/>
                </a:solidFill>
              </a:rPr>
              <a:t>significance of the overlap</a:t>
            </a:r>
            <a:r>
              <a:rPr lang="en-US" altLang="ko-KR" sz="2000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208632-5D4A-4E06-BE5D-9B2769DB1C85}"/>
              </a:ext>
            </a:extLst>
          </p:cNvPr>
          <p:cNvSpPr/>
          <p:nvPr/>
        </p:nvSpPr>
        <p:spPr>
          <a:xfrm>
            <a:off x="3395801" y="3706962"/>
            <a:ext cx="5181600" cy="25717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AE063FE-EE04-45F0-B789-4E0CA63816E3}"/>
              </a:ext>
            </a:extLst>
          </p:cNvPr>
          <p:cNvSpPr/>
          <p:nvPr/>
        </p:nvSpPr>
        <p:spPr>
          <a:xfrm>
            <a:off x="5194440" y="4532462"/>
            <a:ext cx="1982787" cy="13779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48C04D9-4FFA-472F-8B79-76B95A1BE1B2}"/>
              </a:ext>
            </a:extLst>
          </p:cNvPr>
          <p:cNvSpPr/>
          <p:nvPr/>
        </p:nvSpPr>
        <p:spPr>
          <a:xfrm>
            <a:off x="4148277" y="4081612"/>
            <a:ext cx="2214563" cy="1739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DD9D43-E4D1-408F-9214-84FBD20C8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165" y="3610124"/>
            <a:ext cx="1438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 dirty="0"/>
              <a:t>Total</a:t>
            </a:r>
            <a:r>
              <a:rPr lang="ko-KR" altLang="en-US" sz="2000" dirty="0"/>
              <a:t> </a:t>
            </a:r>
            <a:r>
              <a:rPr lang="en-US" altLang="ko-KR" sz="2000" dirty="0"/>
              <a:t>1,000</a:t>
            </a:r>
            <a:endParaRPr lang="ko-KR" alt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054AEF-5108-43F3-8FD9-FD0A146AB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226" y="5035699"/>
            <a:ext cx="9667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/>
              <a:t>Sample</a:t>
            </a:r>
          </a:p>
          <a:p>
            <a:pPr algn="ctr">
              <a:lnSpc>
                <a:spcPct val="90000"/>
              </a:lnSpc>
            </a:pPr>
            <a:r>
              <a:rPr lang="en-US" altLang="ko-KR" sz="1800"/>
              <a:t>50</a:t>
            </a:r>
            <a:endParaRPr lang="ko-KR" altLang="en-US" sz="1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74FABD-62E5-4925-8430-93D63C31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751" y="4688037"/>
            <a:ext cx="825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/>
              <a:t>Target</a:t>
            </a:r>
          </a:p>
          <a:p>
            <a:pPr algn="ctr">
              <a:lnSpc>
                <a:spcPct val="90000"/>
              </a:lnSpc>
            </a:pPr>
            <a:r>
              <a:rPr lang="en-US" altLang="ko-KR" sz="1800"/>
              <a:t>200</a:t>
            </a:r>
            <a:endParaRPr lang="ko-KR" altLang="en-US" sz="1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73A6B3-E8E1-411F-A8A5-893F2416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277" y="4996012"/>
            <a:ext cx="441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800" b="1">
                <a:solidFill>
                  <a:srgbClr val="FF0000"/>
                </a:solidFill>
              </a:rPr>
              <a:t>30</a:t>
            </a:r>
            <a:endParaRPr lang="ko-KR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DEA38070-81D8-4485-AFDE-BFFBAFEB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98" y="384176"/>
            <a:ext cx="9471003" cy="1325563"/>
          </a:xfrm>
        </p:spPr>
        <p:txBody>
          <a:bodyPr/>
          <a:lstStyle/>
          <a:p>
            <a:r>
              <a:rPr lang="en-US" altLang="ko-KR" dirty="0"/>
              <a:t>Hypergeometric 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8C0AB-528D-4994-8C16-C8A0E810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112963"/>
            <a:ext cx="3371850" cy="3905250"/>
          </a:xfrm>
        </p:spPr>
        <p:txBody>
          <a:bodyPr/>
          <a:lstStyle/>
          <a:p>
            <a:r>
              <a:rPr lang="en-US" altLang="ko-KR" sz="2200" b="1" dirty="0">
                <a:solidFill>
                  <a:srgbClr val="FF0000"/>
                </a:solidFill>
              </a:rPr>
              <a:t>How large is the observed overlap?</a:t>
            </a:r>
          </a:p>
          <a:p>
            <a:r>
              <a:rPr lang="en-US" altLang="ko-KR" sz="2200" dirty="0"/>
              <a:t>P-value:</a:t>
            </a:r>
            <a:r>
              <a:rPr lang="ko-KR" altLang="en-US" sz="2200" dirty="0"/>
              <a:t> </a:t>
            </a:r>
            <a:r>
              <a:rPr lang="en-US" altLang="ko-KR" sz="2200" dirty="0"/>
              <a:t>the probability that we observe 30 or more overlap</a:t>
            </a:r>
          </a:p>
          <a:p>
            <a:r>
              <a:rPr lang="en-US" altLang="ko-KR" sz="2200" dirty="0"/>
              <a:t>If the p-value&lt;0.05, we interpret that many DNA repair related genes have expression changes</a:t>
            </a:r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CA0356ED-31B8-4597-B479-8758B79FA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1" y="3324226"/>
          <a:ext cx="39401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2641600" imgH="914400" progId="Equation.3">
                  <p:embed/>
                </p:oleObj>
              </mc:Choice>
              <mc:Fallback>
                <p:oleObj name="수식" r:id="rId2" imgW="2641600" imgH="914400" progId="Equation.3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CA0356ED-31B8-4597-B479-8758B79FA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1" y="3324226"/>
                        <a:ext cx="394017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CE3A28-B443-4F13-9446-B80C855CD581}"/>
              </a:ext>
            </a:extLst>
          </p:cNvPr>
          <p:cNvCxnSpPr/>
          <p:nvPr/>
        </p:nvCxnSpPr>
        <p:spPr>
          <a:xfrm>
            <a:off x="5764212" y="2243138"/>
            <a:ext cx="4338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A33BBD-90E7-4904-B008-D985F8C5D66C}"/>
              </a:ext>
            </a:extLst>
          </p:cNvPr>
          <p:cNvCxnSpPr/>
          <p:nvPr/>
        </p:nvCxnSpPr>
        <p:spPr>
          <a:xfrm>
            <a:off x="6719887" y="2106613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50EE20-925D-4776-82D0-BA237B58B525}"/>
              </a:ext>
            </a:extLst>
          </p:cNvPr>
          <p:cNvCxnSpPr/>
          <p:nvPr/>
        </p:nvCxnSpPr>
        <p:spPr>
          <a:xfrm>
            <a:off x="7145337" y="2109788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B51AE0C-0C48-4CB8-9A34-B8BC0D98E42E}"/>
              </a:ext>
            </a:extLst>
          </p:cNvPr>
          <p:cNvCxnSpPr/>
          <p:nvPr/>
        </p:nvCxnSpPr>
        <p:spPr>
          <a:xfrm>
            <a:off x="8408987" y="2109788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8026AC-EF07-416B-993E-BCC5C82CE8A1}"/>
              </a:ext>
            </a:extLst>
          </p:cNvPr>
          <p:cNvCxnSpPr/>
          <p:nvPr/>
        </p:nvCxnSpPr>
        <p:spPr>
          <a:xfrm>
            <a:off x="7572375" y="2111375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35BEFA-FDFA-4608-8AF7-0BAD44E4D395}"/>
              </a:ext>
            </a:extLst>
          </p:cNvPr>
          <p:cNvCxnSpPr/>
          <p:nvPr/>
        </p:nvCxnSpPr>
        <p:spPr>
          <a:xfrm>
            <a:off x="8794750" y="2098675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2DDCB8-BDFB-4D00-90BF-75E56700BAD4}"/>
              </a:ext>
            </a:extLst>
          </p:cNvPr>
          <p:cNvCxnSpPr/>
          <p:nvPr/>
        </p:nvCxnSpPr>
        <p:spPr>
          <a:xfrm>
            <a:off x="7999412" y="210820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EC30F5-FA85-40E8-ACEB-006EB9D88C3B}"/>
              </a:ext>
            </a:extLst>
          </p:cNvPr>
          <p:cNvSpPr/>
          <p:nvPr/>
        </p:nvSpPr>
        <p:spPr>
          <a:xfrm>
            <a:off x="6586537" y="1878013"/>
            <a:ext cx="298450" cy="3603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97A2DB-835F-4A68-952F-F650C379C7D1}"/>
              </a:ext>
            </a:extLst>
          </p:cNvPr>
          <p:cNvSpPr/>
          <p:nvPr/>
        </p:nvSpPr>
        <p:spPr>
          <a:xfrm>
            <a:off x="6996112" y="1727200"/>
            <a:ext cx="298450" cy="5270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E5F48F-579B-42FA-AEFE-F2141688E661}"/>
              </a:ext>
            </a:extLst>
          </p:cNvPr>
          <p:cNvSpPr/>
          <p:nvPr/>
        </p:nvSpPr>
        <p:spPr>
          <a:xfrm>
            <a:off x="7407275" y="1577975"/>
            <a:ext cx="296862" cy="660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F6E8BB-254F-4958-9D89-1B102D7471D0}"/>
              </a:ext>
            </a:extLst>
          </p:cNvPr>
          <p:cNvSpPr/>
          <p:nvPr/>
        </p:nvSpPr>
        <p:spPr>
          <a:xfrm>
            <a:off x="7850188" y="1441451"/>
            <a:ext cx="296863" cy="7985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83D34-A110-48EF-BD73-FB099487F5D3}"/>
              </a:ext>
            </a:extLst>
          </p:cNvPr>
          <p:cNvSpPr/>
          <p:nvPr/>
        </p:nvSpPr>
        <p:spPr>
          <a:xfrm>
            <a:off x="8255000" y="1577976"/>
            <a:ext cx="296862" cy="6651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5A6BB6-4050-4B3F-906C-20BEF46A8D03}"/>
              </a:ext>
            </a:extLst>
          </p:cNvPr>
          <p:cNvSpPr/>
          <p:nvPr/>
        </p:nvSpPr>
        <p:spPr>
          <a:xfrm>
            <a:off x="8648700" y="1727201"/>
            <a:ext cx="298450" cy="5127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33F41-233A-4500-B5AF-3767A965B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239077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1</a:t>
            </a:r>
            <a:endParaRPr lang="ko-KR" alt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DF090-6B86-4DBF-A2E5-E18007B2C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6" y="2397125"/>
            <a:ext cx="32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2</a:t>
            </a:r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8B6B-C0DA-4017-9535-342F53390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7" y="2397125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30</a:t>
            </a:r>
            <a:endParaRPr lang="ko-KR" altLang="en-US" sz="200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2FB2166-74D0-4676-93B7-4E49A090777B}"/>
              </a:ext>
            </a:extLst>
          </p:cNvPr>
          <p:cNvCxnSpPr/>
          <p:nvPr/>
        </p:nvCxnSpPr>
        <p:spPr>
          <a:xfrm>
            <a:off x="6321425" y="211455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AD72B5-37A9-4FE5-BEAB-B16F6934EDE4}"/>
              </a:ext>
            </a:extLst>
          </p:cNvPr>
          <p:cNvSpPr/>
          <p:nvPr/>
        </p:nvSpPr>
        <p:spPr>
          <a:xfrm>
            <a:off x="6165850" y="2025650"/>
            <a:ext cx="298450" cy="2222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C93E9-F818-4631-9668-9235D245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1" y="2400300"/>
            <a:ext cx="327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0</a:t>
            </a:r>
            <a:endParaRPr lang="ko-KR" altLang="en-US" sz="2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0DFF786-F4F9-4EE1-BB72-7C141E0ED6B8}"/>
              </a:ext>
            </a:extLst>
          </p:cNvPr>
          <p:cNvCxnSpPr/>
          <p:nvPr/>
        </p:nvCxnSpPr>
        <p:spPr>
          <a:xfrm>
            <a:off x="9174162" y="2114550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5D71DE-E1F3-4E99-97D5-AD54FE232D7E}"/>
              </a:ext>
            </a:extLst>
          </p:cNvPr>
          <p:cNvSpPr/>
          <p:nvPr/>
        </p:nvSpPr>
        <p:spPr>
          <a:xfrm>
            <a:off x="9042400" y="1887538"/>
            <a:ext cx="296862" cy="3603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6EC905-4574-4E4A-BE77-1646CDA819FC}"/>
              </a:ext>
            </a:extLst>
          </p:cNvPr>
          <p:cNvCxnSpPr/>
          <p:nvPr/>
        </p:nvCxnSpPr>
        <p:spPr>
          <a:xfrm>
            <a:off x="9580562" y="2112963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BB9CEE-F7B9-4239-A934-234B1161ED78}"/>
              </a:ext>
            </a:extLst>
          </p:cNvPr>
          <p:cNvSpPr/>
          <p:nvPr/>
        </p:nvSpPr>
        <p:spPr>
          <a:xfrm>
            <a:off x="9424987" y="2024063"/>
            <a:ext cx="298450" cy="2222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08F3B-ACD9-4A69-9A5A-1650BEE61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0" y="2398713"/>
            <a:ext cx="46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2000"/>
              <a:t>50</a:t>
            </a:r>
            <a:endParaRPr lang="ko-KR" altLang="en-US" sz="2000"/>
          </a:p>
        </p:txBody>
      </p:sp>
      <p:graphicFrame>
        <p:nvGraphicFramePr>
          <p:cNvPr id="35" name="개체 34">
            <a:extLst>
              <a:ext uri="{FF2B5EF4-FFF2-40B4-BE49-F238E27FC236}">
                <a16:creationId xmlns:a16="http://schemas.microsoft.com/office/drawing/2014/main" id="{7C675A29-235B-4680-8A0E-805001B3B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0613" y="2470150"/>
          <a:ext cx="581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77415" imgH="76035" progId="Equation.3">
                  <p:embed/>
                </p:oleObj>
              </mc:Choice>
              <mc:Fallback>
                <p:oleObj name="수식" r:id="rId4" imgW="177415" imgH="76035" progId="Equation.3">
                  <p:embed/>
                  <p:pic>
                    <p:nvPicPr>
                      <p:cNvPr id="35" name="개체 34">
                        <a:extLst>
                          <a:ext uri="{FF2B5EF4-FFF2-40B4-BE49-F238E27FC236}">
                            <a16:creationId xmlns:a16="http://schemas.microsoft.com/office/drawing/2014/main" id="{7C675A29-235B-4680-8A0E-805001B3B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3" y="2470150"/>
                        <a:ext cx="5810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18BD2516-C61E-4E38-8269-B837AD397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4901" y="2457450"/>
          <a:ext cx="581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177415" imgH="76035" progId="Equation.3">
                  <p:embed/>
                </p:oleObj>
              </mc:Choice>
              <mc:Fallback>
                <p:oleObj name="수식" r:id="rId6" imgW="177415" imgH="76035" progId="Equation.3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18BD2516-C61E-4E38-8269-B837AD397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901" y="2457450"/>
                        <a:ext cx="5810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아래쪽 화살표 36">
            <a:extLst>
              <a:ext uri="{FF2B5EF4-FFF2-40B4-BE49-F238E27FC236}">
                <a16:creationId xmlns:a16="http://schemas.microsoft.com/office/drawing/2014/main" id="{76BDC10A-71EB-4F28-9D54-DAE35059B641}"/>
              </a:ext>
            </a:extLst>
          </p:cNvPr>
          <p:cNvSpPr/>
          <p:nvPr/>
        </p:nvSpPr>
        <p:spPr>
          <a:xfrm rot="10800000">
            <a:off x="8280400" y="2844800"/>
            <a:ext cx="271462" cy="382588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DC13B7-399E-42D2-AF13-1DFFC4A6F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5227638"/>
            <a:ext cx="1485900" cy="423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P-value ?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D567E53-3186-4E7A-9274-818E43E8F72B}"/>
              </a:ext>
            </a:extLst>
          </p:cNvPr>
          <p:cNvSpPr/>
          <p:nvPr/>
        </p:nvSpPr>
        <p:spPr>
          <a:xfrm>
            <a:off x="8129587" y="1333501"/>
            <a:ext cx="1824038" cy="1109663"/>
          </a:xfrm>
          <a:prstGeom prst="ellipse">
            <a:avLst/>
          </a:prstGeom>
          <a:noFill/>
          <a:ln w="44450">
            <a:solidFill>
              <a:srgbClr val="063DE8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42" name="개체 41">
            <a:extLst>
              <a:ext uri="{FF2B5EF4-FFF2-40B4-BE49-F238E27FC236}">
                <a16:creationId xmlns:a16="http://schemas.microsoft.com/office/drawing/2014/main" id="{C730D532-5951-44F9-8532-D072953B7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2976" y="4776788"/>
          <a:ext cx="2141537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8" imgW="1435100" imgH="914400" progId="Equation.3">
                  <p:embed/>
                </p:oleObj>
              </mc:Choice>
              <mc:Fallback>
                <p:oleObj name="수식" r:id="rId8" imgW="1435100" imgH="914400" progId="Equation.3">
                  <p:embed/>
                  <p:pic>
                    <p:nvPicPr>
                      <p:cNvPr id="42" name="개체 41">
                        <a:extLst>
                          <a:ext uri="{FF2B5EF4-FFF2-40B4-BE49-F238E27FC236}">
                            <a16:creationId xmlns:a16="http://schemas.microsoft.com/office/drawing/2014/main" id="{C730D532-5951-44F9-8532-D072953B7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6" y="4776788"/>
                        <a:ext cx="2141537" cy="1357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92804D50-DF66-4B9B-B07D-42677B31DD8C}"/>
              </a:ext>
            </a:extLst>
          </p:cNvPr>
          <p:cNvSpPr/>
          <p:nvPr/>
        </p:nvSpPr>
        <p:spPr>
          <a:xfrm>
            <a:off x="7502525" y="5060950"/>
            <a:ext cx="334962" cy="331788"/>
          </a:xfrm>
          <a:prstGeom prst="ellipse">
            <a:avLst/>
          </a:prstGeom>
          <a:noFill/>
          <a:ln w="31750">
            <a:solidFill>
              <a:srgbClr val="063DE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4" grpId="0"/>
      <p:bldP spid="27" grpId="0" animBg="1"/>
      <p:bldP spid="28" grpId="0"/>
      <p:bldP spid="30" grpId="0" animBg="1"/>
      <p:bldP spid="33" grpId="0" animBg="1"/>
      <p:bldP spid="34" grpId="0"/>
      <p:bldP spid="37" grpId="0" animBg="1"/>
      <p:bldP spid="39" grpId="0" animBg="1"/>
      <p:bldP spid="40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017068A-9B9D-499C-81C5-F9B556BA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4000" dirty="0">
                <a:latin typeface="Arial" panose="020B0604020202020204" pitchFamily="34" charset="0"/>
              </a:rPr>
              <a:t>Gene sets are derived from gene (or protein) databases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85DA560-4A68-4C5F-84A8-8FC7F437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339" y="1770917"/>
            <a:ext cx="9953461" cy="4351338"/>
          </a:xfrm>
        </p:spPr>
        <p:txBody>
          <a:bodyPr/>
          <a:lstStyle/>
          <a:p>
            <a:pPr eaLnBrk="1" hangingPunct="1"/>
            <a:endParaRPr lang="en-US" altLang="ko-KR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Gene Ontology</a:t>
            </a: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KEGG</a:t>
            </a: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REACTOME</a:t>
            </a:r>
          </a:p>
          <a:p>
            <a:pPr eaLnBrk="1" hangingPunct="1"/>
            <a:r>
              <a:rPr lang="en-US" altLang="ko-KR" sz="2400" dirty="0" err="1">
                <a:latin typeface="Times New Roman" panose="02020603050405020304" pitchFamily="18" charset="0"/>
              </a:rPr>
              <a:t>WikiPathway</a:t>
            </a:r>
            <a:endParaRPr lang="en-US" altLang="ko-KR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ko-KR" sz="2400" dirty="0">
                <a:latin typeface="Times New Roman" panose="02020603050405020304" pitchFamily="18" charset="0"/>
              </a:rPr>
              <a:t>Cis-acting regulatory motifs</a:t>
            </a:r>
          </a:p>
          <a:p>
            <a:pPr eaLnBrk="1" hangingPunct="1"/>
            <a:r>
              <a:rPr lang="en-US" altLang="ko-KR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Molecular signature database </a:t>
            </a:r>
            <a:r>
              <a:rPr lang="en-US" altLang="ko-KR" sz="2400" dirty="0">
                <a:latin typeface="Times New Roman" panose="02020603050405020304" pitchFamily="18" charset="0"/>
              </a:rPr>
              <a:t>(</a:t>
            </a:r>
            <a:r>
              <a:rPr lang="en-US" altLang="ko-KR" sz="2400" dirty="0" err="1">
                <a:latin typeface="Times New Roman" panose="02020603050405020304" pitchFamily="18" charset="0"/>
              </a:rPr>
              <a:t>MSigDB</a:t>
            </a:r>
            <a:r>
              <a:rPr lang="en-US" altLang="ko-KR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ko-KR" sz="2400" dirty="0" err="1">
                <a:latin typeface="Times New Roman" panose="02020603050405020304" pitchFamily="18" charset="0"/>
              </a:rPr>
              <a:t>Biocarta</a:t>
            </a:r>
            <a:r>
              <a:rPr lang="en-US" altLang="ko-KR" sz="2400" dirty="0">
                <a:latin typeface="Times New Roman" panose="02020603050405020304" pitchFamily="18" charset="0"/>
              </a:rPr>
              <a:t> and so 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2F042-4CB0-0AE2-590A-0D8A1CB8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97" y="500979"/>
            <a:ext cx="10343606" cy="836658"/>
          </a:xfrm>
        </p:spPr>
        <p:txBody>
          <a:bodyPr>
            <a:normAutofit/>
          </a:bodyPr>
          <a:lstStyle/>
          <a:p>
            <a:r>
              <a:rPr kumimoji="1" lang="en-US" altLang="ko-Kore-KR" sz="3200" b="1" dirty="0" err="1"/>
              <a:t>enrichR</a:t>
            </a:r>
            <a:r>
              <a:rPr kumimoji="1" lang="en-US" altLang="ko-Kore-KR" sz="3200" dirty="0"/>
              <a:t>: function (pathway) analysis for gene list 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72783-2EA3-D30A-C656-AB07B44D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31" y="1337637"/>
            <a:ext cx="9706138" cy="4802750"/>
          </a:xfrm>
        </p:spPr>
        <p:txBody>
          <a:bodyPr/>
          <a:lstStyle/>
          <a:p>
            <a:pPr latinLnBrk="0"/>
            <a:endParaRPr kumimoji="1" lang="en-US" altLang="ko-Kore-KR" dirty="0"/>
          </a:p>
          <a:p>
            <a:pPr latinLnBrk="0"/>
            <a:r>
              <a:rPr kumimoji="1" lang="en-US" altLang="ko-Kore-KR" dirty="0"/>
              <a:t>Both web server (</a:t>
            </a:r>
            <a:r>
              <a:rPr kumimoji="1" lang="en-US" altLang="ko-Kore-KR" dirty="0">
                <a:hlinkClick r:id="rId2"/>
              </a:rPr>
              <a:t>https://maayanlab.cloud/Enrichr/</a:t>
            </a:r>
            <a:r>
              <a:rPr kumimoji="1" lang="en-US" altLang="ko-Kore-KR" dirty="0"/>
              <a:t>) and R package are available</a:t>
            </a:r>
          </a:p>
          <a:p>
            <a:pPr latinLnBrk="0"/>
            <a:r>
              <a:rPr kumimoji="1" lang="en-US" altLang="ko-Kore-KR" dirty="0"/>
              <a:t>218 gene-set libraries are provided</a:t>
            </a:r>
          </a:p>
          <a:p>
            <a:pPr latinLnBrk="0"/>
            <a:r>
              <a:rPr kumimoji="1" lang="en-US" altLang="ko-Kore-KR" dirty="0"/>
              <a:t>Graphical test results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4871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C71ABAF-7E13-C169-2E10-337748CCE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333375"/>
            <a:ext cx="8229600" cy="812800"/>
          </a:xfrm>
        </p:spPr>
        <p:txBody>
          <a:bodyPr/>
          <a:lstStyle/>
          <a:p>
            <a:pPr eaLnBrk="1" hangingPunct="1"/>
            <a:r>
              <a:rPr lang="en-US" altLang="ko-KR" sz="3600"/>
              <a:t>Gene Set Enrichment Analysis (GSEA)</a:t>
            </a:r>
            <a:endParaRPr lang="ko-KR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4414-C7CC-8A52-69BF-9B9263B9E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4927" y="1381125"/>
            <a:ext cx="4649190" cy="45718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Hybrid algorithm: </a:t>
            </a:r>
            <a:r>
              <a:rPr lang="en-US" altLang="ko-KR" b="1" dirty="0"/>
              <a:t>gene randomizing score </a:t>
            </a:r>
            <a:r>
              <a:rPr lang="en-US" altLang="ko-KR" dirty="0"/>
              <a:t>&amp; </a:t>
            </a:r>
            <a:r>
              <a:rPr lang="en-US" altLang="ko-KR" b="1" dirty="0"/>
              <a:t>sample permutation </a:t>
            </a:r>
            <a:r>
              <a:rPr lang="en-US" altLang="ko-KR" dirty="0"/>
              <a:t>(</a:t>
            </a:r>
            <a:r>
              <a:rPr lang="en-US" altLang="ko-KR" sz="2400" dirty="0"/>
              <a:t>Subramanian, </a:t>
            </a:r>
            <a:r>
              <a:rPr lang="en-US" altLang="ko-KR" sz="2400" i="1" dirty="0"/>
              <a:t>PNAS</a:t>
            </a:r>
            <a:r>
              <a:rPr lang="en-US" altLang="ko-KR" sz="2400" dirty="0"/>
              <a:t> 2005</a:t>
            </a:r>
            <a:r>
              <a:rPr lang="en-US" altLang="ko-KR" dirty="0"/>
              <a:t>)</a:t>
            </a:r>
          </a:p>
          <a:p>
            <a:r>
              <a:rPr lang="en-US" altLang="ko-KR" u="sng" dirty="0"/>
              <a:t>Cutoff-free</a:t>
            </a:r>
            <a:r>
              <a:rPr lang="en-US" altLang="ko-KR" dirty="0"/>
              <a:t> enrichment analysis: all genes are used</a:t>
            </a:r>
          </a:p>
          <a:p>
            <a:pPr eaLnBrk="1" hangingPunct="1"/>
            <a:r>
              <a:rPr lang="en-US" altLang="ko-KR" dirty="0"/>
              <a:t>This approach is able to capture “</a:t>
            </a:r>
            <a:r>
              <a:rPr lang="en-US" altLang="ko-KR" b="1" dirty="0">
                <a:solidFill>
                  <a:srgbClr val="00B050"/>
                </a:solidFill>
              </a:rPr>
              <a:t>subtle but coordinated</a:t>
            </a:r>
            <a:r>
              <a:rPr lang="en-US" altLang="ko-KR" dirty="0"/>
              <a:t>” gene-set expression changes</a:t>
            </a:r>
          </a:p>
        </p:txBody>
      </p:sp>
      <p:pic>
        <p:nvPicPr>
          <p:cNvPr id="75778" name="Picture 2">
            <a:extLst>
              <a:ext uri="{FF2B5EF4-FFF2-40B4-BE49-F238E27FC236}">
                <a16:creationId xmlns:a16="http://schemas.microsoft.com/office/drawing/2014/main" id="{59A39202-2E05-E44A-0518-81845DC4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02" y="1381125"/>
            <a:ext cx="31972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4965C-7523-A8F7-12C1-BAAF2F7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506"/>
          </a:xfrm>
        </p:spPr>
        <p:txBody>
          <a:bodyPr/>
          <a:lstStyle/>
          <a:p>
            <a:r>
              <a:rPr kumimoji="1" lang="en-US" altLang="ko-Kore-KR" dirty="0"/>
              <a:t>GSEA software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66BF31-1FA1-9610-2110-41E74EF6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13" y="1347731"/>
            <a:ext cx="6428406" cy="4162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F8CF4-9776-C78D-F4A2-7CD988051655}"/>
              </a:ext>
            </a:extLst>
          </p:cNvPr>
          <p:cNvSpPr txBox="1"/>
          <p:nvPr/>
        </p:nvSpPr>
        <p:spPr>
          <a:xfrm>
            <a:off x="2979315" y="5658830"/>
            <a:ext cx="4827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Freely downloadable from </a:t>
            </a:r>
          </a:p>
          <a:p>
            <a:r>
              <a:rPr kumimoji="1" lang="en-US" altLang="ko-Kore-KR" dirty="0">
                <a:hlinkClick r:id="rId3"/>
              </a:rPr>
              <a:t>https://www.gsea-msigdb.org/gsea/index.jsp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8075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567B567-D0A4-2EC9-C709-F7348C67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861" y="227014"/>
            <a:ext cx="8623300" cy="82708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3200" dirty="0"/>
              <a:t>For small sample size</a:t>
            </a:r>
            <a:r>
              <a:rPr lang="en-US" altLang="ko-KR" sz="3200" dirty="0">
                <a:sym typeface="Wingdings" pitchFamily="2" charset="2"/>
              </a:rPr>
              <a:t> </a:t>
            </a:r>
            <a:r>
              <a:rPr lang="en-US" altLang="ko-KR" sz="3200" b="1" dirty="0" err="1"/>
              <a:t>Preranked</a:t>
            </a:r>
            <a:r>
              <a:rPr lang="en-US" altLang="ko-KR" sz="3200" b="1" dirty="0"/>
              <a:t> GSEA</a:t>
            </a:r>
            <a:endParaRPr lang="ko-KR" altLang="en-US" sz="3200" b="1" dirty="0"/>
          </a:p>
        </p:txBody>
      </p:sp>
      <p:pic>
        <p:nvPicPr>
          <p:cNvPr id="36866" name="Picture 4" descr="D:\Research\bookchap\fig1.tif">
            <a:extLst>
              <a:ext uri="{FF2B5EF4-FFF2-40B4-BE49-F238E27FC236}">
                <a16:creationId xmlns:a16="http://schemas.microsoft.com/office/drawing/2014/main" id="{025F62EA-D3B6-4612-38E9-3F56DAB0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9" y="1468438"/>
            <a:ext cx="74517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1DDC92-F89C-01DA-A2E4-54358B6FFBA1}"/>
              </a:ext>
            </a:extLst>
          </p:cNvPr>
          <p:cNvSpPr/>
          <p:nvPr/>
        </p:nvSpPr>
        <p:spPr>
          <a:xfrm>
            <a:off x="6511926" y="1620839"/>
            <a:ext cx="2638425" cy="451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D121E7C-1B91-DA8F-4112-A83AA6B1B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8476" y="2438401"/>
          <a:ext cx="3079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02100" imgH="4978400" progId="Equation.3">
                  <p:embed/>
                </p:oleObj>
              </mc:Choice>
              <mc:Fallback>
                <p:oleObj name="Equation" r:id="rId3" imgW="4102100" imgH="49784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8D121E7C-1B91-DA8F-4112-A83AA6B1B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6" y="2438401"/>
                        <a:ext cx="3079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>
            <a:extLst>
              <a:ext uri="{FF2B5EF4-FFF2-40B4-BE49-F238E27FC236}">
                <a16:creationId xmlns:a16="http://schemas.microsoft.com/office/drawing/2014/main" id="{FD537379-D9C9-C098-67BF-8A01BFCD6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5775" y="3681414"/>
          <a:ext cx="3492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86300" imgH="4978400" progId="Equation.3">
                  <p:embed/>
                </p:oleObj>
              </mc:Choice>
              <mc:Fallback>
                <p:oleObj name="Equation" r:id="rId5" imgW="4686300" imgH="4978400" progId="Equation.3">
                  <p:embed/>
                  <p:pic>
                    <p:nvPicPr>
                      <p:cNvPr id="116739" name="Object 3">
                        <a:extLst>
                          <a:ext uri="{FF2B5EF4-FFF2-40B4-BE49-F238E27FC236}">
                            <a16:creationId xmlns:a16="http://schemas.microsoft.com/office/drawing/2014/main" id="{FD537379-D9C9-C098-67BF-8A01BFCD6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3681414"/>
                        <a:ext cx="3492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B858B6D6-0284-1C2F-E564-030D2AFDF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1" y="5205413"/>
          <a:ext cx="392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70500" imgH="5270500" progId="Equation.3">
                  <p:embed/>
                </p:oleObj>
              </mc:Choice>
              <mc:Fallback>
                <p:oleObj name="Equation" r:id="rId7" imgW="5270500" imgH="5270500" progId="Equation.3">
                  <p:embed/>
                  <p:pic>
                    <p:nvPicPr>
                      <p:cNvPr id="116740" name="Object 4">
                        <a:extLst>
                          <a:ext uri="{FF2B5EF4-FFF2-40B4-BE49-F238E27FC236}">
                            <a16:creationId xmlns:a16="http://schemas.microsoft.com/office/drawing/2014/main" id="{B858B6D6-0284-1C2F-E564-030D2AFDF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1" y="5205413"/>
                        <a:ext cx="392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own Arrow 10">
            <a:extLst>
              <a:ext uri="{FF2B5EF4-FFF2-40B4-BE49-F238E27FC236}">
                <a16:creationId xmlns:a16="http://schemas.microsoft.com/office/drawing/2014/main" id="{57854B4C-986C-6704-130D-694FFD6C8BE9}"/>
              </a:ext>
            </a:extLst>
          </p:cNvPr>
          <p:cNvSpPr/>
          <p:nvPr/>
        </p:nvSpPr>
        <p:spPr>
          <a:xfrm>
            <a:off x="6802439" y="1693863"/>
            <a:ext cx="384175" cy="603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04C18-DDC0-665A-C73A-81E3C808D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9" y="1069975"/>
            <a:ext cx="11207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score</a:t>
            </a:r>
            <a:endParaRPr lang="ko-KR" altLang="en-US" sz="1600" b="1">
              <a:latin typeface="Arial" panose="020B0604020202020204" pitchFamily="34" charset="0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B179A0CD-12F1-375E-A2B3-20EF7637A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1589" y="2455864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270500" imgH="4978400" progId="Equation.3">
                  <p:embed/>
                </p:oleObj>
              </mc:Choice>
              <mc:Fallback>
                <p:oleObj name="Equation" r:id="rId9" imgW="5270500" imgH="4978400" progId="Equation.3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B179A0CD-12F1-375E-A2B3-20EF7637A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9" y="2455864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F07E21DB-CCAB-1654-2A06-C85563740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1589" y="3698876"/>
          <a:ext cx="4143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562600" imgH="4978400" progId="Equation.3">
                  <p:embed/>
                </p:oleObj>
              </mc:Choice>
              <mc:Fallback>
                <p:oleObj name="Equation" r:id="rId11" imgW="5562600" imgH="49784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F07E21DB-CCAB-1654-2A06-C85563740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9" y="3698876"/>
                        <a:ext cx="4143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5FDD7B3E-6CE4-A333-E58C-388F353E8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413" y="522287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146800" imgH="5270500" progId="Equation.3">
                  <p:embed/>
                </p:oleObj>
              </mc:Choice>
              <mc:Fallback>
                <p:oleObj name="Equation" r:id="rId13" imgW="6146800" imgH="5270500" progId="Equation.3">
                  <p:embed/>
                  <p:pic>
                    <p:nvPicPr>
                      <p:cNvPr id="15" name="Object 7">
                        <a:extLst>
                          <a:ext uri="{FF2B5EF4-FFF2-40B4-BE49-F238E27FC236}">
                            <a16:creationId xmlns:a16="http://schemas.microsoft.com/office/drawing/2014/main" id="{5FDD7B3E-6CE4-A333-E58C-388F353E8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413" y="5222875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>
            <a:extLst>
              <a:ext uri="{FF2B5EF4-FFF2-40B4-BE49-F238E27FC236}">
                <a16:creationId xmlns:a16="http://schemas.microsoft.com/office/drawing/2014/main" id="{A7A80B03-4D03-B4AE-962B-0140D1642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9276" y="2452689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270500" imgH="4978400" progId="Equation.3">
                  <p:embed/>
                </p:oleObj>
              </mc:Choice>
              <mc:Fallback>
                <p:oleObj name="Equation" r:id="rId15" imgW="5270500" imgH="4978400" progId="Equation.3">
                  <p:embed/>
                  <p:pic>
                    <p:nvPicPr>
                      <p:cNvPr id="116744" name="Object 8">
                        <a:extLst>
                          <a:ext uri="{FF2B5EF4-FFF2-40B4-BE49-F238E27FC236}">
                            <a16:creationId xmlns:a16="http://schemas.microsoft.com/office/drawing/2014/main" id="{A7A80B03-4D03-B4AE-962B-0140D1642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76" y="2452689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>
            <a:extLst>
              <a:ext uri="{FF2B5EF4-FFF2-40B4-BE49-F238E27FC236}">
                <a16:creationId xmlns:a16="http://schemas.microsoft.com/office/drawing/2014/main" id="{8513E3B9-38B1-0296-F747-7B62BC53A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9275" y="3695701"/>
          <a:ext cx="4143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62600" imgH="4978400" progId="Equation.3">
                  <p:embed/>
                </p:oleObj>
              </mc:Choice>
              <mc:Fallback>
                <p:oleObj name="Equation" r:id="rId17" imgW="5562600" imgH="4978400" progId="Equation.3">
                  <p:embed/>
                  <p:pic>
                    <p:nvPicPr>
                      <p:cNvPr id="116745" name="Object 9">
                        <a:extLst>
                          <a:ext uri="{FF2B5EF4-FFF2-40B4-BE49-F238E27FC236}">
                            <a16:creationId xmlns:a16="http://schemas.microsoft.com/office/drawing/2014/main" id="{8513E3B9-38B1-0296-F747-7B62BC53AB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75" y="3695701"/>
                        <a:ext cx="4143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>
            <a:extLst>
              <a:ext uri="{FF2B5EF4-FFF2-40B4-BE49-F238E27FC236}">
                <a16:creationId xmlns:a16="http://schemas.microsoft.com/office/drawing/2014/main" id="{A847F0A2-0113-E062-E749-EBB876821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4989" y="5219700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438900" imgH="5270500" progId="Equation.3">
                  <p:embed/>
                </p:oleObj>
              </mc:Choice>
              <mc:Fallback>
                <p:oleObj name="Equation" r:id="rId19" imgW="6438900" imgH="5270500" progId="Equation.3">
                  <p:embed/>
                  <p:pic>
                    <p:nvPicPr>
                      <p:cNvPr id="116746" name="Object 10">
                        <a:extLst>
                          <a:ext uri="{FF2B5EF4-FFF2-40B4-BE49-F238E27FC236}">
                            <a16:creationId xmlns:a16="http://schemas.microsoft.com/office/drawing/2014/main" id="{A847F0A2-0113-E062-E749-EBB8768210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9" y="5219700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>
            <a:extLst>
              <a:ext uri="{FF2B5EF4-FFF2-40B4-BE49-F238E27FC236}">
                <a16:creationId xmlns:a16="http://schemas.microsoft.com/office/drawing/2014/main" id="{F2B0A79E-ACD1-BB5A-DBC6-2BF37E7F7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40889" y="2438401"/>
          <a:ext cx="396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270500" imgH="4978400" progId="Equation.3">
                  <p:embed/>
                </p:oleObj>
              </mc:Choice>
              <mc:Fallback>
                <p:oleObj name="Equation" r:id="rId21" imgW="5270500" imgH="4978400" progId="Equation.3">
                  <p:embed/>
                  <p:pic>
                    <p:nvPicPr>
                      <p:cNvPr id="116747" name="Object 11">
                        <a:extLst>
                          <a:ext uri="{FF2B5EF4-FFF2-40B4-BE49-F238E27FC236}">
                            <a16:creationId xmlns:a16="http://schemas.microsoft.com/office/drawing/2014/main" id="{F2B0A79E-ACD1-BB5A-DBC6-2BF37E7F7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889" y="2438401"/>
                        <a:ext cx="396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>
            <a:extLst>
              <a:ext uri="{FF2B5EF4-FFF2-40B4-BE49-F238E27FC236}">
                <a16:creationId xmlns:a16="http://schemas.microsoft.com/office/drawing/2014/main" id="{8C613C2F-3CDC-740B-2C17-0231AE56A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40889" y="3681414"/>
          <a:ext cx="4143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562600" imgH="4978400" progId="Equation.3">
                  <p:embed/>
                </p:oleObj>
              </mc:Choice>
              <mc:Fallback>
                <p:oleObj name="Equation" r:id="rId22" imgW="5562600" imgH="4978400" progId="Equation.3">
                  <p:embed/>
                  <p:pic>
                    <p:nvPicPr>
                      <p:cNvPr id="116748" name="Object 12">
                        <a:extLst>
                          <a:ext uri="{FF2B5EF4-FFF2-40B4-BE49-F238E27FC236}">
                            <a16:creationId xmlns:a16="http://schemas.microsoft.com/office/drawing/2014/main" id="{8C613C2F-3CDC-740B-2C17-0231AE56A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889" y="3681414"/>
                        <a:ext cx="4143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>
            <a:extLst>
              <a:ext uri="{FF2B5EF4-FFF2-40B4-BE49-F238E27FC236}">
                <a16:creationId xmlns:a16="http://schemas.microsoft.com/office/drawing/2014/main" id="{B6309CC3-B45C-EEDA-0B7C-DDF4E1F8C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6601" y="5205413"/>
          <a:ext cx="479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438900" imgH="5270500" progId="Equation.3">
                  <p:embed/>
                </p:oleObj>
              </mc:Choice>
              <mc:Fallback>
                <p:oleObj name="Equation" r:id="rId23" imgW="6438900" imgH="5270500" progId="Equation.3">
                  <p:embed/>
                  <p:pic>
                    <p:nvPicPr>
                      <p:cNvPr id="116749" name="Object 13">
                        <a:extLst>
                          <a:ext uri="{FF2B5EF4-FFF2-40B4-BE49-F238E27FC236}">
                            <a16:creationId xmlns:a16="http://schemas.microsoft.com/office/drawing/2014/main" id="{B6309CC3-B45C-EEDA-0B7C-DDF4E1F8C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601" y="5205413"/>
                        <a:ext cx="479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>
            <a:extLst>
              <a:ext uri="{FF2B5EF4-FFF2-40B4-BE49-F238E27FC236}">
                <a16:creationId xmlns:a16="http://schemas.microsoft.com/office/drawing/2014/main" id="{89DFC936-9F06-6716-3483-F85DC78E9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1064" y="4103689"/>
          <a:ext cx="12080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102100" imgH="1752600" progId="Equation.3">
                  <p:embed/>
                </p:oleObj>
              </mc:Choice>
              <mc:Fallback>
                <p:oleObj name="Equation" r:id="rId24" imgW="4102100" imgH="1752600" progId="Equation.3">
                  <p:embed/>
                  <p:pic>
                    <p:nvPicPr>
                      <p:cNvPr id="24" name="Object 14">
                        <a:extLst>
                          <a:ext uri="{FF2B5EF4-FFF2-40B4-BE49-F238E27FC236}">
                            <a16:creationId xmlns:a16="http://schemas.microsoft.com/office/drawing/2014/main" id="{89DFC936-9F06-6716-3483-F85DC78E9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64" y="4103689"/>
                        <a:ext cx="12080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ight Brace 24">
            <a:extLst>
              <a:ext uri="{FF2B5EF4-FFF2-40B4-BE49-F238E27FC236}">
                <a16:creationId xmlns:a16="http://schemas.microsoft.com/office/drawing/2014/main" id="{410F49BE-C174-63BC-0FC3-C452330CC71F}"/>
              </a:ext>
            </a:extLst>
          </p:cNvPr>
          <p:cNvSpPr/>
          <p:nvPr/>
        </p:nvSpPr>
        <p:spPr>
          <a:xfrm rot="16200000">
            <a:off x="8595520" y="1039020"/>
            <a:ext cx="327025" cy="217646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6F114-FFEC-E744-1E95-771A8C04C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1289050"/>
            <a:ext cx="32877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Sample permutation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Arial" panose="020B0604020202020204" pitchFamily="34" charset="0"/>
              </a:rPr>
              <a:t>Recalculate gene-set scores</a:t>
            </a:r>
            <a:endParaRPr lang="ko-KR" altLang="en-US" sz="1800" b="1">
              <a:latin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864F5C-7280-1317-7948-C65D337728CE}"/>
              </a:ext>
            </a:extLst>
          </p:cNvPr>
          <p:cNvCxnSpPr>
            <a:cxnSpLocks/>
          </p:cNvCxnSpPr>
          <p:nvPr/>
        </p:nvCxnSpPr>
        <p:spPr>
          <a:xfrm>
            <a:off x="7390003" y="2126448"/>
            <a:ext cx="0" cy="385288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6" name="TextBox 39">
            <a:extLst>
              <a:ext uri="{FF2B5EF4-FFF2-40B4-BE49-F238E27FC236}">
                <a16:creationId xmlns:a16="http://schemas.microsoft.com/office/drawing/2014/main" id="{64FA52F6-2251-6FB9-F013-B9F142CF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6" y="6067425"/>
            <a:ext cx="11922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Observed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scores</a:t>
            </a:r>
            <a:endParaRPr lang="ko-KR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36887" name="TextBox 40">
            <a:extLst>
              <a:ext uri="{FF2B5EF4-FFF2-40B4-BE49-F238E27FC236}">
                <a16:creationId xmlns:a16="http://schemas.microsoft.com/office/drawing/2014/main" id="{878BEDC5-51BE-FCC9-3D39-7B86AA87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539" y="6080125"/>
            <a:ext cx="1404937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Background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latin typeface="Arial" panose="020B0604020202020204" pitchFamily="34" charset="0"/>
              </a:rPr>
              <a:t>scores</a:t>
            </a:r>
            <a:endParaRPr lang="ko-KR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36888" name="Text Box 15">
            <a:extLst>
              <a:ext uri="{FF2B5EF4-FFF2-40B4-BE49-F238E27FC236}">
                <a16:creationId xmlns:a16="http://schemas.microsoft.com/office/drawing/2014/main" id="{E3CEF0B6-0AF4-DBCD-177D-BC8FEAE46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861" y="1417638"/>
            <a:ext cx="779316" cy="2862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1">
                <a:latin typeface="Times New Roman" panose="02020603050405020304" pitchFamily="18" charset="0"/>
                <a:ea typeface="굴림" panose="020B0600000101010101" pitchFamily="34" charset="-127"/>
              </a:rPr>
              <a:t>Control</a:t>
            </a:r>
          </a:p>
        </p:txBody>
      </p:sp>
      <p:sp>
        <p:nvSpPr>
          <p:cNvPr id="36889" name="Text Box 16">
            <a:extLst>
              <a:ext uri="{FF2B5EF4-FFF2-40B4-BE49-F238E27FC236}">
                <a16:creationId xmlns:a16="http://schemas.microsoft.com/office/drawing/2014/main" id="{63793A0D-5DB4-82A0-F3A0-168314CA3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324" y="1422400"/>
            <a:ext cx="596864" cy="2862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ko-KR" sz="1400" b="1" dirty="0">
                <a:latin typeface="Times New Roman" panose="02020603050405020304" pitchFamily="18" charset="0"/>
                <a:ea typeface="굴림" panose="020B0600000101010101" pitchFamily="34" charset="-127"/>
              </a:rPr>
              <a:t>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6D6618-11A2-8AC0-2F8A-7ECB6789D068}"/>
              </a:ext>
            </a:extLst>
          </p:cNvPr>
          <p:cNvSpPr/>
          <p:nvPr/>
        </p:nvSpPr>
        <p:spPr>
          <a:xfrm>
            <a:off x="7583489" y="1269331"/>
            <a:ext cx="900875" cy="320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Gene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6DABC1-AF8A-0F8F-D316-6986D649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1023939"/>
            <a:ext cx="1289050" cy="536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</a:rPr>
              <a:t>Gene-set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</a:rPr>
              <a:t>Rank </a:t>
            </a:r>
            <a:r>
              <a:rPr lang="en-US" altLang="ko-KR" sz="1600" b="1">
                <a:latin typeface="Arial" panose="020B0604020202020204" pitchFamily="34" charset="0"/>
              </a:rPr>
              <a:t>score</a:t>
            </a:r>
            <a:endParaRPr lang="ko-KR" altLang="en-US" sz="16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5" grpId="0" animBg="1"/>
      <p:bldP spid="26" grpId="0"/>
      <p:bldP spid="36886" grpId="0"/>
      <p:bldP spid="36887" grpId="0"/>
      <p:bldP spid="2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BB2B9-FF99-54AB-4DBA-C856B83E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213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Input data for GSEA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F2C8B-B120-DDA4-95E4-783ECA73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771"/>
            <a:ext cx="10515600" cy="4351338"/>
          </a:xfrm>
        </p:spPr>
        <p:txBody>
          <a:bodyPr/>
          <a:lstStyle/>
          <a:p>
            <a:r>
              <a:rPr kumimoji="1" lang="en-US" altLang="ko-Kore-KR" dirty="0"/>
              <a:t>Normalized gene expression data matrix (</a:t>
            </a:r>
            <a:r>
              <a:rPr kumimoji="1" lang="en-US" altLang="ko-Kore-KR" dirty="0" err="1"/>
              <a:t>tpm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cpm</a:t>
            </a:r>
            <a:r>
              <a:rPr kumimoji="1" lang="en-US" altLang="ko-Kore-KR" dirty="0"/>
              <a:t>, DESeq2)</a:t>
            </a:r>
          </a:p>
          <a:p>
            <a:r>
              <a:rPr kumimoji="1" lang="en-US" altLang="ko-Kore-KR" dirty="0"/>
              <a:t>Sample class information</a:t>
            </a:r>
          </a:p>
          <a:p>
            <a:r>
              <a:rPr kumimoji="1" lang="en-US" altLang="ko-Kore-KR" dirty="0"/>
              <a:t>Gene sets (directly browsed from GSEA software)</a:t>
            </a:r>
          </a:p>
          <a:p>
            <a:endParaRPr kumimoji="1" lang="en-US" altLang="ko-Kore-KR" dirty="0"/>
          </a:p>
          <a:p>
            <a:pPr latinLnBrk="0"/>
            <a:r>
              <a:rPr kumimoji="1" lang="en-US" altLang="ko-Kore-KR" b="1" dirty="0" err="1"/>
              <a:t>preranked</a:t>
            </a:r>
            <a:r>
              <a:rPr kumimoji="1" lang="en-US" altLang="ko-Kore-KR" b="1" dirty="0"/>
              <a:t> GSEA</a:t>
            </a:r>
            <a:r>
              <a:rPr kumimoji="1" lang="en-US" altLang="ko-Kore-KR" dirty="0"/>
              <a:t>: Two-column data for gene names and log(fold-change)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58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FD3DFC49-134B-F198-0F00-0159B2A72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fgsea</a:t>
            </a:r>
            <a:r>
              <a:rPr lang="en-US" altLang="ko-KR" dirty="0"/>
              <a:t> package</a:t>
            </a:r>
            <a:endParaRPr lang="ko-KR" altLang="en-US" dirty="0"/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9B475531-F739-5A44-3869-FC421A3A5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 package that Implements </a:t>
            </a:r>
            <a:r>
              <a:rPr lang="en-US" altLang="ko-KR" b="1" dirty="0"/>
              <a:t>fast </a:t>
            </a:r>
            <a:r>
              <a:rPr lang="en-US" altLang="ko-KR" b="1" dirty="0" err="1"/>
              <a:t>preranked</a:t>
            </a:r>
            <a:r>
              <a:rPr lang="en-US" altLang="ko-KR" b="1" dirty="0"/>
              <a:t> GSEA</a:t>
            </a:r>
          </a:p>
          <a:p>
            <a:pPr eaLnBrk="1" hangingPunct="1"/>
            <a:r>
              <a:rPr lang="en-US" altLang="ko-KR" dirty="0"/>
              <a:t>Quickly and accurately calculates arbitrarily low GSEA </a:t>
            </a:r>
            <a:r>
              <a:rPr lang="en-US" altLang="ko-KR" i="1" dirty="0"/>
              <a:t>p</a:t>
            </a:r>
            <a:r>
              <a:rPr lang="en-US" altLang="ko-KR" dirty="0"/>
              <a:t>-values for gene sets. See </a:t>
            </a:r>
            <a:r>
              <a:rPr lang="en-US" altLang="ko-KR" dirty="0">
                <a:hlinkClick r:id="rId2"/>
              </a:rPr>
              <a:t>the preprint</a:t>
            </a:r>
            <a:r>
              <a:rPr lang="en-US" altLang="ko-KR" dirty="0"/>
              <a:t> for algorithmic details.</a:t>
            </a:r>
            <a:endParaRPr lang="en-US" altLang="ko-KR" b="1" dirty="0"/>
          </a:p>
          <a:p>
            <a:pPr eaLnBrk="1" hangingPunct="1"/>
            <a:r>
              <a:rPr lang="en-US" altLang="ko-KR" dirty="0">
                <a:hlinkClick r:id="rId3"/>
              </a:rPr>
              <a:t>https://bioconductor.org/packages/release/bioc/html/fgsea.html</a:t>
            </a:r>
            <a:endParaRPr lang="en-US" altLang="ko-KR" dirty="0"/>
          </a:p>
          <a:p>
            <a:pPr eaLnBrk="1" hangingPunct="1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54654-6025-5260-7E98-840016AE57CB}"/>
              </a:ext>
            </a:extLst>
          </p:cNvPr>
          <p:cNvSpPr txBox="1"/>
          <p:nvPr/>
        </p:nvSpPr>
        <p:spPr>
          <a:xfrm>
            <a:off x="2715846" y="4915876"/>
            <a:ext cx="6828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solidFill>
                  <a:srgbClr val="C00000"/>
                </a:solidFill>
              </a:rPr>
              <a:t>Exercise II: </a:t>
            </a:r>
            <a:r>
              <a:rPr kumimoji="1" lang="en-US" altLang="ko-Kore-KR" sz="2800" b="1" dirty="0">
                <a:solidFill>
                  <a:srgbClr val="00B050"/>
                </a:solidFill>
              </a:rPr>
              <a:t>Let’s try </a:t>
            </a:r>
            <a:r>
              <a:rPr kumimoji="1" lang="en-US" altLang="ko-Kore-KR" sz="2800" b="1" dirty="0" err="1">
                <a:solidFill>
                  <a:srgbClr val="00B050"/>
                </a:solidFill>
              </a:rPr>
              <a:t>enrichr</a:t>
            </a:r>
            <a:r>
              <a:rPr kumimoji="1" lang="en-US" altLang="ko-Kore-KR" sz="2800" b="1" dirty="0">
                <a:solidFill>
                  <a:srgbClr val="00B050"/>
                </a:solidFill>
              </a:rPr>
              <a:t> and </a:t>
            </a:r>
            <a:r>
              <a:rPr kumimoji="1" lang="en-US" altLang="ko-Kore-KR" sz="2800" b="1" dirty="0" err="1">
                <a:solidFill>
                  <a:srgbClr val="00B050"/>
                </a:solidFill>
              </a:rPr>
              <a:t>fgsea</a:t>
            </a:r>
            <a:r>
              <a:rPr kumimoji="1" lang="en-US" altLang="ko-Kore-KR" sz="2800" b="1" dirty="0">
                <a:solidFill>
                  <a:srgbClr val="00B050"/>
                </a:solidFill>
              </a:rPr>
              <a:t>!!</a:t>
            </a:r>
            <a:endParaRPr kumimoji="1" lang="ko-Kore-KR" alt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AC740-CFC2-9CB2-B487-01FEA774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0"/>
            <a:r>
              <a:rPr lang="en" altLang="ko-Kore-KR" sz="3600" dirty="0" err="1">
                <a:effectLst/>
                <a:latin typeface="Helvetica" pitchFamily="2" charset="0"/>
              </a:rPr>
              <a:t>Rsubread</a:t>
            </a:r>
            <a:r>
              <a:rPr lang="en" altLang="ko-Kore-KR" sz="3600" dirty="0">
                <a:effectLst/>
                <a:latin typeface="Helvetica" pitchFamily="2" charset="0"/>
              </a:rPr>
              <a:t>: R package for alignment and quantification of RNA-seq reads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70007-2907-589F-C58B-C1C00277A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923"/>
            <a:ext cx="10515600" cy="4184040"/>
          </a:xfrm>
        </p:spPr>
        <p:txBody>
          <a:bodyPr>
            <a:normAutofit/>
          </a:bodyPr>
          <a:lstStyle/>
          <a:p>
            <a:pPr latinLnBrk="0">
              <a:buFont typeface="Arial" panose="020B0604020202020204" pitchFamily="34" charset="0"/>
              <a:buChar char="•"/>
            </a:pPr>
            <a:r>
              <a:rPr lang="en" altLang="ko-Kore-KR" dirty="0">
                <a:effectLst/>
                <a:latin typeface="Helvetica" pitchFamily="2" charset="0"/>
              </a:rPr>
              <a:t>﻿﻿</a:t>
            </a:r>
            <a:r>
              <a:rPr lang="en" altLang="ko-Kore-KR" sz="3200" dirty="0">
                <a:effectLst/>
                <a:latin typeface="Helvetica" pitchFamily="2" charset="0"/>
              </a:rPr>
              <a:t>Mapping/Alignment/Quantification on sequencing data</a:t>
            </a:r>
            <a:r>
              <a:rPr lang="ko-KR" altLang="en-US" sz="3200" dirty="0">
                <a:effectLst/>
                <a:latin typeface="Helvetica" pitchFamily="2" charset="0"/>
              </a:rPr>
              <a:t> </a:t>
            </a:r>
            <a:r>
              <a:rPr lang="en-US" altLang="ko-KR" sz="3200" dirty="0">
                <a:effectLst/>
                <a:latin typeface="Helvetica" pitchFamily="2" charset="0"/>
              </a:rPr>
              <a:t>using</a:t>
            </a:r>
            <a:r>
              <a:rPr lang="en" altLang="ko-Kore-KR" sz="3200" dirty="0">
                <a:effectLst/>
                <a:latin typeface="Helvetica" pitchFamily="2" charset="0"/>
              </a:rPr>
              <a:t> R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" altLang="ko-Kore-KR" sz="3200" dirty="0">
                <a:effectLst/>
                <a:latin typeface="Helvetica" pitchFamily="2" charset="0"/>
              </a:rPr>
              <a:t>﻿﻿Comparable to other workflows in computing time and memory usage (e.g., STAR, TopHat2, </a:t>
            </a:r>
            <a:r>
              <a:rPr lang="en" altLang="ko-Kore-KR" sz="3200" dirty="0" err="1">
                <a:effectLst/>
                <a:latin typeface="Helvetica" pitchFamily="2" charset="0"/>
              </a:rPr>
              <a:t>etc</a:t>
            </a:r>
            <a:r>
              <a:rPr lang="en" altLang="ko-Kore-KR" sz="3200" dirty="0">
                <a:effectLst/>
                <a:latin typeface="Helvetica" pitchFamily="2" charset="0"/>
              </a:rPr>
              <a:t>).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" altLang="ko-Kore-KR" sz="3200" dirty="0">
                <a:effectLst/>
                <a:latin typeface="Helvetica" pitchFamily="2" charset="0"/>
              </a:rPr>
              <a:t>﻿﻿Using R for end-to-end analysis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" altLang="ko-Kore-KR" sz="3200" dirty="0">
                <a:effectLst/>
                <a:latin typeface="Helvetica" pitchFamily="2" charset="0"/>
              </a:rPr>
              <a:t>﻿﻿﻿﻿﻿﻿</a:t>
            </a:r>
            <a:r>
              <a:rPr lang="en" altLang="ko-Kore-KR" dirty="0">
                <a:effectLst/>
                <a:latin typeface="Helvetica" pitchFamily="2" charset="0"/>
              </a:rPr>
              <a:t>Bioconductor R package</a:t>
            </a:r>
            <a:endParaRPr lang="en" altLang="ko-Kore-KR" sz="3200" dirty="0">
              <a:effectLst/>
              <a:latin typeface="Helvetica" pitchFamily="2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endParaRPr lang="en" altLang="ko-Kore-KR" dirty="0">
              <a:effectLst/>
              <a:latin typeface="Helvetica" pitchFamily="2" charset="0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93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DF032C8F-F8ED-4C0F-89DC-CD62BD71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How do we control false discovery rate (FDR or </a:t>
            </a:r>
            <a:r>
              <a:rPr lang="en-US" altLang="ko-KR" i="1" dirty="0">
                <a:ea typeface="굴림" panose="020B0600000101010101" pitchFamily="50" charset="-127"/>
              </a:rPr>
              <a:t>q</a:t>
            </a:r>
            <a:r>
              <a:rPr lang="en-US" altLang="ko-KR" dirty="0">
                <a:ea typeface="굴림" panose="020B0600000101010101" pitchFamily="50" charset="-127"/>
              </a:rPr>
              <a:t>-value)?</a:t>
            </a:r>
            <a:endParaRPr lang="ko-KR" altLang="en-US" dirty="0"/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8778BE1D-8FC3-4825-A1E2-1C8BED82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b="1" dirty="0"/>
              <a:t>Bonferroni’s correction</a:t>
            </a:r>
            <a:r>
              <a:rPr lang="en-US" altLang="ko-KR" dirty="0"/>
              <a:t>: </a:t>
            </a:r>
            <a:r>
              <a:rPr lang="en-US" altLang="ko-KR" i="1" dirty="0"/>
              <a:t>p</a:t>
            </a:r>
            <a:r>
              <a:rPr lang="en-US" altLang="ko-KR" dirty="0"/>
              <a:t>-value multiplied by the number of tests</a:t>
            </a:r>
          </a:p>
          <a:p>
            <a:endParaRPr lang="en-US" altLang="ko-KR" dirty="0"/>
          </a:p>
          <a:p>
            <a:r>
              <a:rPr lang="en-US" altLang="ko-KR" b="1" u="sng" dirty="0" err="1"/>
              <a:t>Benjamini</a:t>
            </a:r>
            <a:r>
              <a:rPr lang="en-US" altLang="ko-KR" b="1" u="sng" dirty="0"/>
              <a:t>-Hochberg’s</a:t>
            </a:r>
            <a:r>
              <a:rPr lang="en-US" altLang="ko-KR" u="sng" dirty="0"/>
              <a:t> correction</a:t>
            </a:r>
          </a:p>
        </p:txBody>
      </p:sp>
    </p:spTree>
    <p:extLst>
      <p:ext uri="{BB962C8B-B14F-4D97-AF65-F5344CB8AC3E}">
        <p14:creationId xmlns:p14="http://schemas.microsoft.com/office/powerpoint/2010/main" val="2407399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>
            <a:spLocks noGrp="1"/>
          </p:cNvSpPr>
          <p:nvPr>
            <p:ph type="body" idx="1"/>
          </p:nvPr>
        </p:nvSpPr>
        <p:spPr>
          <a:xfrm>
            <a:off x="475300" y="3713767"/>
            <a:ext cx="5292400" cy="800400"/>
          </a:xfrm>
          <a:prstGeom prst="rect">
            <a:avLst/>
          </a:prstGeom>
        </p:spPr>
        <p:txBody>
          <a:bodyPr spcFirstLastPara="1" vert="horz" wrap="square" lIns="91433" tIns="90000" rIns="91433" bIns="90000" rtlCol="0" anchor="t" anchorCtr="0">
            <a:noAutofit/>
          </a:bodyPr>
          <a:lstStyle/>
          <a:p>
            <a:pPr marL="0" indent="0"/>
            <a:r>
              <a:rPr lang="en" dirty="0"/>
              <a:t>Questions?</a:t>
            </a:r>
          </a:p>
          <a:p>
            <a:pPr marL="0" indent="0"/>
            <a:endParaRPr lang="en" dirty="0"/>
          </a:p>
          <a:p>
            <a:pPr marL="0" indent="0"/>
            <a:r>
              <a:rPr lang="en" dirty="0" err="1"/>
              <a:t>dougnam@units.ac.kr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B2D02-04E3-4E95-B069-060FF7EA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800" b="1" dirty="0" err="1">
                <a:latin typeface="+mn-ea"/>
              </a:rPr>
              <a:t>Benjamini</a:t>
            </a:r>
            <a:r>
              <a:rPr lang="en-US" altLang="ko-KR" sz="2800" b="1" dirty="0">
                <a:latin typeface="+mn-ea"/>
              </a:rPr>
              <a:t>-Hochberg procedure:  </a:t>
            </a:r>
            <a:br>
              <a:rPr lang="en-US" altLang="ko-KR" sz="2800" b="1" dirty="0">
                <a:latin typeface="+mn-ea"/>
              </a:rPr>
            </a:br>
            <a:r>
              <a:rPr lang="en-US" altLang="ko-KR" sz="2800" b="1" dirty="0">
                <a:latin typeface="+mn-ea"/>
              </a:rPr>
              <a:t> (Linear step up procedure)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7FAA61-C593-4F0A-A4E7-A7C8E86B9B97}"/>
              </a:ext>
            </a:extLst>
          </p:cNvPr>
          <p:cNvCxnSpPr/>
          <p:nvPr/>
        </p:nvCxnSpPr>
        <p:spPr>
          <a:xfrm>
            <a:off x="2852738" y="2347914"/>
            <a:ext cx="0" cy="259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AF802D-7621-4992-B197-93F8D03482FD}"/>
              </a:ext>
            </a:extLst>
          </p:cNvPr>
          <p:cNvCxnSpPr/>
          <p:nvPr/>
        </p:nvCxnSpPr>
        <p:spPr>
          <a:xfrm>
            <a:off x="2852738" y="4940301"/>
            <a:ext cx="6589712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313EB3-9D0B-43D9-89B7-FEEA781CCED7}"/>
              </a:ext>
            </a:extLst>
          </p:cNvPr>
          <p:cNvCxnSpPr/>
          <p:nvPr/>
        </p:nvCxnSpPr>
        <p:spPr>
          <a:xfrm>
            <a:off x="3089275" y="4873625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FFDCE9-25D9-4401-A7EA-EED903C54783}"/>
              </a:ext>
            </a:extLst>
          </p:cNvPr>
          <p:cNvCxnSpPr/>
          <p:nvPr/>
        </p:nvCxnSpPr>
        <p:spPr>
          <a:xfrm>
            <a:off x="3325813" y="4875214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1C0D445-F09D-4AC7-8654-356CC2901D14}"/>
              </a:ext>
            </a:extLst>
          </p:cNvPr>
          <p:cNvCxnSpPr/>
          <p:nvPr/>
        </p:nvCxnSpPr>
        <p:spPr>
          <a:xfrm>
            <a:off x="3563938" y="487680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834046-942B-481D-A063-FC278FF7D186}"/>
              </a:ext>
            </a:extLst>
          </p:cNvPr>
          <p:cNvCxnSpPr/>
          <p:nvPr/>
        </p:nvCxnSpPr>
        <p:spPr>
          <a:xfrm>
            <a:off x="3781425" y="4868864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DC3327-3A63-4C4D-82CD-4ABBD8DC6EB8}"/>
              </a:ext>
            </a:extLst>
          </p:cNvPr>
          <p:cNvCxnSpPr/>
          <p:nvPr/>
        </p:nvCxnSpPr>
        <p:spPr>
          <a:xfrm>
            <a:off x="4010025" y="48704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2522F56-8BB0-4533-B7B4-32C0E9220DA5}"/>
              </a:ext>
            </a:extLst>
          </p:cNvPr>
          <p:cNvCxnSpPr/>
          <p:nvPr/>
        </p:nvCxnSpPr>
        <p:spPr>
          <a:xfrm>
            <a:off x="4237038" y="4872039"/>
            <a:ext cx="0" cy="14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625829-3B63-4145-BDC0-06AD5B4AF6CC}"/>
              </a:ext>
            </a:extLst>
          </p:cNvPr>
          <p:cNvCxnSpPr/>
          <p:nvPr/>
        </p:nvCxnSpPr>
        <p:spPr>
          <a:xfrm>
            <a:off x="9339263" y="48831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09A562-8547-49FF-8326-542F932D03BB}"/>
              </a:ext>
            </a:extLst>
          </p:cNvPr>
          <p:cNvCxnSpPr/>
          <p:nvPr/>
        </p:nvCxnSpPr>
        <p:spPr>
          <a:xfrm flipV="1">
            <a:off x="2797176" y="2573338"/>
            <a:ext cx="150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TextBox 32">
            <a:extLst>
              <a:ext uri="{FF2B5EF4-FFF2-40B4-BE49-F238E27FC236}">
                <a16:creationId xmlns:a16="http://schemas.microsoft.com/office/drawing/2014/main" id="{A896C3F1-673D-43AF-9873-8B4F9E48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4" y="2338388"/>
            <a:ext cx="357187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758" name="TextBox 36">
            <a:extLst>
              <a:ext uri="{FF2B5EF4-FFF2-40B4-BE49-F238E27FC236}">
                <a16:creationId xmlns:a16="http://schemas.microsoft.com/office/drawing/2014/main" id="{4D7C1768-9C37-4EEB-8D8E-3E710AEB8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667250"/>
            <a:ext cx="355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0</a:t>
            </a:r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D2D434-6491-4AAE-8952-45B6BD302755}"/>
              </a:ext>
            </a:extLst>
          </p:cNvPr>
          <p:cNvCxnSpPr/>
          <p:nvPr/>
        </p:nvCxnSpPr>
        <p:spPr>
          <a:xfrm flipV="1">
            <a:off x="2871789" y="2554289"/>
            <a:ext cx="6467475" cy="237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0" name="TextBox 40">
            <a:extLst>
              <a:ext uri="{FF2B5EF4-FFF2-40B4-BE49-F238E27FC236}">
                <a16:creationId xmlns:a16="http://schemas.microsoft.com/office/drawing/2014/main" id="{7605AD7E-FE7E-46A8-A2DE-0C08617C5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5062538"/>
            <a:ext cx="35718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761" name="TextBox 41">
            <a:extLst>
              <a:ext uri="{FF2B5EF4-FFF2-40B4-BE49-F238E27FC236}">
                <a16:creationId xmlns:a16="http://schemas.microsoft.com/office/drawing/2014/main" id="{DB91DAD5-F888-4B93-9123-F5D61DF73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5064126"/>
            <a:ext cx="355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1FF3CD2-7605-441A-B90A-B66BA83C660B}"/>
              </a:ext>
            </a:extLst>
          </p:cNvPr>
          <p:cNvSpPr/>
          <p:nvPr/>
        </p:nvSpPr>
        <p:spPr>
          <a:xfrm>
            <a:off x="3051176" y="4799014"/>
            <a:ext cx="74613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6802FDF-89CD-4D34-95E0-4F1E7BE5324F}"/>
              </a:ext>
            </a:extLst>
          </p:cNvPr>
          <p:cNvSpPr/>
          <p:nvPr/>
        </p:nvSpPr>
        <p:spPr>
          <a:xfrm>
            <a:off x="3297238" y="4714876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2B412C-3524-4914-B24F-7D312B7378D1}"/>
              </a:ext>
            </a:extLst>
          </p:cNvPr>
          <p:cNvSpPr/>
          <p:nvPr/>
        </p:nvSpPr>
        <p:spPr>
          <a:xfrm>
            <a:off x="3524251" y="4640264"/>
            <a:ext cx="74613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605C38-CCD5-4177-959E-71AF00C47E7A}"/>
              </a:ext>
            </a:extLst>
          </p:cNvPr>
          <p:cNvSpPr/>
          <p:nvPr/>
        </p:nvSpPr>
        <p:spPr>
          <a:xfrm>
            <a:off x="4211638" y="4384676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FE7167A-8B5C-45B4-9907-0668B313B34D}"/>
              </a:ext>
            </a:extLst>
          </p:cNvPr>
          <p:cNvSpPr/>
          <p:nvPr/>
        </p:nvSpPr>
        <p:spPr>
          <a:xfrm>
            <a:off x="3335338" y="2093914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31767" name="Object 2">
            <a:extLst>
              <a:ext uri="{FF2B5EF4-FFF2-40B4-BE49-F238E27FC236}">
                <a16:creationId xmlns:a16="http://schemas.microsoft.com/office/drawing/2014/main" id="{022DB156-9310-4B9B-AD0F-AF279FD49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0" y="1887539"/>
          <a:ext cx="3454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866900" imgH="241300" progId="Equation.3">
                  <p:embed/>
                </p:oleObj>
              </mc:Choice>
              <mc:Fallback>
                <p:oleObj name="수식" r:id="rId2" imgW="1866900" imgH="241300" progId="Equation.3">
                  <p:embed/>
                  <p:pic>
                    <p:nvPicPr>
                      <p:cNvPr id="31767" name="Object 2">
                        <a:extLst>
                          <a:ext uri="{FF2B5EF4-FFF2-40B4-BE49-F238E27FC236}">
                            <a16:creationId xmlns:a16="http://schemas.microsoft.com/office/drawing/2014/main" id="{022DB156-9310-4B9B-AD0F-AF279FD49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887539"/>
                        <a:ext cx="3454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BC26F33-B479-45D4-95B5-C5B211E24765}"/>
              </a:ext>
            </a:extLst>
          </p:cNvPr>
          <p:cNvSpPr/>
          <p:nvPr/>
        </p:nvSpPr>
        <p:spPr>
          <a:xfrm>
            <a:off x="3327400" y="250190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31769" name="Object 3">
            <a:extLst>
              <a:ext uri="{FF2B5EF4-FFF2-40B4-BE49-F238E27FC236}">
                <a16:creationId xmlns:a16="http://schemas.microsoft.com/office/drawing/2014/main" id="{14003368-954E-42E8-9D95-A6D1B4216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2338" y="2347914"/>
          <a:ext cx="3435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879600" imgH="241300" progId="Equation.3">
                  <p:embed/>
                </p:oleObj>
              </mc:Choice>
              <mc:Fallback>
                <p:oleObj name="수식" r:id="rId4" imgW="1879600" imgH="241300" progId="Equation.3">
                  <p:embed/>
                  <p:pic>
                    <p:nvPicPr>
                      <p:cNvPr id="31769" name="Object 3">
                        <a:extLst>
                          <a:ext uri="{FF2B5EF4-FFF2-40B4-BE49-F238E27FC236}">
                            <a16:creationId xmlns:a16="http://schemas.microsoft.com/office/drawing/2014/main" id="{14003368-954E-42E8-9D95-A6D1B4216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347914"/>
                        <a:ext cx="34353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9F725CF5-D8D5-4A8A-98AD-ECC1669548D3}"/>
              </a:ext>
            </a:extLst>
          </p:cNvPr>
          <p:cNvSpPr/>
          <p:nvPr/>
        </p:nvSpPr>
        <p:spPr>
          <a:xfrm>
            <a:off x="3055938" y="4868864"/>
            <a:ext cx="74612" cy="84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D448619-EBBB-4C49-AC88-B96669FF38EF}"/>
              </a:ext>
            </a:extLst>
          </p:cNvPr>
          <p:cNvSpPr/>
          <p:nvPr/>
        </p:nvSpPr>
        <p:spPr>
          <a:xfrm>
            <a:off x="3300413" y="4859339"/>
            <a:ext cx="76200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13435B5-5497-4EEB-9F4B-F0CAA8EC8861}"/>
              </a:ext>
            </a:extLst>
          </p:cNvPr>
          <p:cNvSpPr/>
          <p:nvPr/>
        </p:nvSpPr>
        <p:spPr>
          <a:xfrm>
            <a:off x="3538538" y="4832351"/>
            <a:ext cx="74612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81AA73B-726A-45E3-8A46-D8B0DA1FAEC7}"/>
              </a:ext>
            </a:extLst>
          </p:cNvPr>
          <p:cNvSpPr/>
          <p:nvPr/>
        </p:nvSpPr>
        <p:spPr>
          <a:xfrm>
            <a:off x="4208463" y="4740275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63902A9-BFFC-46A1-9FEA-B98E513FAC7B}"/>
              </a:ext>
            </a:extLst>
          </p:cNvPr>
          <p:cNvSpPr/>
          <p:nvPr/>
        </p:nvSpPr>
        <p:spPr>
          <a:xfrm>
            <a:off x="5868988" y="3997325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3A1AABD-B0BD-472E-BFF7-647807E658A2}"/>
              </a:ext>
            </a:extLst>
          </p:cNvPr>
          <p:cNvSpPr/>
          <p:nvPr/>
        </p:nvSpPr>
        <p:spPr>
          <a:xfrm>
            <a:off x="7380288" y="3065464"/>
            <a:ext cx="74612" cy="84137"/>
          </a:xfrm>
          <a:prstGeom prst="ellipse">
            <a:avLst/>
          </a:prstGeom>
          <a:solidFill>
            <a:srgbClr val="00B050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9B009AD-9AF2-4962-889C-630C5C32D5BC}"/>
              </a:ext>
            </a:extLst>
          </p:cNvPr>
          <p:cNvSpPr/>
          <p:nvPr/>
        </p:nvSpPr>
        <p:spPr>
          <a:xfrm>
            <a:off x="8974138" y="2528889"/>
            <a:ext cx="76200" cy="857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9F2559D-735A-4A42-B454-D0797D8C93F2}"/>
              </a:ext>
            </a:extLst>
          </p:cNvPr>
          <p:cNvSpPr/>
          <p:nvPr/>
        </p:nvSpPr>
        <p:spPr>
          <a:xfrm>
            <a:off x="5864226" y="3792539"/>
            <a:ext cx="74613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6010DBD-4AC7-4756-B821-609BCD46B18C}"/>
              </a:ext>
            </a:extLst>
          </p:cNvPr>
          <p:cNvSpPr/>
          <p:nvPr/>
        </p:nvSpPr>
        <p:spPr>
          <a:xfrm>
            <a:off x="7373938" y="3219450"/>
            <a:ext cx="74612" cy="8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F9133D-C8F9-4B6D-B2DC-56EB75045EE7}"/>
              </a:ext>
            </a:extLst>
          </p:cNvPr>
          <p:cNvSpPr/>
          <p:nvPr/>
        </p:nvSpPr>
        <p:spPr>
          <a:xfrm>
            <a:off x="8977313" y="2636839"/>
            <a:ext cx="76200" cy="8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5D64554-5D99-4B12-ADF4-A6E3C570DA86}"/>
              </a:ext>
            </a:extLst>
          </p:cNvPr>
          <p:cNvSpPr/>
          <p:nvPr/>
        </p:nvSpPr>
        <p:spPr>
          <a:xfrm>
            <a:off x="4821238" y="4165600"/>
            <a:ext cx="76200" cy="84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42D2DA-9A3B-460D-9B93-83D736924F73}"/>
              </a:ext>
            </a:extLst>
          </p:cNvPr>
          <p:cNvSpPr/>
          <p:nvPr/>
        </p:nvSpPr>
        <p:spPr>
          <a:xfrm>
            <a:off x="9291638" y="2516189"/>
            <a:ext cx="76200" cy="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42D499-A7D1-4F04-BDE4-AD5E14F561BF}"/>
              </a:ext>
            </a:extLst>
          </p:cNvPr>
          <p:cNvSpPr/>
          <p:nvPr/>
        </p:nvSpPr>
        <p:spPr>
          <a:xfrm>
            <a:off x="9277894" y="2366620"/>
            <a:ext cx="76200" cy="841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9CAB864-1194-4FDC-B856-48CF90B1A109}"/>
              </a:ext>
            </a:extLst>
          </p:cNvPr>
          <p:cNvSpPr/>
          <p:nvPr/>
        </p:nvSpPr>
        <p:spPr>
          <a:xfrm>
            <a:off x="4822825" y="462915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940F46E-A53E-4F68-8A02-E92336F7268B}"/>
              </a:ext>
            </a:extLst>
          </p:cNvPr>
          <p:cNvCxnSpPr/>
          <p:nvPr/>
        </p:nvCxnSpPr>
        <p:spPr>
          <a:xfrm>
            <a:off x="2400301" y="4675188"/>
            <a:ext cx="300831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11F49DF-38C6-4BC1-8213-DDE58BD93041}"/>
              </a:ext>
            </a:extLst>
          </p:cNvPr>
          <p:cNvCxnSpPr/>
          <p:nvPr/>
        </p:nvCxnSpPr>
        <p:spPr>
          <a:xfrm>
            <a:off x="4870450" y="4883150"/>
            <a:ext cx="0" cy="14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86" name="TextBox 74">
            <a:extLst>
              <a:ext uri="{FF2B5EF4-FFF2-40B4-BE49-F238E27FC236}">
                <a16:creationId xmlns:a16="http://schemas.microsoft.com/office/drawing/2014/main" id="{90D7DD47-AF7D-4ADD-B612-F21A2278C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5065713"/>
            <a:ext cx="33813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k</a:t>
            </a:r>
            <a:endParaRPr lang="ko-KR" altLang="en-US" i="1"/>
          </a:p>
        </p:txBody>
      </p:sp>
      <p:sp>
        <p:nvSpPr>
          <p:cNvPr id="31787" name="TextBox 75">
            <a:extLst>
              <a:ext uri="{FF2B5EF4-FFF2-40B4-BE49-F238E27FC236}">
                <a16:creationId xmlns:a16="http://schemas.microsoft.com/office/drawing/2014/main" id="{9CF69CE7-B930-4D5D-AD8E-46BBE6DE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1" y="5029200"/>
            <a:ext cx="4413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m</a:t>
            </a:r>
            <a:endParaRPr lang="ko-KR" altLang="en-US" i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894E73-061A-4C5D-ADF2-6C416E432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1" y="4435476"/>
            <a:ext cx="2698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i="1"/>
              <a:t>t</a:t>
            </a:r>
            <a:endParaRPr lang="ko-KR" altLang="en-US" i="1"/>
          </a:p>
        </p:txBody>
      </p:sp>
      <p:sp>
        <p:nvSpPr>
          <p:cNvPr id="78" name="왼쪽 중괄호 77">
            <a:extLst>
              <a:ext uri="{FF2B5EF4-FFF2-40B4-BE49-F238E27FC236}">
                <a16:creationId xmlns:a16="http://schemas.microsoft.com/office/drawing/2014/main" id="{F81A35B4-A3B3-40FD-B36B-57A084F30D7B}"/>
              </a:ext>
            </a:extLst>
          </p:cNvPr>
          <p:cNvSpPr/>
          <p:nvPr/>
        </p:nvSpPr>
        <p:spPr>
          <a:xfrm rot="5400000">
            <a:off x="3141663" y="4211638"/>
            <a:ext cx="1524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A31FC7EA-5E24-4D21-99B9-9CCC0B28908B}"/>
              </a:ext>
            </a:extLst>
          </p:cNvPr>
          <p:cNvSpPr/>
          <p:nvPr/>
        </p:nvSpPr>
        <p:spPr>
          <a:xfrm rot="5400000">
            <a:off x="3735388" y="3459163"/>
            <a:ext cx="285750" cy="1984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B6E478-966C-4FBA-B03C-B8CE66E9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4213225"/>
            <a:ext cx="6413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 b="1"/>
              <a:t>False</a:t>
            </a:r>
            <a:endParaRPr lang="ko-KR" altLang="en-US" sz="14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60DB87-8E2D-4BEF-BFEA-8E6BAAE8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6" y="4090988"/>
            <a:ext cx="10398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ko-KR" sz="1400" b="1"/>
              <a:t>Discovery</a:t>
            </a:r>
            <a:endParaRPr lang="ko-KR" altLang="en-US" sz="1400" b="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A5437D-B9CB-4261-9E46-AEB19458B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251325"/>
            <a:ext cx="35941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1600" b="1"/>
              <a:t>Discovery</a:t>
            </a:r>
            <a:r>
              <a:rPr lang="en-US" altLang="ko-KR" sz="1600"/>
              <a:t>: #significant feature</a:t>
            </a:r>
          </a:p>
          <a:p>
            <a:pPr>
              <a:lnSpc>
                <a:spcPct val="90000"/>
              </a:lnSpc>
            </a:pPr>
            <a:r>
              <a:rPr lang="en-US" altLang="ko-KR" sz="1600" b="1"/>
              <a:t>False</a:t>
            </a:r>
            <a:r>
              <a:rPr lang="en-US" altLang="ko-KR" sz="1600"/>
              <a:t>: # null feature among discovery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27FE7-687E-4A50-9788-3493970CD10A}"/>
                  </a:ext>
                </a:extLst>
              </p:cNvPr>
              <p:cNvSpPr txBox="1"/>
              <p:nvPr/>
            </p:nvSpPr>
            <p:spPr>
              <a:xfrm>
                <a:off x="3815857" y="5714826"/>
                <a:ext cx="4663475" cy="779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𝐷𝑖𝑠𝑐𝑜𝑣𝑒𝑟𝑦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B27FE7-687E-4A50-9788-3493970C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857" y="5714826"/>
                <a:ext cx="4663475" cy="779893"/>
              </a:xfrm>
              <a:prstGeom prst="rect">
                <a:avLst/>
              </a:prstGeom>
              <a:blipFill>
                <a:blip r:embed="rId6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FAC9BA20-898A-D991-9A40-FB40BF78B223}"/>
              </a:ext>
            </a:extLst>
          </p:cNvPr>
          <p:cNvSpPr/>
          <p:nvPr/>
        </p:nvSpPr>
        <p:spPr>
          <a:xfrm>
            <a:off x="3960814" y="4783270"/>
            <a:ext cx="76200" cy="841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D21D0-69B7-FEC4-9492-4F6887AD19A5}"/>
              </a:ext>
            </a:extLst>
          </p:cNvPr>
          <p:cNvSpPr txBox="1"/>
          <p:nvPr/>
        </p:nvSpPr>
        <p:spPr>
          <a:xfrm>
            <a:off x="686670" y="5560089"/>
            <a:ext cx="287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Among our discoveries, </a:t>
            </a:r>
          </a:p>
          <a:p>
            <a:r>
              <a:rPr kumimoji="1" lang="en-US" altLang="ko-Kore-KR" b="1" dirty="0">
                <a:solidFill>
                  <a:srgbClr val="FF0000"/>
                </a:solidFill>
              </a:rPr>
              <a:t>half are false!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3" grpId="0" animBg="1"/>
      <p:bldP spid="64" grpId="0" animBg="1"/>
      <p:bldP spid="77" grpId="0"/>
      <p:bldP spid="78" grpId="0" animBg="1"/>
      <p:bldP spid="79" grpId="0" animBg="1"/>
      <p:bldP spid="80" grpId="0"/>
      <p:bldP spid="81" grpId="0"/>
      <p:bldP spid="82" grpId="0"/>
      <p:bldP spid="3" grpId="0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3800" y="873125"/>
            <a:ext cx="339725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RNA-sequencing</a:t>
            </a:r>
            <a:endParaRPr lang="ko-KR" altLang="en-US" sz="3600" dirty="0"/>
          </a:p>
        </p:txBody>
      </p:sp>
      <p:pic>
        <p:nvPicPr>
          <p:cNvPr id="4" name="Picture 2" descr="C:\Users\Dougu Nam\Desktop\ni.2407-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78" y="99740"/>
            <a:ext cx="5451475" cy="65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D21EC-E4DE-309A-0A20-04F807FD6591}"/>
              </a:ext>
            </a:extLst>
          </p:cNvPr>
          <p:cNvSpPr txBox="1"/>
          <p:nvPr/>
        </p:nvSpPr>
        <p:spPr>
          <a:xfrm>
            <a:off x="50242" y="6550223"/>
            <a:ext cx="2287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b="0" i="0" dirty="0">
                <a:effectLst/>
                <a:latin typeface="Open Sans" panose="020B0606030504020204" pitchFamily="34" charset="0"/>
              </a:rPr>
              <a:t>Author: Ilaria </a:t>
            </a:r>
            <a:r>
              <a:rPr lang="en" altLang="ko-Kore-KR" sz="1400" b="0" i="0" dirty="0" err="1">
                <a:effectLst/>
                <a:latin typeface="Open Sans" panose="020B0606030504020204" pitchFamily="34" charset="0"/>
              </a:rPr>
              <a:t>Ferrarotto</a:t>
            </a:r>
            <a:endParaRPr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00F8C-BC38-69BE-4D4C-C24E1FC911F7}"/>
              </a:ext>
            </a:extLst>
          </p:cNvPr>
          <p:cNvSpPr txBox="1"/>
          <p:nvPr/>
        </p:nvSpPr>
        <p:spPr>
          <a:xfrm>
            <a:off x="4677662" y="3090446"/>
            <a:ext cx="6832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00B050"/>
                </a:solidFill>
              </a:rPr>
              <a:t>Stable </a:t>
            </a:r>
          </a:p>
          <a:p>
            <a:r>
              <a:rPr kumimoji="1" lang="en-US" altLang="ko-Kore-KR" sz="1050" b="1" dirty="0">
                <a:solidFill>
                  <a:srgbClr val="00B050"/>
                </a:solidFill>
              </a:rPr>
              <a:t>ds DNA</a:t>
            </a:r>
            <a:endParaRPr kumimoji="1" lang="ko-Kore-KR" altLang="en-US" sz="1050" b="1" dirty="0">
              <a:solidFill>
                <a:srgbClr val="00B050"/>
              </a:solidFill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769F9BF8-F44A-296D-6B4B-D80810003906}"/>
              </a:ext>
            </a:extLst>
          </p:cNvPr>
          <p:cNvSpPr/>
          <p:nvPr/>
        </p:nvSpPr>
        <p:spPr>
          <a:xfrm>
            <a:off x="5360862" y="3218687"/>
            <a:ext cx="227485" cy="159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922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F16D786-DE20-4805-9286-C48503B4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175" y="265113"/>
            <a:ext cx="7772400" cy="1143000"/>
          </a:xfrm>
        </p:spPr>
        <p:txBody>
          <a:bodyPr/>
          <a:lstStyle/>
          <a:p>
            <a:r>
              <a:rPr lang="en-US" altLang="ko-KR" sz="3200" b="1"/>
              <a:t>Poisson model</a:t>
            </a:r>
            <a:r>
              <a:rPr lang="en-US" altLang="ko-KR" sz="3200"/>
              <a:t>: Calculate the probability to observe </a:t>
            </a:r>
            <a:r>
              <a:rPr lang="en-US" altLang="ko-KR" sz="3200" i="1"/>
              <a:t>k</a:t>
            </a:r>
            <a:r>
              <a:rPr lang="en-US" altLang="ko-KR" sz="3200"/>
              <a:t> read counts</a:t>
            </a:r>
            <a:endParaRPr lang="ko-KR" alt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EB2494-83F9-4A69-9076-B62FC9CD3B70}"/>
              </a:ext>
            </a:extLst>
          </p:cNvPr>
          <p:cNvSpPr/>
          <p:nvPr/>
        </p:nvSpPr>
        <p:spPr>
          <a:xfrm>
            <a:off x="2290764" y="2744789"/>
            <a:ext cx="7858125" cy="79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388" name="TextBox 11">
            <a:extLst>
              <a:ext uri="{FF2B5EF4-FFF2-40B4-BE49-F238E27FC236}">
                <a16:creationId xmlns:a16="http://schemas.microsoft.com/office/drawing/2014/main" id="{D5853E6E-9FF0-4890-AA4A-AE51C18C3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2967038"/>
            <a:ext cx="11001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/>
              <a:t>Reference </a:t>
            </a:r>
          </a:p>
          <a:p>
            <a:r>
              <a:rPr lang="en-US" altLang="ko-KR" sz="1400" b="1"/>
              <a:t>sequence</a:t>
            </a:r>
            <a:endParaRPr lang="ko-KR" altLang="en-US" sz="14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DB829-E9F2-4B02-92BB-CF28DB541600}"/>
              </a:ext>
            </a:extLst>
          </p:cNvPr>
          <p:cNvSpPr/>
          <p:nvPr/>
        </p:nvSpPr>
        <p:spPr>
          <a:xfrm>
            <a:off x="3294063" y="2514601"/>
            <a:ext cx="323850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6C7C3-5B55-4448-A6B4-12FC02FB2C76}"/>
              </a:ext>
            </a:extLst>
          </p:cNvPr>
          <p:cNvSpPr/>
          <p:nvPr/>
        </p:nvSpPr>
        <p:spPr>
          <a:xfrm>
            <a:off x="5226051" y="25082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3C3042-1EA9-486B-BB92-F0D0D565043A}"/>
              </a:ext>
            </a:extLst>
          </p:cNvPr>
          <p:cNvSpPr/>
          <p:nvPr/>
        </p:nvSpPr>
        <p:spPr>
          <a:xfrm>
            <a:off x="5346701" y="2424113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99EE4B-B225-42CD-870D-926E7F1F7409}"/>
              </a:ext>
            </a:extLst>
          </p:cNvPr>
          <p:cNvSpPr/>
          <p:nvPr/>
        </p:nvSpPr>
        <p:spPr>
          <a:xfrm>
            <a:off x="5278438" y="234791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39000C-1074-4B6E-A228-B36A6F3A8EA2}"/>
              </a:ext>
            </a:extLst>
          </p:cNvPr>
          <p:cNvSpPr/>
          <p:nvPr/>
        </p:nvSpPr>
        <p:spPr>
          <a:xfrm>
            <a:off x="5635626" y="25082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D03A-887B-415B-B52D-BE072A41046A}"/>
              </a:ext>
            </a:extLst>
          </p:cNvPr>
          <p:cNvSpPr/>
          <p:nvPr/>
        </p:nvSpPr>
        <p:spPr>
          <a:xfrm>
            <a:off x="724376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2CAB8A-3E1F-42C1-B3A0-D4AAEAB520B7}"/>
              </a:ext>
            </a:extLst>
          </p:cNvPr>
          <p:cNvSpPr/>
          <p:nvPr/>
        </p:nvSpPr>
        <p:spPr>
          <a:xfrm>
            <a:off x="5719763" y="2435225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11DAC5-749E-4DE4-9CCA-B839FF7433E0}"/>
              </a:ext>
            </a:extLst>
          </p:cNvPr>
          <p:cNvSpPr/>
          <p:nvPr/>
        </p:nvSpPr>
        <p:spPr>
          <a:xfrm>
            <a:off x="7602538" y="2438401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8CEB95-453A-4DC4-AF37-AE6F2CFA3E1B}"/>
              </a:ext>
            </a:extLst>
          </p:cNvPr>
          <p:cNvSpPr/>
          <p:nvPr/>
        </p:nvSpPr>
        <p:spPr>
          <a:xfrm>
            <a:off x="7646988" y="2346326"/>
            <a:ext cx="323850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F1B634-56A5-4FBC-B9C4-698473DFEA45}"/>
              </a:ext>
            </a:extLst>
          </p:cNvPr>
          <p:cNvSpPr/>
          <p:nvPr/>
        </p:nvSpPr>
        <p:spPr>
          <a:xfrm>
            <a:off x="3695700" y="2506663"/>
            <a:ext cx="323850" cy="6191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8DD760-9235-4C5F-8F0F-56F7DFDBDF46}"/>
              </a:ext>
            </a:extLst>
          </p:cNvPr>
          <p:cNvSpPr/>
          <p:nvPr/>
        </p:nvSpPr>
        <p:spPr>
          <a:xfrm>
            <a:off x="3486151" y="2430463"/>
            <a:ext cx="322263" cy="6191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0CE2EB-F158-4576-A828-4B346E2E981E}"/>
              </a:ext>
            </a:extLst>
          </p:cNvPr>
          <p:cNvSpPr/>
          <p:nvPr/>
        </p:nvSpPr>
        <p:spPr>
          <a:xfrm>
            <a:off x="5440363" y="2274888"/>
            <a:ext cx="323850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CAA823-2FA3-4609-848C-C10E9821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4" y="1739900"/>
            <a:ext cx="1476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400" b="1">
                <a:solidFill>
                  <a:schemeClr val="accent1"/>
                </a:solidFill>
              </a:rPr>
              <a:t>Align the reads</a:t>
            </a:r>
            <a:endParaRPr lang="ko-KR" altLang="en-US" sz="1400" b="1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48983A-9BD3-4657-8D55-95519501D559}"/>
              </a:ext>
            </a:extLst>
          </p:cNvPr>
          <p:cNvSpPr/>
          <p:nvPr/>
        </p:nvSpPr>
        <p:spPr>
          <a:xfrm>
            <a:off x="5106988" y="2676525"/>
            <a:ext cx="1630362" cy="217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9F89E8A3-96AC-4B8B-BC5E-67D5AF353A18}"/>
              </a:ext>
            </a:extLst>
          </p:cNvPr>
          <p:cNvSpPr/>
          <p:nvPr/>
        </p:nvSpPr>
        <p:spPr>
          <a:xfrm>
            <a:off x="6294438" y="251936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BAAF40-88B6-4FA9-90EA-C7EB2A900BF6}"/>
              </a:ext>
            </a:extLst>
          </p:cNvPr>
          <p:cNvSpPr/>
          <p:nvPr/>
        </p:nvSpPr>
        <p:spPr>
          <a:xfrm>
            <a:off x="3228975" y="2676525"/>
            <a:ext cx="915988" cy="2174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DA0E96-F468-4B96-B2E8-C54AAB4F8DC4}"/>
              </a:ext>
            </a:extLst>
          </p:cNvPr>
          <p:cNvSpPr/>
          <p:nvPr/>
        </p:nvSpPr>
        <p:spPr>
          <a:xfrm>
            <a:off x="7243763" y="2676525"/>
            <a:ext cx="1243012" cy="215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86006C39-A2D0-42AD-85F9-5287A61F7F84}"/>
              </a:ext>
            </a:extLst>
          </p:cNvPr>
          <p:cNvSpPr/>
          <p:nvPr/>
        </p:nvSpPr>
        <p:spPr>
          <a:xfrm>
            <a:off x="7754938" y="2600326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B8E46BF8-4D5A-4287-A042-92DA5805943F}"/>
              </a:ext>
            </a:extLst>
          </p:cNvPr>
          <p:cNvSpPr/>
          <p:nvPr/>
        </p:nvSpPr>
        <p:spPr>
          <a:xfrm>
            <a:off x="7869238" y="2520951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BF550F34-D744-4275-9F39-F6B9F326E748}"/>
              </a:ext>
            </a:extLst>
          </p:cNvPr>
          <p:cNvSpPr/>
          <p:nvPr/>
        </p:nvSpPr>
        <p:spPr>
          <a:xfrm>
            <a:off x="8164513" y="2593976"/>
            <a:ext cx="322262" cy="6191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2F454EBA-DEA3-41B2-81BD-1233ECA95F36}"/>
              </a:ext>
            </a:extLst>
          </p:cNvPr>
          <p:cNvSpPr/>
          <p:nvPr/>
        </p:nvSpPr>
        <p:spPr>
          <a:xfrm>
            <a:off x="640556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1241182E-84B4-44BB-9879-8BD5FF93CFA2}"/>
              </a:ext>
            </a:extLst>
          </p:cNvPr>
          <p:cNvSpPr/>
          <p:nvPr/>
        </p:nvSpPr>
        <p:spPr>
          <a:xfrm>
            <a:off x="576421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6597E577-011E-425B-87CC-C667919B225A}"/>
              </a:ext>
            </a:extLst>
          </p:cNvPr>
          <p:cNvSpPr/>
          <p:nvPr/>
        </p:nvSpPr>
        <p:spPr>
          <a:xfrm>
            <a:off x="5321301" y="2597150"/>
            <a:ext cx="322263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376E84A3-FECE-45A3-AAE4-CE8DA284A16C}"/>
              </a:ext>
            </a:extLst>
          </p:cNvPr>
          <p:cNvSpPr/>
          <p:nvPr/>
        </p:nvSpPr>
        <p:spPr>
          <a:xfrm>
            <a:off x="3808413" y="2597150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CA0E0298-2B59-488F-854F-DE65499CA168}"/>
              </a:ext>
            </a:extLst>
          </p:cNvPr>
          <p:cNvSpPr/>
          <p:nvPr/>
        </p:nvSpPr>
        <p:spPr>
          <a:xfrm>
            <a:off x="3455988" y="2595563"/>
            <a:ext cx="322262" cy="635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2FF965FA-7E95-45E1-9FC9-1F15BC0BB90E}"/>
              </a:ext>
            </a:extLst>
          </p:cNvPr>
          <p:cNvSpPr/>
          <p:nvPr/>
        </p:nvSpPr>
        <p:spPr>
          <a:xfrm rot="5400000">
            <a:off x="5826126" y="2224089"/>
            <a:ext cx="182563" cy="16208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88A29-79A0-4862-9FA3-7811C9238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3982310"/>
            <a:ext cx="5992812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ko-KR"/>
              <a:t>Regard each gene as a </a:t>
            </a:r>
            <a:r>
              <a:rPr lang="en-US" altLang="ko-KR" b="1"/>
              <a:t>unit interval</a:t>
            </a:r>
          </a:p>
          <a:p>
            <a:pPr algn="l">
              <a:buFontTx/>
              <a:buAutoNum type="arabicPeriod"/>
            </a:pPr>
            <a:r>
              <a:rPr lang="en-US" altLang="ko-KR"/>
              <a:t>Regard the assigned reads as </a:t>
            </a:r>
            <a:r>
              <a:rPr lang="en-US" altLang="ko-KR" b="1">
                <a:solidFill>
                  <a:srgbClr val="063DE8"/>
                </a:solidFill>
              </a:rPr>
              <a:t>‘events’</a:t>
            </a:r>
            <a:endParaRPr lang="ko-KR" altLang="en-US" b="1">
              <a:solidFill>
                <a:srgbClr val="063DE8"/>
              </a:solidFill>
            </a:endParaRPr>
          </a:p>
        </p:txBody>
      </p:sp>
      <p:sp>
        <p:nvSpPr>
          <p:cNvPr id="8" name="아래쪽 화살표 7">
            <a:extLst>
              <a:ext uri="{FF2B5EF4-FFF2-40B4-BE49-F238E27FC236}">
                <a16:creationId xmlns:a16="http://schemas.microsoft.com/office/drawing/2014/main" id="{DD6947EA-C0B1-446E-BFFA-C58BE5969CE7}"/>
              </a:ext>
            </a:extLst>
          </p:cNvPr>
          <p:cNvSpPr/>
          <p:nvPr/>
        </p:nvSpPr>
        <p:spPr>
          <a:xfrm>
            <a:off x="5676901" y="3313458"/>
            <a:ext cx="498475" cy="5302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7E47D27F-1216-48C7-8D60-CA04618A1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1464" y="4947510"/>
          <a:ext cx="51276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2184400" imgH="419100" progId="Equation.3">
                  <p:embed/>
                </p:oleObj>
              </mc:Choice>
              <mc:Fallback>
                <p:oleObj name="수식" r:id="rId2" imgW="2184400" imgH="419100" progId="Equation.3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7E47D27F-1216-48C7-8D60-CA04618A1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947510"/>
                        <a:ext cx="51276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66B3CCF-A68D-49D7-A3F5-EDEEDCFD9DB9}"/>
              </a:ext>
            </a:extLst>
          </p:cNvPr>
          <p:cNvSpPr/>
          <p:nvPr/>
        </p:nvSpPr>
        <p:spPr>
          <a:xfrm>
            <a:off x="5040313" y="2111375"/>
            <a:ext cx="1903412" cy="674688"/>
          </a:xfrm>
          <a:prstGeom prst="ellipse">
            <a:avLst/>
          </a:prstGeom>
          <a:noFill/>
          <a:ln w="38100">
            <a:solidFill>
              <a:srgbClr val="063DE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93686-2DD1-4BAE-90E2-6E6F0AA5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1600200"/>
            <a:ext cx="14176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i="1">
                <a:solidFill>
                  <a:srgbClr val="063DE8"/>
                </a:solidFill>
              </a:rPr>
              <a:t>k</a:t>
            </a:r>
            <a:r>
              <a:rPr lang="en-US" altLang="ko-KR" b="1">
                <a:solidFill>
                  <a:srgbClr val="063DE8"/>
                </a:solidFill>
              </a:rPr>
              <a:t> events</a:t>
            </a:r>
            <a:endParaRPr lang="ko-KR" altLang="en-US" b="1">
              <a:solidFill>
                <a:srgbClr val="063DE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13E06-C8AE-4ADF-BB23-C2C65259C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9" y="5160235"/>
            <a:ext cx="2403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/>
              <a:t>Probability </a:t>
            </a:r>
          </a:p>
          <a:p>
            <a:r>
              <a:rPr lang="en-US" altLang="ko-KR" sz="1800" b="1"/>
              <a:t>to observe </a:t>
            </a:r>
            <a:r>
              <a:rPr lang="en-US" altLang="ko-KR" sz="1800" b="1" i="1">
                <a:solidFill>
                  <a:srgbClr val="063DE8"/>
                </a:solidFill>
              </a:rPr>
              <a:t>k</a:t>
            </a:r>
            <a:r>
              <a:rPr lang="en-US" altLang="ko-KR" sz="1800" b="1">
                <a:solidFill>
                  <a:srgbClr val="063DE8"/>
                </a:solidFill>
              </a:rPr>
              <a:t> events </a:t>
            </a:r>
          </a:p>
        </p:txBody>
      </p:sp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75C2C0B7-2023-443F-B4A7-401FCB368705}"/>
              </a:ext>
            </a:extLst>
          </p:cNvPr>
          <p:cNvSpPr/>
          <p:nvPr/>
        </p:nvSpPr>
        <p:spPr>
          <a:xfrm>
            <a:off x="4565650" y="5147535"/>
            <a:ext cx="630238" cy="585788"/>
          </a:xfrm>
          <a:prstGeom prst="rightArrow">
            <a:avLst/>
          </a:prstGeom>
          <a:solidFill>
            <a:srgbClr val="063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93072-1DB8-4501-BF6C-F9554A63D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6060348"/>
            <a:ext cx="5283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/>
              <a:t>Single parameter: </a:t>
            </a:r>
            <a:r>
              <a:rPr lang="en-US" altLang="ko-KR" b="1" dirty="0">
                <a:solidFill>
                  <a:srgbClr val="FF0000"/>
                </a:solidFill>
              </a:rPr>
              <a:t>Mean=Variance=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1858F48A-87F2-44FD-BB2A-3BCF2E8FD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6776" y="6039710"/>
          <a:ext cx="3651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39579" imgH="177646" progId="Equation.3">
                  <p:embed/>
                </p:oleObj>
              </mc:Choice>
              <mc:Fallback>
                <p:oleObj name="수식" r:id="rId4" imgW="139579" imgH="177646" progId="Equation.3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1858F48A-87F2-44FD-BB2A-3BCF2E8FD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776" y="6039710"/>
                        <a:ext cx="3651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  <p:bldP spid="7" grpId="0"/>
      <p:bldP spid="8" grpId="0" animBg="1"/>
      <p:bldP spid="10" grpId="0" animBg="1"/>
      <p:bldP spid="11" grpId="0"/>
      <p:bldP spid="2" grpId="0"/>
      <p:bldP spid="6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1C54147E-5B5F-42EA-89E9-10FB61AB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8" y="287338"/>
            <a:ext cx="10298756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Do read counts have </a:t>
            </a:r>
            <a:r>
              <a:rPr lang="en-US" altLang="ko-KR" b="1" dirty="0"/>
              <a:t>Poisson</a:t>
            </a:r>
            <a:r>
              <a:rPr lang="en-US" altLang="ko-KR" dirty="0"/>
              <a:t> distribution?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123247-EBD8-461E-A0A5-CEA3647D8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4" y="1947863"/>
            <a:ext cx="4983933" cy="358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Poisson model</a:t>
            </a:r>
            <a:r>
              <a:rPr lang="en-US" altLang="ko-KR" sz="2800" dirty="0"/>
              <a:t>: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</a:p>
          <a:p>
            <a:pPr lvl="1" algn="l"/>
            <a:r>
              <a:rPr lang="en-US" altLang="ko-KR" sz="2800" dirty="0">
                <a:solidFill>
                  <a:srgbClr val="FF0000"/>
                </a:solidFill>
              </a:rPr>
              <a:t>Mean = Variance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RNA-seq data</a:t>
            </a:r>
            <a:r>
              <a:rPr lang="en-US" altLang="ko-KR" sz="2800" dirty="0"/>
              <a:t>: </a:t>
            </a:r>
          </a:p>
          <a:p>
            <a:pPr lvl="1" algn="l"/>
            <a:r>
              <a:rPr lang="en-US" altLang="ko-KR" sz="2800" dirty="0">
                <a:solidFill>
                  <a:srgbClr val="FF0000"/>
                </a:solidFill>
              </a:rPr>
              <a:t>Mean &lt; Variance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1" dirty="0"/>
              <a:t>A generalized Poisson (Negative binomial) </a:t>
            </a:r>
            <a:r>
              <a:rPr lang="en-US" altLang="ko-KR" sz="2800" dirty="0"/>
              <a:t>distribution is used to model this situation</a:t>
            </a:r>
          </a:p>
        </p:txBody>
      </p:sp>
      <p:pic>
        <p:nvPicPr>
          <p:cNvPr id="18436" name="Picture 2" descr="C:\Users\Dougu\Desktop\KakaoTalk_20150423_131455707.jpg">
            <a:extLst>
              <a:ext uri="{FF2B5EF4-FFF2-40B4-BE49-F238E27FC236}">
                <a16:creationId xmlns:a16="http://schemas.microsoft.com/office/drawing/2014/main" id="{580EFEB4-E183-4549-8396-A69A2177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1514476"/>
            <a:ext cx="4259263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2">
            <a:extLst>
              <a:ext uri="{FF2B5EF4-FFF2-40B4-BE49-F238E27FC236}">
                <a16:creationId xmlns:a16="http://schemas.microsoft.com/office/drawing/2014/main" id="{7EF62714-DE80-44FE-B149-4D3BF6F87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9" y="5792789"/>
            <a:ext cx="2886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/>
              <a:t>Mean</a:t>
            </a:r>
            <a:r>
              <a:rPr lang="en-US" altLang="ko-KR"/>
              <a:t> </a:t>
            </a:r>
            <a:r>
              <a:rPr lang="en-US" altLang="ko-KR" i="1"/>
              <a:t>vs.</a:t>
            </a:r>
            <a:r>
              <a:rPr lang="en-US" altLang="ko-KR"/>
              <a:t> </a:t>
            </a:r>
            <a:r>
              <a:rPr lang="en-US" altLang="ko-KR" b="1"/>
              <a:t>Variance</a:t>
            </a:r>
            <a:r>
              <a:rPr lang="en-US" altLang="ko-KR"/>
              <a:t>:</a:t>
            </a:r>
          </a:p>
          <a:p>
            <a:r>
              <a:rPr lang="en-US" altLang="ko-KR" sz="2000">
                <a:solidFill>
                  <a:srgbClr val="FF0000"/>
                </a:solidFill>
              </a:rPr>
              <a:t>Biological replicates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1A5F27C-E45C-4C43-ACE4-933150DDD75E}"/>
              </a:ext>
            </a:extLst>
          </p:cNvPr>
          <p:cNvSpPr/>
          <p:nvPr/>
        </p:nvSpPr>
        <p:spPr>
          <a:xfrm rot="18967445">
            <a:off x="2220914" y="3087688"/>
            <a:ext cx="4262437" cy="9144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E8D6F78-B521-48C9-84FD-1B869C5C85B8}"/>
              </a:ext>
            </a:extLst>
          </p:cNvPr>
          <p:cNvCxnSpPr>
            <a:stCxn id="2" idx="4"/>
          </p:cNvCxnSpPr>
          <p:nvPr/>
        </p:nvCxnSpPr>
        <p:spPr>
          <a:xfrm>
            <a:off x="4668839" y="3875088"/>
            <a:ext cx="92075" cy="42545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E19948-32A2-4134-9102-70F5A1FA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9" y="4398963"/>
            <a:ext cx="14557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>
                <a:solidFill>
                  <a:schemeClr val="accent1"/>
                </a:solidFill>
              </a:rPr>
              <a:t>Expected </a:t>
            </a:r>
          </a:p>
          <a:p>
            <a:r>
              <a:rPr lang="en-US" altLang="ko-KR" sz="1800" b="1">
                <a:solidFill>
                  <a:schemeClr val="accent1"/>
                </a:solidFill>
              </a:rPr>
              <a:t>for Poisson</a:t>
            </a:r>
            <a:endParaRPr lang="ko-KR" altLang="en-US" sz="1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3251E137-CBB1-419E-8B9E-579BCBE3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0" y="360363"/>
            <a:ext cx="7772400" cy="969962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Negative binomial distribution</a:t>
            </a:r>
            <a:r>
              <a:rPr lang="en-US" altLang="ko-KR" sz="2800"/>
              <a:t>: </a:t>
            </a:r>
            <a:br>
              <a:rPr lang="en-US" altLang="ko-KR" sz="2800"/>
            </a:br>
            <a:r>
              <a:rPr lang="en-US" altLang="ko-KR" sz="2800">
                <a:solidFill>
                  <a:srgbClr val="063DE8"/>
                </a:solidFill>
              </a:rPr>
              <a:t>a </a:t>
            </a:r>
            <a:r>
              <a:rPr lang="en-US" altLang="ko-KR" sz="2800" b="1" i="1">
                <a:solidFill>
                  <a:srgbClr val="063DE8"/>
                </a:solidFill>
              </a:rPr>
              <a:t>generalized</a:t>
            </a:r>
            <a:r>
              <a:rPr lang="en-US" altLang="ko-KR" sz="2800">
                <a:solidFill>
                  <a:srgbClr val="063DE8"/>
                </a:solidFill>
              </a:rPr>
              <a:t> Poisson model</a:t>
            </a:r>
            <a:endParaRPr lang="ko-KR" altLang="en-US" sz="2800">
              <a:solidFill>
                <a:srgbClr val="063DE8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BE633-A576-44BD-A815-383FA9BBAB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16150" y="1550988"/>
            <a:ext cx="7994650" cy="4468812"/>
          </a:xfrm>
        </p:spPr>
        <p:txBody>
          <a:bodyPr/>
          <a:lstStyle/>
          <a:p>
            <a:r>
              <a:rPr lang="en-US" altLang="ko-KR" sz="3200"/>
              <a:t>The composition of the </a:t>
            </a:r>
            <a:r>
              <a:rPr lang="en-US" altLang="ko-KR" sz="3200" b="1"/>
              <a:t>Poisson</a:t>
            </a:r>
            <a:r>
              <a:rPr lang="en-US" altLang="ko-KR" sz="3200"/>
              <a:t> and the </a:t>
            </a:r>
            <a:r>
              <a:rPr lang="en-US" altLang="ko-KR" sz="3200" b="1"/>
              <a:t>gamma</a:t>
            </a:r>
            <a:r>
              <a:rPr lang="en-US" altLang="ko-KR" sz="3200"/>
              <a:t> distribution, </a:t>
            </a:r>
          </a:p>
          <a:p>
            <a:endParaRPr lang="en-US" altLang="ko-KR" sz="240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0B2C3A1-7521-44F9-99F2-EEA8046A2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3589" y="2947989"/>
          <a:ext cx="54705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916868" imgH="215806" progId="Equation.3">
                  <p:embed/>
                </p:oleObj>
              </mc:Choice>
              <mc:Fallback>
                <p:oleObj name="수식" r:id="rId2" imgW="1916868" imgH="215806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50B2C3A1-7521-44F9-99F2-EEA8046A2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9" y="2947989"/>
                        <a:ext cx="54705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F63D122D-AD0C-45E9-A637-62DA3B444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1" y="3817938"/>
          <a:ext cx="55530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803400" imgH="241300" progId="Equation.3">
                  <p:embed/>
                </p:oleObj>
              </mc:Choice>
              <mc:Fallback>
                <p:oleObj name="수식" r:id="rId4" imgW="1803400" imgH="241300" progId="Equation.3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F63D122D-AD0C-45E9-A637-62DA3B444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3817938"/>
                        <a:ext cx="55530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25F2782-905B-423F-9CA3-FA30E6FC0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5338" y="5359401"/>
          <a:ext cx="1371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405872" imgH="177569" progId="Equation.3">
                  <p:embed/>
                </p:oleObj>
              </mc:Choice>
              <mc:Fallback>
                <p:oleObj name="수식" r:id="rId6" imgW="405872" imgH="177569" progId="Equation.3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425F2782-905B-423F-9CA3-FA30E6FC0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5359401"/>
                        <a:ext cx="1371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오른쪽 화살표 5">
            <a:extLst>
              <a:ext uri="{FF2B5EF4-FFF2-40B4-BE49-F238E27FC236}">
                <a16:creationId xmlns:a16="http://schemas.microsoft.com/office/drawing/2014/main" id="{E3E14AAF-09DA-4A87-B393-292E611DAF01}"/>
              </a:ext>
            </a:extLst>
          </p:cNvPr>
          <p:cNvSpPr/>
          <p:nvPr/>
        </p:nvSpPr>
        <p:spPr>
          <a:xfrm>
            <a:off x="4995864" y="5416551"/>
            <a:ext cx="8223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9BCD5-2D98-41A3-919D-5ACD19D1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9" y="5364163"/>
            <a:ext cx="2994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3600"/>
              <a:t>NB = Poisson</a:t>
            </a:r>
            <a:endParaRPr lang="ko-KR" altLang="en-US" sz="360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0CCA7198-25B1-4B0A-AA0A-C75FE39E5139}"/>
              </a:ext>
            </a:extLst>
          </p:cNvPr>
          <p:cNvSpPr/>
          <p:nvPr/>
        </p:nvSpPr>
        <p:spPr>
          <a:xfrm rot="5400000">
            <a:off x="5434098" y="4357601"/>
            <a:ext cx="201612" cy="3478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A5BD7-C985-4CD2-9C40-71C3E154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6" y="4632325"/>
            <a:ext cx="12223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600" b="1">
                <a:solidFill>
                  <a:srgbClr val="FF0000"/>
                </a:solidFill>
              </a:rPr>
              <a:t>dispersion</a:t>
            </a:r>
          </a:p>
          <a:p>
            <a:r>
              <a:rPr lang="en-US" altLang="ko-KR" sz="1600" b="1">
                <a:solidFill>
                  <a:srgbClr val="FF0000"/>
                </a:solidFill>
              </a:rPr>
              <a:t>parameter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0AA65-AE16-4013-884C-E8A3BDC5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980" y="6235701"/>
            <a:ext cx="5442516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b="1" dirty="0"/>
              <a:t>Alpha can be estimated using </a:t>
            </a:r>
            <a:r>
              <a:rPr lang="en-US" altLang="ko-KR" sz="1800" b="1" dirty="0" err="1">
                <a:solidFill>
                  <a:srgbClr val="063DE8"/>
                </a:solidFill>
              </a:rPr>
              <a:t>edgeR</a:t>
            </a:r>
            <a:r>
              <a:rPr lang="en-US" altLang="ko-KR" sz="1800" b="1" dirty="0">
                <a:solidFill>
                  <a:srgbClr val="063DE8"/>
                </a:solidFill>
              </a:rPr>
              <a:t> </a:t>
            </a:r>
            <a:r>
              <a:rPr lang="en-US" altLang="ko-KR" sz="1800" b="1" dirty="0"/>
              <a:t>or </a:t>
            </a:r>
            <a:r>
              <a:rPr lang="en-US" altLang="ko-KR" sz="1800" b="1" dirty="0">
                <a:solidFill>
                  <a:srgbClr val="063DE8"/>
                </a:solidFill>
              </a:rPr>
              <a:t>DESeq2</a:t>
            </a:r>
            <a:endParaRPr lang="ko-KR" altLang="en-US" sz="1800" b="1" dirty="0">
              <a:solidFill>
                <a:srgbClr val="063D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1731699" y="391429"/>
            <a:ext cx="9185801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Representative tools for RNA-seq differential expression (DE) analysis</a:t>
            </a:r>
            <a:endParaRPr lang="ko-KR" altLang="en-US" dirty="0"/>
          </a:p>
        </p:txBody>
      </p:sp>
      <p:sp>
        <p:nvSpPr>
          <p:cNvPr id="4100" name="Content Placeholder 2"/>
          <p:cNvSpPr>
            <a:spLocks noGrp="1"/>
          </p:cNvSpPr>
          <p:nvPr>
            <p:ph sz="quarter" idx="1"/>
          </p:nvPr>
        </p:nvSpPr>
        <p:spPr>
          <a:xfrm>
            <a:off x="2438399" y="2004805"/>
            <a:ext cx="7772400" cy="4156075"/>
          </a:xfrm>
        </p:spPr>
        <p:txBody>
          <a:bodyPr/>
          <a:lstStyle/>
          <a:p>
            <a:r>
              <a:rPr lang="en-US" altLang="ko-KR" dirty="0"/>
              <a:t>R packages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DESeq2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 err="1"/>
              <a:t>edgeR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 err="1"/>
              <a:t>limma</a:t>
            </a:r>
            <a:r>
              <a:rPr lang="en-US" altLang="ko-KR" b="1" dirty="0"/>
              <a:t> </a:t>
            </a:r>
            <a:r>
              <a:rPr lang="en-US" altLang="ko-KR" dirty="0"/>
              <a:t>(linear model, microarray &amp; RNA-seq)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baySeq</a:t>
            </a:r>
            <a:r>
              <a:rPr lang="en-US" altLang="ko-KR" dirty="0"/>
              <a:t> (negative binomial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PoissonSeq</a:t>
            </a:r>
            <a:r>
              <a:rPr lang="en-US" altLang="ko-KR" dirty="0"/>
              <a:t>, </a:t>
            </a:r>
            <a:r>
              <a:rPr lang="en-US" altLang="ko-KR" dirty="0" err="1"/>
              <a:t>DEGseq</a:t>
            </a:r>
            <a:r>
              <a:rPr lang="en-US" altLang="ko-KR" dirty="0"/>
              <a:t> (Poisson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SAMseq</a:t>
            </a:r>
            <a:r>
              <a:rPr lang="en-US" altLang="ko-KR" dirty="0"/>
              <a:t> (nonparametric methods)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CuffDiff</a:t>
            </a:r>
            <a:r>
              <a:rPr lang="en-US" altLang="ko-KR" dirty="0"/>
              <a:t> (alternative splicing)</a:t>
            </a:r>
          </a:p>
        </p:txBody>
      </p:sp>
    </p:spTree>
    <p:extLst>
      <p:ext uri="{BB962C8B-B14F-4D97-AF65-F5344CB8AC3E}">
        <p14:creationId xmlns:p14="http://schemas.microsoft.com/office/powerpoint/2010/main" val="77247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1307</Words>
  <Application>Microsoft Macintosh PowerPoint</Application>
  <PresentationFormat>와이드스크린</PresentationFormat>
  <Paragraphs>245</Paragraphs>
  <Slides>30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맑은 고딕</vt:lpstr>
      <vt:lpstr>Arial</vt:lpstr>
      <vt:lpstr>Calibri</vt:lpstr>
      <vt:lpstr>Cambria Math</vt:lpstr>
      <vt:lpstr>Helvetica</vt:lpstr>
      <vt:lpstr>Helvetica Neue</vt:lpstr>
      <vt:lpstr>Open Sans</vt:lpstr>
      <vt:lpstr>Times New Roman</vt:lpstr>
      <vt:lpstr>Wingdings</vt:lpstr>
      <vt:lpstr>Office 테마</vt:lpstr>
      <vt:lpstr>Equation</vt:lpstr>
      <vt:lpstr>수식</vt:lpstr>
      <vt:lpstr>RNA-seq differential expression and pathway analysis</vt:lpstr>
      <vt:lpstr>Identifying differentially expressed genes (DEGs) : Multiple testing correction</vt:lpstr>
      <vt:lpstr>How do we control false discovery rate (FDR or q-value)?</vt:lpstr>
      <vt:lpstr>Benjamini-Hochberg procedure:    (Linear step up procedure)</vt:lpstr>
      <vt:lpstr>RNA-sequencing</vt:lpstr>
      <vt:lpstr>Poisson model: Calculate the probability to observe k read counts</vt:lpstr>
      <vt:lpstr>Do read counts have Poisson distribution?</vt:lpstr>
      <vt:lpstr>Negative binomial distribution:  a generalized Poisson model</vt:lpstr>
      <vt:lpstr>Representative tools for RNA-seq differential expression (DE) analysis</vt:lpstr>
      <vt:lpstr>RNA-seq raw read count data</vt:lpstr>
      <vt:lpstr>Why Normalization?</vt:lpstr>
      <vt:lpstr>Simple normalization methods for RNA-seq data</vt:lpstr>
      <vt:lpstr>DESeq2 (Love et al., Genome Biology 2014)</vt:lpstr>
      <vt:lpstr>Limma (voom): linear modeling and differential expression analysis of microarray and RNA-seq (Ritchie et al., NAR 2015)</vt:lpstr>
      <vt:lpstr>Benchmark in RNA-seq DE analysis (Baik et al. Plos One, 2016)</vt:lpstr>
      <vt:lpstr>Comparison of false positive control</vt:lpstr>
      <vt:lpstr>Recommended methods</vt:lpstr>
      <vt:lpstr>Covariates in DE analysis</vt:lpstr>
      <vt:lpstr>How to interpret DEGs : Function enrichment (or pathway) analysis for gene list</vt:lpstr>
      <vt:lpstr>Hypergeometric distribution (Toy example)</vt:lpstr>
      <vt:lpstr>Hypergeometric distribution</vt:lpstr>
      <vt:lpstr>Gene sets are derived from gene (or protein) databases</vt:lpstr>
      <vt:lpstr>enrichR: function (pathway) analysis for gene list </vt:lpstr>
      <vt:lpstr>Gene Set Enrichment Analysis (GSEA)</vt:lpstr>
      <vt:lpstr>GSEA software</vt:lpstr>
      <vt:lpstr>For small sample size Preranked GSEA</vt:lpstr>
      <vt:lpstr>Input data for GSEA</vt:lpstr>
      <vt:lpstr>fgsea package</vt:lpstr>
      <vt:lpstr>Rsubread: R package for alignment and quantification of RNA-seq reads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servers for function and network analysis of gene list (google each name)</dc:title>
  <dc:creator>User</dc:creator>
  <cp:lastModifiedBy>Microsoft Office User</cp:lastModifiedBy>
  <cp:revision>23</cp:revision>
  <dcterms:created xsi:type="dcterms:W3CDTF">2020-05-15T01:01:28Z</dcterms:created>
  <dcterms:modified xsi:type="dcterms:W3CDTF">2023-10-06T13:08:27Z</dcterms:modified>
</cp:coreProperties>
</file>