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572" r:id="rId3"/>
    <p:sldId id="802" r:id="rId4"/>
    <p:sldId id="794" r:id="rId5"/>
    <p:sldId id="270" r:id="rId6"/>
    <p:sldId id="849" r:id="rId7"/>
    <p:sldId id="905" r:id="rId8"/>
    <p:sldId id="773" r:id="rId9"/>
    <p:sldId id="263" r:id="rId10"/>
    <p:sldId id="258" r:id="rId11"/>
    <p:sldId id="838" r:id="rId12"/>
    <p:sldId id="897" r:id="rId13"/>
    <p:sldId id="265" r:id="rId14"/>
    <p:sldId id="906" r:id="rId15"/>
    <p:sldId id="908" r:id="rId16"/>
    <p:sldId id="909" r:id="rId17"/>
    <p:sldId id="262" r:id="rId18"/>
    <p:sldId id="910" r:id="rId19"/>
    <p:sldId id="912" r:id="rId20"/>
    <p:sldId id="573" r:id="rId21"/>
    <p:sldId id="586" r:id="rId22"/>
    <p:sldId id="588" r:id="rId23"/>
    <p:sldId id="824" r:id="rId24"/>
    <p:sldId id="911" r:id="rId25"/>
    <p:sldId id="576" r:id="rId26"/>
    <p:sldId id="913" r:id="rId27"/>
    <p:sldId id="749" r:id="rId28"/>
    <p:sldId id="914" r:id="rId29"/>
    <p:sldId id="752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ADCF-183F-FB4F-A9D2-521AB0C5F59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0B20-1F37-C943-A969-EC2F412C2D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3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b0684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b0684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ab0684c9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ab0684c9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 Slide 0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 rot="-6523636">
            <a:off x="5232262" y="-3098739"/>
            <a:ext cx="10503415" cy="11943227"/>
            <a:chOff x="5278947" y="-2799586"/>
            <a:chExt cx="10503314" cy="11943113"/>
          </a:xfrm>
        </p:grpSpPr>
        <p:sp>
          <p:nvSpPr>
            <p:cNvPr id="19" name="Google Shape;19;p3"/>
            <p:cNvSpPr/>
            <p:nvPr/>
          </p:nvSpPr>
          <p:spPr>
            <a:xfrm rot="-9040307">
              <a:off x="7785785" y="1190830"/>
              <a:ext cx="6785053" cy="6721793"/>
            </a:xfrm>
            <a:prstGeom prst="ellipse">
              <a:avLst/>
            </a:prstGeom>
            <a:noFill/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9040181">
              <a:off x="6229138" y="-1833858"/>
              <a:ext cx="5322718" cy="5272744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  <a:defRPr sz="50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32845" y="4956661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432845" y="55372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35479" y="6086007"/>
            <a:ext cx="11812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1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6"/>
          <p:cNvGrpSpPr/>
          <p:nvPr/>
        </p:nvGrpSpPr>
        <p:grpSpPr>
          <a:xfrm rot="9000035">
            <a:off x="4461808" y="-3374407"/>
            <a:ext cx="12408680" cy="10852584"/>
            <a:chOff x="-3145537" y="-4405255"/>
            <a:chExt cx="9523480" cy="8329200"/>
          </a:xfrm>
        </p:grpSpPr>
        <p:sp>
          <p:nvSpPr>
            <p:cNvPr id="176" name="Google Shape;176;p26"/>
            <p:cNvSpPr/>
            <p:nvPr/>
          </p:nvSpPr>
          <p:spPr>
            <a:xfrm rot="3939974">
              <a:off x="-2152161" y="-3367708"/>
              <a:ext cx="6313047" cy="6254105"/>
            </a:xfrm>
            <a:prstGeom prst="ellipse">
              <a:avLst/>
            </a:prstGeom>
            <a:noFill/>
            <a:ln w="635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 rot="3939984">
              <a:off x="2513681" y="-2391727"/>
              <a:ext cx="3338924" cy="3307641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6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75297" y="3713767"/>
            <a:ext cx="534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75312" y="2679205"/>
            <a:ext cx="447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E91E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6667" b="1">
              <a:solidFill>
                <a:srgbClr val="E91E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89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B74F-AA04-456F-A6BD-A2C4282818CF}" type="datetimeFigureOut">
              <a:rPr lang="ko-KR" altLang="en-US" smtClean="0"/>
              <a:t>2023. 9. 26.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7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5.bin"/><Relationship Id="rId47" Type="http://schemas.openxmlformats.org/officeDocument/2006/relationships/image" Target="../media/image20.wmf"/><Relationship Id="rId50" Type="http://schemas.openxmlformats.org/officeDocument/2006/relationships/oleObject" Target="../embeddings/oleObject29.bin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16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19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1.bin"/><Relationship Id="rId49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3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5.wmf"/><Relationship Id="rId43" Type="http://schemas.openxmlformats.org/officeDocument/2006/relationships/image" Target="../media/image18.wmf"/><Relationship Id="rId48" Type="http://schemas.openxmlformats.org/officeDocument/2006/relationships/oleObject" Target="../embeddings/oleObject28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2.wmf"/><Relationship Id="rId3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7.bin"/><Relationship Id="rId20" Type="http://schemas.openxmlformats.org/officeDocument/2006/relationships/oleObject" Target="../embeddings/oleObject11.bin"/><Relationship Id="rId41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2.wmf"/><Relationship Id="rId21" Type="http://schemas.openxmlformats.org/officeDocument/2006/relationships/image" Target="../media/image10.wmf"/><Relationship Id="rId34" Type="http://schemas.openxmlformats.org/officeDocument/2006/relationships/image" Target="../media/image4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55.bin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9.bin"/><Relationship Id="rId32" Type="http://schemas.openxmlformats.org/officeDocument/2006/relationships/image" Target="../media/image40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54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56.bin"/><Relationship Id="rId8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ayanlab.cloud/Enrich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a-msigdb.org/gsea/index.js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59.emf"/><Relationship Id="rId2" Type="http://schemas.openxmlformats.org/officeDocument/2006/relationships/image" Target="../media/image49.png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5.emf"/><Relationship Id="rId22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fgsea.html" TargetMode="External"/><Relationship Id="rId2" Type="http://schemas.openxmlformats.org/officeDocument/2006/relationships/hyperlink" Target="https://www.biorxiv.org/content/10.1101/060012v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r>
              <a:rPr lang="en-US" altLang="ko-KR" sz="4400" dirty="0"/>
              <a:t>RNA-seq differential expression and pathway analysis</a:t>
            </a:r>
            <a:br>
              <a:rPr lang="en-US" altLang="ko-KR" sz="4400" dirty="0"/>
            </a:br>
            <a:r>
              <a:rPr lang="en-US" altLang="ko-KR" sz="4400" dirty="0">
                <a:solidFill>
                  <a:srgbClr val="00B050"/>
                </a:solidFill>
              </a:rPr>
              <a:t>(to be updated…)</a:t>
            </a:r>
            <a:endParaRPr lang="en" sz="4000" dirty="0">
              <a:solidFill>
                <a:srgbClr val="00B050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32845" y="4571234"/>
            <a:ext cx="6080800" cy="664146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sz="2400" b="0" dirty="0"/>
              <a:t>Prof. </a:t>
            </a:r>
            <a:r>
              <a:rPr lang="en" sz="2400" b="0" dirty="0" err="1"/>
              <a:t>Dougu</a:t>
            </a:r>
            <a:r>
              <a:rPr lang="en" sz="2400" b="0" dirty="0"/>
              <a:t> Nam</a:t>
            </a:r>
          </a:p>
          <a:p>
            <a:pPr marL="0" indent="0">
              <a:lnSpc>
                <a:spcPct val="100000"/>
              </a:lnSpc>
            </a:pPr>
            <a:r>
              <a:rPr lang="en-US" sz="2400" b="0" dirty="0"/>
              <a:t>Dr. </a:t>
            </a:r>
            <a:r>
              <a:rPr lang="en-US" sz="2400" b="0" dirty="0" err="1"/>
              <a:t>Bukyung</a:t>
            </a:r>
            <a:r>
              <a:rPr lang="en-US" sz="2400" b="0" dirty="0"/>
              <a:t> </a:t>
            </a:r>
            <a:r>
              <a:rPr lang="en-US" sz="2400" b="0" dirty="0" err="1"/>
              <a:t>Baik</a:t>
            </a:r>
            <a:r>
              <a:rPr lang="en-US" sz="2400" b="0" dirty="0"/>
              <a:t> (TA)</a:t>
            </a:r>
            <a:endParaRPr lang="en" sz="2400" b="0" dirty="0"/>
          </a:p>
          <a:p>
            <a:pPr marL="0" indent="0"/>
            <a:endParaRPr sz="2400" b="0" dirty="0"/>
          </a:p>
          <a:p>
            <a:pPr marL="0" indent="0"/>
            <a:r>
              <a:rPr lang="en" sz="2400" b="0" dirty="0"/>
              <a:t>UNIST</a:t>
            </a:r>
            <a:endParaRPr sz="2400" b="0"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12th Oct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C13-F049-4ED1-BA1D-FE93670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01" y="369203"/>
            <a:ext cx="10515600" cy="4997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RNA-seq </a:t>
            </a:r>
            <a:r>
              <a:rPr lang="en-US" altLang="ko-KR" b="1" dirty="0"/>
              <a:t>raw</a:t>
            </a:r>
            <a:r>
              <a:rPr lang="en-US" altLang="ko-KR" dirty="0"/>
              <a:t> read count data</a:t>
            </a:r>
            <a:endParaRPr lang="ko-KR" altLang="en-US" dirty="0"/>
          </a:p>
        </p:txBody>
      </p:sp>
      <p:pic>
        <p:nvPicPr>
          <p:cNvPr id="6" name="Picture 2" descr="C:\Users\Dougu Nam\Desktop\gg.jpg">
            <a:extLst>
              <a:ext uri="{FF2B5EF4-FFF2-40B4-BE49-F238E27FC236}">
                <a16:creationId xmlns:a16="http://schemas.microsoft.com/office/drawing/2014/main" id="{B895247A-A452-45D3-AAF9-DDE218B1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38" y="1569695"/>
            <a:ext cx="6702425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13ECF0B-F354-479E-9A05-4B5A3A360C8B}"/>
              </a:ext>
            </a:extLst>
          </p:cNvPr>
          <p:cNvSpPr/>
          <p:nvPr/>
        </p:nvSpPr>
        <p:spPr>
          <a:xfrm rot="5400000">
            <a:off x="4598494" y="86177"/>
            <a:ext cx="155575" cy="27225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EDBC7CB-0372-43C2-AFAD-76782BA8493F}"/>
              </a:ext>
            </a:extLst>
          </p:cNvPr>
          <p:cNvSpPr/>
          <p:nvPr/>
        </p:nvSpPr>
        <p:spPr>
          <a:xfrm rot="5400000">
            <a:off x="7621888" y="83795"/>
            <a:ext cx="153988" cy="272256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AA8CFA2-1415-49A2-AAB8-967C3F5C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963" y="982320"/>
            <a:ext cx="749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B29674B-7980-490B-9FA1-1093CC6D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63" y="1001370"/>
            <a:ext cx="1177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Control</a:t>
            </a:r>
            <a:endParaRPr lang="ko-KR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08CC23-AF9E-4BF8-AD60-0358106A9CB9}"/>
              </a:ext>
            </a:extLst>
          </p:cNvPr>
          <p:cNvSpPr/>
          <p:nvPr/>
        </p:nvSpPr>
        <p:spPr>
          <a:xfrm>
            <a:off x="3149878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/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3F8A42-BFCA-454B-8FD6-B3F8CA21B58F}"/>
              </a:ext>
            </a:extLst>
          </p:cNvPr>
          <p:cNvSpPr/>
          <p:nvPr/>
        </p:nvSpPr>
        <p:spPr>
          <a:xfrm>
            <a:off x="3641743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/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371F6AC-ACAC-4641-8106-742ED53652FD}"/>
              </a:ext>
            </a:extLst>
          </p:cNvPr>
          <p:cNvSpPr/>
          <p:nvPr/>
        </p:nvSpPr>
        <p:spPr>
          <a:xfrm>
            <a:off x="4098723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/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CD61D1-BDC0-4447-B6D9-CAFF861C4910}"/>
              </a:ext>
            </a:extLst>
          </p:cNvPr>
          <p:cNvSpPr txBox="1"/>
          <p:nvPr/>
        </p:nvSpPr>
        <p:spPr>
          <a:xfrm>
            <a:off x="497127" y="6099685"/>
            <a:ext cx="199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Library size </a:t>
            </a:r>
            <a:r>
              <a:rPr lang="en-US" altLang="ko-KR" dirty="0"/>
              <a:t>or</a:t>
            </a:r>
          </a:p>
          <a:p>
            <a:r>
              <a:rPr lang="en-US" altLang="ko-KR" b="1" dirty="0"/>
              <a:t>Total read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/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BDF0A2A5-A835-471C-B6A0-B8F165B2F18F}"/>
              </a:ext>
            </a:extLst>
          </p:cNvPr>
          <p:cNvSpPr/>
          <p:nvPr/>
        </p:nvSpPr>
        <p:spPr>
          <a:xfrm>
            <a:off x="8804588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/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02112E2-47A6-4AF0-8015-362D54C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59" y="338617"/>
            <a:ext cx="415234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Why Normalization?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1F1426-D9D9-4E38-B305-7EC8E20765E5}"/>
              </a:ext>
            </a:extLst>
          </p:cNvPr>
          <p:cNvCxnSpPr/>
          <p:nvPr/>
        </p:nvCxnSpPr>
        <p:spPr>
          <a:xfrm>
            <a:off x="2307885" y="5061292"/>
            <a:ext cx="399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4D92C-2383-4C83-B759-220CC91E04D2}"/>
              </a:ext>
            </a:extLst>
          </p:cNvPr>
          <p:cNvSpPr/>
          <p:nvPr/>
        </p:nvSpPr>
        <p:spPr>
          <a:xfrm>
            <a:off x="2523785" y="4924767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E157-5E80-4112-B53A-DF9325306E88}"/>
              </a:ext>
            </a:extLst>
          </p:cNvPr>
          <p:cNvSpPr/>
          <p:nvPr/>
        </p:nvSpPr>
        <p:spPr>
          <a:xfrm>
            <a:off x="3487396" y="492000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28620B-AC85-42A3-9BD6-15959C8D3EA2}"/>
              </a:ext>
            </a:extLst>
          </p:cNvPr>
          <p:cNvSpPr/>
          <p:nvPr/>
        </p:nvSpPr>
        <p:spPr>
          <a:xfrm>
            <a:off x="4497046" y="4924767"/>
            <a:ext cx="547688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FAC3C-B46C-42E2-952B-99CEC1D49EB7}"/>
              </a:ext>
            </a:extLst>
          </p:cNvPr>
          <p:cNvSpPr/>
          <p:nvPr/>
        </p:nvSpPr>
        <p:spPr>
          <a:xfrm>
            <a:off x="5527334" y="4916831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48" name="TextBox 9">
            <a:extLst>
              <a:ext uri="{FF2B5EF4-FFF2-40B4-BE49-F238E27FC236}">
                <a16:creationId xmlns:a16="http://schemas.microsoft.com/office/drawing/2014/main" id="{78203058-5C6F-40D2-9F6C-68A25286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346" y="51930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49" name="TextBox 10">
            <a:extLst>
              <a:ext uri="{FF2B5EF4-FFF2-40B4-BE49-F238E27FC236}">
                <a16:creationId xmlns:a16="http://schemas.microsoft.com/office/drawing/2014/main" id="{3D20895C-35FF-401D-B472-0576D5CA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96" y="51946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50" name="TextBox 11">
            <a:extLst>
              <a:ext uri="{FF2B5EF4-FFF2-40B4-BE49-F238E27FC236}">
                <a16:creationId xmlns:a16="http://schemas.microsoft.com/office/drawing/2014/main" id="{C2A7789B-DFF6-4D52-8006-3F545956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46" y="5199405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85537286-F650-4AD2-B338-C621E5EB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434" y="51803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74C20-2F4B-4E49-B40C-4D7D495C989F}"/>
              </a:ext>
            </a:extLst>
          </p:cNvPr>
          <p:cNvSpPr/>
          <p:nvPr/>
        </p:nvSpPr>
        <p:spPr>
          <a:xfrm>
            <a:off x="2523785" y="47406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9CB9D-F7AF-4CC8-A3EE-D17C89C9AAB4}"/>
              </a:ext>
            </a:extLst>
          </p:cNvPr>
          <p:cNvSpPr/>
          <p:nvPr/>
        </p:nvSpPr>
        <p:spPr>
          <a:xfrm>
            <a:off x="2523785" y="46104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1EFA0B-77C6-46B0-A9D9-FBEF138F0CFA}"/>
              </a:ext>
            </a:extLst>
          </p:cNvPr>
          <p:cNvSpPr/>
          <p:nvPr/>
        </p:nvSpPr>
        <p:spPr>
          <a:xfrm>
            <a:off x="2523785" y="4478681"/>
            <a:ext cx="547687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2D977-4196-4069-AA4E-028B34E074C9}"/>
              </a:ext>
            </a:extLst>
          </p:cNvPr>
          <p:cNvSpPr/>
          <p:nvPr/>
        </p:nvSpPr>
        <p:spPr>
          <a:xfrm>
            <a:off x="2523785" y="43469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AF8B64-151F-4380-A66D-50CF6D06A370}"/>
              </a:ext>
            </a:extLst>
          </p:cNvPr>
          <p:cNvSpPr/>
          <p:nvPr/>
        </p:nvSpPr>
        <p:spPr>
          <a:xfrm>
            <a:off x="3487396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F149B-DB94-47F5-9526-C598179980E0}"/>
              </a:ext>
            </a:extLst>
          </p:cNvPr>
          <p:cNvSpPr/>
          <p:nvPr/>
        </p:nvSpPr>
        <p:spPr>
          <a:xfrm>
            <a:off x="3487396" y="4612031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0ED56D-8DAB-4DA4-B1CB-A6CCB45A90BE}"/>
              </a:ext>
            </a:extLst>
          </p:cNvPr>
          <p:cNvSpPr/>
          <p:nvPr/>
        </p:nvSpPr>
        <p:spPr>
          <a:xfrm>
            <a:off x="3487396" y="4480267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99992B-6511-4000-8809-085776113226}"/>
              </a:ext>
            </a:extLst>
          </p:cNvPr>
          <p:cNvSpPr/>
          <p:nvPr/>
        </p:nvSpPr>
        <p:spPr>
          <a:xfrm>
            <a:off x="3487396" y="43485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78CD5-A2B0-4C49-B982-DE0764B18EDA}"/>
              </a:ext>
            </a:extLst>
          </p:cNvPr>
          <p:cNvSpPr/>
          <p:nvPr/>
        </p:nvSpPr>
        <p:spPr>
          <a:xfrm>
            <a:off x="4497046" y="4742206"/>
            <a:ext cx="547688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DF74C-AA1D-4613-8B21-FFFDE12BBEBA}"/>
              </a:ext>
            </a:extLst>
          </p:cNvPr>
          <p:cNvSpPr/>
          <p:nvPr/>
        </p:nvSpPr>
        <p:spPr>
          <a:xfrm>
            <a:off x="5527334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2" name="TextBox 23">
            <a:extLst>
              <a:ext uri="{FF2B5EF4-FFF2-40B4-BE49-F238E27FC236}">
                <a16:creationId xmlns:a16="http://schemas.microsoft.com/office/drawing/2014/main" id="{FBA57FCB-ED4B-4EFE-BA7B-94E234F9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73" y="5745506"/>
            <a:ext cx="1552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Test sample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7E78D8A-56EC-4CD7-B881-95733392C87F}"/>
              </a:ext>
            </a:extLst>
          </p:cNvPr>
          <p:cNvCxnSpPr/>
          <p:nvPr/>
        </p:nvCxnSpPr>
        <p:spPr>
          <a:xfrm>
            <a:off x="6522697" y="5062880"/>
            <a:ext cx="399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5C8354-37A7-4AD8-AD5D-1CC81B380760}"/>
              </a:ext>
            </a:extLst>
          </p:cNvPr>
          <p:cNvSpPr/>
          <p:nvPr/>
        </p:nvSpPr>
        <p:spPr>
          <a:xfrm>
            <a:off x="6740184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BF645-1D57-4D8C-A9D6-7697833343CD}"/>
              </a:ext>
            </a:extLst>
          </p:cNvPr>
          <p:cNvSpPr/>
          <p:nvPr/>
        </p:nvSpPr>
        <p:spPr>
          <a:xfrm>
            <a:off x="7702210" y="4921592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0BD225-8B94-43BC-BC72-EE584590FAD5}"/>
              </a:ext>
            </a:extLst>
          </p:cNvPr>
          <p:cNvSpPr/>
          <p:nvPr/>
        </p:nvSpPr>
        <p:spPr>
          <a:xfrm>
            <a:off x="8713446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83117F-ED04-4C3D-9C77-E6AE48D36FED}"/>
              </a:ext>
            </a:extLst>
          </p:cNvPr>
          <p:cNvSpPr/>
          <p:nvPr/>
        </p:nvSpPr>
        <p:spPr>
          <a:xfrm>
            <a:off x="9742146" y="4918417"/>
            <a:ext cx="546100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8" name="TextBox 29">
            <a:extLst>
              <a:ext uri="{FF2B5EF4-FFF2-40B4-BE49-F238E27FC236}">
                <a16:creationId xmlns:a16="http://schemas.microsoft.com/office/drawing/2014/main" id="{D73B43AE-0898-49FA-B52E-19116F1B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160" y="5194642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69" name="TextBox 30">
            <a:extLst>
              <a:ext uri="{FF2B5EF4-FFF2-40B4-BE49-F238E27FC236}">
                <a16:creationId xmlns:a16="http://schemas.microsoft.com/office/drawing/2014/main" id="{14392083-5DF0-4991-9802-29489DE1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10" y="5196231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70" name="TextBox 31">
            <a:extLst>
              <a:ext uri="{FF2B5EF4-FFF2-40B4-BE49-F238E27FC236}">
                <a16:creationId xmlns:a16="http://schemas.microsoft.com/office/drawing/2014/main" id="{6CAD75C7-E5DA-4114-8065-A5F9103E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546" y="5200992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71" name="TextBox 32">
            <a:extLst>
              <a:ext uri="{FF2B5EF4-FFF2-40B4-BE49-F238E27FC236}">
                <a16:creationId xmlns:a16="http://schemas.microsoft.com/office/drawing/2014/main" id="{4B29891D-B1F4-49BC-B56E-2B17B2E8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246" y="51819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486104-9479-4516-BF20-B18C0EC36201}"/>
              </a:ext>
            </a:extLst>
          </p:cNvPr>
          <p:cNvSpPr/>
          <p:nvPr/>
        </p:nvSpPr>
        <p:spPr>
          <a:xfrm>
            <a:off x="6740184" y="472315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D16782-5968-48CB-B38A-61BF0B9EACE9}"/>
              </a:ext>
            </a:extLst>
          </p:cNvPr>
          <p:cNvSpPr/>
          <p:nvPr/>
        </p:nvSpPr>
        <p:spPr>
          <a:xfrm>
            <a:off x="7702210" y="47247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3E033-26D9-4C9C-90F4-C03E7E0E276C}"/>
              </a:ext>
            </a:extLst>
          </p:cNvPr>
          <p:cNvSpPr/>
          <p:nvPr/>
        </p:nvSpPr>
        <p:spPr>
          <a:xfrm>
            <a:off x="87134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0BBB5A-5AA3-439E-BCE1-D85F5C79F996}"/>
              </a:ext>
            </a:extLst>
          </p:cNvPr>
          <p:cNvSpPr/>
          <p:nvPr/>
        </p:nvSpPr>
        <p:spPr>
          <a:xfrm>
            <a:off x="97421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76" name="TextBox 43">
            <a:extLst>
              <a:ext uri="{FF2B5EF4-FFF2-40B4-BE49-F238E27FC236}">
                <a16:creationId xmlns:a16="http://schemas.microsoft.com/office/drawing/2014/main" id="{252CE6B6-764B-4F7E-B9B0-A54A3515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820" y="5745506"/>
            <a:ext cx="1909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Control sample</a:t>
            </a:r>
            <a:endParaRPr lang="ko-KR" altLang="en-US" sz="2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8118BA-0E3A-4C46-AA7F-F9CABC5A885B}"/>
              </a:ext>
            </a:extLst>
          </p:cNvPr>
          <p:cNvCxnSpPr/>
          <p:nvPr/>
        </p:nvCxnSpPr>
        <p:spPr>
          <a:xfrm>
            <a:off x="6417921" y="1856131"/>
            <a:ext cx="0" cy="399732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86D77E-8782-48B9-ABC7-83F42F18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2" y="2262530"/>
            <a:ext cx="15541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100 reads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DA18D6-181D-4893-A100-BB6BA18B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484" y="2246655"/>
            <a:ext cx="15557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/>
              <a:t>100 reads</a:t>
            </a:r>
            <a:endParaRPr lang="ko-KR" altLang="en-US" dirty="0"/>
          </a:p>
        </p:txBody>
      </p:sp>
      <p:sp>
        <p:nvSpPr>
          <p:cNvPr id="49" name="아래쪽 화살표 48">
            <a:extLst>
              <a:ext uri="{FF2B5EF4-FFF2-40B4-BE49-F238E27FC236}">
                <a16:creationId xmlns:a16="http://schemas.microsoft.com/office/drawing/2014/main" id="{55A80632-6415-4CEE-8545-BD272223AC2D}"/>
              </a:ext>
            </a:extLst>
          </p:cNvPr>
          <p:cNvSpPr/>
          <p:nvPr/>
        </p:nvSpPr>
        <p:spPr>
          <a:xfrm rot="2330985">
            <a:off x="3152434" y="2849905"/>
            <a:ext cx="196850" cy="817562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아래쪽 화살표 49">
            <a:extLst>
              <a:ext uri="{FF2B5EF4-FFF2-40B4-BE49-F238E27FC236}">
                <a16:creationId xmlns:a16="http://schemas.microsoft.com/office/drawing/2014/main" id="{F1ED39CD-C89E-44F8-BC6F-8BFD7C69F718}"/>
              </a:ext>
            </a:extLst>
          </p:cNvPr>
          <p:cNvSpPr/>
          <p:nvPr/>
        </p:nvSpPr>
        <p:spPr>
          <a:xfrm rot="999028">
            <a:off x="3760446" y="2957855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1" name="아래쪽 화살표 50">
            <a:extLst>
              <a:ext uri="{FF2B5EF4-FFF2-40B4-BE49-F238E27FC236}">
                <a16:creationId xmlns:a16="http://schemas.microsoft.com/office/drawing/2014/main" id="{938B7183-63D3-421F-ABD2-79C72286D6E3}"/>
              </a:ext>
            </a:extLst>
          </p:cNvPr>
          <p:cNvSpPr/>
          <p:nvPr/>
        </p:nvSpPr>
        <p:spPr>
          <a:xfrm rot="20910235">
            <a:off x="4566897" y="2992780"/>
            <a:ext cx="239713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아래쪽 화살표 51">
            <a:extLst>
              <a:ext uri="{FF2B5EF4-FFF2-40B4-BE49-F238E27FC236}">
                <a16:creationId xmlns:a16="http://schemas.microsoft.com/office/drawing/2014/main" id="{1E3EBBD0-5447-415F-9030-662F51319CD6}"/>
              </a:ext>
            </a:extLst>
          </p:cNvPr>
          <p:cNvSpPr/>
          <p:nvPr/>
        </p:nvSpPr>
        <p:spPr>
          <a:xfrm rot="19526306">
            <a:off x="5147921" y="2914993"/>
            <a:ext cx="26035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A0635927-1C2F-465F-99CC-FA32234B879D}"/>
              </a:ext>
            </a:extLst>
          </p:cNvPr>
          <p:cNvSpPr/>
          <p:nvPr/>
        </p:nvSpPr>
        <p:spPr>
          <a:xfrm rot="2330985">
            <a:off x="7451384" y="2937218"/>
            <a:ext cx="196850" cy="815975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312A846-BA6B-46A6-BEFA-DF2BB023C33C}"/>
              </a:ext>
            </a:extLst>
          </p:cNvPr>
          <p:cNvSpPr/>
          <p:nvPr/>
        </p:nvSpPr>
        <p:spPr>
          <a:xfrm rot="999028">
            <a:off x="8059396" y="3045167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8F3938C1-AD5F-40BC-A8EE-B80DC1175F68}"/>
              </a:ext>
            </a:extLst>
          </p:cNvPr>
          <p:cNvSpPr/>
          <p:nvPr/>
        </p:nvSpPr>
        <p:spPr>
          <a:xfrm rot="20910235">
            <a:off x="8865846" y="3080093"/>
            <a:ext cx="24130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6" name="아래쪽 화살표 55">
            <a:extLst>
              <a:ext uri="{FF2B5EF4-FFF2-40B4-BE49-F238E27FC236}">
                <a16:creationId xmlns:a16="http://schemas.microsoft.com/office/drawing/2014/main" id="{3E577A96-6414-40D5-8EF1-091B4448B06D}"/>
              </a:ext>
            </a:extLst>
          </p:cNvPr>
          <p:cNvSpPr/>
          <p:nvPr/>
        </p:nvSpPr>
        <p:spPr>
          <a:xfrm rot="19526306">
            <a:off x="9446871" y="3000717"/>
            <a:ext cx="261938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6994F-5638-46D3-BADB-40D0BD50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85" y="4270718"/>
            <a:ext cx="1017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CB9743-F2AD-4E0F-92BC-9671E390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84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76CE3-9DFB-400E-BE69-FF6FA1DB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496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B0592-3A95-4605-8B38-142428EA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496" y="4269131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52AA6A-0EEB-406A-AC8D-23766FE15729}"/>
              </a:ext>
            </a:extLst>
          </p:cNvPr>
          <p:cNvSpPr txBox="1"/>
          <p:nvPr/>
        </p:nvSpPr>
        <p:spPr>
          <a:xfrm>
            <a:off x="2323759" y="3954806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D081F-0F1D-4C91-AC80-8912129758C8}"/>
              </a:ext>
            </a:extLst>
          </p:cNvPr>
          <p:cNvSpPr txBox="1"/>
          <p:nvPr/>
        </p:nvSpPr>
        <p:spPr>
          <a:xfrm>
            <a:off x="3252446" y="3951631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3F3935-7F99-45F4-9C66-85AF64043A67}"/>
              </a:ext>
            </a:extLst>
          </p:cNvPr>
          <p:cNvSpPr txBox="1"/>
          <p:nvPr/>
        </p:nvSpPr>
        <p:spPr>
          <a:xfrm>
            <a:off x="6521110" y="427548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4FA1D-FBE8-4E1D-9BBE-31E864985D2A}"/>
              </a:ext>
            </a:extLst>
          </p:cNvPr>
          <p:cNvSpPr txBox="1"/>
          <p:nvPr/>
        </p:nvSpPr>
        <p:spPr>
          <a:xfrm>
            <a:off x="7467260" y="426913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D4E237-9931-4CEF-97E9-8A96379322F1}"/>
              </a:ext>
            </a:extLst>
          </p:cNvPr>
          <p:cNvSpPr/>
          <p:nvPr/>
        </p:nvSpPr>
        <p:spPr>
          <a:xfrm>
            <a:off x="1675269" y="4434808"/>
            <a:ext cx="546092" cy="314325"/>
          </a:xfrm>
          <a:prstGeom prst="rightArrow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71EC0-F0B2-4F87-ADF4-FE34D822328A}"/>
              </a:ext>
            </a:extLst>
          </p:cNvPr>
          <p:cNvSpPr txBox="1"/>
          <p:nvPr/>
        </p:nvSpPr>
        <p:spPr>
          <a:xfrm>
            <a:off x="364469" y="4439984"/>
            <a:ext cx="121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#Transcripts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25929E-77FD-41A4-9E39-CF1FCD6D2F84}"/>
              </a:ext>
            </a:extLst>
          </p:cNvPr>
          <p:cNvSpPr txBox="1"/>
          <p:nvPr/>
        </p:nvSpPr>
        <p:spPr>
          <a:xfrm>
            <a:off x="509936" y="3966116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#Reads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B5CB9A6-88B7-412B-AE1F-E74DA53E8BA5}"/>
              </a:ext>
            </a:extLst>
          </p:cNvPr>
          <p:cNvSpPr/>
          <p:nvPr/>
        </p:nvSpPr>
        <p:spPr>
          <a:xfrm>
            <a:off x="1681623" y="3950192"/>
            <a:ext cx="546092" cy="314325"/>
          </a:xfrm>
          <a:prstGeom prst="rightArrow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79773-3B17-4E49-B619-CC8D306BBF46}"/>
              </a:ext>
            </a:extLst>
          </p:cNvPr>
          <p:cNvSpPr/>
          <p:nvPr/>
        </p:nvSpPr>
        <p:spPr>
          <a:xfrm>
            <a:off x="6417921" y="786222"/>
            <a:ext cx="3980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library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RNA composition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 animBg="1"/>
      <p:bldP spid="10" grpId="0"/>
      <p:bldP spid="67" grpId="0"/>
      <p:bldP spid="68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240643A-2CE5-47EC-9709-E367F3B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28" y="439655"/>
            <a:ext cx="9119937" cy="795878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DESeq2 (Love et al., </a:t>
            </a:r>
            <a:r>
              <a:rPr lang="en-US" altLang="ko-KR" sz="3100" i="1" dirty="0"/>
              <a:t>Genome Biology </a:t>
            </a:r>
            <a:r>
              <a:rPr lang="en-US" altLang="ko-KR" sz="3100" dirty="0"/>
              <a:t>2014)</a:t>
            </a:r>
            <a:endParaRPr lang="ko-KR" altLang="en-US" sz="3600" dirty="0"/>
          </a:p>
        </p:txBody>
      </p:sp>
      <p:pic>
        <p:nvPicPr>
          <p:cNvPr id="4" name="Picture 4" descr="C:\Users\Dougu\Desktop\aa.jpg">
            <a:extLst>
              <a:ext uri="{FF2B5EF4-FFF2-40B4-BE49-F238E27FC236}">
                <a16:creationId xmlns:a16="http://schemas.microsoft.com/office/drawing/2014/main" id="{D1288162-7E7A-45A9-A104-C7DED101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5" y="1559697"/>
            <a:ext cx="42497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3AA77-AC22-4746-87CD-AE0C9EF5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535" y="1942068"/>
            <a:ext cx="22002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Size factor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1A655599-419A-4EF2-A4D1-FF8EFB836579}"/>
              </a:ext>
            </a:extLst>
          </p:cNvPr>
          <p:cNvSpPr/>
          <p:nvPr/>
        </p:nvSpPr>
        <p:spPr>
          <a:xfrm>
            <a:off x="4471823" y="1972247"/>
            <a:ext cx="652462" cy="37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2928" y="1357162"/>
                <a:ext cx="7339289" cy="5163815"/>
              </a:xfrm>
            </p:spPr>
            <p:txBody>
              <a:bodyPr>
                <a:normAutofit fontScale="77500" lnSpcReduction="20000"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Estimation of </a:t>
                </a:r>
                <a:r>
                  <a:rPr lang="en-US" altLang="ko-KR" b="1" dirty="0"/>
                  <a:t>size factor </a:t>
                </a:r>
                <a:r>
                  <a:rPr lang="en-US" altLang="ko-KR" dirty="0"/>
                  <a:t>for each sample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dirty="0"/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Normalized data: </a:t>
                </a:r>
                <a:r>
                  <a:rPr lang="en-US" altLang="ko-KR" i="1" dirty="0"/>
                  <a:t>N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From normalized data</a:t>
                </a:r>
                <a:r>
                  <a:rPr lang="en-US" altLang="ko-KR" dirty="0"/>
                  <a:t>, DESeq2 can estimate </a:t>
                </a:r>
                <a:r>
                  <a:rPr lang="en-US" altLang="ko-KR" b="1" dirty="0"/>
                  <a:t>mean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variance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fold change</a:t>
                </a:r>
                <a:r>
                  <a:rPr lang="en-US" altLang="ko-KR" dirty="0"/>
                  <a:t> for each gene (using empirical Bayes </a:t>
                </a:r>
                <a:r>
                  <a:rPr lang="en-US" altLang="ko-KR" b="1" dirty="0"/>
                  <a:t>shrinkage</a:t>
                </a:r>
                <a:r>
                  <a:rPr lang="en-US" altLang="ko-KR" dirty="0"/>
                  <a:t>)</a:t>
                </a:r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Generalized linear model (GLM) </a:t>
                </a:r>
                <a:r>
                  <a:rPr lang="en-US" altLang="ko-KR" dirty="0"/>
                  <a:t>of DESeq2 </a:t>
                </a:r>
                <a:r>
                  <a:rPr lang="en" altLang="ko-Kore-KR" dirty="0"/>
                  <a:t>provides the flexibility for </a:t>
                </a:r>
                <a:r>
                  <a:rPr lang="en" altLang="ko-Kore-KR" u="sng" dirty="0"/>
                  <a:t>complex experimental designs</a:t>
                </a:r>
              </a:p>
            </p:txBody>
          </p:sp>
        </mc:Choice>
        <mc:Fallback xmlns="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2928" y="1357162"/>
                <a:ext cx="7339289" cy="5163815"/>
              </a:xfrm>
              <a:blipFill>
                <a:blip r:embed="rId3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D497344-9744-8913-EBC2-CB29DE1B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93" y="3460857"/>
            <a:ext cx="3242087" cy="3339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04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Limma</a:t>
            </a:r>
            <a:r>
              <a:rPr lang="en-US" altLang="ko-KR" sz="3600" dirty="0"/>
              <a:t> (</a:t>
            </a:r>
            <a:r>
              <a:rPr lang="en-US" altLang="ko-KR" sz="3600" dirty="0" err="1"/>
              <a:t>voom</a:t>
            </a:r>
            <a:r>
              <a:rPr lang="en-US" altLang="ko-KR" sz="3600" dirty="0"/>
              <a:t>): linear modeling and differential expression analysis of </a:t>
            </a:r>
            <a:r>
              <a:rPr lang="en-US" altLang="ko-KR" sz="3600" b="1" dirty="0"/>
              <a:t>microarray</a:t>
            </a:r>
            <a:r>
              <a:rPr lang="en-US" altLang="ko-KR" sz="3600" dirty="0"/>
              <a:t> and </a:t>
            </a:r>
            <a:r>
              <a:rPr lang="en-US" altLang="ko-KR" sz="3600" b="1" dirty="0"/>
              <a:t>RNA-seq </a:t>
            </a:r>
            <a:r>
              <a:rPr lang="en-US" altLang="ko-KR" sz="3600" dirty="0"/>
              <a:t>(Ritchie et al., </a:t>
            </a:r>
            <a:r>
              <a:rPr lang="en-US" altLang="ko-KR" sz="3600" i="1" dirty="0"/>
              <a:t>NAR</a:t>
            </a:r>
            <a:r>
              <a:rPr lang="en-US" altLang="ko-KR" sz="3600" dirty="0"/>
              <a:t> 2015)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8282"/>
            <a:ext cx="7433201" cy="44418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Widely used pipeline for differential analysis of microarray data</a:t>
            </a:r>
          </a:p>
          <a:p>
            <a:r>
              <a:rPr lang="en-US" altLang="ko-KR" dirty="0"/>
              <a:t>RNA-seq data are log-normalized (log-</a:t>
            </a:r>
            <a:r>
              <a:rPr lang="en-US" altLang="ko-KR" dirty="0" err="1"/>
              <a:t>cpm</a:t>
            </a:r>
            <a:r>
              <a:rPr lang="en-US" altLang="ko-KR" dirty="0"/>
              <a:t>) to be used for </a:t>
            </a:r>
            <a:r>
              <a:rPr lang="en-US" altLang="ko-KR" dirty="0" err="1"/>
              <a:t>limma</a:t>
            </a:r>
            <a:endParaRPr lang="ko-KR" altLang="en-US" dirty="0"/>
          </a:p>
          <a:p>
            <a:r>
              <a:rPr lang="en-US" altLang="ko-KR" dirty="0"/>
              <a:t>(Bayesian) </a:t>
            </a:r>
            <a:r>
              <a:rPr lang="en-US" altLang="ko-KR" b="1" dirty="0"/>
              <a:t>moderated </a:t>
            </a:r>
            <a:r>
              <a:rPr lang="en-US" altLang="ko-KR" b="1" i="1" u="sng" dirty="0"/>
              <a:t>t</a:t>
            </a:r>
            <a:r>
              <a:rPr lang="en-US" altLang="ko-KR" b="1" u="sng" dirty="0"/>
              <a:t>-test</a:t>
            </a:r>
            <a:r>
              <a:rPr lang="en-US" altLang="ko-KR" b="1" dirty="0"/>
              <a:t> </a:t>
            </a:r>
            <a:r>
              <a:rPr lang="en-US" altLang="ko-KR" dirty="0"/>
              <a:t>is used to perform differential expression analysis with observation weight (</a:t>
            </a:r>
            <a:r>
              <a:rPr lang="en-US" altLang="ko-KR" dirty="0" err="1"/>
              <a:t>voom</a:t>
            </a:r>
            <a:r>
              <a:rPr lang="en-US" altLang="ko-KR" dirty="0"/>
              <a:t>)</a:t>
            </a:r>
          </a:p>
          <a:p>
            <a:r>
              <a:rPr lang="en-US" altLang="ko-KR" u="sng" dirty="0"/>
              <a:t>Generalized linear models </a:t>
            </a:r>
            <a:r>
              <a:rPr lang="en-US" altLang="ko-KR" dirty="0"/>
              <a:t>are used to account for various </a:t>
            </a:r>
            <a:r>
              <a:rPr lang="en-US" altLang="ko-KR" u="sng" dirty="0"/>
              <a:t>experimental designs</a:t>
            </a:r>
            <a:r>
              <a:rPr lang="en-US" altLang="ko-KR" dirty="0"/>
              <a:t> (e.g., multiple group comparison, batch effects, numerical covariates)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2" y="1657953"/>
            <a:ext cx="3346450" cy="2279999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3C744C9-DBAB-A770-7381-F26A9D5CF829}"/>
              </a:ext>
            </a:extLst>
          </p:cNvPr>
          <p:cNvSpPr/>
          <p:nvPr/>
        </p:nvSpPr>
        <p:spPr>
          <a:xfrm>
            <a:off x="9959121" y="4133088"/>
            <a:ext cx="543415" cy="513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30D39-6628-D5A2-CCAF-292D3C219883}"/>
              </a:ext>
            </a:extLst>
          </p:cNvPr>
          <p:cNvSpPr txBox="1"/>
          <p:nvPr/>
        </p:nvSpPr>
        <p:spPr>
          <a:xfrm>
            <a:off x="8753875" y="47548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Estimates quality weight </a:t>
            </a:r>
          </a:p>
          <a:p>
            <a:r>
              <a:rPr kumimoji="1" lang="en-US" altLang="ko-Kore-KR" dirty="0"/>
              <a:t>for individual count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57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D32-88C7-9F91-9388-B4C738B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61" y="659587"/>
            <a:ext cx="3127684" cy="1461822"/>
          </a:xfrm>
        </p:spPr>
        <p:txBody>
          <a:bodyPr>
            <a:normAutofit fontScale="90000"/>
          </a:bodyPr>
          <a:lstStyle/>
          <a:p>
            <a:pPr latinLnBrk="0"/>
            <a:r>
              <a:rPr kumimoji="1" lang="en-US" altLang="ko-Kore-KR" sz="2800" dirty="0"/>
              <a:t>Benchmark in RNA-seq DE analysis</a:t>
            </a:r>
            <a:br>
              <a:rPr kumimoji="1" lang="en-US" altLang="ko-Kore-KR" sz="3600" dirty="0"/>
            </a:b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Baik</a:t>
            </a:r>
            <a:r>
              <a:rPr kumimoji="1" lang="en-US" altLang="ko-Kore-KR" sz="2400" dirty="0"/>
              <a:t> et al. </a:t>
            </a:r>
            <a:r>
              <a:rPr kumimoji="1" lang="en-US" altLang="ko-Kore-KR" sz="2400" dirty="0" err="1"/>
              <a:t>Plos</a:t>
            </a:r>
            <a:r>
              <a:rPr kumimoji="1" lang="en-US" altLang="ko-Kore-KR" sz="2400" dirty="0"/>
              <a:t> One, 2016)</a:t>
            </a:r>
            <a:endParaRPr kumimoji="1" lang="ko-Kore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93F1D-7D27-D2F5-0972-45F0A80D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2" y="151602"/>
            <a:ext cx="8589680" cy="6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47AF7-86E7-4D00-1D38-6E0B54F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37" y="1269075"/>
            <a:ext cx="3116959" cy="1325563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ko-Kore-KR" sz="2400" dirty="0"/>
              <a:t>Comparison of false positive control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16EB7-3C48-81B8-802B-51B7719B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28" y="642692"/>
            <a:ext cx="7772400" cy="5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7F22-0737-F696-5912-B7F8359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62"/>
          </a:xfrm>
        </p:spPr>
        <p:txBody>
          <a:bodyPr/>
          <a:lstStyle/>
          <a:p>
            <a:r>
              <a:rPr kumimoji="1" lang="en-US" altLang="ko-Kore-KR" dirty="0"/>
              <a:t>Recommended methods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838AE-A99B-B77F-0B19-B554CAD5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145"/>
            <a:ext cx="10515600" cy="4525818"/>
          </a:xfrm>
        </p:spPr>
        <p:txBody>
          <a:bodyPr/>
          <a:lstStyle/>
          <a:p>
            <a:pPr latinLnBrk="0"/>
            <a:r>
              <a:rPr kumimoji="1" lang="en-US" altLang="ko-Kore-KR" dirty="0"/>
              <a:t>DESeq2 performed the best in AUC and sensitivity, but it yielded a number of false positives for small sample size</a:t>
            </a:r>
          </a:p>
          <a:p>
            <a:pPr latinLnBrk="0"/>
            <a:r>
              <a:rPr kumimoji="1" lang="en-US" altLang="ko-Kore-KR" dirty="0" err="1"/>
              <a:t>edgeR.ql</a:t>
            </a:r>
            <a:r>
              <a:rPr kumimoji="1" lang="en-US" altLang="ko-Kore-KR" dirty="0"/>
              <a:t> (quasi-likelihood) and </a:t>
            </a:r>
            <a:r>
              <a:rPr kumimoji="1" lang="en-US" altLang="ko-Kore-KR" dirty="0" err="1"/>
              <a:t>limma-voom</a:t>
            </a:r>
            <a:r>
              <a:rPr kumimoji="1" lang="en-US" altLang="ko-Kore-KR" dirty="0"/>
              <a:t> showed a good AUC and false positive control, but their sensitivities were very low</a:t>
            </a:r>
          </a:p>
          <a:p>
            <a:pPr latinLnBrk="0"/>
            <a:r>
              <a:rPr kumimoji="1" lang="en-US" altLang="ko-Kore-KR" dirty="0" err="1"/>
              <a:t>edgeR.rb</a:t>
            </a:r>
            <a:r>
              <a:rPr kumimoji="1" lang="en-US" altLang="ko-Kore-KR" dirty="0"/>
              <a:t> (robust) performed the best when the data included a number of outlier counts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96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573-D254-4F26-942A-1E40707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28"/>
            <a:ext cx="10515600" cy="818811"/>
          </a:xfrm>
        </p:spPr>
        <p:txBody>
          <a:bodyPr/>
          <a:lstStyle/>
          <a:p>
            <a:r>
              <a:rPr lang="en-US" altLang="ko-KR" dirty="0"/>
              <a:t>Covariates in DE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539-2DFF-42AF-AE74-ACED660E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861"/>
            <a:ext cx="10515600" cy="4973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Independent variables can affect the analysis considerably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Example: batch, age, sex, smoking, exercise, annual income, ethnical groups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Suppose a gene was significantly upregulated in test group compared to control group, but what if the test group included many heavy smokers? Can we still claim the upregulation of that gene?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We can include such “covariates” in our differential analyses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If our analysis included the covariates “age” and “smoking” for example, we can declare that “our analysis was </a:t>
            </a:r>
            <a:r>
              <a:rPr lang="en-US" altLang="ko-KR" sz="2400" u="sng" dirty="0"/>
              <a:t>adjusted for age and smoking</a:t>
            </a:r>
            <a:r>
              <a:rPr lang="en-US" altLang="ko-KR" sz="2400" dirty="0"/>
              <a:t>”. This means the bias caused by those covariates were removed in our analysis, providing </a:t>
            </a:r>
            <a:r>
              <a:rPr lang="en-US" altLang="ko-KR" sz="2400" u="sng" dirty="0"/>
              <a:t>more reliable results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118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E77FD-B6A6-BE88-0CE7-A732E3B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/>
              <a:t>How to include a covariate in DE analysis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996D3-3E50-3D20-ECE3-01F74CF5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4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E5D78-286B-1583-30C2-BA80B664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Function enrichment analysis for gene list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5C67A-3543-9147-6F89-EF464C19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3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828263EE-EA93-455E-BCC3-02A3B25F74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3944" y="2651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cs typeface="Arial" panose="020B0604020202020204" pitchFamily="34" charset="0"/>
              </a:rPr>
              <a:t>Identifying differentially expressed genes (DEGs) : </a:t>
            </a:r>
            <a:r>
              <a:rPr lang="en-US" altLang="ko-KR" sz="3200" b="1" dirty="0">
                <a:cs typeface="Arial" panose="020B0604020202020204" pitchFamily="34" charset="0"/>
              </a:rPr>
              <a:t>Multiple testing correction</a:t>
            </a:r>
            <a:endParaRPr lang="ko-KR" altLang="en-US" sz="3200" b="1" dirty="0"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1B78B57-81A4-4A4D-A562-D72C0F18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1951438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7699C1B-BDC4-4E15-A1C3-87C1A967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3721500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290582C-958B-45D6-A81B-78D7BAFA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5299474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28678" name="Object 2">
            <a:extLst>
              <a:ext uri="{FF2B5EF4-FFF2-40B4-BE49-F238E27FC236}">
                <a16:creationId xmlns:a16="http://schemas.microsoft.com/office/drawing/2014/main" id="{0CBDBC1E-BA61-4B31-8A76-B1BF2297F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95153"/>
              </p:ext>
            </p:extLst>
          </p:nvPr>
        </p:nvGraphicFramePr>
        <p:xfrm>
          <a:off x="3853834" y="4729563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28678" name="Object 2">
                        <a:extLst>
                          <a:ext uri="{FF2B5EF4-FFF2-40B4-BE49-F238E27FC236}">
                            <a16:creationId xmlns:a16="http://schemas.microsoft.com/office/drawing/2014/main" id="{0CBDBC1E-BA61-4B31-8A76-B1BF2297F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834" y="4729563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2">
            <a:extLst>
              <a:ext uri="{FF2B5EF4-FFF2-40B4-BE49-F238E27FC236}">
                <a16:creationId xmlns:a16="http://schemas.microsoft.com/office/drawing/2014/main" id="{92578666-6B2D-4026-A3EB-1778C8A4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1951438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71D361DB-87A3-4585-ADE4-31F9B312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22" y="3721500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1" name="Rectangle 14">
            <a:extLst>
              <a:ext uri="{FF2B5EF4-FFF2-40B4-BE49-F238E27FC236}">
                <a16:creationId xmlns:a16="http://schemas.microsoft.com/office/drawing/2014/main" id="{815A8F55-666A-4EA5-9D3B-63ADA4B8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5299474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B0304E01-7E33-488D-97F3-793E2B779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519" y="1591074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885F029E-2E32-42FD-8157-00082E47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59" y="1567262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FFEE31E7-F406-4383-8C27-1B9AC040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07526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BF88BB39-E750-4A59-BD89-F718B421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3244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F04E4214-2906-4829-9404-CC102C0B3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5403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24E8CC39-89D3-4CC5-910C-C16020791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234" y="3792937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3" name="Line 22">
            <a:extLst>
              <a:ext uri="{FF2B5EF4-FFF2-40B4-BE49-F238E27FC236}">
                <a16:creationId xmlns:a16="http://schemas.microsoft.com/office/drawing/2014/main" id="{B2A0D8EF-FA8C-4DB3-8F08-B69E60D1F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625991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4" name="Line 23">
            <a:extLst>
              <a:ext uri="{FF2B5EF4-FFF2-40B4-BE49-F238E27FC236}">
                <a16:creationId xmlns:a16="http://schemas.microsoft.com/office/drawing/2014/main" id="{61F197A0-5639-4833-9E29-62112D1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54712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5" name="Line 24">
            <a:extLst>
              <a:ext uri="{FF2B5EF4-FFF2-40B4-BE49-F238E27FC236}">
                <a16:creationId xmlns:a16="http://schemas.microsoft.com/office/drawing/2014/main" id="{B50D579B-5897-4364-94BF-4ECBF33F7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329637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6828" name="Object 6">
            <a:extLst>
              <a:ext uri="{FF2B5EF4-FFF2-40B4-BE49-F238E27FC236}">
                <a16:creationId xmlns:a16="http://schemas.microsoft.com/office/drawing/2014/main" id="{474C0624-CC33-46DC-B543-02F11ACE0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31327"/>
              </p:ext>
            </p:extLst>
          </p:nvPr>
        </p:nvGraphicFramePr>
        <p:xfrm>
          <a:off x="6079509" y="1895875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76828" name="Object 6">
                        <a:extLst>
                          <a:ext uri="{FF2B5EF4-FFF2-40B4-BE49-F238E27FC236}">
                            <a16:creationId xmlns:a16="http://schemas.microsoft.com/office/drawing/2014/main" id="{474C0624-CC33-46DC-B543-02F11ACE0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09" y="1895875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7">
            <a:extLst>
              <a:ext uri="{FF2B5EF4-FFF2-40B4-BE49-F238E27FC236}">
                <a16:creationId xmlns:a16="http://schemas.microsoft.com/office/drawing/2014/main" id="{617BFA4E-5E90-4F93-88A0-6F7495BF7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247"/>
              </p:ext>
            </p:extLst>
          </p:nvPr>
        </p:nvGraphicFramePr>
        <p:xfrm>
          <a:off x="6063633" y="2149874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76829" name="Object 7">
                        <a:extLst>
                          <a:ext uri="{FF2B5EF4-FFF2-40B4-BE49-F238E27FC236}">
                            <a16:creationId xmlns:a16="http://schemas.microsoft.com/office/drawing/2014/main" id="{617BFA4E-5E90-4F93-88A0-6F7495BF7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633" y="2149874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8">
            <a:extLst>
              <a:ext uri="{FF2B5EF4-FFF2-40B4-BE49-F238E27FC236}">
                <a16:creationId xmlns:a16="http://schemas.microsoft.com/office/drawing/2014/main" id="{0987671E-89A4-47BC-B343-BC62003B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81795"/>
              </p:ext>
            </p:extLst>
          </p:nvPr>
        </p:nvGraphicFramePr>
        <p:xfrm>
          <a:off x="6071572" y="2402287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76830" name="Object 8">
                        <a:extLst>
                          <a:ext uri="{FF2B5EF4-FFF2-40B4-BE49-F238E27FC236}">
                            <a16:creationId xmlns:a16="http://schemas.microsoft.com/office/drawing/2014/main" id="{0987671E-89A4-47BC-B343-BC62003B9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572" y="2402287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9">
            <a:extLst>
              <a:ext uri="{FF2B5EF4-FFF2-40B4-BE49-F238E27FC236}">
                <a16:creationId xmlns:a16="http://schemas.microsoft.com/office/drawing/2014/main" id="{362B0916-9B54-4A60-B60B-863ACF01F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85"/>
              </p:ext>
            </p:extLst>
          </p:nvPr>
        </p:nvGraphicFramePr>
        <p:xfrm>
          <a:off x="6069983" y="3623075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76831" name="Object 9">
                        <a:extLst>
                          <a:ext uri="{FF2B5EF4-FFF2-40B4-BE49-F238E27FC236}">
                            <a16:creationId xmlns:a16="http://schemas.microsoft.com/office/drawing/2014/main" id="{362B0916-9B54-4A60-B60B-863ACF01F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3623075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10">
            <a:extLst>
              <a:ext uri="{FF2B5EF4-FFF2-40B4-BE49-F238E27FC236}">
                <a16:creationId xmlns:a16="http://schemas.microsoft.com/office/drawing/2014/main" id="{CE63FBDA-53B0-43A0-A58A-61564437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10204"/>
              </p:ext>
            </p:extLst>
          </p:nvPr>
        </p:nvGraphicFramePr>
        <p:xfrm>
          <a:off x="6069983" y="6097987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76832" name="Object 10">
                        <a:extLst>
                          <a:ext uri="{FF2B5EF4-FFF2-40B4-BE49-F238E27FC236}">
                            <a16:creationId xmlns:a16="http://schemas.microsoft.com/office/drawing/2014/main" id="{CE63FBDA-53B0-43A0-A58A-61564437C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6097987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11">
            <a:extLst>
              <a:ext uri="{FF2B5EF4-FFF2-40B4-BE49-F238E27FC236}">
                <a16:creationId xmlns:a16="http://schemas.microsoft.com/office/drawing/2014/main" id="{8B10C4C2-364C-4A82-AF73-D34FA063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0740"/>
              </p:ext>
            </p:extLst>
          </p:nvPr>
        </p:nvGraphicFramePr>
        <p:xfrm>
          <a:off x="6081097" y="288171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76836" name="Object 11">
                        <a:extLst>
                          <a:ext uri="{FF2B5EF4-FFF2-40B4-BE49-F238E27FC236}">
                            <a16:creationId xmlns:a16="http://schemas.microsoft.com/office/drawing/2014/main" id="{8B10C4C2-364C-4A82-AF73-D34FA063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97" y="288171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12">
            <a:extLst>
              <a:ext uri="{FF2B5EF4-FFF2-40B4-BE49-F238E27FC236}">
                <a16:creationId xmlns:a16="http://schemas.microsoft.com/office/drawing/2014/main" id="{936BF363-6183-4140-A98E-293D92F0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17925"/>
              </p:ext>
            </p:extLst>
          </p:nvPr>
        </p:nvGraphicFramePr>
        <p:xfrm>
          <a:off x="6106497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76837" name="Object 12">
                        <a:extLst>
                          <a:ext uri="{FF2B5EF4-FFF2-40B4-BE49-F238E27FC236}">
                            <a16:creationId xmlns:a16="http://schemas.microsoft.com/office/drawing/2014/main" id="{936BF363-6183-4140-A98E-293D92F07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497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047E96BC-4FC9-4617-B737-4F7DFF0DE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93099"/>
              </p:ext>
            </p:extLst>
          </p:nvPr>
        </p:nvGraphicFramePr>
        <p:xfrm>
          <a:off x="2266333" y="1884762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047E96BC-4FC9-4617-B737-4F7DFF0DE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33" y="1884762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extLst>
              <a:ext uri="{FF2B5EF4-FFF2-40B4-BE49-F238E27FC236}">
                <a16:creationId xmlns:a16="http://schemas.microsoft.com/office/drawing/2014/main" id="{B2DC3CFB-6593-4354-AC17-6E71A91E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90383"/>
              </p:ext>
            </p:extLst>
          </p:nvPr>
        </p:nvGraphicFramePr>
        <p:xfrm>
          <a:off x="2267921" y="2100662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28699" name="Object 27">
                        <a:extLst>
                          <a:ext uri="{FF2B5EF4-FFF2-40B4-BE49-F238E27FC236}">
                            <a16:creationId xmlns:a16="http://schemas.microsoft.com/office/drawing/2014/main" id="{B2DC3CFB-6593-4354-AC17-6E71A91E6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921" y="2100662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BE0BF3F-951C-46FE-9DF8-CC782A43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9645"/>
              </p:ext>
            </p:extLst>
          </p:nvPr>
        </p:nvGraphicFramePr>
        <p:xfrm>
          <a:off x="2275859" y="2311799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BE0BF3F-951C-46FE-9DF8-CC782A43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59" y="2311799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13">
            <a:extLst>
              <a:ext uri="{FF2B5EF4-FFF2-40B4-BE49-F238E27FC236}">
                <a16:creationId xmlns:a16="http://schemas.microsoft.com/office/drawing/2014/main" id="{A9A16E7E-2232-4023-8836-FA483A049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9397"/>
              </p:ext>
            </p:extLst>
          </p:nvPr>
        </p:nvGraphicFramePr>
        <p:xfrm>
          <a:off x="2217122" y="3721500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28701" name="Object 13">
                        <a:extLst>
                          <a:ext uri="{FF2B5EF4-FFF2-40B4-BE49-F238E27FC236}">
                            <a16:creationId xmlns:a16="http://schemas.microsoft.com/office/drawing/2014/main" id="{A9A16E7E-2232-4023-8836-FA483A049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3721500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4">
            <a:extLst>
              <a:ext uri="{FF2B5EF4-FFF2-40B4-BE49-F238E27FC236}">
                <a16:creationId xmlns:a16="http://schemas.microsoft.com/office/drawing/2014/main" id="{BAF688D7-EAB7-40C0-9528-148E853B6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96462"/>
              </p:ext>
            </p:extLst>
          </p:nvPr>
        </p:nvGraphicFramePr>
        <p:xfrm>
          <a:off x="2217122" y="6097988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28702" name="Object 14">
                        <a:extLst>
                          <a:ext uri="{FF2B5EF4-FFF2-40B4-BE49-F238E27FC236}">
                            <a16:creationId xmlns:a16="http://schemas.microsoft.com/office/drawing/2014/main" id="{BAF688D7-EAB7-40C0-9528-148E853B6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6097988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15">
            <a:extLst>
              <a:ext uri="{FF2B5EF4-FFF2-40B4-BE49-F238E27FC236}">
                <a16:creationId xmlns:a16="http://schemas.microsoft.com/office/drawing/2014/main" id="{2DC40D85-A971-4065-8C5D-3A15D73C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25841"/>
              </p:ext>
            </p:extLst>
          </p:nvPr>
        </p:nvGraphicFramePr>
        <p:xfrm>
          <a:off x="2293322" y="289282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28703" name="Object 15">
                        <a:extLst>
                          <a:ext uri="{FF2B5EF4-FFF2-40B4-BE49-F238E27FC236}">
                            <a16:creationId xmlns:a16="http://schemas.microsoft.com/office/drawing/2014/main" id="{2DC40D85-A971-4065-8C5D-3A15D73C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22" y="289282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16">
            <a:extLst>
              <a:ext uri="{FF2B5EF4-FFF2-40B4-BE49-F238E27FC236}">
                <a16:creationId xmlns:a16="http://schemas.microsoft.com/office/drawing/2014/main" id="{1A0FF05E-249C-4915-A348-E0116AE89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56794"/>
              </p:ext>
            </p:extLst>
          </p:nvPr>
        </p:nvGraphicFramePr>
        <p:xfrm>
          <a:off x="2258397" y="4837512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28704" name="Object 16">
                        <a:extLst>
                          <a:ext uri="{FF2B5EF4-FFF2-40B4-BE49-F238E27FC236}">
                            <a16:creationId xmlns:a16="http://schemas.microsoft.com/office/drawing/2014/main" id="{1A0FF05E-249C-4915-A348-E0116AE8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97" y="4837512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AutoShape 47">
            <a:extLst>
              <a:ext uri="{FF2B5EF4-FFF2-40B4-BE49-F238E27FC236}">
                <a16:creationId xmlns:a16="http://schemas.microsoft.com/office/drawing/2014/main" id="{0A40D191-D42C-4570-9810-E4242A99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58" y="3973912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C634C366-BAAD-4FC6-8656-56523181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21" y="4369200"/>
            <a:ext cx="10017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p-value</a:t>
            </a:r>
          </a:p>
        </p:txBody>
      </p:sp>
      <p:graphicFrame>
        <p:nvGraphicFramePr>
          <p:cNvPr id="76854" name="Object 17">
            <a:extLst>
              <a:ext uri="{FF2B5EF4-FFF2-40B4-BE49-F238E27FC236}">
                <a16:creationId xmlns:a16="http://schemas.microsoft.com/office/drawing/2014/main" id="{4F9DE959-5021-4D22-A80F-A990C0E1C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49071"/>
              </p:ext>
            </p:extLst>
          </p:nvPr>
        </p:nvGraphicFramePr>
        <p:xfrm>
          <a:off x="7336809" y="288806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76854" name="Object 17">
                        <a:extLst>
                          <a:ext uri="{FF2B5EF4-FFF2-40B4-BE49-F238E27FC236}">
                            <a16:creationId xmlns:a16="http://schemas.microsoft.com/office/drawing/2014/main" id="{4F9DE959-5021-4D22-A80F-A990C0E1C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09" y="288806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5" name="Object 18">
            <a:extLst>
              <a:ext uri="{FF2B5EF4-FFF2-40B4-BE49-F238E27FC236}">
                <a16:creationId xmlns:a16="http://schemas.microsoft.com/office/drawing/2014/main" id="{33D92FAB-EC0C-4B33-8731-F06DA8F1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2391"/>
              </p:ext>
            </p:extLst>
          </p:nvPr>
        </p:nvGraphicFramePr>
        <p:xfrm>
          <a:off x="7346334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6035" imgH="177415" progId="Equation.DSMT4">
                  <p:embed/>
                </p:oleObj>
              </mc:Choice>
              <mc:Fallback>
                <p:oleObj name="Equation" r:id="rId29" imgW="76035" imgH="177415" progId="Equation.DSMT4">
                  <p:embed/>
                  <p:pic>
                    <p:nvPicPr>
                      <p:cNvPr id="76855" name="Object 18">
                        <a:extLst>
                          <a:ext uri="{FF2B5EF4-FFF2-40B4-BE49-F238E27FC236}">
                            <a16:creationId xmlns:a16="http://schemas.microsoft.com/office/drawing/2014/main" id="{33D92FAB-EC0C-4B33-8731-F06DA8F14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334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6" name="Object 19">
            <a:extLst>
              <a:ext uri="{FF2B5EF4-FFF2-40B4-BE49-F238E27FC236}">
                <a16:creationId xmlns:a16="http://schemas.microsoft.com/office/drawing/2014/main" id="{37B781A2-2E06-41C8-AAE4-AB7D51B0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8550"/>
              </p:ext>
            </p:extLst>
          </p:nvPr>
        </p:nvGraphicFramePr>
        <p:xfrm>
          <a:off x="7311409" y="1914925"/>
          <a:ext cx="238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569" imgH="215619" progId="Equation.3">
                  <p:embed/>
                </p:oleObj>
              </mc:Choice>
              <mc:Fallback>
                <p:oleObj name="Equation" r:id="rId30" imgW="177569" imgH="215619" progId="Equation.3">
                  <p:embed/>
                  <p:pic>
                    <p:nvPicPr>
                      <p:cNvPr id="76856" name="Object 19">
                        <a:extLst>
                          <a:ext uri="{FF2B5EF4-FFF2-40B4-BE49-F238E27FC236}">
                            <a16:creationId xmlns:a16="http://schemas.microsoft.com/office/drawing/2014/main" id="{37B781A2-2E06-41C8-AAE4-AB7D51B0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1914925"/>
                        <a:ext cx="238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7" name="Object 20">
            <a:extLst>
              <a:ext uri="{FF2B5EF4-FFF2-40B4-BE49-F238E27FC236}">
                <a16:creationId xmlns:a16="http://schemas.microsoft.com/office/drawing/2014/main" id="{57F9129D-13DD-4CB0-AB52-15E2C7DC6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90581"/>
              </p:ext>
            </p:extLst>
          </p:nvPr>
        </p:nvGraphicFramePr>
        <p:xfrm>
          <a:off x="7295533" y="2167338"/>
          <a:ext cx="254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335" imgH="215713" progId="Equation.3">
                  <p:embed/>
                </p:oleObj>
              </mc:Choice>
              <mc:Fallback>
                <p:oleObj name="Equation" r:id="rId32" imgW="190335" imgH="215713" progId="Equation.3">
                  <p:embed/>
                  <p:pic>
                    <p:nvPicPr>
                      <p:cNvPr id="76857" name="Object 20">
                        <a:extLst>
                          <a:ext uri="{FF2B5EF4-FFF2-40B4-BE49-F238E27FC236}">
                            <a16:creationId xmlns:a16="http://schemas.microsoft.com/office/drawing/2014/main" id="{57F9129D-13DD-4CB0-AB52-15E2C7DC6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533" y="2167338"/>
                        <a:ext cx="254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8" name="Object 21">
            <a:extLst>
              <a:ext uri="{FF2B5EF4-FFF2-40B4-BE49-F238E27FC236}">
                <a16:creationId xmlns:a16="http://schemas.microsoft.com/office/drawing/2014/main" id="{421A39AF-189A-4BD1-B8B9-D83B3D34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61657"/>
              </p:ext>
            </p:extLst>
          </p:nvPr>
        </p:nvGraphicFramePr>
        <p:xfrm>
          <a:off x="7311409" y="2389588"/>
          <a:ext cx="2460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500" imgH="228600" progId="Equation.3">
                  <p:embed/>
                </p:oleObj>
              </mc:Choice>
              <mc:Fallback>
                <p:oleObj name="Equation" r:id="rId34" imgW="190500" imgH="228600" progId="Equation.3">
                  <p:embed/>
                  <p:pic>
                    <p:nvPicPr>
                      <p:cNvPr id="76858" name="Object 21">
                        <a:extLst>
                          <a:ext uri="{FF2B5EF4-FFF2-40B4-BE49-F238E27FC236}">
                            <a16:creationId xmlns:a16="http://schemas.microsoft.com/office/drawing/2014/main" id="{421A39AF-189A-4BD1-B8B9-D83B3D34E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2389588"/>
                        <a:ext cx="24606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9" name="Object 22">
            <a:extLst>
              <a:ext uri="{FF2B5EF4-FFF2-40B4-BE49-F238E27FC236}">
                <a16:creationId xmlns:a16="http://schemas.microsoft.com/office/drawing/2014/main" id="{F76B93A2-26C0-4467-ADA5-1767918F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9191"/>
              </p:ext>
            </p:extLst>
          </p:nvPr>
        </p:nvGraphicFramePr>
        <p:xfrm>
          <a:off x="7266958" y="3651649"/>
          <a:ext cx="2873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5619" imgH="215619" progId="Equation.3">
                  <p:embed/>
                </p:oleObj>
              </mc:Choice>
              <mc:Fallback>
                <p:oleObj name="Equation" r:id="rId36" imgW="215619" imgH="215619" progId="Equation.3">
                  <p:embed/>
                  <p:pic>
                    <p:nvPicPr>
                      <p:cNvPr id="76859" name="Object 22">
                        <a:extLst>
                          <a:ext uri="{FF2B5EF4-FFF2-40B4-BE49-F238E27FC236}">
                            <a16:creationId xmlns:a16="http://schemas.microsoft.com/office/drawing/2014/main" id="{F76B93A2-26C0-4467-ADA5-1767918F2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958" y="3651649"/>
                        <a:ext cx="2873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1" name="Object 23">
            <a:extLst>
              <a:ext uri="{FF2B5EF4-FFF2-40B4-BE49-F238E27FC236}">
                <a16:creationId xmlns:a16="http://schemas.microsoft.com/office/drawing/2014/main" id="{01A5C4C1-4F0A-4056-8E0E-54714CBDB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26500"/>
              </p:ext>
            </p:extLst>
          </p:nvPr>
        </p:nvGraphicFramePr>
        <p:xfrm>
          <a:off x="7301884" y="6097988"/>
          <a:ext cx="2714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15806" imgH="228501" progId="Equation.3">
                  <p:embed/>
                </p:oleObj>
              </mc:Choice>
              <mc:Fallback>
                <p:oleObj name="Equation" r:id="rId38" imgW="215806" imgH="228501" progId="Equation.3">
                  <p:embed/>
                  <p:pic>
                    <p:nvPicPr>
                      <p:cNvPr id="76861" name="Object 23">
                        <a:extLst>
                          <a:ext uri="{FF2B5EF4-FFF2-40B4-BE49-F238E27FC236}">
                            <a16:creationId xmlns:a16="http://schemas.microsoft.com/office/drawing/2014/main" id="{01A5C4C1-4F0A-4056-8E0E-54714CBDB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884" y="6097988"/>
                        <a:ext cx="2714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2" name="Line 62">
            <a:extLst>
              <a:ext uri="{FF2B5EF4-FFF2-40B4-BE49-F238E27FC236}">
                <a16:creationId xmlns:a16="http://schemas.microsoft.com/office/drawing/2014/main" id="{4936F62F-F7CC-4542-A84F-3C046C2D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058" y="4129487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3" name="Text Box 63">
            <a:extLst>
              <a:ext uri="{FF2B5EF4-FFF2-40B4-BE49-F238E27FC236}">
                <a16:creationId xmlns:a16="http://schemas.microsoft.com/office/drawing/2014/main" id="{119F9AF5-DC5D-467E-BD5F-B8942FCB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76864" name="AutoShape 64">
            <a:extLst>
              <a:ext uri="{FF2B5EF4-FFF2-40B4-BE49-F238E27FC236}">
                <a16:creationId xmlns:a16="http://schemas.microsoft.com/office/drawing/2014/main" id="{2BCB2BE3-FECC-4E59-B649-26A9CA59372D}"/>
              </a:ext>
            </a:extLst>
          </p:cNvPr>
          <p:cNvSpPr>
            <a:spLocks/>
          </p:cNvSpPr>
          <p:nvPr/>
        </p:nvSpPr>
        <p:spPr bwMode="auto">
          <a:xfrm>
            <a:off x="9056072" y="2019699"/>
            <a:ext cx="287337" cy="1944688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5" name="Text Box 65">
            <a:extLst>
              <a:ext uri="{FF2B5EF4-FFF2-40B4-BE49-F238E27FC236}">
                <a16:creationId xmlns:a16="http://schemas.microsoft.com/office/drawing/2014/main" id="{A8B0DB0D-A13F-4C43-B3FB-DE52731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116" y="2830912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ADF89C86-B772-4467-B654-CA1F893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258" y="3983437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E5BD2D72-B16B-474B-A33B-CD6D7734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09" y="4390471"/>
            <a:ext cx="169405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 dirty="0">
                <a:latin typeface="맑은 고딕" panose="020B0503020000020004" pitchFamily="50" charset="-127"/>
              </a:rPr>
              <a:t>q-value (FDR)</a:t>
            </a:r>
          </a:p>
        </p:txBody>
      </p:sp>
      <p:graphicFrame>
        <p:nvGraphicFramePr>
          <p:cNvPr id="50" name="Object 48">
            <a:extLst>
              <a:ext uri="{FF2B5EF4-FFF2-40B4-BE49-F238E27FC236}">
                <a16:creationId xmlns:a16="http://schemas.microsoft.com/office/drawing/2014/main" id="{EE414995-D4CE-468B-BB50-881933AE3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54670"/>
              </p:ext>
            </p:extLst>
          </p:nvPr>
        </p:nvGraphicFramePr>
        <p:xfrm>
          <a:off x="8614747" y="289917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6035" imgH="177415" progId="Equation.DSMT4">
                  <p:embed/>
                </p:oleObj>
              </mc:Choice>
              <mc:Fallback>
                <p:oleObj name="Equation" r:id="rId40" imgW="76035" imgH="177415" progId="Equation.DSMT4">
                  <p:embed/>
                  <p:pic>
                    <p:nvPicPr>
                      <p:cNvPr id="50" name="Object 48">
                        <a:extLst>
                          <a:ext uri="{FF2B5EF4-FFF2-40B4-BE49-F238E27FC236}">
                            <a16:creationId xmlns:a16="http://schemas.microsoft.com/office/drawing/2014/main" id="{EE414995-D4CE-468B-BB50-881933AE3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747" y="289917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9">
            <a:extLst>
              <a:ext uri="{FF2B5EF4-FFF2-40B4-BE49-F238E27FC236}">
                <a16:creationId xmlns:a16="http://schemas.microsoft.com/office/drawing/2014/main" id="{29F93B3C-F0A6-4EC6-9991-B59EB538B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2963"/>
              </p:ext>
            </p:extLst>
          </p:nvPr>
        </p:nvGraphicFramePr>
        <p:xfrm>
          <a:off x="8624272" y="4993087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76035" imgH="177415" progId="Equation.DSMT4">
                  <p:embed/>
                </p:oleObj>
              </mc:Choice>
              <mc:Fallback>
                <p:oleObj name="Equation" r:id="rId41" imgW="76035" imgH="177415" progId="Equation.DSMT4">
                  <p:embed/>
                  <p:pic>
                    <p:nvPicPr>
                      <p:cNvPr id="51" name="Object 49">
                        <a:extLst>
                          <a:ext uri="{FF2B5EF4-FFF2-40B4-BE49-F238E27FC236}">
                            <a16:creationId xmlns:a16="http://schemas.microsoft.com/office/drawing/2014/main" id="{29F93B3C-F0A6-4EC6-9991-B59EB538B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272" y="4993087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0">
            <a:extLst>
              <a:ext uri="{FF2B5EF4-FFF2-40B4-BE49-F238E27FC236}">
                <a16:creationId xmlns:a16="http://schemas.microsoft.com/office/drawing/2014/main" id="{B859E4E8-4FB6-4F25-822F-419013965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5952"/>
              </p:ext>
            </p:extLst>
          </p:nvPr>
        </p:nvGraphicFramePr>
        <p:xfrm>
          <a:off x="8608396" y="1926038"/>
          <a:ext cx="203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52268" imgH="215713" progId="Equation.3">
                  <p:embed/>
                </p:oleObj>
              </mc:Choice>
              <mc:Fallback>
                <p:oleObj name="Equation" r:id="rId42" imgW="152268" imgH="215713" progId="Equation.3">
                  <p:embed/>
                  <p:pic>
                    <p:nvPicPr>
                      <p:cNvPr id="52" name="Object 50">
                        <a:extLst>
                          <a:ext uri="{FF2B5EF4-FFF2-40B4-BE49-F238E27FC236}">
                            <a16:creationId xmlns:a16="http://schemas.microsoft.com/office/drawing/2014/main" id="{B859E4E8-4FB6-4F25-822F-419013965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396" y="1926038"/>
                        <a:ext cx="203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>
            <a:extLst>
              <a:ext uri="{FF2B5EF4-FFF2-40B4-BE49-F238E27FC236}">
                <a16:creationId xmlns:a16="http://schemas.microsoft.com/office/drawing/2014/main" id="{01236DFE-9EDC-4FF3-8D49-6919F55FE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71924"/>
              </p:ext>
            </p:extLst>
          </p:nvPr>
        </p:nvGraphicFramePr>
        <p:xfrm>
          <a:off x="8582997" y="2178449"/>
          <a:ext cx="2365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77569" imgH="215619" progId="Equation.3">
                  <p:embed/>
                </p:oleObj>
              </mc:Choice>
              <mc:Fallback>
                <p:oleObj name="Equation" r:id="rId44" imgW="177569" imgH="215619" progId="Equation.3">
                  <p:embed/>
                  <p:pic>
                    <p:nvPicPr>
                      <p:cNvPr id="53" name="Object 51">
                        <a:extLst>
                          <a:ext uri="{FF2B5EF4-FFF2-40B4-BE49-F238E27FC236}">
                            <a16:creationId xmlns:a16="http://schemas.microsoft.com/office/drawing/2014/main" id="{01236DFE-9EDC-4FF3-8D49-6919F55FE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997" y="2178449"/>
                        <a:ext cx="2365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2">
            <a:extLst>
              <a:ext uri="{FF2B5EF4-FFF2-40B4-BE49-F238E27FC236}">
                <a16:creationId xmlns:a16="http://schemas.microsoft.com/office/drawing/2014/main" id="{3AABBC7C-B614-4F08-8DD0-45A40890C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18424"/>
              </p:ext>
            </p:extLst>
          </p:nvPr>
        </p:nvGraphicFramePr>
        <p:xfrm>
          <a:off x="8606809" y="2400699"/>
          <a:ext cx="2127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65028" imgH="228501" progId="Equation.3">
                  <p:embed/>
                </p:oleObj>
              </mc:Choice>
              <mc:Fallback>
                <p:oleObj name="Equation" r:id="rId46" imgW="165028" imgH="228501" progId="Equation.3">
                  <p:embed/>
                  <p:pic>
                    <p:nvPicPr>
                      <p:cNvPr id="54" name="Object 52">
                        <a:extLst>
                          <a:ext uri="{FF2B5EF4-FFF2-40B4-BE49-F238E27FC236}">
                            <a16:creationId xmlns:a16="http://schemas.microsoft.com/office/drawing/2014/main" id="{3AABBC7C-B614-4F08-8DD0-45A40890C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809" y="2400699"/>
                        <a:ext cx="2127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3">
            <a:extLst>
              <a:ext uri="{FF2B5EF4-FFF2-40B4-BE49-F238E27FC236}">
                <a16:creationId xmlns:a16="http://schemas.microsoft.com/office/drawing/2014/main" id="{E063A022-A60B-4289-8BC6-F41A9F37C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0116"/>
              </p:ext>
            </p:extLst>
          </p:nvPr>
        </p:nvGraphicFramePr>
        <p:xfrm>
          <a:off x="8554421" y="3662762"/>
          <a:ext cx="2714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03024" imgH="215713" progId="Equation.3">
                  <p:embed/>
                </p:oleObj>
              </mc:Choice>
              <mc:Fallback>
                <p:oleObj name="Equation" r:id="rId48" imgW="203024" imgH="215713" progId="Equation.3">
                  <p:embed/>
                  <p:pic>
                    <p:nvPicPr>
                      <p:cNvPr id="55" name="Object 53">
                        <a:extLst>
                          <a:ext uri="{FF2B5EF4-FFF2-40B4-BE49-F238E27FC236}">
                            <a16:creationId xmlns:a16="http://schemas.microsoft.com/office/drawing/2014/main" id="{E063A022-A60B-4289-8BC6-F41A9F37C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21" y="3662762"/>
                        <a:ext cx="2714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4">
            <a:extLst>
              <a:ext uri="{FF2B5EF4-FFF2-40B4-BE49-F238E27FC236}">
                <a16:creationId xmlns:a16="http://schemas.microsoft.com/office/drawing/2014/main" id="{DBE61F0B-2EBD-46EB-9FF9-EEAF251D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17259"/>
              </p:ext>
            </p:extLst>
          </p:nvPr>
        </p:nvGraphicFramePr>
        <p:xfrm>
          <a:off x="8589347" y="6109099"/>
          <a:ext cx="255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03112" imgH="228501" progId="Equation.3">
                  <p:embed/>
                </p:oleObj>
              </mc:Choice>
              <mc:Fallback>
                <p:oleObj name="Equation" r:id="rId50" imgW="203112" imgH="228501" progId="Equation.3">
                  <p:embed/>
                  <p:pic>
                    <p:nvPicPr>
                      <p:cNvPr id="56" name="Object 54">
                        <a:extLst>
                          <a:ext uri="{FF2B5EF4-FFF2-40B4-BE49-F238E27FC236}">
                            <a16:creationId xmlns:a16="http://schemas.microsoft.com/office/drawing/2014/main" id="{DBE61F0B-2EBD-46EB-9FF9-EEAF251DE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347" y="6109099"/>
                        <a:ext cx="2555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>
            <a:extLst>
              <a:ext uri="{FF2B5EF4-FFF2-40B4-BE49-F238E27FC236}">
                <a16:creationId xmlns:a16="http://schemas.microsoft.com/office/drawing/2014/main" id="{718E44BF-CC24-4347-BE5D-C46732B4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533" y="3557987"/>
            <a:ext cx="622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7" grpId="0" animBg="1"/>
      <p:bldP spid="76848" grpId="0"/>
      <p:bldP spid="76863" grpId="0"/>
      <p:bldP spid="76864" grpId="0" animBg="1"/>
      <p:bldP spid="76865" grpId="0"/>
      <p:bldP spid="48" grpId="0" animBg="1"/>
      <p:bldP spid="49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B4A196B7-6B38-43F3-B1BE-396193679C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1010" y="284889"/>
            <a:ext cx="9166207" cy="11430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cs typeface="Arial" panose="020B0604020202020204" pitchFamily="34" charset="0"/>
              </a:rPr>
              <a:t>How to interpret DEGs</a:t>
            </a:r>
            <a:br>
              <a:rPr lang="en-US" altLang="ko-KR" sz="3200" dirty="0">
                <a:cs typeface="Arial" panose="020B0604020202020204" pitchFamily="34" charset="0"/>
              </a:rPr>
            </a:br>
            <a:r>
              <a:rPr lang="en-US" altLang="ko-KR" sz="3200" b="1" dirty="0">
                <a:cs typeface="Arial" panose="020B0604020202020204" pitchFamily="34" charset="0"/>
              </a:rPr>
              <a:t>: </a:t>
            </a:r>
            <a:r>
              <a:rPr kumimoji="1" lang="en-US" altLang="ko-Kore-KR" sz="3200" b="1" dirty="0"/>
              <a:t>Function enrichment </a:t>
            </a:r>
            <a:r>
              <a:rPr kumimoji="1" lang="en-US" altLang="ko-Kore-KR" sz="3200" dirty="0"/>
              <a:t>analysis (or </a:t>
            </a:r>
            <a:r>
              <a:rPr lang="en-US" altLang="ko-KR" sz="3200" b="1" dirty="0">
                <a:cs typeface="Arial" panose="020B0604020202020204" pitchFamily="34" charset="0"/>
              </a:rPr>
              <a:t>pathway analysis)</a:t>
            </a:r>
            <a:r>
              <a:rPr kumimoji="1" lang="en-US" altLang="ko-Kore-KR" sz="3200" dirty="0"/>
              <a:t> for </a:t>
            </a:r>
            <a:r>
              <a:rPr kumimoji="1" lang="en-US" altLang="ko-Kore-KR" sz="3200" u="sng" dirty="0"/>
              <a:t>gene list</a:t>
            </a:r>
            <a:endParaRPr lang="ko-KR" alt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0DA6748-163A-4BFB-9317-5CFFEFF3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2008915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C135118-8748-43BB-B5EF-79F63FF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3778977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46AEFF5-98AC-4A33-8C2E-C6F099D4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5356951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B1A5746E-1253-44D3-BD0B-6ED747DCC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42855"/>
              </p:ext>
            </p:extLst>
          </p:nvPr>
        </p:nvGraphicFramePr>
        <p:xfrm>
          <a:off x="3059612" y="4787040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33798" name="Object 2">
                        <a:extLst>
                          <a:ext uri="{FF2B5EF4-FFF2-40B4-BE49-F238E27FC236}">
                            <a16:creationId xmlns:a16="http://schemas.microsoft.com/office/drawing/2014/main" id="{B1A5746E-1253-44D3-BD0B-6ED747DCC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12" y="4787040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2">
            <a:extLst>
              <a:ext uri="{FF2B5EF4-FFF2-40B4-BE49-F238E27FC236}">
                <a16:creationId xmlns:a16="http://schemas.microsoft.com/office/drawing/2014/main" id="{32445036-2DE2-47E3-9E7A-DFCE150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2008915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id="{45954655-0D08-46D3-9289-7498C024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0" y="3778977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1" name="Rectangle 14">
            <a:extLst>
              <a:ext uri="{FF2B5EF4-FFF2-40B4-BE49-F238E27FC236}">
                <a16:creationId xmlns:a16="http://schemas.microsoft.com/office/drawing/2014/main" id="{AC1EFFCA-6790-42D2-A96D-B5B248B8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5356951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43C318BC-5FB3-43AE-BE00-BC5F28BBA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10" y="1631089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33803" name="Text Box 16">
            <a:extLst>
              <a:ext uri="{FF2B5EF4-FFF2-40B4-BE49-F238E27FC236}">
                <a16:creationId xmlns:a16="http://schemas.microsoft.com/office/drawing/2014/main" id="{09F95A93-9DB5-4C59-9AC2-41C4C552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25" y="1631089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33804" name="Line 17">
            <a:extLst>
              <a:ext uri="{FF2B5EF4-FFF2-40B4-BE49-F238E27FC236}">
                <a16:creationId xmlns:a16="http://schemas.microsoft.com/office/drawing/2014/main" id="{36BA4AD6-C047-4F8A-84C7-2F6FFE02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13273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5" name="Line 18">
            <a:extLst>
              <a:ext uri="{FF2B5EF4-FFF2-40B4-BE49-F238E27FC236}">
                <a16:creationId xmlns:a16="http://schemas.microsoft.com/office/drawing/2014/main" id="{7C5E723C-904C-4BC9-8EB0-005C74535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3819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Line 19">
            <a:extLst>
              <a:ext uri="{FF2B5EF4-FFF2-40B4-BE49-F238E27FC236}">
                <a16:creationId xmlns:a16="http://schemas.microsoft.com/office/drawing/2014/main" id="{0F7B1F4C-DDAE-43AE-BE77-F193E652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5978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7" name="Line 20">
            <a:extLst>
              <a:ext uri="{FF2B5EF4-FFF2-40B4-BE49-F238E27FC236}">
                <a16:creationId xmlns:a16="http://schemas.microsoft.com/office/drawing/2014/main" id="{C29046BE-6CFD-4E41-A677-462DF55D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012" y="3850414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Line 22">
            <a:extLst>
              <a:ext uri="{FF2B5EF4-FFF2-40B4-BE49-F238E27FC236}">
                <a16:creationId xmlns:a16="http://schemas.microsoft.com/office/drawing/2014/main" id="{5BCDA807-F0FF-4344-8149-4F8885D35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631738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9" name="Line 23">
            <a:extLst>
              <a:ext uri="{FF2B5EF4-FFF2-40B4-BE49-F238E27FC236}">
                <a16:creationId xmlns:a16="http://schemas.microsoft.com/office/drawing/2014/main" id="{F79EBD2E-0F02-4DC1-9FC0-65C993E8A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604601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24">
            <a:extLst>
              <a:ext uri="{FF2B5EF4-FFF2-40B4-BE49-F238E27FC236}">
                <a16:creationId xmlns:a16="http://schemas.microsoft.com/office/drawing/2014/main" id="{1C4061EF-0F70-4F0A-930F-87343092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38711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811" name="Object 6">
            <a:extLst>
              <a:ext uri="{FF2B5EF4-FFF2-40B4-BE49-F238E27FC236}">
                <a16:creationId xmlns:a16="http://schemas.microsoft.com/office/drawing/2014/main" id="{1CE2349A-7DB1-473B-A6E5-6A4214877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5474"/>
              </p:ext>
            </p:extLst>
          </p:nvPr>
        </p:nvGraphicFramePr>
        <p:xfrm>
          <a:off x="5285287" y="1953352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33811" name="Object 6">
                        <a:extLst>
                          <a:ext uri="{FF2B5EF4-FFF2-40B4-BE49-F238E27FC236}">
                            <a16:creationId xmlns:a16="http://schemas.microsoft.com/office/drawing/2014/main" id="{1CE2349A-7DB1-473B-A6E5-6A4214877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287" y="1953352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7">
            <a:extLst>
              <a:ext uri="{FF2B5EF4-FFF2-40B4-BE49-F238E27FC236}">
                <a16:creationId xmlns:a16="http://schemas.microsoft.com/office/drawing/2014/main" id="{83FCA797-5AE8-4875-AD12-1518391B7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40557"/>
              </p:ext>
            </p:extLst>
          </p:nvPr>
        </p:nvGraphicFramePr>
        <p:xfrm>
          <a:off x="5269411" y="2207351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33812" name="Object 7">
                        <a:extLst>
                          <a:ext uri="{FF2B5EF4-FFF2-40B4-BE49-F238E27FC236}">
                            <a16:creationId xmlns:a16="http://schemas.microsoft.com/office/drawing/2014/main" id="{83FCA797-5AE8-4875-AD12-1518391B7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11" y="2207351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8">
            <a:extLst>
              <a:ext uri="{FF2B5EF4-FFF2-40B4-BE49-F238E27FC236}">
                <a16:creationId xmlns:a16="http://schemas.microsoft.com/office/drawing/2014/main" id="{9097FE74-A739-47DD-823C-81AB4671E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60451"/>
              </p:ext>
            </p:extLst>
          </p:nvPr>
        </p:nvGraphicFramePr>
        <p:xfrm>
          <a:off x="5277350" y="2459764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33813" name="Object 8">
                        <a:extLst>
                          <a:ext uri="{FF2B5EF4-FFF2-40B4-BE49-F238E27FC236}">
                            <a16:creationId xmlns:a16="http://schemas.microsoft.com/office/drawing/2014/main" id="{9097FE74-A739-47DD-823C-81AB4671E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350" y="2459764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9">
            <a:extLst>
              <a:ext uri="{FF2B5EF4-FFF2-40B4-BE49-F238E27FC236}">
                <a16:creationId xmlns:a16="http://schemas.microsoft.com/office/drawing/2014/main" id="{BCA37CA2-A74A-4379-B909-5C8E177F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9931"/>
              </p:ext>
            </p:extLst>
          </p:nvPr>
        </p:nvGraphicFramePr>
        <p:xfrm>
          <a:off x="5275761" y="3680552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33814" name="Object 9">
                        <a:extLst>
                          <a:ext uri="{FF2B5EF4-FFF2-40B4-BE49-F238E27FC236}">
                            <a16:creationId xmlns:a16="http://schemas.microsoft.com/office/drawing/2014/main" id="{BCA37CA2-A74A-4379-B909-5C8E177FF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3680552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0">
            <a:extLst>
              <a:ext uri="{FF2B5EF4-FFF2-40B4-BE49-F238E27FC236}">
                <a16:creationId xmlns:a16="http://schemas.microsoft.com/office/drawing/2014/main" id="{72F2A70C-CA92-40E6-82A5-EF73151FB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8808"/>
              </p:ext>
            </p:extLst>
          </p:nvPr>
        </p:nvGraphicFramePr>
        <p:xfrm>
          <a:off x="5275761" y="6155464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33815" name="Object 10">
                        <a:extLst>
                          <a:ext uri="{FF2B5EF4-FFF2-40B4-BE49-F238E27FC236}">
                            <a16:creationId xmlns:a16="http://schemas.microsoft.com/office/drawing/2014/main" id="{72F2A70C-CA92-40E6-82A5-EF73151F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6155464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11">
            <a:extLst>
              <a:ext uri="{FF2B5EF4-FFF2-40B4-BE49-F238E27FC236}">
                <a16:creationId xmlns:a16="http://schemas.microsoft.com/office/drawing/2014/main" id="{31B74C95-5CEB-4AC1-9B06-313400DF6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1472"/>
              </p:ext>
            </p:extLst>
          </p:nvPr>
        </p:nvGraphicFramePr>
        <p:xfrm>
          <a:off x="5286875" y="293919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33816" name="Object 11">
                        <a:extLst>
                          <a:ext uri="{FF2B5EF4-FFF2-40B4-BE49-F238E27FC236}">
                            <a16:creationId xmlns:a16="http://schemas.microsoft.com/office/drawing/2014/main" id="{31B74C95-5CEB-4AC1-9B06-313400DF6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875" y="293919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12">
            <a:extLst>
              <a:ext uri="{FF2B5EF4-FFF2-40B4-BE49-F238E27FC236}">
                <a16:creationId xmlns:a16="http://schemas.microsoft.com/office/drawing/2014/main" id="{0E2AF4FA-ED6E-4039-A70F-1798C9ED9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83717"/>
              </p:ext>
            </p:extLst>
          </p:nvPr>
        </p:nvGraphicFramePr>
        <p:xfrm>
          <a:off x="5312275" y="5039452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33817" name="Object 12">
                        <a:extLst>
                          <a:ext uri="{FF2B5EF4-FFF2-40B4-BE49-F238E27FC236}">
                            <a16:creationId xmlns:a16="http://schemas.microsoft.com/office/drawing/2014/main" id="{0E2AF4FA-ED6E-4039-A70F-1798C9ED9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75" y="5039452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44CA3391-9675-42B0-BE47-38A4E9AE0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5881"/>
              </p:ext>
            </p:extLst>
          </p:nvPr>
        </p:nvGraphicFramePr>
        <p:xfrm>
          <a:off x="1472111" y="1942239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44CA3391-9675-42B0-BE47-38A4E9AE0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11" y="1942239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4553763A-73F9-45D8-9740-485A295C5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98335"/>
              </p:ext>
            </p:extLst>
          </p:nvPr>
        </p:nvGraphicFramePr>
        <p:xfrm>
          <a:off x="1473699" y="2158139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4553763A-73F9-45D8-9740-485A295C5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99" y="2158139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FD787FFB-05BC-430B-8054-719EA1A3D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39148"/>
              </p:ext>
            </p:extLst>
          </p:nvPr>
        </p:nvGraphicFramePr>
        <p:xfrm>
          <a:off x="1481637" y="2369276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:a16="http://schemas.microsoft.com/office/drawing/2014/main" id="{FD787FFB-05BC-430B-8054-719EA1A3D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7" y="2369276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13">
            <a:extLst>
              <a:ext uri="{FF2B5EF4-FFF2-40B4-BE49-F238E27FC236}">
                <a16:creationId xmlns:a16="http://schemas.microsoft.com/office/drawing/2014/main" id="{B0A26E30-C5DB-4D1B-B7A1-1FE1F316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12496"/>
              </p:ext>
            </p:extLst>
          </p:nvPr>
        </p:nvGraphicFramePr>
        <p:xfrm>
          <a:off x="1422900" y="3778977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33821" name="Object 13">
                        <a:extLst>
                          <a:ext uri="{FF2B5EF4-FFF2-40B4-BE49-F238E27FC236}">
                            <a16:creationId xmlns:a16="http://schemas.microsoft.com/office/drawing/2014/main" id="{B0A26E30-C5DB-4D1B-B7A1-1FE1F3162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3778977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14">
            <a:extLst>
              <a:ext uri="{FF2B5EF4-FFF2-40B4-BE49-F238E27FC236}">
                <a16:creationId xmlns:a16="http://schemas.microsoft.com/office/drawing/2014/main" id="{BA658B1F-8993-42E8-A5DB-35814A315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2754"/>
              </p:ext>
            </p:extLst>
          </p:nvPr>
        </p:nvGraphicFramePr>
        <p:xfrm>
          <a:off x="1422900" y="6155465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33822" name="Object 14">
                        <a:extLst>
                          <a:ext uri="{FF2B5EF4-FFF2-40B4-BE49-F238E27FC236}">
                            <a16:creationId xmlns:a16="http://schemas.microsoft.com/office/drawing/2014/main" id="{BA658B1F-8993-42E8-A5DB-35814A31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6155465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15">
            <a:extLst>
              <a:ext uri="{FF2B5EF4-FFF2-40B4-BE49-F238E27FC236}">
                <a16:creationId xmlns:a16="http://schemas.microsoft.com/office/drawing/2014/main" id="{EBB97919-FFCE-43BA-B6FA-BDF6F534E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25110"/>
              </p:ext>
            </p:extLst>
          </p:nvPr>
        </p:nvGraphicFramePr>
        <p:xfrm>
          <a:off x="1499100" y="2950302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33823" name="Object 15">
                        <a:extLst>
                          <a:ext uri="{FF2B5EF4-FFF2-40B4-BE49-F238E27FC236}">
                            <a16:creationId xmlns:a16="http://schemas.microsoft.com/office/drawing/2014/main" id="{EBB97919-FFCE-43BA-B6FA-BDF6F534E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00" y="2950302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16">
            <a:extLst>
              <a:ext uri="{FF2B5EF4-FFF2-40B4-BE49-F238E27FC236}">
                <a16:creationId xmlns:a16="http://schemas.microsoft.com/office/drawing/2014/main" id="{BB307142-C69E-41DF-A222-61D7F77B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26307"/>
              </p:ext>
            </p:extLst>
          </p:nvPr>
        </p:nvGraphicFramePr>
        <p:xfrm>
          <a:off x="1464175" y="4894989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33824" name="Object 16">
                        <a:extLst>
                          <a:ext uri="{FF2B5EF4-FFF2-40B4-BE49-F238E27FC236}">
                            <a16:creationId xmlns:a16="http://schemas.microsoft.com/office/drawing/2014/main" id="{BB307142-C69E-41DF-A222-61D7F77BB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175" y="4894989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47">
            <a:extLst>
              <a:ext uri="{FF2B5EF4-FFF2-40B4-BE49-F238E27FC236}">
                <a16:creationId xmlns:a16="http://schemas.microsoft.com/office/drawing/2014/main" id="{42EBBC50-C0E2-4183-AA6C-234E7E4E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25" y="4031389"/>
            <a:ext cx="541337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26" name="Text Box 48">
            <a:extLst>
              <a:ext uri="{FF2B5EF4-FFF2-40B4-BE49-F238E27FC236}">
                <a16:creationId xmlns:a16="http://schemas.microsoft.com/office/drawing/2014/main" id="{0224999B-9E9C-4E50-8B3C-B6CCF364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96" y="4426676"/>
            <a:ext cx="66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2000">
                <a:latin typeface="맑은 고딕" panose="020B0503020000020004" pitchFamily="50" charset="-127"/>
              </a:rPr>
              <a:t>Sort</a:t>
            </a:r>
          </a:p>
        </p:txBody>
      </p:sp>
      <p:graphicFrame>
        <p:nvGraphicFramePr>
          <p:cNvPr id="33827" name="Object 17">
            <a:extLst>
              <a:ext uri="{FF2B5EF4-FFF2-40B4-BE49-F238E27FC236}">
                <a16:creationId xmlns:a16="http://schemas.microsoft.com/office/drawing/2014/main" id="{AD48B006-0006-4D49-B9B5-53E7C28C5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30982"/>
              </p:ext>
            </p:extLst>
          </p:nvPr>
        </p:nvGraphicFramePr>
        <p:xfrm>
          <a:off x="6598150" y="294554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33827" name="Object 17">
                        <a:extLst>
                          <a:ext uri="{FF2B5EF4-FFF2-40B4-BE49-F238E27FC236}">
                            <a16:creationId xmlns:a16="http://schemas.microsoft.com/office/drawing/2014/main" id="{AD48B006-0006-4D49-B9B5-53E7C28C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150" y="294554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19">
            <a:extLst>
              <a:ext uri="{FF2B5EF4-FFF2-40B4-BE49-F238E27FC236}">
                <a16:creationId xmlns:a16="http://schemas.microsoft.com/office/drawing/2014/main" id="{A0132454-58C6-45C6-9639-BD1CE0F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5521"/>
              </p:ext>
            </p:extLst>
          </p:nvPr>
        </p:nvGraphicFramePr>
        <p:xfrm>
          <a:off x="6580687" y="1972402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5" imgH="215619" progId="Equation.3">
                  <p:embed/>
                </p:oleObj>
              </mc:Choice>
              <mc:Fallback>
                <p:oleObj name="Equation" r:id="rId29" imgW="164885" imgH="215619" progId="Equation.3">
                  <p:embed/>
                  <p:pic>
                    <p:nvPicPr>
                      <p:cNvPr id="33828" name="Object 19">
                        <a:extLst>
                          <a:ext uri="{FF2B5EF4-FFF2-40B4-BE49-F238E27FC236}">
                            <a16:creationId xmlns:a16="http://schemas.microsoft.com/office/drawing/2014/main" id="{A0132454-58C6-45C6-9639-BD1CE0F62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687" y="1972402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20">
            <a:extLst>
              <a:ext uri="{FF2B5EF4-FFF2-40B4-BE49-F238E27FC236}">
                <a16:creationId xmlns:a16="http://schemas.microsoft.com/office/drawing/2014/main" id="{2A5DC4D9-46E7-4DE7-A6E1-55F9A74C8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6556"/>
              </p:ext>
            </p:extLst>
          </p:nvPr>
        </p:nvGraphicFramePr>
        <p:xfrm>
          <a:off x="6564811" y="2224815"/>
          <a:ext cx="2365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77569" imgH="215619" progId="Equation.3">
                  <p:embed/>
                </p:oleObj>
              </mc:Choice>
              <mc:Fallback>
                <p:oleObj name="Equation" r:id="rId31" imgW="177569" imgH="215619" progId="Equation.3">
                  <p:embed/>
                  <p:pic>
                    <p:nvPicPr>
                      <p:cNvPr id="33829" name="Object 20">
                        <a:extLst>
                          <a:ext uri="{FF2B5EF4-FFF2-40B4-BE49-F238E27FC236}">
                            <a16:creationId xmlns:a16="http://schemas.microsoft.com/office/drawing/2014/main" id="{2A5DC4D9-46E7-4DE7-A6E1-55F9A74C8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811" y="2224815"/>
                        <a:ext cx="2365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21">
            <a:extLst>
              <a:ext uri="{FF2B5EF4-FFF2-40B4-BE49-F238E27FC236}">
                <a16:creationId xmlns:a16="http://schemas.microsoft.com/office/drawing/2014/main" id="{3777CB57-68CA-490F-BC19-D5F0D5BB8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6861"/>
              </p:ext>
            </p:extLst>
          </p:nvPr>
        </p:nvGraphicFramePr>
        <p:xfrm>
          <a:off x="6588625" y="2447065"/>
          <a:ext cx="212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228501" progId="Equation.3">
                  <p:embed/>
                </p:oleObj>
              </mc:Choice>
              <mc:Fallback>
                <p:oleObj name="Equation" r:id="rId33" imgW="165028" imgH="228501" progId="Equation.3">
                  <p:embed/>
                  <p:pic>
                    <p:nvPicPr>
                      <p:cNvPr id="33830" name="Object 21">
                        <a:extLst>
                          <a:ext uri="{FF2B5EF4-FFF2-40B4-BE49-F238E27FC236}">
                            <a16:creationId xmlns:a16="http://schemas.microsoft.com/office/drawing/2014/main" id="{3777CB57-68CA-490F-BC19-D5F0D5BB8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25" y="2447065"/>
                        <a:ext cx="2127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22">
            <a:extLst>
              <a:ext uri="{FF2B5EF4-FFF2-40B4-BE49-F238E27FC236}">
                <a16:creationId xmlns:a16="http://schemas.microsoft.com/office/drawing/2014/main" id="{6B6054EA-697B-44A2-B044-569D1F8DE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9228"/>
              </p:ext>
            </p:extLst>
          </p:nvPr>
        </p:nvGraphicFramePr>
        <p:xfrm>
          <a:off x="6536237" y="3709126"/>
          <a:ext cx="269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03024" imgH="215713" progId="Equation.3">
                  <p:embed/>
                </p:oleObj>
              </mc:Choice>
              <mc:Fallback>
                <p:oleObj name="Equation" r:id="rId35" imgW="203024" imgH="215713" progId="Equation.3">
                  <p:embed/>
                  <p:pic>
                    <p:nvPicPr>
                      <p:cNvPr id="33831" name="Object 22">
                        <a:extLst>
                          <a:ext uri="{FF2B5EF4-FFF2-40B4-BE49-F238E27FC236}">
                            <a16:creationId xmlns:a16="http://schemas.microsoft.com/office/drawing/2014/main" id="{6B6054EA-697B-44A2-B044-569D1F8DE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37" y="3709126"/>
                        <a:ext cx="269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Line 62">
            <a:extLst>
              <a:ext uri="{FF2B5EF4-FFF2-40B4-BE49-F238E27FC236}">
                <a16:creationId xmlns:a16="http://schemas.microsoft.com/office/drawing/2014/main" id="{3DD37E5E-A203-4C35-820F-F8922C17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499" y="417585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33" name="AutoShape 64">
            <a:extLst>
              <a:ext uri="{FF2B5EF4-FFF2-40B4-BE49-F238E27FC236}">
                <a16:creationId xmlns:a16="http://schemas.microsoft.com/office/drawing/2014/main" id="{EE58F4B3-0D20-4856-AA14-975953708E41}"/>
              </a:ext>
            </a:extLst>
          </p:cNvPr>
          <p:cNvSpPr>
            <a:spLocks/>
          </p:cNvSpPr>
          <p:nvPr/>
        </p:nvSpPr>
        <p:spPr bwMode="auto">
          <a:xfrm>
            <a:off x="6895011" y="2015265"/>
            <a:ext cx="287338" cy="1944687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34" name="Text Box 65">
            <a:extLst>
              <a:ext uri="{FF2B5EF4-FFF2-40B4-BE49-F238E27FC236}">
                <a16:creationId xmlns:a16="http://schemas.microsoft.com/office/drawing/2014/main" id="{A426797B-CEA9-45D2-84E3-D1D55E4F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094" y="2807426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76866" name="Rectangle 66">
            <a:extLst>
              <a:ext uri="{FF2B5EF4-FFF2-40B4-BE49-F238E27FC236}">
                <a16:creationId xmlns:a16="http://schemas.microsoft.com/office/drawing/2014/main" id="{CADFDB1F-D79B-462C-9307-0AEF495F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99" y="3964714"/>
            <a:ext cx="1022350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8" name="Text Box 68">
            <a:extLst>
              <a:ext uri="{FF2B5EF4-FFF2-40B4-BE49-F238E27FC236}">
                <a16:creationId xmlns:a16="http://schemas.microsoft.com/office/drawing/2014/main" id="{EF9AA76E-807B-4D06-99AE-3521ED37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900" y="3964714"/>
            <a:ext cx="10810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Biosynthesis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71" name="Rectangle 71">
            <a:extLst>
              <a:ext uri="{FF2B5EF4-FFF2-40B4-BE49-F238E27FC236}">
                <a16:creationId xmlns:a16="http://schemas.microsoft.com/office/drawing/2014/main" id="{73CEBD20-3796-4570-97C1-C18913C9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537" y="4347301"/>
            <a:ext cx="1058863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73" name="Rectangle 73">
            <a:extLst>
              <a:ext uri="{FF2B5EF4-FFF2-40B4-BE49-F238E27FC236}">
                <a16:creationId xmlns:a16="http://schemas.microsoft.com/office/drawing/2014/main" id="{4CCF0006-ACB1-4727-8CAE-705DD58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61" y="4550501"/>
            <a:ext cx="1081088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1" name="Rectangle 81">
            <a:extLst>
              <a:ext uri="{FF2B5EF4-FFF2-40B4-BE49-F238E27FC236}">
                <a16:creationId xmlns:a16="http://schemas.microsoft.com/office/drawing/2014/main" id="{C0D26DED-F353-4844-918A-D6CF84B8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25" y="4756876"/>
            <a:ext cx="1081087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2" name="Text Box 82">
            <a:extLst>
              <a:ext uri="{FF2B5EF4-FFF2-40B4-BE49-F238E27FC236}">
                <a16:creationId xmlns:a16="http://schemas.microsoft.com/office/drawing/2014/main" id="{E2B65073-0C5E-47B2-9B20-3EE37C3A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212" y="4720364"/>
            <a:ext cx="8096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Cell cycle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Swi4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Ace2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Mcm1…</a:t>
            </a:r>
          </a:p>
        </p:txBody>
      </p:sp>
      <p:sp>
        <p:nvSpPr>
          <p:cNvPr id="76883" name="Text Box 83">
            <a:extLst>
              <a:ext uri="{FF2B5EF4-FFF2-40B4-BE49-F238E27FC236}">
                <a16:creationId xmlns:a16="http://schemas.microsoft.com/office/drawing/2014/main" id="{48B87299-5C7D-40FA-AA34-83EDD6F2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261" y="4504464"/>
            <a:ext cx="10223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Sporulation</a:t>
            </a:r>
          </a:p>
        </p:txBody>
      </p:sp>
      <p:sp>
        <p:nvSpPr>
          <p:cNvPr id="76884" name="Text Box 84">
            <a:extLst>
              <a:ext uri="{FF2B5EF4-FFF2-40B4-BE49-F238E27FC236}">
                <a16:creationId xmlns:a16="http://schemas.microsoft.com/office/drawing/2014/main" id="{AD1990D6-5FC6-4478-A204-BE61D3C8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824" y="4288564"/>
            <a:ext cx="9715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DNA repair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85" name="Text Box 85">
            <a:extLst>
              <a:ext uri="{FF2B5EF4-FFF2-40B4-BE49-F238E27FC236}">
                <a16:creationId xmlns:a16="http://schemas.microsoft.com/office/drawing/2014/main" id="{8DEF3115-F14A-4101-8D17-51A04E0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859" y="5255352"/>
            <a:ext cx="10342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Compile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biological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gene sets</a:t>
            </a:r>
          </a:p>
        </p:txBody>
      </p:sp>
      <p:sp>
        <p:nvSpPr>
          <p:cNvPr id="76886" name="AutoShape 86">
            <a:extLst>
              <a:ext uri="{FF2B5EF4-FFF2-40B4-BE49-F238E27FC236}">
                <a16:creationId xmlns:a16="http://schemas.microsoft.com/office/drawing/2014/main" id="{A66804C9-4F68-4DB4-BF64-E605827F31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16568" y="2793933"/>
            <a:ext cx="852488" cy="7334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6887" name="Text Box 87">
            <a:extLst>
              <a:ext uri="{FF2B5EF4-FFF2-40B4-BE49-F238E27FC236}">
                <a16:creationId xmlns:a16="http://schemas.microsoft.com/office/drawing/2014/main" id="{FE061B1D-BE12-45C8-A108-CC524018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03" y="1745211"/>
            <a:ext cx="2336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The 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enrichment (overlap)</a:t>
            </a:r>
            <a:r>
              <a:rPr kumimoji="1" lang="en-US" altLang="ko-KR" sz="1600" dirty="0">
                <a:latin typeface="맑은 고딕" panose="020B0503020000020004" pitchFamily="50" charset="-127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of each gene set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in the DEG list is assessed</a:t>
            </a:r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862C00E6-22E4-4C02-A1F2-46019F2E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50" y="4209190"/>
            <a:ext cx="150812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73D8D-E476-5EB1-8BAF-609C04D70AB1}"/>
              </a:ext>
            </a:extLst>
          </p:cNvPr>
          <p:cNvSpPr txBox="1"/>
          <p:nvPr/>
        </p:nvSpPr>
        <p:spPr>
          <a:xfrm>
            <a:off x="9955712" y="2725539"/>
            <a:ext cx="19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Hypergeometric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distribution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66" grpId="0" animBg="1"/>
      <p:bldP spid="76868" grpId="0"/>
      <p:bldP spid="76871" grpId="0" animBg="1"/>
      <p:bldP spid="76873" grpId="0" animBg="1"/>
      <p:bldP spid="76881" grpId="0" animBg="1"/>
      <p:bldP spid="76882" grpId="0"/>
      <p:bldP spid="76883" grpId="0"/>
      <p:bldP spid="76884" grpId="0"/>
      <p:bldP spid="76885" grpId="0"/>
      <p:bldP spid="76887" grpId="0"/>
      <p:bldP spid="5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3042D4C-A9F1-4336-B8B3-B024839C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759" y="375224"/>
            <a:ext cx="8254148" cy="94817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Hypergeometric distribution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7108-2F0C-4BBE-8ACD-59245DD8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18" y="1583324"/>
            <a:ext cx="7936158" cy="4425365"/>
          </a:xfrm>
        </p:spPr>
        <p:txBody>
          <a:bodyPr/>
          <a:lstStyle/>
          <a:p>
            <a:r>
              <a:rPr lang="en-US" altLang="ko-KR" sz="2000" dirty="0"/>
              <a:t>Total 1,000 genes</a:t>
            </a:r>
          </a:p>
          <a:p>
            <a:r>
              <a:rPr lang="en-US" altLang="ko-KR" sz="2000" dirty="0"/>
              <a:t>Target genes: DEG (e.g., 200 genes)</a:t>
            </a:r>
          </a:p>
          <a:p>
            <a:r>
              <a:rPr lang="en-US" altLang="ko-KR" sz="2000" dirty="0"/>
              <a:t>Sample: functional gene set (e.g., DNA repair 50 genes)</a:t>
            </a:r>
          </a:p>
          <a:p>
            <a:r>
              <a:rPr lang="en-US" altLang="ko-KR" sz="2000" dirty="0"/>
              <a:t>Overlap between target and sample: 30 genes</a:t>
            </a:r>
          </a:p>
          <a:p>
            <a:r>
              <a:rPr lang="en-US" altLang="ko-KR" sz="2000" dirty="0"/>
              <a:t>What is the </a:t>
            </a:r>
            <a:r>
              <a:rPr lang="en-US" altLang="ko-KR" sz="2000" b="1" dirty="0">
                <a:solidFill>
                  <a:srgbClr val="FF0000"/>
                </a:solidFill>
              </a:rPr>
              <a:t>significance of the overlap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208632-5D4A-4E06-BE5D-9B2769DB1C85}"/>
              </a:ext>
            </a:extLst>
          </p:cNvPr>
          <p:cNvSpPr/>
          <p:nvPr/>
        </p:nvSpPr>
        <p:spPr>
          <a:xfrm>
            <a:off x="3395801" y="3706962"/>
            <a:ext cx="5181600" cy="2571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AE063FE-EE04-45F0-B789-4E0CA63816E3}"/>
              </a:ext>
            </a:extLst>
          </p:cNvPr>
          <p:cNvSpPr/>
          <p:nvPr/>
        </p:nvSpPr>
        <p:spPr>
          <a:xfrm>
            <a:off x="5194440" y="4532462"/>
            <a:ext cx="1982787" cy="1377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8C04D9-4FFA-472F-8B79-76B95A1BE1B2}"/>
              </a:ext>
            </a:extLst>
          </p:cNvPr>
          <p:cNvSpPr/>
          <p:nvPr/>
        </p:nvSpPr>
        <p:spPr>
          <a:xfrm>
            <a:off x="4148277" y="4081612"/>
            <a:ext cx="2214563" cy="173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DD9D43-E4D1-408F-9214-84FBD20C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165" y="3610124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 dirty="0"/>
              <a:t>Total</a:t>
            </a:r>
            <a:r>
              <a:rPr lang="ko-KR" altLang="en-US" sz="2000" dirty="0"/>
              <a:t> </a:t>
            </a:r>
            <a:r>
              <a:rPr lang="en-US" altLang="ko-KR" sz="2000" dirty="0"/>
              <a:t>1,000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54AEF-5108-43F3-8FD9-FD0A146A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226" y="5035699"/>
            <a:ext cx="9667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Sample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50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FABD-62E5-4925-8430-93D63C31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751" y="4688037"/>
            <a:ext cx="825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Target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200</a:t>
            </a:r>
            <a:endParaRPr lang="ko-KR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3A6B3-E8E1-411F-A8A5-893F2416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77" y="4996012"/>
            <a:ext cx="441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 b="1">
                <a:solidFill>
                  <a:srgbClr val="FF0000"/>
                </a:solidFill>
              </a:rPr>
              <a:t>30</a:t>
            </a:r>
            <a:endParaRPr lang="ko-KR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EA38070-81D8-4485-AFDE-BFFBAFEB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98" y="384176"/>
            <a:ext cx="9471003" cy="1325563"/>
          </a:xfrm>
        </p:spPr>
        <p:txBody>
          <a:bodyPr/>
          <a:lstStyle/>
          <a:p>
            <a:r>
              <a:rPr lang="en-US" altLang="ko-KR" dirty="0"/>
              <a:t>Hypergeometric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8C0AB-528D-4994-8C16-C8A0E81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112963"/>
            <a:ext cx="3371850" cy="3905250"/>
          </a:xfrm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How large is the observed overlap?</a:t>
            </a:r>
          </a:p>
          <a:p>
            <a:r>
              <a:rPr lang="en-US" altLang="ko-KR" sz="2200" dirty="0"/>
              <a:t>P-value:</a:t>
            </a:r>
            <a:r>
              <a:rPr lang="ko-KR" altLang="en-US" sz="2200" dirty="0"/>
              <a:t> </a:t>
            </a:r>
            <a:r>
              <a:rPr lang="en-US" altLang="ko-KR" sz="2200" dirty="0"/>
              <a:t>the probability that we observe 30 or more overlap</a:t>
            </a:r>
          </a:p>
          <a:p>
            <a:r>
              <a:rPr lang="en-US" altLang="ko-KR" sz="2200" dirty="0"/>
              <a:t>If the p-value&lt;0.05, we interpret that many DNA repair related genes have expression changes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0356ED-31B8-4597-B479-8758B79FA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1" y="3324226"/>
          <a:ext cx="39401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641600" imgH="914400" progId="Equation.3">
                  <p:embed/>
                </p:oleObj>
              </mc:Choice>
              <mc:Fallback>
                <p:oleObj name="수식" r:id="rId2" imgW="2641600" imgH="914400" progId="Equation.3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CA0356ED-31B8-4597-B479-8758B79FA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324226"/>
                        <a:ext cx="39401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CE3A28-B443-4F13-9446-B80C855CD581}"/>
              </a:ext>
            </a:extLst>
          </p:cNvPr>
          <p:cNvCxnSpPr/>
          <p:nvPr/>
        </p:nvCxnSpPr>
        <p:spPr>
          <a:xfrm>
            <a:off x="5764212" y="2243138"/>
            <a:ext cx="433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A33BBD-90E7-4904-B008-D985F8C5D66C}"/>
              </a:ext>
            </a:extLst>
          </p:cNvPr>
          <p:cNvCxnSpPr/>
          <p:nvPr/>
        </p:nvCxnSpPr>
        <p:spPr>
          <a:xfrm>
            <a:off x="6719887" y="210661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50EE20-925D-4776-82D0-BA237B58B525}"/>
              </a:ext>
            </a:extLst>
          </p:cNvPr>
          <p:cNvCxnSpPr/>
          <p:nvPr/>
        </p:nvCxnSpPr>
        <p:spPr>
          <a:xfrm>
            <a:off x="714533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51AE0C-0C48-4CB8-9A34-B8BC0D98E42E}"/>
              </a:ext>
            </a:extLst>
          </p:cNvPr>
          <p:cNvCxnSpPr/>
          <p:nvPr/>
        </p:nvCxnSpPr>
        <p:spPr>
          <a:xfrm>
            <a:off x="840898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8026AC-EF07-416B-993E-BCC5C82CE8A1}"/>
              </a:ext>
            </a:extLst>
          </p:cNvPr>
          <p:cNvCxnSpPr/>
          <p:nvPr/>
        </p:nvCxnSpPr>
        <p:spPr>
          <a:xfrm>
            <a:off x="7572375" y="21113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5BEFA-FDFA-4608-8AF7-0BAD44E4D395}"/>
              </a:ext>
            </a:extLst>
          </p:cNvPr>
          <p:cNvCxnSpPr/>
          <p:nvPr/>
        </p:nvCxnSpPr>
        <p:spPr>
          <a:xfrm>
            <a:off x="8794750" y="20986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2DDCB8-BDFB-4D00-90BF-75E56700BAD4}"/>
              </a:ext>
            </a:extLst>
          </p:cNvPr>
          <p:cNvCxnSpPr/>
          <p:nvPr/>
        </p:nvCxnSpPr>
        <p:spPr>
          <a:xfrm>
            <a:off x="7999412" y="210820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EC30F5-FA85-40E8-ACEB-006EB9D88C3B}"/>
              </a:ext>
            </a:extLst>
          </p:cNvPr>
          <p:cNvSpPr/>
          <p:nvPr/>
        </p:nvSpPr>
        <p:spPr>
          <a:xfrm>
            <a:off x="6586537" y="1878013"/>
            <a:ext cx="298450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7A2DB-835F-4A68-952F-F650C379C7D1}"/>
              </a:ext>
            </a:extLst>
          </p:cNvPr>
          <p:cNvSpPr/>
          <p:nvPr/>
        </p:nvSpPr>
        <p:spPr>
          <a:xfrm>
            <a:off x="6996112" y="1727200"/>
            <a:ext cx="298450" cy="527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E5F48F-579B-42FA-AEFE-F2141688E661}"/>
              </a:ext>
            </a:extLst>
          </p:cNvPr>
          <p:cNvSpPr/>
          <p:nvPr/>
        </p:nvSpPr>
        <p:spPr>
          <a:xfrm>
            <a:off x="7407275" y="1577975"/>
            <a:ext cx="296862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F6E8BB-254F-4958-9D89-1B102D7471D0}"/>
              </a:ext>
            </a:extLst>
          </p:cNvPr>
          <p:cNvSpPr/>
          <p:nvPr/>
        </p:nvSpPr>
        <p:spPr>
          <a:xfrm>
            <a:off x="7850188" y="1441451"/>
            <a:ext cx="296863" cy="798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83D34-A110-48EF-BD73-FB099487F5D3}"/>
              </a:ext>
            </a:extLst>
          </p:cNvPr>
          <p:cNvSpPr/>
          <p:nvPr/>
        </p:nvSpPr>
        <p:spPr>
          <a:xfrm>
            <a:off x="8255000" y="1577976"/>
            <a:ext cx="296862" cy="6651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5A6BB6-4050-4B3F-906C-20BEF46A8D03}"/>
              </a:ext>
            </a:extLst>
          </p:cNvPr>
          <p:cNvSpPr/>
          <p:nvPr/>
        </p:nvSpPr>
        <p:spPr>
          <a:xfrm>
            <a:off x="8648700" y="1727201"/>
            <a:ext cx="298450" cy="5127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33F41-233A-4500-B5AF-3767A965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3907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DF090-6B86-4DBF-A2E5-E18007B2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239712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8B6B-C0DA-4017-9535-342F5339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7" y="2397125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30</a:t>
            </a:r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FB2166-74D0-4676-93B7-4E49A090777B}"/>
              </a:ext>
            </a:extLst>
          </p:cNvPr>
          <p:cNvCxnSpPr/>
          <p:nvPr/>
        </p:nvCxnSpPr>
        <p:spPr>
          <a:xfrm>
            <a:off x="6321425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D72B5-37A9-4FE5-BEAB-B16F6934EDE4}"/>
              </a:ext>
            </a:extLst>
          </p:cNvPr>
          <p:cNvSpPr/>
          <p:nvPr/>
        </p:nvSpPr>
        <p:spPr>
          <a:xfrm>
            <a:off x="6165850" y="2025650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C93E9-F818-4631-9668-9235D245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2400300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0</a:t>
            </a:r>
            <a:endParaRPr lang="ko-KR" altLang="en-US" sz="2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DFF786-F4F9-4EE1-BB72-7C141E0ED6B8}"/>
              </a:ext>
            </a:extLst>
          </p:cNvPr>
          <p:cNvCxnSpPr/>
          <p:nvPr/>
        </p:nvCxnSpPr>
        <p:spPr>
          <a:xfrm>
            <a:off x="9174162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5D71DE-E1F3-4E99-97D5-AD54FE232D7E}"/>
              </a:ext>
            </a:extLst>
          </p:cNvPr>
          <p:cNvSpPr/>
          <p:nvPr/>
        </p:nvSpPr>
        <p:spPr>
          <a:xfrm>
            <a:off x="9042400" y="1887538"/>
            <a:ext cx="296862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6EC905-4574-4E4A-BE77-1646CDA819FC}"/>
              </a:ext>
            </a:extLst>
          </p:cNvPr>
          <p:cNvCxnSpPr/>
          <p:nvPr/>
        </p:nvCxnSpPr>
        <p:spPr>
          <a:xfrm>
            <a:off x="9580562" y="211296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B9CEE-F7B9-4239-A934-234B1161ED78}"/>
              </a:ext>
            </a:extLst>
          </p:cNvPr>
          <p:cNvSpPr/>
          <p:nvPr/>
        </p:nvSpPr>
        <p:spPr>
          <a:xfrm>
            <a:off x="9424987" y="2024063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08F3B-ACD9-4A69-9A5A-1650BEE6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2398713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50</a:t>
            </a:r>
            <a:endParaRPr lang="ko-KR" altLang="en-US" sz="2000"/>
          </a:p>
        </p:txBody>
      </p: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7C675A29-235B-4680-8A0E-805001B3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24701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77415" imgH="76035" progId="Equation.3">
                  <p:embed/>
                </p:oleObj>
              </mc:Choice>
              <mc:Fallback>
                <p:oleObj name="수식" r:id="rId4" imgW="177415" imgH="76035" progId="Equation.3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7C675A29-235B-4680-8A0E-805001B3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24701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18BD2516-C61E-4E38-8269-B837AD397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4901" y="24574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77415" imgH="76035" progId="Equation.3">
                  <p:embed/>
                </p:oleObj>
              </mc:Choice>
              <mc:Fallback>
                <p:oleObj name="수식" r:id="rId6" imgW="177415" imgH="76035" progId="Equation.3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18BD2516-C61E-4E38-8269-B837AD397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1" y="24574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아래쪽 화살표 36">
            <a:extLst>
              <a:ext uri="{FF2B5EF4-FFF2-40B4-BE49-F238E27FC236}">
                <a16:creationId xmlns:a16="http://schemas.microsoft.com/office/drawing/2014/main" id="{76BDC10A-71EB-4F28-9D54-DAE35059B641}"/>
              </a:ext>
            </a:extLst>
          </p:cNvPr>
          <p:cNvSpPr/>
          <p:nvPr/>
        </p:nvSpPr>
        <p:spPr>
          <a:xfrm rot="10800000">
            <a:off x="8280400" y="2844800"/>
            <a:ext cx="271462" cy="38258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C13B7-399E-42D2-AF13-1DFFC4A6F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5227638"/>
            <a:ext cx="148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P-value ?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567E53-3186-4E7A-9274-818E43E8F72B}"/>
              </a:ext>
            </a:extLst>
          </p:cNvPr>
          <p:cNvSpPr/>
          <p:nvPr/>
        </p:nvSpPr>
        <p:spPr>
          <a:xfrm>
            <a:off x="8129587" y="1333501"/>
            <a:ext cx="1824038" cy="1109663"/>
          </a:xfrm>
          <a:prstGeom prst="ellipse">
            <a:avLst/>
          </a:prstGeom>
          <a:noFill/>
          <a:ln w="44450">
            <a:solidFill>
              <a:srgbClr val="063DE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42" name="개체 41">
            <a:extLst>
              <a:ext uri="{FF2B5EF4-FFF2-40B4-BE49-F238E27FC236}">
                <a16:creationId xmlns:a16="http://schemas.microsoft.com/office/drawing/2014/main" id="{C730D532-5951-44F9-8532-D072953B7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6" y="4776788"/>
          <a:ext cx="214153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435100" imgH="914400" progId="Equation.3">
                  <p:embed/>
                </p:oleObj>
              </mc:Choice>
              <mc:Fallback>
                <p:oleObj name="수식" r:id="rId8" imgW="1435100" imgH="914400" progId="Equation.3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C730D532-5951-44F9-8532-D072953B7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6" y="4776788"/>
                        <a:ext cx="2141537" cy="1357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2804D50-DF66-4B9B-B07D-42677B31DD8C}"/>
              </a:ext>
            </a:extLst>
          </p:cNvPr>
          <p:cNvSpPr/>
          <p:nvPr/>
        </p:nvSpPr>
        <p:spPr>
          <a:xfrm>
            <a:off x="7502525" y="5060950"/>
            <a:ext cx="334962" cy="331788"/>
          </a:xfrm>
          <a:prstGeom prst="ellipse">
            <a:avLst/>
          </a:prstGeom>
          <a:noFill/>
          <a:ln w="3175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7" grpId="0" animBg="1"/>
      <p:bldP spid="28" grpId="0"/>
      <p:bldP spid="30" grpId="0" animBg="1"/>
      <p:bldP spid="33" grpId="0" animBg="1"/>
      <p:bldP spid="34" grpId="0"/>
      <p:bldP spid="37" grpId="0" animBg="1"/>
      <p:bldP spid="39" grpId="0" animBg="1"/>
      <p:bldP spid="40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17068A-9B9D-499C-81C5-F9B556B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Gene sets are derived from gene (or protein) databases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5DA560-4A68-4C5F-84A8-8FC7F437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38" y="1825625"/>
            <a:ext cx="9953461" cy="4351338"/>
          </a:xfrm>
        </p:spPr>
        <p:txBody>
          <a:bodyPr/>
          <a:lstStyle/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Gene Ontology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KEGG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REACTOME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WikiPathway</a:t>
            </a:r>
            <a:endParaRPr lang="en-US" altLang="ko-K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Cis-acting regulatory motifs</a:t>
            </a:r>
          </a:p>
          <a:p>
            <a:pPr eaLnBrk="1" hangingPunct="1"/>
            <a:r>
              <a:rPr lang="en-US" altLang="ko-KR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Molecular signature database </a:t>
            </a:r>
            <a:r>
              <a:rPr lang="en-US" altLang="ko-KR" sz="2400" dirty="0">
                <a:latin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Times New Roman" panose="02020603050405020304" pitchFamily="18" charset="0"/>
              </a:rPr>
              <a:t>MSigDB</a:t>
            </a:r>
            <a:r>
              <a:rPr lang="en-US" altLang="ko-KR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Biocarta</a:t>
            </a:r>
            <a:r>
              <a:rPr lang="en-US" altLang="ko-KR" sz="2400" dirty="0">
                <a:latin typeface="Times New Roman" panose="02020603050405020304" pitchFamily="18" charset="0"/>
              </a:rPr>
              <a:t> and so 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F042-4CB0-0AE2-590A-0D8A1CB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97" y="500979"/>
            <a:ext cx="10343606" cy="836658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 err="1"/>
              <a:t>enrichR</a:t>
            </a:r>
            <a:r>
              <a:rPr kumimoji="1" lang="en-US" altLang="ko-Kore-KR" sz="3200" dirty="0"/>
              <a:t>: pathway and function analysis for gene list 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72783-2EA3-D30A-C656-AB07B44D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1" y="1337637"/>
            <a:ext cx="9706138" cy="4802750"/>
          </a:xfrm>
        </p:spPr>
        <p:txBody>
          <a:bodyPr/>
          <a:lstStyle/>
          <a:p>
            <a:pPr latinLnBrk="0"/>
            <a:endParaRPr kumimoji="1" lang="en-US" altLang="ko-Kore-KR" dirty="0"/>
          </a:p>
          <a:p>
            <a:pPr latinLnBrk="0"/>
            <a:r>
              <a:rPr kumimoji="1" lang="en-US" altLang="ko-Kore-KR" dirty="0"/>
              <a:t>Both web server (</a:t>
            </a:r>
            <a:r>
              <a:rPr kumimoji="1" lang="en-US" altLang="ko-Kore-KR" dirty="0">
                <a:hlinkClick r:id="rId2"/>
              </a:rPr>
              <a:t>https://maayanlab.cloud/Enrichr/</a:t>
            </a:r>
            <a:r>
              <a:rPr kumimoji="1" lang="en-US" altLang="ko-Kore-KR" dirty="0"/>
              <a:t>) and R package are available</a:t>
            </a:r>
          </a:p>
          <a:p>
            <a:pPr latinLnBrk="0"/>
            <a:r>
              <a:rPr kumimoji="1" lang="en-US" altLang="ko-Kore-KR" dirty="0"/>
              <a:t>218 gene-set libraries are provided</a:t>
            </a:r>
          </a:p>
          <a:p>
            <a:pPr latinLnBrk="0"/>
            <a:r>
              <a:rPr kumimoji="1" lang="en-US" altLang="ko-Kore-KR" dirty="0"/>
              <a:t>Graphical test results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48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C71ABAF-7E13-C169-2E10-337748CCE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812800"/>
          </a:xfrm>
        </p:spPr>
        <p:txBody>
          <a:bodyPr/>
          <a:lstStyle/>
          <a:p>
            <a:pPr eaLnBrk="1" hangingPunct="1"/>
            <a:r>
              <a:rPr lang="en-US" altLang="ko-KR" sz="3600"/>
              <a:t>Gene Set Enrichment Analysis (GSEA)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414-C7CC-8A52-69BF-9B9263B9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927" y="1381125"/>
            <a:ext cx="4649190" cy="45718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Hybrid algorithm: </a:t>
            </a:r>
            <a:r>
              <a:rPr lang="en-US" altLang="ko-KR" b="1" dirty="0"/>
              <a:t>gene randomizing score </a:t>
            </a:r>
            <a:r>
              <a:rPr lang="en-US" altLang="ko-KR" dirty="0"/>
              <a:t>&amp; </a:t>
            </a:r>
            <a:r>
              <a:rPr lang="en-US" altLang="ko-KR" b="1" dirty="0"/>
              <a:t>sample permutation </a:t>
            </a:r>
            <a:r>
              <a:rPr lang="en-US" altLang="ko-KR" dirty="0"/>
              <a:t>(</a:t>
            </a:r>
            <a:r>
              <a:rPr lang="en-US" altLang="ko-KR" sz="2400" dirty="0"/>
              <a:t>Subramanian, </a:t>
            </a:r>
            <a:r>
              <a:rPr lang="en-US" altLang="ko-KR" sz="2400" i="1" dirty="0"/>
              <a:t>PNAS</a:t>
            </a:r>
            <a:r>
              <a:rPr lang="en-US" altLang="ko-KR" sz="2400" dirty="0"/>
              <a:t> 2005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Cutoff-free enrichment analysis</a:t>
            </a:r>
          </a:p>
          <a:p>
            <a:pPr eaLnBrk="1" hangingPunct="1"/>
            <a:r>
              <a:rPr lang="en-US" altLang="ko-KR" dirty="0"/>
              <a:t>This approach can newly capture “</a:t>
            </a:r>
            <a:r>
              <a:rPr lang="en-US" altLang="ko-KR" b="1" dirty="0">
                <a:solidFill>
                  <a:srgbClr val="00B050"/>
                </a:solidFill>
              </a:rPr>
              <a:t>subtle but coordinated</a:t>
            </a:r>
            <a:r>
              <a:rPr lang="en-US" altLang="ko-KR" dirty="0"/>
              <a:t>” gene expression changes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59A39202-2E05-E44A-0518-81845DC4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02" y="1381125"/>
            <a:ext cx="31972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965C-7523-A8F7-12C1-BAAF2F7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GSEA software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BF31-1FA1-9610-2110-41E74EF6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13" y="1347731"/>
            <a:ext cx="6428406" cy="416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F8CF4-9776-C78D-F4A2-7CD988051655}"/>
              </a:ext>
            </a:extLst>
          </p:cNvPr>
          <p:cNvSpPr txBox="1"/>
          <p:nvPr/>
        </p:nvSpPr>
        <p:spPr>
          <a:xfrm>
            <a:off x="2979315" y="5658830"/>
            <a:ext cx="482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Freely downloadable from </a:t>
            </a:r>
          </a:p>
          <a:p>
            <a:r>
              <a:rPr kumimoji="1" lang="en-US" altLang="ko-Kore-KR" dirty="0">
                <a:hlinkClick r:id="rId3"/>
              </a:rPr>
              <a:t>https://www.gsea-msigdb.org/gsea/index.jsp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807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567B567-D0A4-2EC9-C709-F7348C6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039" y="238127"/>
            <a:ext cx="7772400" cy="9017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sz="3600" dirty="0" err="1"/>
              <a:t>Preranked</a:t>
            </a:r>
            <a:r>
              <a:rPr lang="en-US" altLang="ko-KR" sz="3600" dirty="0"/>
              <a:t> GSEA for RNA-seq</a:t>
            </a:r>
            <a:endParaRPr lang="ko-KR" altLang="en-US" sz="3600" b="1" dirty="0"/>
          </a:p>
        </p:txBody>
      </p:sp>
      <p:pic>
        <p:nvPicPr>
          <p:cNvPr id="36866" name="Picture 4" descr="D:\Research\bookchap\fig1.tif">
            <a:extLst>
              <a:ext uri="{FF2B5EF4-FFF2-40B4-BE49-F238E27FC236}">
                <a16:creationId xmlns:a16="http://schemas.microsoft.com/office/drawing/2014/main" id="{025F62EA-D3B6-4612-38E9-3F56DAB0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468438"/>
            <a:ext cx="74517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DDC92-F89C-01DA-A2E4-54358B6FFBA1}"/>
              </a:ext>
            </a:extLst>
          </p:cNvPr>
          <p:cNvSpPr/>
          <p:nvPr/>
        </p:nvSpPr>
        <p:spPr>
          <a:xfrm>
            <a:off x="6511926" y="1620839"/>
            <a:ext cx="2638425" cy="451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D121E7C-1B91-DA8F-4112-A83AA6B1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8476" y="2438401"/>
          <a:ext cx="307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D121E7C-1B91-DA8F-4112-A83AA6B1B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6" y="2438401"/>
                        <a:ext cx="307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FD537379-D9C9-C098-67BF-8A01BFCD6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775" y="3681414"/>
          <a:ext cx="349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300" imgH="4978400" progId="Equation.3">
                  <p:embed/>
                </p:oleObj>
              </mc:Choice>
              <mc:Fallback>
                <p:oleObj name="Equation" r:id="rId5" imgW="4686300" imgH="49784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FD537379-D9C9-C098-67BF-8A01BFCD6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3681414"/>
                        <a:ext cx="349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B858B6D6-0284-1C2F-E564-030D2AFD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1" y="5205413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5270500" progId="Equation.3">
                  <p:embed/>
                </p:oleObj>
              </mc:Choice>
              <mc:Fallback>
                <p:oleObj name="Equation" r:id="rId7" imgW="5270500" imgH="52705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B858B6D6-0284-1C2F-E564-030D2AFD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1" y="5205413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57854B4C-986C-6704-130D-694FFD6C8BE9}"/>
              </a:ext>
            </a:extLst>
          </p:cNvPr>
          <p:cNvSpPr/>
          <p:nvPr/>
        </p:nvSpPr>
        <p:spPr>
          <a:xfrm>
            <a:off x="6802439" y="1693863"/>
            <a:ext cx="384175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04C18-DDC0-665A-C73A-81E3C808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9" y="1069975"/>
            <a:ext cx="11207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179A0CD-12F1-375E-A2B3-20EF7637A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2455864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270500" imgH="4978400" progId="Equation.3">
                  <p:embed/>
                </p:oleObj>
              </mc:Choice>
              <mc:Fallback>
                <p:oleObj name="Equation" r:id="rId9" imgW="5270500" imgH="49784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179A0CD-12F1-375E-A2B3-20EF7637A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2455864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07E21DB-CCAB-1654-2A06-C85563740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3698876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62600" imgH="4978400" progId="Equation.3">
                  <p:embed/>
                </p:oleObj>
              </mc:Choice>
              <mc:Fallback>
                <p:oleObj name="Equation" r:id="rId11" imgW="5562600" imgH="49784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F07E21DB-CCAB-1654-2A06-C85563740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3698876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5FDD7B3E-6CE4-A333-E58C-388F353E8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413" y="5222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146800" imgH="5270500" progId="Equation.3">
                  <p:embed/>
                </p:oleObj>
              </mc:Choice>
              <mc:Fallback>
                <p:oleObj name="Equation" r:id="rId13" imgW="6146800" imgH="5270500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5FDD7B3E-6CE4-A333-E58C-388F353E8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522287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A7A80B03-4D03-B4AE-962B-0140D1642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6" y="2452689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270500" imgH="4978400" progId="Equation.3">
                  <p:embed/>
                </p:oleObj>
              </mc:Choice>
              <mc:Fallback>
                <p:oleObj name="Equation" r:id="rId15" imgW="5270500" imgH="4978400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A7A80B03-4D03-B4AE-962B-0140D1642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6" y="2452689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8513E3B9-38B1-0296-F747-7B62BC53A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5" y="3695701"/>
          <a:ext cx="4143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62600" imgH="4978400" progId="Equation.3">
                  <p:embed/>
                </p:oleObj>
              </mc:Choice>
              <mc:Fallback>
                <p:oleObj name="Equation" r:id="rId17" imgW="5562600" imgH="4978400" progId="Equation.3">
                  <p:embed/>
                  <p:pic>
                    <p:nvPicPr>
                      <p:cNvPr id="116745" name="Object 9">
                        <a:extLst>
                          <a:ext uri="{FF2B5EF4-FFF2-40B4-BE49-F238E27FC236}">
                            <a16:creationId xmlns:a16="http://schemas.microsoft.com/office/drawing/2014/main" id="{8513E3B9-38B1-0296-F747-7B62BC53A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3695701"/>
                        <a:ext cx="4143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847F0A2-0113-E062-E749-EBB87682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4989" y="52197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38900" imgH="5270500" progId="Equation.3">
                  <p:embed/>
                </p:oleObj>
              </mc:Choice>
              <mc:Fallback>
                <p:oleObj name="Equation" r:id="rId19" imgW="6438900" imgH="5270500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847F0A2-0113-E062-E749-EBB876821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9" y="52197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0A79E-ACD1-BB5A-DBC6-2BF37E7F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2438401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70500" imgH="4978400" progId="Equation.3">
                  <p:embed/>
                </p:oleObj>
              </mc:Choice>
              <mc:Fallback>
                <p:oleObj name="Equation" r:id="rId21" imgW="5270500" imgH="497840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0A79E-ACD1-BB5A-DBC6-2BF37E7F7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2438401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8C613C2F-3CDC-740B-2C17-0231AE56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3681414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62600" imgH="4978400" progId="Equation.3">
                  <p:embed/>
                </p:oleObj>
              </mc:Choice>
              <mc:Fallback>
                <p:oleObj name="Equation" r:id="rId22" imgW="5562600" imgH="497840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8C613C2F-3CDC-740B-2C17-0231AE56A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3681414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B6309CC3-B45C-EEDA-0B7C-DDF4E1F8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6601" y="5205413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438900" imgH="5270500" progId="Equation.3">
                  <p:embed/>
                </p:oleObj>
              </mc:Choice>
              <mc:Fallback>
                <p:oleObj name="Equation" r:id="rId23" imgW="6438900" imgH="5270500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B6309CC3-B45C-EEDA-0B7C-DDF4E1F8C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1" y="5205413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89DFC936-9F06-6716-3483-F85DC78E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4" y="4103689"/>
          <a:ext cx="12080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02100" imgH="1752600" progId="Equation.3">
                  <p:embed/>
                </p:oleObj>
              </mc:Choice>
              <mc:Fallback>
                <p:oleObj name="Equation" r:id="rId24" imgW="4102100" imgH="1752600" progId="Equation.3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89DFC936-9F06-6716-3483-F85DC78E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4" y="4103689"/>
                        <a:ext cx="12080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410F49BE-C174-63BC-0FC3-C452330CC71F}"/>
              </a:ext>
            </a:extLst>
          </p:cNvPr>
          <p:cNvSpPr/>
          <p:nvPr/>
        </p:nvSpPr>
        <p:spPr>
          <a:xfrm rot="16200000">
            <a:off x="8595520" y="1039020"/>
            <a:ext cx="327025" cy="217646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6F114-FFEC-E744-1E95-771A8C04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289050"/>
            <a:ext cx="32877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Sample permutation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Recalculate gene-set scores</a:t>
            </a:r>
            <a:endParaRPr lang="ko-KR" altLang="en-US" sz="1800" b="1">
              <a:latin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864F5C-7280-1317-7948-C65D337728CE}"/>
              </a:ext>
            </a:extLst>
          </p:cNvPr>
          <p:cNvCxnSpPr>
            <a:cxnSpLocks/>
          </p:cNvCxnSpPr>
          <p:nvPr/>
        </p:nvCxnSpPr>
        <p:spPr>
          <a:xfrm>
            <a:off x="7390003" y="2126448"/>
            <a:ext cx="0" cy="38528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39">
            <a:extLst>
              <a:ext uri="{FF2B5EF4-FFF2-40B4-BE49-F238E27FC236}">
                <a16:creationId xmlns:a16="http://schemas.microsoft.com/office/drawing/2014/main" id="{64FA52F6-2251-6FB9-F013-B9F142CF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6067425"/>
            <a:ext cx="11922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Observed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878BEDC5-51BE-FCC9-3D39-7B86AA87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6080125"/>
            <a:ext cx="1404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Background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8" name="Text Box 15">
            <a:extLst>
              <a:ext uri="{FF2B5EF4-FFF2-40B4-BE49-F238E27FC236}">
                <a16:creationId xmlns:a16="http://schemas.microsoft.com/office/drawing/2014/main" id="{E3CEF0B6-0AF4-DBCD-177D-BC8FEAE4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61" y="1417638"/>
            <a:ext cx="779316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36889" name="Text Box 16">
            <a:extLst>
              <a:ext uri="{FF2B5EF4-FFF2-40B4-BE49-F238E27FC236}">
                <a16:creationId xmlns:a16="http://schemas.microsoft.com/office/drawing/2014/main" id="{63793A0D-5DB4-82A0-F3A0-168314CA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324" y="1422400"/>
            <a:ext cx="596864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rPr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D6618-11A2-8AC0-2F8A-7ECB6789D068}"/>
              </a:ext>
            </a:extLst>
          </p:cNvPr>
          <p:cNvSpPr/>
          <p:nvPr/>
        </p:nvSpPr>
        <p:spPr>
          <a:xfrm>
            <a:off x="7583489" y="1269331"/>
            <a:ext cx="900875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Gene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DABC1-AF8A-0F8F-D316-6986D649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023939"/>
            <a:ext cx="1289050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Rank </a:t>
            </a: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5" grpId="0" animBg="1"/>
      <p:bldP spid="26" grpId="0"/>
      <p:bldP spid="36886" grpId="0"/>
      <p:bldP spid="36887" grpId="0"/>
      <p:bldP spid="2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B2B9-FF99-54AB-4DBA-C856B83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21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Input data for running </a:t>
            </a:r>
            <a:r>
              <a:rPr kumimoji="1" lang="en-US" altLang="ko-Kore-KR" sz="3200" dirty="0" err="1"/>
              <a:t>preranked</a:t>
            </a:r>
            <a:r>
              <a:rPr kumimoji="1" lang="en-US" altLang="ko-Kore-KR" sz="3200" dirty="0"/>
              <a:t> GSEA for RNA-seq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2C8B-B120-DDA4-95E4-783ECA7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1"/>
            <a:ext cx="10515600" cy="4351338"/>
          </a:xfrm>
        </p:spPr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581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D3DFC49-134B-F198-0F00-0159B2A72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fgsea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B475531-F739-5A44-3869-FC421A3A5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 package that Implements </a:t>
            </a:r>
            <a:r>
              <a:rPr lang="en-US" altLang="ko-KR" b="1" dirty="0"/>
              <a:t>fast </a:t>
            </a:r>
            <a:r>
              <a:rPr lang="en-US" altLang="ko-KR" b="1" dirty="0" err="1"/>
              <a:t>preranked</a:t>
            </a:r>
            <a:r>
              <a:rPr lang="en-US" altLang="ko-KR" b="1" dirty="0"/>
              <a:t> GSEA</a:t>
            </a:r>
          </a:p>
          <a:p>
            <a:pPr eaLnBrk="1" hangingPunct="1"/>
            <a:r>
              <a:rPr lang="en-US" altLang="ko-KR" dirty="0"/>
              <a:t>Quickly and accurately calculates arbitrarily low GSEA </a:t>
            </a:r>
            <a:r>
              <a:rPr lang="en-US" altLang="ko-KR" i="1" dirty="0"/>
              <a:t>p</a:t>
            </a:r>
            <a:r>
              <a:rPr lang="en-US" altLang="ko-KR" dirty="0"/>
              <a:t>-values for a collection of gene sets. See </a:t>
            </a:r>
            <a:r>
              <a:rPr lang="en-US" altLang="ko-KR" dirty="0">
                <a:hlinkClick r:id="rId2"/>
              </a:rPr>
              <a:t>the preprint</a:t>
            </a:r>
            <a:r>
              <a:rPr lang="en-US" altLang="ko-KR" dirty="0"/>
              <a:t> for algorithmic details.</a:t>
            </a:r>
            <a:endParaRPr lang="en-US" altLang="ko-KR" b="1" dirty="0"/>
          </a:p>
          <a:p>
            <a:pPr eaLnBrk="1" hangingPunct="1"/>
            <a:r>
              <a:rPr lang="en-US" altLang="ko-KR" dirty="0">
                <a:hlinkClick r:id="rId3"/>
              </a:rPr>
              <a:t>https://bioconductor.org/packages/release/bioc/html/fgsea.html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F032C8F-F8ED-4C0F-89DC-CD62BD7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do we control false discovery rate (FDR or </a:t>
            </a:r>
            <a:r>
              <a:rPr lang="en-US" altLang="ko-KR" i="1" dirty="0"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-value)?</a:t>
            </a:r>
            <a:endParaRPr lang="ko-KR" altLang="en-US" dirty="0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8778BE1D-8FC3-4825-A1E2-1C8BED8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Bonferroni’s correction</a:t>
            </a:r>
            <a:r>
              <a:rPr lang="en-US" altLang="ko-KR" dirty="0"/>
              <a:t>: </a:t>
            </a:r>
            <a:r>
              <a:rPr lang="en-US" altLang="ko-KR" i="1" dirty="0"/>
              <a:t>p</a:t>
            </a:r>
            <a:r>
              <a:rPr lang="en-US" altLang="ko-KR" dirty="0"/>
              <a:t>-value multiplied by the number of tests</a:t>
            </a:r>
          </a:p>
          <a:p>
            <a:endParaRPr lang="en-US" altLang="ko-KR" dirty="0"/>
          </a:p>
          <a:p>
            <a:r>
              <a:rPr lang="en-US" altLang="ko-KR" b="1" u="sng" dirty="0" err="1"/>
              <a:t>Benjamini</a:t>
            </a:r>
            <a:r>
              <a:rPr lang="en-US" altLang="ko-KR" b="1" u="sng" dirty="0"/>
              <a:t>-Hochberg’s</a:t>
            </a:r>
            <a:r>
              <a:rPr lang="en-US" altLang="ko-KR" u="sng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40739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475300" y="3713767"/>
            <a:ext cx="5292400" cy="8004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2D02-04E3-4E95-B069-060FF7E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b="1" dirty="0" err="1">
                <a:latin typeface="+mn-ea"/>
              </a:rPr>
              <a:t>Benjamini</a:t>
            </a:r>
            <a:r>
              <a:rPr lang="en-US" altLang="ko-KR" sz="2800" b="1" dirty="0">
                <a:latin typeface="+mn-ea"/>
              </a:rPr>
              <a:t>-Hochberg procedure:  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(Linear step up procedure)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7FAA61-C593-4F0A-A4E7-A7C8E86B9B97}"/>
              </a:ext>
            </a:extLst>
          </p:cNvPr>
          <p:cNvCxnSpPr/>
          <p:nvPr/>
        </p:nvCxnSpPr>
        <p:spPr>
          <a:xfrm>
            <a:off x="2852738" y="2347914"/>
            <a:ext cx="0" cy="259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AF802D-7621-4992-B197-93F8D03482FD}"/>
              </a:ext>
            </a:extLst>
          </p:cNvPr>
          <p:cNvCxnSpPr/>
          <p:nvPr/>
        </p:nvCxnSpPr>
        <p:spPr>
          <a:xfrm>
            <a:off x="2852738" y="4940301"/>
            <a:ext cx="658971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313EB3-9D0B-43D9-89B7-FEEA781CCED7}"/>
              </a:ext>
            </a:extLst>
          </p:cNvPr>
          <p:cNvCxnSpPr/>
          <p:nvPr/>
        </p:nvCxnSpPr>
        <p:spPr>
          <a:xfrm>
            <a:off x="3089275" y="4873625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FDCE9-25D9-4401-A7EA-EED903C54783}"/>
              </a:ext>
            </a:extLst>
          </p:cNvPr>
          <p:cNvCxnSpPr/>
          <p:nvPr/>
        </p:nvCxnSpPr>
        <p:spPr>
          <a:xfrm>
            <a:off x="3325813" y="487521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C0D445-F09D-4AC7-8654-356CC2901D14}"/>
              </a:ext>
            </a:extLst>
          </p:cNvPr>
          <p:cNvCxnSpPr/>
          <p:nvPr/>
        </p:nvCxnSpPr>
        <p:spPr>
          <a:xfrm>
            <a:off x="3563938" y="487680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834046-942B-481D-A063-FC278FF7D186}"/>
              </a:ext>
            </a:extLst>
          </p:cNvPr>
          <p:cNvCxnSpPr/>
          <p:nvPr/>
        </p:nvCxnSpPr>
        <p:spPr>
          <a:xfrm>
            <a:off x="3781425" y="486886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DC3327-3A63-4C4D-82CD-4ABBD8DC6EB8}"/>
              </a:ext>
            </a:extLst>
          </p:cNvPr>
          <p:cNvCxnSpPr/>
          <p:nvPr/>
        </p:nvCxnSpPr>
        <p:spPr>
          <a:xfrm>
            <a:off x="4010025" y="48704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522F56-8BB0-4533-B7B4-32C0E9220DA5}"/>
              </a:ext>
            </a:extLst>
          </p:cNvPr>
          <p:cNvCxnSpPr/>
          <p:nvPr/>
        </p:nvCxnSpPr>
        <p:spPr>
          <a:xfrm>
            <a:off x="4237038" y="4872039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625829-3B63-4145-BDC0-06AD5B4AF6CC}"/>
              </a:ext>
            </a:extLst>
          </p:cNvPr>
          <p:cNvCxnSpPr/>
          <p:nvPr/>
        </p:nvCxnSpPr>
        <p:spPr>
          <a:xfrm>
            <a:off x="9339263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09A562-8547-49FF-8326-542F932D03BB}"/>
              </a:ext>
            </a:extLst>
          </p:cNvPr>
          <p:cNvCxnSpPr/>
          <p:nvPr/>
        </p:nvCxnSpPr>
        <p:spPr>
          <a:xfrm flipV="1">
            <a:off x="2797176" y="2573338"/>
            <a:ext cx="15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32">
            <a:extLst>
              <a:ext uri="{FF2B5EF4-FFF2-40B4-BE49-F238E27FC236}">
                <a16:creationId xmlns:a16="http://schemas.microsoft.com/office/drawing/2014/main" id="{A896C3F1-673D-43AF-9873-8B4F9E48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2338388"/>
            <a:ext cx="35718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58" name="TextBox 36">
            <a:extLst>
              <a:ext uri="{FF2B5EF4-FFF2-40B4-BE49-F238E27FC236}">
                <a16:creationId xmlns:a16="http://schemas.microsoft.com/office/drawing/2014/main" id="{4D7C1768-9C37-4EEB-8D8E-3E710AEB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667250"/>
            <a:ext cx="355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D2D434-6491-4AAE-8952-45B6BD302755}"/>
              </a:ext>
            </a:extLst>
          </p:cNvPr>
          <p:cNvCxnSpPr/>
          <p:nvPr/>
        </p:nvCxnSpPr>
        <p:spPr>
          <a:xfrm flipV="1">
            <a:off x="2871789" y="2554289"/>
            <a:ext cx="6467475" cy="237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Box 40">
            <a:extLst>
              <a:ext uri="{FF2B5EF4-FFF2-40B4-BE49-F238E27FC236}">
                <a16:creationId xmlns:a16="http://schemas.microsoft.com/office/drawing/2014/main" id="{7605AD7E-FE7E-46A8-A2DE-0C08617C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5062538"/>
            <a:ext cx="3571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61" name="TextBox 41">
            <a:extLst>
              <a:ext uri="{FF2B5EF4-FFF2-40B4-BE49-F238E27FC236}">
                <a16:creationId xmlns:a16="http://schemas.microsoft.com/office/drawing/2014/main" id="{DB91DAD5-F888-4B93-9123-F5D61DF7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5064126"/>
            <a:ext cx="35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FF3CD2-7605-441A-B90A-B66BA83C660B}"/>
              </a:ext>
            </a:extLst>
          </p:cNvPr>
          <p:cNvSpPr/>
          <p:nvPr/>
        </p:nvSpPr>
        <p:spPr>
          <a:xfrm>
            <a:off x="3051176" y="479901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802FDF-89CD-4D34-95E0-4F1E7BE5324F}"/>
              </a:ext>
            </a:extLst>
          </p:cNvPr>
          <p:cNvSpPr/>
          <p:nvPr/>
        </p:nvSpPr>
        <p:spPr>
          <a:xfrm>
            <a:off x="3297238" y="47148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2B412C-3524-4914-B24F-7D312B7378D1}"/>
              </a:ext>
            </a:extLst>
          </p:cNvPr>
          <p:cNvSpPr/>
          <p:nvPr/>
        </p:nvSpPr>
        <p:spPr>
          <a:xfrm>
            <a:off x="3524251" y="464026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605C38-CCD5-4177-959E-71AF00C47E7A}"/>
              </a:ext>
            </a:extLst>
          </p:cNvPr>
          <p:cNvSpPr/>
          <p:nvPr/>
        </p:nvSpPr>
        <p:spPr>
          <a:xfrm>
            <a:off x="4211638" y="43846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FE7167A-8B5C-45B4-9907-0668B313B34D}"/>
              </a:ext>
            </a:extLst>
          </p:cNvPr>
          <p:cNvSpPr/>
          <p:nvPr/>
        </p:nvSpPr>
        <p:spPr>
          <a:xfrm>
            <a:off x="3335338" y="2093914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7" name="Object 2">
            <a:extLst>
              <a:ext uri="{FF2B5EF4-FFF2-40B4-BE49-F238E27FC236}">
                <a16:creationId xmlns:a16="http://schemas.microsoft.com/office/drawing/2014/main" id="{022DB156-9310-4B9B-AD0F-AF279FD49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1887539"/>
          <a:ext cx="345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866900" imgH="241300" progId="Equation.3">
                  <p:embed/>
                </p:oleObj>
              </mc:Choice>
              <mc:Fallback>
                <p:oleObj name="수식" r:id="rId2" imgW="1866900" imgH="241300" progId="Equation.3">
                  <p:embed/>
                  <p:pic>
                    <p:nvPicPr>
                      <p:cNvPr id="31767" name="Object 2">
                        <a:extLst>
                          <a:ext uri="{FF2B5EF4-FFF2-40B4-BE49-F238E27FC236}">
                            <a16:creationId xmlns:a16="http://schemas.microsoft.com/office/drawing/2014/main" id="{022DB156-9310-4B9B-AD0F-AF279FD49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87539"/>
                        <a:ext cx="345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BC26F33-B479-45D4-95B5-C5B211E24765}"/>
              </a:ext>
            </a:extLst>
          </p:cNvPr>
          <p:cNvSpPr/>
          <p:nvPr/>
        </p:nvSpPr>
        <p:spPr>
          <a:xfrm>
            <a:off x="3327400" y="250190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9" name="Object 3">
            <a:extLst>
              <a:ext uri="{FF2B5EF4-FFF2-40B4-BE49-F238E27FC236}">
                <a16:creationId xmlns:a16="http://schemas.microsoft.com/office/drawing/2014/main" id="{14003368-954E-42E8-9D95-A6D1B4216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2347914"/>
          <a:ext cx="3435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79600" imgH="241300" progId="Equation.3">
                  <p:embed/>
                </p:oleObj>
              </mc:Choice>
              <mc:Fallback>
                <p:oleObj name="수식" r:id="rId4" imgW="1879600" imgH="241300" progId="Equation.3">
                  <p:embed/>
                  <p:pic>
                    <p:nvPicPr>
                      <p:cNvPr id="31769" name="Object 3">
                        <a:extLst>
                          <a:ext uri="{FF2B5EF4-FFF2-40B4-BE49-F238E27FC236}">
                            <a16:creationId xmlns:a16="http://schemas.microsoft.com/office/drawing/2014/main" id="{14003368-954E-42E8-9D95-A6D1B4216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347914"/>
                        <a:ext cx="3435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9F725CF5-D8D5-4A8A-98AD-ECC1669548D3}"/>
              </a:ext>
            </a:extLst>
          </p:cNvPr>
          <p:cNvSpPr/>
          <p:nvPr/>
        </p:nvSpPr>
        <p:spPr>
          <a:xfrm>
            <a:off x="3055938" y="4868864"/>
            <a:ext cx="74612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D448619-EBBB-4C49-AC88-B96669FF38EF}"/>
              </a:ext>
            </a:extLst>
          </p:cNvPr>
          <p:cNvSpPr/>
          <p:nvPr/>
        </p:nvSpPr>
        <p:spPr>
          <a:xfrm>
            <a:off x="3300413" y="485933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3435B5-5497-4EEB-9F4B-F0CAA8EC8861}"/>
              </a:ext>
            </a:extLst>
          </p:cNvPr>
          <p:cNvSpPr/>
          <p:nvPr/>
        </p:nvSpPr>
        <p:spPr>
          <a:xfrm>
            <a:off x="3538538" y="4832351"/>
            <a:ext cx="74612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1AA73B-726A-45E3-8A46-D8B0DA1FAEC7}"/>
              </a:ext>
            </a:extLst>
          </p:cNvPr>
          <p:cNvSpPr/>
          <p:nvPr/>
        </p:nvSpPr>
        <p:spPr>
          <a:xfrm>
            <a:off x="4208463" y="474027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63902A9-BFFC-46A1-9FEA-B98E513FAC7B}"/>
              </a:ext>
            </a:extLst>
          </p:cNvPr>
          <p:cNvSpPr/>
          <p:nvPr/>
        </p:nvSpPr>
        <p:spPr>
          <a:xfrm>
            <a:off x="5868988" y="399732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A1AABD-B0BD-472E-BFF7-647807E658A2}"/>
              </a:ext>
            </a:extLst>
          </p:cNvPr>
          <p:cNvSpPr/>
          <p:nvPr/>
        </p:nvSpPr>
        <p:spPr>
          <a:xfrm>
            <a:off x="7380288" y="3065464"/>
            <a:ext cx="74612" cy="84137"/>
          </a:xfrm>
          <a:prstGeom prst="ellipse">
            <a:avLst/>
          </a:prstGeom>
          <a:solidFill>
            <a:srgbClr val="00B05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9B009AD-9AF2-4962-889C-630C5C32D5BC}"/>
              </a:ext>
            </a:extLst>
          </p:cNvPr>
          <p:cNvSpPr/>
          <p:nvPr/>
        </p:nvSpPr>
        <p:spPr>
          <a:xfrm>
            <a:off x="8974138" y="252888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F2559D-735A-4A42-B454-D0797D8C93F2}"/>
              </a:ext>
            </a:extLst>
          </p:cNvPr>
          <p:cNvSpPr/>
          <p:nvPr/>
        </p:nvSpPr>
        <p:spPr>
          <a:xfrm>
            <a:off x="5864226" y="3792539"/>
            <a:ext cx="74613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010DBD-4AC7-4756-B821-609BCD46B18C}"/>
              </a:ext>
            </a:extLst>
          </p:cNvPr>
          <p:cNvSpPr/>
          <p:nvPr/>
        </p:nvSpPr>
        <p:spPr>
          <a:xfrm>
            <a:off x="7373938" y="3219450"/>
            <a:ext cx="74612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9133D-C8F9-4B6D-B2DC-56EB75045EE7}"/>
              </a:ext>
            </a:extLst>
          </p:cNvPr>
          <p:cNvSpPr/>
          <p:nvPr/>
        </p:nvSpPr>
        <p:spPr>
          <a:xfrm>
            <a:off x="8977313" y="2636839"/>
            <a:ext cx="76200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D64554-5D99-4B12-ADF4-A6E3C570DA86}"/>
              </a:ext>
            </a:extLst>
          </p:cNvPr>
          <p:cNvSpPr/>
          <p:nvPr/>
        </p:nvSpPr>
        <p:spPr>
          <a:xfrm>
            <a:off x="4821238" y="4165600"/>
            <a:ext cx="76200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2D2DA-9A3B-460D-9B93-83D736924F73}"/>
              </a:ext>
            </a:extLst>
          </p:cNvPr>
          <p:cNvSpPr/>
          <p:nvPr/>
        </p:nvSpPr>
        <p:spPr>
          <a:xfrm>
            <a:off x="9291638" y="2516189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42D499-A7D1-4F04-BDE4-AD5E14F561BF}"/>
              </a:ext>
            </a:extLst>
          </p:cNvPr>
          <p:cNvSpPr/>
          <p:nvPr/>
        </p:nvSpPr>
        <p:spPr>
          <a:xfrm>
            <a:off x="9277894" y="2366620"/>
            <a:ext cx="76200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9CAB864-1194-4FDC-B856-48CF90B1A109}"/>
              </a:ext>
            </a:extLst>
          </p:cNvPr>
          <p:cNvSpPr/>
          <p:nvPr/>
        </p:nvSpPr>
        <p:spPr>
          <a:xfrm>
            <a:off x="4822825" y="462915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940F46E-A53E-4F68-8A02-E92336F7268B}"/>
              </a:ext>
            </a:extLst>
          </p:cNvPr>
          <p:cNvCxnSpPr/>
          <p:nvPr/>
        </p:nvCxnSpPr>
        <p:spPr>
          <a:xfrm>
            <a:off x="2400301" y="4675188"/>
            <a:ext cx="30083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1F49DF-38C6-4BC1-8213-DDE58BD93041}"/>
              </a:ext>
            </a:extLst>
          </p:cNvPr>
          <p:cNvCxnSpPr/>
          <p:nvPr/>
        </p:nvCxnSpPr>
        <p:spPr>
          <a:xfrm>
            <a:off x="4870450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6" name="TextBox 74">
            <a:extLst>
              <a:ext uri="{FF2B5EF4-FFF2-40B4-BE49-F238E27FC236}">
                <a16:creationId xmlns:a16="http://schemas.microsoft.com/office/drawing/2014/main" id="{90D7DD47-AF7D-4ADD-B612-F21A2278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065713"/>
            <a:ext cx="3381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k</a:t>
            </a:r>
            <a:endParaRPr lang="ko-KR" altLang="en-US" i="1"/>
          </a:p>
        </p:txBody>
      </p:sp>
      <p:sp>
        <p:nvSpPr>
          <p:cNvPr id="31787" name="TextBox 75">
            <a:extLst>
              <a:ext uri="{FF2B5EF4-FFF2-40B4-BE49-F238E27FC236}">
                <a16:creationId xmlns:a16="http://schemas.microsoft.com/office/drawing/2014/main" id="{9CF69CE7-B930-4D5D-AD8E-46BBE6DE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1" y="5029200"/>
            <a:ext cx="4413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m</a:t>
            </a:r>
            <a:endParaRPr lang="ko-KR" altLang="en-US" i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894E73-061A-4C5D-ADF2-6C416E43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4435476"/>
            <a:ext cx="2698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t</a:t>
            </a:r>
            <a:endParaRPr lang="ko-KR" altLang="en-US" i="1"/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F81A35B4-A3B3-40FD-B36B-57A084F30D7B}"/>
              </a:ext>
            </a:extLst>
          </p:cNvPr>
          <p:cNvSpPr/>
          <p:nvPr/>
        </p:nvSpPr>
        <p:spPr>
          <a:xfrm rot="5400000">
            <a:off x="3141663" y="4211638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A31FC7EA-5E24-4D21-99B9-9CCC0B28908B}"/>
              </a:ext>
            </a:extLst>
          </p:cNvPr>
          <p:cNvSpPr/>
          <p:nvPr/>
        </p:nvSpPr>
        <p:spPr>
          <a:xfrm rot="5400000">
            <a:off x="3735388" y="3459163"/>
            <a:ext cx="285750" cy="1984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B6E478-966C-4FBA-B03C-B8CE66E9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213225"/>
            <a:ext cx="6413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False</a:t>
            </a:r>
            <a:endParaRPr lang="ko-KR" altLang="en-US" sz="14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60DB87-8E2D-4BEF-BFEA-8E6BAAE8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6" y="4090988"/>
            <a:ext cx="1039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Discovery</a:t>
            </a:r>
            <a:endParaRPr lang="ko-KR" altLang="en-US" sz="1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A5437D-B9CB-4261-9E46-AEB19458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251325"/>
            <a:ext cx="35941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/>
              <a:t>Discovery</a:t>
            </a:r>
            <a:r>
              <a:rPr lang="en-US" altLang="ko-KR" sz="1600"/>
              <a:t>: #significant feature</a:t>
            </a:r>
          </a:p>
          <a:p>
            <a:pPr>
              <a:lnSpc>
                <a:spcPct val="90000"/>
              </a:lnSpc>
            </a:pPr>
            <a:r>
              <a:rPr lang="en-US" altLang="ko-KR" sz="1600" b="1"/>
              <a:t>False</a:t>
            </a:r>
            <a:r>
              <a:rPr lang="en-US" altLang="ko-KR" sz="1600"/>
              <a:t>: # null feature among discovery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/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𝐷𝑖𝑠𝑐𝑜𝑣𝑒𝑟𝑦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FAC9BA20-898A-D991-9A40-FB40BF78B223}"/>
              </a:ext>
            </a:extLst>
          </p:cNvPr>
          <p:cNvSpPr/>
          <p:nvPr/>
        </p:nvSpPr>
        <p:spPr>
          <a:xfrm>
            <a:off x="3960814" y="478327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21D0-69B7-FEC4-9492-4F6887AD19A5}"/>
              </a:ext>
            </a:extLst>
          </p:cNvPr>
          <p:cNvSpPr txBox="1"/>
          <p:nvPr/>
        </p:nvSpPr>
        <p:spPr>
          <a:xfrm>
            <a:off x="686670" y="5560089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Among our discoveries, 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half are false!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77" grpId="0"/>
      <p:bldP spid="78" grpId="0" animBg="1"/>
      <p:bldP spid="79" grpId="0" animBg="1"/>
      <p:bldP spid="80" grpId="0"/>
      <p:bldP spid="81" grpId="0"/>
      <p:bldP spid="82" grpId="0"/>
      <p:bldP spid="3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800" y="873125"/>
            <a:ext cx="339725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RNA-sequencing</a:t>
            </a:r>
            <a:endParaRPr lang="ko-KR" altLang="en-US" sz="3600" dirty="0"/>
          </a:p>
        </p:txBody>
      </p:sp>
      <p:pic>
        <p:nvPicPr>
          <p:cNvPr id="4" name="Picture 2" descr="C:\Users\Dougu Nam\Desktop\ni.2407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8" y="99740"/>
            <a:ext cx="5451475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F16D786-DE20-4805-9286-C48503B4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265113"/>
            <a:ext cx="7772400" cy="1143000"/>
          </a:xfrm>
        </p:spPr>
        <p:txBody>
          <a:bodyPr/>
          <a:lstStyle/>
          <a:p>
            <a:r>
              <a:rPr lang="en-US" altLang="ko-KR" sz="3200" b="1"/>
              <a:t>Poisson model</a:t>
            </a:r>
            <a:r>
              <a:rPr lang="en-US" altLang="ko-KR" sz="3200"/>
              <a:t>: Calculate the probability to observe </a:t>
            </a:r>
            <a:r>
              <a:rPr lang="en-US" altLang="ko-KR" sz="3200" i="1"/>
              <a:t>k</a:t>
            </a:r>
            <a:r>
              <a:rPr lang="en-US" altLang="ko-KR" sz="3200"/>
              <a:t> read counts</a:t>
            </a:r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B2494-83F9-4A69-9076-B62FC9CD3B70}"/>
              </a:ext>
            </a:extLst>
          </p:cNvPr>
          <p:cNvSpPr/>
          <p:nvPr/>
        </p:nvSpPr>
        <p:spPr>
          <a:xfrm>
            <a:off x="2290764" y="2744789"/>
            <a:ext cx="7858125" cy="7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88" name="TextBox 11">
            <a:extLst>
              <a:ext uri="{FF2B5EF4-FFF2-40B4-BE49-F238E27FC236}">
                <a16:creationId xmlns:a16="http://schemas.microsoft.com/office/drawing/2014/main" id="{D5853E6E-9FF0-4890-AA4A-AE51C18C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2967038"/>
            <a:ext cx="11001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/>
              <a:t>Reference </a:t>
            </a:r>
          </a:p>
          <a:p>
            <a:r>
              <a:rPr lang="en-US" altLang="ko-KR" sz="1400" b="1"/>
              <a:t>sequence</a:t>
            </a:r>
            <a:endParaRPr lang="ko-KR" altLang="en-US" sz="1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B829-E9F2-4B02-92BB-CF28DB541600}"/>
              </a:ext>
            </a:extLst>
          </p:cNvPr>
          <p:cNvSpPr/>
          <p:nvPr/>
        </p:nvSpPr>
        <p:spPr>
          <a:xfrm>
            <a:off x="3294063" y="2514601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6C7C3-5B55-4448-A6B4-12FC02FB2C76}"/>
              </a:ext>
            </a:extLst>
          </p:cNvPr>
          <p:cNvSpPr/>
          <p:nvPr/>
        </p:nvSpPr>
        <p:spPr>
          <a:xfrm>
            <a:off x="5226051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C3042-1EA9-486B-BB92-F0D0D565043A}"/>
              </a:ext>
            </a:extLst>
          </p:cNvPr>
          <p:cNvSpPr/>
          <p:nvPr/>
        </p:nvSpPr>
        <p:spPr>
          <a:xfrm>
            <a:off x="5346701" y="2424113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EE4B-B225-42CD-870D-926E7F1F7409}"/>
              </a:ext>
            </a:extLst>
          </p:cNvPr>
          <p:cNvSpPr/>
          <p:nvPr/>
        </p:nvSpPr>
        <p:spPr>
          <a:xfrm>
            <a:off x="5278438" y="234791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39000C-1074-4B6E-A228-B36A6F3A8EA2}"/>
              </a:ext>
            </a:extLst>
          </p:cNvPr>
          <p:cNvSpPr/>
          <p:nvPr/>
        </p:nvSpPr>
        <p:spPr>
          <a:xfrm>
            <a:off x="5635626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D03A-887B-415B-B52D-BE072A41046A}"/>
              </a:ext>
            </a:extLst>
          </p:cNvPr>
          <p:cNvSpPr/>
          <p:nvPr/>
        </p:nvSpPr>
        <p:spPr>
          <a:xfrm>
            <a:off x="72437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2CAB8A-3E1F-42C1-B3A0-D4AAEAB520B7}"/>
              </a:ext>
            </a:extLst>
          </p:cNvPr>
          <p:cNvSpPr/>
          <p:nvPr/>
        </p:nvSpPr>
        <p:spPr>
          <a:xfrm>
            <a:off x="5719763" y="2435225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11DAC5-749E-4DE4-9CCA-B839FF7433E0}"/>
              </a:ext>
            </a:extLst>
          </p:cNvPr>
          <p:cNvSpPr/>
          <p:nvPr/>
        </p:nvSpPr>
        <p:spPr>
          <a:xfrm>
            <a:off x="7602538" y="243840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8CEB95-453A-4DC4-AF37-AE6F2CFA3E1B}"/>
              </a:ext>
            </a:extLst>
          </p:cNvPr>
          <p:cNvSpPr/>
          <p:nvPr/>
        </p:nvSpPr>
        <p:spPr>
          <a:xfrm>
            <a:off x="7646988" y="2346326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1B634-56A5-4FBC-B9C4-698473DFEA45}"/>
              </a:ext>
            </a:extLst>
          </p:cNvPr>
          <p:cNvSpPr/>
          <p:nvPr/>
        </p:nvSpPr>
        <p:spPr>
          <a:xfrm>
            <a:off x="3695700" y="2506663"/>
            <a:ext cx="323850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8DD760-9235-4C5F-8F0F-56F7DFDBDF46}"/>
              </a:ext>
            </a:extLst>
          </p:cNvPr>
          <p:cNvSpPr/>
          <p:nvPr/>
        </p:nvSpPr>
        <p:spPr>
          <a:xfrm>
            <a:off x="3486151" y="2430463"/>
            <a:ext cx="322263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0CE2EB-F158-4576-A828-4B346E2E981E}"/>
              </a:ext>
            </a:extLst>
          </p:cNvPr>
          <p:cNvSpPr/>
          <p:nvPr/>
        </p:nvSpPr>
        <p:spPr>
          <a:xfrm>
            <a:off x="5440363" y="2274888"/>
            <a:ext cx="323850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AA823-2FA3-4609-848C-C10E9821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4" y="1739900"/>
            <a:ext cx="1476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solidFill>
                  <a:schemeClr val="accent1"/>
                </a:solidFill>
              </a:rPr>
              <a:t>Align the reads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8983A-9BD3-4657-8D55-95519501D559}"/>
              </a:ext>
            </a:extLst>
          </p:cNvPr>
          <p:cNvSpPr/>
          <p:nvPr/>
        </p:nvSpPr>
        <p:spPr>
          <a:xfrm>
            <a:off x="5106988" y="2676525"/>
            <a:ext cx="1630362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9F89E8A3-96AC-4B8B-BC5E-67D5AF353A18}"/>
              </a:ext>
            </a:extLst>
          </p:cNvPr>
          <p:cNvSpPr/>
          <p:nvPr/>
        </p:nvSpPr>
        <p:spPr>
          <a:xfrm>
            <a:off x="6294438" y="25193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BAAF40-88B6-4FA9-90EA-C7EB2A900BF6}"/>
              </a:ext>
            </a:extLst>
          </p:cNvPr>
          <p:cNvSpPr/>
          <p:nvPr/>
        </p:nvSpPr>
        <p:spPr>
          <a:xfrm>
            <a:off x="3228975" y="2676525"/>
            <a:ext cx="915988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DA0E96-F468-4B96-B2E8-C54AAB4F8DC4}"/>
              </a:ext>
            </a:extLst>
          </p:cNvPr>
          <p:cNvSpPr/>
          <p:nvPr/>
        </p:nvSpPr>
        <p:spPr>
          <a:xfrm>
            <a:off x="7243763" y="2676525"/>
            <a:ext cx="1243012" cy="21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86006C39-A2D0-42AD-85F9-5287A61F7F84}"/>
              </a:ext>
            </a:extLst>
          </p:cNvPr>
          <p:cNvSpPr/>
          <p:nvPr/>
        </p:nvSpPr>
        <p:spPr>
          <a:xfrm>
            <a:off x="7754938" y="260032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8E46BF8-4D5A-4287-A042-92DA5805943F}"/>
              </a:ext>
            </a:extLst>
          </p:cNvPr>
          <p:cNvSpPr/>
          <p:nvPr/>
        </p:nvSpPr>
        <p:spPr>
          <a:xfrm>
            <a:off x="7869238" y="252095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BF550F34-D744-4275-9F39-F6B9F326E748}"/>
              </a:ext>
            </a:extLst>
          </p:cNvPr>
          <p:cNvSpPr/>
          <p:nvPr/>
        </p:nvSpPr>
        <p:spPr>
          <a:xfrm>
            <a:off x="8164513" y="259397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2F454EBA-DEA3-41B2-81BD-1233ECA95F36}"/>
              </a:ext>
            </a:extLst>
          </p:cNvPr>
          <p:cNvSpPr/>
          <p:nvPr/>
        </p:nvSpPr>
        <p:spPr>
          <a:xfrm>
            <a:off x="64055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1241182E-84B4-44BB-9879-8BD5FF93CFA2}"/>
              </a:ext>
            </a:extLst>
          </p:cNvPr>
          <p:cNvSpPr/>
          <p:nvPr/>
        </p:nvSpPr>
        <p:spPr>
          <a:xfrm>
            <a:off x="57642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6597E577-011E-425B-87CC-C667919B225A}"/>
              </a:ext>
            </a:extLst>
          </p:cNvPr>
          <p:cNvSpPr/>
          <p:nvPr/>
        </p:nvSpPr>
        <p:spPr>
          <a:xfrm>
            <a:off x="5321301" y="25971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376E84A3-FECE-45A3-AAE4-CE8DA284A16C}"/>
              </a:ext>
            </a:extLst>
          </p:cNvPr>
          <p:cNvSpPr/>
          <p:nvPr/>
        </p:nvSpPr>
        <p:spPr>
          <a:xfrm>
            <a:off x="38084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CA0E0298-2B59-488F-854F-DE65499CA168}"/>
              </a:ext>
            </a:extLst>
          </p:cNvPr>
          <p:cNvSpPr/>
          <p:nvPr/>
        </p:nvSpPr>
        <p:spPr>
          <a:xfrm>
            <a:off x="3455988" y="25955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FF965FA-7E95-45E1-9FC9-1F15BC0BB90E}"/>
              </a:ext>
            </a:extLst>
          </p:cNvPr>
          <p:cNvSpPr/>
          <p:nvPr/>
        </p:nvSpPr>
        <p:spPr>
          <a:xfrm rot="5400000">
            <a:off x="5826126" y="2224089"/>
            <a:ext cx="182563" cy="1620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88A29-79A0-4862-9FA3-7811C923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982310"/>
            <a:ext cx="5992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ko-KR"/>
              <a:t>Regard each gene as a </a:t>
            </a:r>
            <a:r>
              <a:rPr lang="en-US" altLang="ko-KR" b="1"/>
              <a:t>unit interval</a:t>
            </a:r>
          </a:p>
          <a:p>
            <a:pPr algn="l">
              <a:buFontTx/>
              <a:buAutoNum type="arabicPeriod"/>
            </a:pPr>
            <a:r>
              <a:rPr lang="en-US" altLang="ko-KR"/>
              <a:t>Regard the assigned reads as </a:t>
            </a:r>
            <a:r>
              <a:rPr lang="en-US" altLang="ko-KR" b="1">
                <a:solidFill>
                  <a:srgbClr val="063DE8"/>
                </a:solidFill>
              </a:rPr>
              <a:t>‘events’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8" name="아래쪽 화살표 7">
            <a:extLst>
              <a:ext uri="{FF2B5EF4-FFF2-40B4-BE49-F238E27FC236}">
                <a16:creationId xmlns:a16="http://schemas.microsoft.com/office/drawing/2014/main" id="{DD6947EA-C0B1-446E-BFFA-C58BE5969CE7}"/>
              </a:ext>
            </a:extLst>
          </p:cNvPr>
          <p:cNvSpPr/>
          <p:nvPr/>
        </p:nvSpPr>
        <p:spPr>
          <a:xfrm>
            <a:off x="5676901" y="3313458"/>
            <a:ext cx="498475" cy="5302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7E47D27F-1216-48C7-8D60-CA04618A1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4" y="4947510"/>
          <a:ext cx="51276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184400" imgH="419100" progId="Equation.3">
                  <p:embed/>
                </p:oleObj>
              </mc:Choice>
              <mc:Fallback>
                <p:oleObj name="수식" r:id="rId2" imgW="2184400" imgH="419100" progId="Equation.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7E47D27F-1216-48C7-8D60-CA04618A1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947510"/>
                        <a:ext cx="51276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66B3CCF-A68D-49D7-A3F5-EDEEDCFD9DB9}"/>
              </a:ext>
            </a:extLst>
          </p:cNvPr>
          <p:cNvSpPr/>
          <p:nvPr/>
        </p:nvSpPr>
        <p:spPr>
          <a:xfrm>
            <a:off x="5040313" y="2111375"/>
            <a:ext cx="1903412" cy="674688"/>
          </a:xfrm>
          <a:prstGeom prst="ellipse">
            <a:avLst/>
          </a:prstGeom>
          <a:noFill/>
          <a:ln w="3810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3686-2DD1-4BAE-90E2-6E6F0AA5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600200"/>
            <a:ext cx="1417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i="1">
                <a:solidFill>
                  <a:srgbClr val="063DE8"/>
                </a:solidFill>
              </a:rPr>
              <a:t>k</a:t>
            </a:r>
            <a:r>
              <a:rPr lang="en-US" altLang="ko-KR" b="1">
                <a:solidFill>
                  <a:srgbClr val="063DE8"/>
                </a:solidFill>
              </a:rPr>
              <a:t> events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13E06-C8AE-4ADF-BB23-C2C65259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9" y="5160235"/>
            <a:ext cx="2403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/>
              <a:t>Probability </a:t>
            </a:r>
          </a:p>
          <a:p>
            <a:r>
              <a:rPr lang="en-US" altLang="ko-KR" sz="1800" b="1"/>
              <a:t>to observe </a:t>
            </a:r>
            <a:r>
              <a:rPr lang="en-US" altLang="ko-KR" sz="1800" b="1" i="1">
                <a:solidFill>
                  <a:srgbClr val="063DE8"/>
                </a:solidFill>
              </a:rPr>
              <a:t>k</a:t>
            </a:r>
            <a:r>
              <a:rPr lang="en-US" altLang="ko-KR" sz="1800" b="1">
                <a:solidFill>
                  <a:srgbClr val="063DE8"/>
                </a:solidFill>
              </a:rPr>
              <a:t> events 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75C2C0B7-2023-443F-B4A7-401FCB368705}"/>
              </a:ext>
            </a:extLst>
          </p:cNvPr>
          <p:cNvSpPr/>
          <p:nvPr/>
        </p:nvSpPr>
        <p:spPr>
          <a:xfrm>
            <a:off x="4565650" y="5147535"/>
            <a:ext cx="630238" cy="585788"/>
          </a:xfrm>
          <a:prstGeom prst="right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93072-1DB8-4501-BF6C-F9554A6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060348"/>
            <a:ext cx="5283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Single parameter: </a:t>
            </a:r>
            <a:r>
              <a:rPr lang="en-US" altLang="ko-KR" b="1" dirty="0">
                <a:solidFill>
                  <a:srgbClr val="FF0000"/>
                </a:solidFill>
              </a:rPr>
              <a:t>Mean=Variance=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1858F48A-87F2-44FD-BB2A-3BCF2E8F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6776" y="603971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39579" imgH="177646" progId="Equation.3">
                  <p:embed/>
                </p:oleObj>
              </mc:Choice>
              <mc:Fallback>
                <p:oleObj name="수식" r:id="rId4" imgW="139579" imgH="177646" progId="Equation.3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1858F48A-87F2-44FD-BB2A-3BCF2E8FD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6" y="6039710"/>
                        <a:ext cx="3651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7" grpId="0"/>
      <p:bldP spid="8" grpId="0" animBg="1"/>
      <p:bldP spid="10" grpId="0" animBg="1"/>
      <p:bldP spid="11" grpId="0"/>
      <p:bldP spid="2" grpId="0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C54147E-5B5F-42EA-89E9-10FB61A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8" y="287338"/>
            <a:ext cx="10298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read counts have </a:t>
            </a:r>
            <a:r>
              <a:rPr lang="en-US" altLang="ko-KR" b="1" dirty="0"/>
              <a:t>Poisson</a:t>
            </a:r>
            <a:r>
              <a:rPr lang="en-US" altLang="ko-KR" dirty="0"/>
              <a:t> distribution?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23247-EBD8-461E-A0A5-CEA3647D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4" y="1947863"/>
            <a:ext cx="4983933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Poisson model</a:t>
            </a:r>
            <a:r>
              <a:rPr lang="en-US" altLang="ko-KR" sz="2800" dirty="0"/>
              <a:t>: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= Variance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RNA-seq data</a:t>
            </a:r>
            <a:r>
              <a:rPr lang="en-US" altLang="ko-KR" sz="2800" dirty="0"/>
              <a:t>: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&lt; Variance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A generalized Poisson (Negative binomial) </a:t>
            </a:r>
            <a:r>
              <a:rPr lang="en-US" altLang="ko-KR" sz="2800" dirty="0"/>
              <a:t>distribution is used to model this situation</a:t>
            </a:r>
          </a:p>
        </p:txBody>
      </p:sp>
      <p:pic>
        <p:nvPicPr>
          <p:cNvPr id="18436" name="Picture 2" descr="C:\Users\Dougu\Desktop\KakaoTalk_20150423_131455707.jpg">
            <a:extLst>
              <a:ext uri="{FF2B5EF4-FFF2-40B4-BE49-F238E27FC236}">
                <a16:creationId xmlns:a16="http://schemas.microsoft.com/office/drawing/2014/main" id="{580EFEB4-E183-4549-8396-A69A2177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1514476"/>
            <a:ext cx="42592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>
            <a:extLst>
              <a:ext uri="{FF2B5EF4-FFF2-40B4-BE49-F238E27FC236}">
                <a16:creationId xmlns:a16="http://schemas.microsoft.com/office/drawing/2014/main" id="{7EF62714-DE80-44FE-B149-4D3BF6F8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9" y="5792789"/>
            <a:ext cx="288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/>
              <a:t>Mean</a:t>
            </a:r>
            <a:r>
              <a:rPr lang="en-US" altLang="ko-KR"/>
              <a:t> </a:t>
            </a:r>
            <a:r>
              <a:rPr lang="en-US" altLang="ko-KR" i="1"/>
              <a:t>vs.</a:t>
            </a:r>
            <a:r>
              <a:rPr lang="en-US" altLang="ko-KR"/>
              <a:t> </a:t>
            </a:r>
            <a:r>
              <a:rPr lang="en-US" altLang="ko-KR" b="1"/>
              <a:t>Variance</a:t>
            </a:r>
            <a:r>
              <a:rPr lang="en-US" altLang="ko-KR"/>
              <a:t>: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Biological replicates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A5F27C-E45C-4C43-ACE4-933150DDD75E}"/>
              </a:ext>
            </a:extLst>
          </p:cNvPr>
          <p:cNvSpPr/>
          <p:nvPr/>
        </p:nvSpPr>
        <p:spPr>
          <a:xfrm rot="18967445">
            <a:off x="2220914" y="3087688"/>
            <a:ext cx="4262437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8D6F78-B521-48C9-84FD-1B869C5C85B8}"/>
              </a:ext>
            </a:extLst>
          </p:cNvPr>
          <p:cNvCxnSpPr>
            <a:stCxn id="2" idx="4"/>
          </p:cNvCxnSpPr>
          <p:nvPr/>
        </p:nvCxnSpPr>
        <p:spPr>
          <a:xfrm>
            <a:off x="4668839" y="3875088"/>
            <a:ext cx="92075" cy="4254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19948-32A2-4134-9102-70F5A1FA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4398963"/>
            <a:ext cx="14557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chemeClr val="accent1"/>
                </a:solidFill>
              </a:rPr>
              <a:t>Expected </a:t>
            </a:r>
          </a:p>
          <a:p>
            <a:r>
              <a:rPr lang="en-US" altLang="ko-KR" sz="1800" b="1">
                <a:solidFill>
                  <a:schemeClr val="accent1"/>
                </a:solidFill>
              </a:rPr>
              <a:t>for Poisson</a:t>
            </a:r>
            <a:endParaRPr lang="ko-KR" alt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251E137-CBB1-419E-8B9E-579BCBE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360363"/>
            <a:ext cx="7772400" cy="96996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Negative binomial distribution</a:t>
            </a:r>
            <a:r>
              <a:rPr lang="en-US" altLang="ko-KR" sz="2800"/>
              <a:t>: </a:t>
            </a:r>
            <a:br>
              <a:rPr lang="en-US" altLang="ko-KR" sz="2800"/>
            </a:br>
            <a:r>
              <a:rPr lang="en-US" altLang="ko-KR" sz="2800">
                <a:solidFill>
                  <a:srgbClr val="063DE8"/>
                </a:solidFill>
              </a:rPr>
              <a:t>a </a:t>
            </a:r>
            <a:r>
              <a:rPr lang="en-US" altLang="ko-KR" sz="2800" b="1" i="1">
                <a:solidFill>
                  <a:srgbClr val="063DE8"/>
                </a:solidFill>
              </a:rPr>
              <a:t>generalized</a:t>
            </a:r>
            <a:r>
              <a:rPr lang="en-US" altLang="ko-KR" sz="2800">
                <a:solidFill>
                  <a:srgbClr val="063DE8"/>
                </a:solidFill>
              </a:rPr>
              <a:t> Poisson model</a:t>
            </a:r>
            <a:endParaRPr lang="ko-KR" altLang="en-US" sz="2800">
              <a:solidFill>
                <a:srgbClr val="063DE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E633-A576-44BD-A815-383FA9BBAB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16150" y="1550988"/>
            <a:ext cx="7994650" cy="4468812"/>
          </a:xfrm>
        </p:spPr>
        <p:txBody>
          <a:bodyPr/>
          <a:lstStyle/>
          <a:p>
            <a:r>
              <a:rPr lang="en-US" altLang="ko-KR" sz="3200"/>
              <a:t>The composition of the </a:t>
            </a:r>
            <a:r>
              <a:rPr lang="en-US" altLang="ko-KR" sz="3200" b="1"/>
              <a:t>Poisson</a:t>
            </a:r>
            <a:r>
              <a:rPr lang="en-US" altLang="ko-KR" sz="3200"/>
              <a:t> and the </a:t>
            </a:r>
            <a:r>
              <a:rPr lang="en-US" altLang="ko-KR" sz="3200" b="1"/>
              <a:t>gamma</a:t>
            </a:r>
            <a:r>
              <a:rPr lang="en-US" altLang="ko-KR" sz="3200"/>
              <a:t> distribution, </a:t>
            </a:r>
          </a:p>
          <a:p>
            <a:endParaRPr lang="en-US" altLang="ko-KR" sz="240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0B2C3A1-7521-44F9-99F2-EEA8046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9" y="2947989"/>
          <a:ext cx="54705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916868" imgH="215806" progId="Equation.3">
                  <p:embed/>
                </p:oleObj>
              </mc:Choice>
              <mc:Fallback>
                <p:oleObj name="수식" r:id="rId2" imgW="1916868" imgH="215806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0B2C3A1-7521-44F9-99F2-EEA8046A2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9" y="2947989"/>
                        <a:ext cx="54705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63D122D-AD0C-45E9-A637-62DA3B444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817938"/>
          <a:ext cx="5553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03400" imgH="241300" progId="Equation.3">
                  <p:embed/>
                </p:oleObj>
              </mc:Choice>
              <mc:Fallback>
                <p:oleObj name="수식" r:id="rId4" imgW="1803400" imgH="241300" progId="Equation.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63D122D-AD0C-45E9-A637-62DA3B444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817938"/>
                        <a:ext cx="5553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25F2782-905B-423F-9CA3-FA30E6FC0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5359401"/>
          <a:ext cx="1371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405872" imgH="177569" progId="Equation.3">
                  <p:embed/>
                </p:oleObj>
              </mc:Choice>
              <mc:Fallback>
                <p:oleObj name="수식" r:id="rId6" imgW="405872" imgH="177569" progId="Equation.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25F2782-905B-423F-9CA3-FA30E6FC0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359401"/>
                        <a:ext cx="1371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E3E14AAF-09DA-4A87-B393-292E611DAF01}"/>
              </a:ext>
            </a:extLst>
          </p:cNvPr>
          <p:cNvSpPr/>
          <p:nvPr/>
        </p:nvSpPr>
        <p:spPr>
          <a:xfrm>
            <a:off x="4995864" y="5416551"/>
            <a:ext cx="822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9BCD5-2D98-41A3-919D-5ACD19D1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5364163"/>
            <a:ext cx="2994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3600"/>
              <a:t>NB = Poisson</a:t>
            </a:r>
            <a:endParaRPr lang="ko-KR" altLang="en-US" sz="360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CCA7198-25B1-4B0A-AA0A-C75FE39E5139}"/>
              </a:ext>
            </a:extLst>
          </p:cNvPr>
          <p:cNvSpPr/>
          <p:nvPr/>
        </p:nvSpPr>
        <p:spPr>
          <a:xfrm rot="5400000">
            <a:off x="5434098" y="4357601"/>
            <a:ext cx="201612" cy="347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5BD7-C985-4CD2-9C40-71C3E154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6" y="4632325"/>
            <a:ext cx="12223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</a:rPr>
              <a:t>dispersion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parameter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65-AE16-4013-884C-E8A3BDC5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80" y="6235701"/>
            <a:ext cx="5442516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/>
              <a:t>Alpha can be estimated using </a:t>
            </a:r>
            <a:r>
              <a:rPr lang="en-US" altLang="ko-KR" sz="1800" b="1" dirty="0" err="1">
                <a:solidFill>
                  <a:srgbClr val="063DE8"/>
                </a:solidFill>
              </a:rPr>
              <a:t>edgeR</a:t>
            </a:r>
            <a:r>
              <a:rPr lang="en-US" altLang="ko-KR" sz="1800" b="1" dirty="0">
                <a:solidFill>
                  <a:srgbClr val="063DE8"/>
                </a:solidFill>
              </a:rPr>
              <a:t> </a:t>
            </a:r>
            <a:r>
              <a:rPr lang="en-US" altLang="ko-KR" sz="1800" b="1" dirty="0"/>
              <a:t>or </a:t>
            </a:r>
            <a:r>
              <a:rPr lang="en-US" altLang="ko-KR" sz="1800" b="1" dirty="0">
                <a:solidFill>
                  <a:srgbClr val="063DE8"/>
                </a:solidFill>
              </a:rPr>
              <a:t>DESeq2</a:t>
            </a:r>
            <a:endParaRPr lang="ko-KR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731699" y="391429"/>
            <a:ext cx="918580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Representative tools for RNA-seq differential expression (DE) analysis</a:t>
            </a:r>
            <a:endParaRPr lang="ko-KR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2438399" y="2004805"/>
            <a:ext cx="7772400" cy="4156075"/>
          </a:xfrm>
        </p:spPr>
        <p:txBody>
          <a:bodyPr/>
          <a:lstStyle/>
          <a:p>
            <a:r>
              <a:rPr lang="en-US" altLang="ko-KR" dirty="0"/>
              <a:t>R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DESeq2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edgeR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limma</a:t>
            </a:r>
            <a:r>
              <a:rPr lang="en-US" altLang="ko-KR" b="1" dirty="0"/>
              <a:t> </a:t>
            </a:r>
            <a:r>
              <a:rPr lang="en-US" altLang="ko-KR" dirty="0"/>
              <a:t>(linear model, microarray &amp; RNA-seq)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baySeq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PoissonSeq</a:t>
            </a:r>
            <a:r>
              <a:rPr lang="en-US" altLang="ko-KR" dirty="0"/>
              <a:t>, </a:t>
            </a:r>
            <a:r>
              <a:rPr lang="en-US" altLang="ko-KR" dirty="0" err="1"/>
              <a:t>DEGseq</a:t>
            </a:r>
            <a:r>
              <a:rPr lang="en-US" altLang="ko-KR" dirty="0"/>
              <a:t> (Poisson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SAMseq</a:t>
            </a:r>
            <a:r>
              <a:rPr lang="en-US" altLang="ko-KR" dirty="0"/>
              <a:t> (nonparametric methods)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CuffDiff</a:t>
            </a:r>
            <a:r>
              <a:rPr lang="en-US" altLang="ko-KR" dirty="0"/>
              <a:t> (alternative splicing)</a:t>
            </a:r>
          </a:p>
        </p:txBody>
      </p:sp>
      <p:sp>
        <p:nvSpPr>
          <p:cNvPr id="2" name="오른쪽 중괄호 1"/>
          <p:cNvSpPr/>
          <p:nvPr/>
        </p:nvSpPr>
        <p:spPr>
          <a:xfrm>
            <a:off x="8122775" y="2489210"/>
            <a:ext cx="155575" cy="706437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 b="1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1099</Words>
  <Application>Microsoft Macintosh PowerPoint</Application>
  <PresentationFormat>와이드스크린</PresentationFormat>
  <Paragraphs>220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Helvetica Neue</vt:lpstr>
      <vt:lpstr>Times New Roman</vt:lpstr>
      <vt:lpstr>Wingdings</vt:lpstr>
      <vt:lpstr>Office 테마</vt:lpstr>
      <vt:lpstr>Equation</vt:lpstr>
      <vt:lpstr>수식</vt:lpstr>
      <vt:lpstr>RNA-seq differential expression and pathway analysis (to be updated…)</vt:lpstr>
      <vt:lpstr>Identifying differentially expressed genes (DEGs) : Multiple testing correction</vt:lpstr>
      <vt:lpstr>How do we control false discovery rate (FDR or q-value)?</vt:lpstr>
      <vt:lpstr>Benjamini-Hochberg procedure:    (Linear step up procedure)</vt:lpstr>
      <vt:lpstr>RNA-sequencing</vt:lpstr>
      <vt:lpstr>Poisson model: Calculate the probability to observe k read counts</vt:lpstr>
      <vt:lpstr>Do read counts have Poisson distribution?</vt:lpstr>
      <vt:lpstr>Negative binomial distribution:  a generalized Poisson model</vt:lpstr>
      <vt:lpstr>Representative tools for RNA-seq differential expression (DE) analysis</vt:lpstr>
      <vt:lpstr>RNA-seq raw read count data</vt:lpstr>
      <vt:lpstr>Why Normalization?</vt:lpstr>
      <vt:lpstr>DESeq2 (Love et al., Genome Biology 2014)</vt:lpstr>
      <vt:lpstr>Limma (voom): linear modeling and differential expression analysis of microarray and RNA-seq (Ritchie et al., NAR 2015)</vt:lpstr>
      <vt:lpstr>Benchmark in RNA-seq DE analysis (Baik et al. Plos One, 2016)</vt:lpstr>
      <vt:lpstr>Comparison of false positive control</vt:lpstr>
      <vt:lpstr>Recommended methods</vt:lpstr>
      <vt:lpstr>Covariates in DE analysis</vt:lpstr>
      <vt:lpstr>How to include a covariate in DE analysis</vt:lpstr>
      <vt:lpstr>Function enrichment analysis for gene list</vt:lpstr>
      <vt:lpstr>How to interpret DEGs : Function enrichment analysis (or pathway analysis) for gene list</vt:lpstr>
      <vt:lpstr>Hypergeometric distribution</vt:lpstr>
      <vt:lpstr>Hypergeometric distribution</vt:lpstr>
      <vt:lpstr>Gene sets are derived from gene (or protein) databases</vt:lpstr>
      <vt:lpstr>enrichR: pathway and function analysis for gene list </vt:lpstr>
      <vt:lpstr>Gene Set Enrichment Analysis (GSEA)</vt:lpstr>
      <vt:lpstr>GSEA software</vt:lpstr>
      <vt:lpstr>Preranked GSEA for RNA-seq</vt:lpstr>
      <vt:lpstr>Input data for running preranked GSEA for RNA-seq</vt:lpstr>
      <vt:lpstr>fgsea package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servers for function and network analysis of gene list (google each name)</dc:title>
  <dc:creator>User</dc:creator>
  <cp:lastModifiedBy>Microsoft Office User</cp:lastModifiedBy>
  <cp:revision>21</cp:revision>
  <dcterms:created xsi:type="dcterms:W3CDTF">2020-05-15T01:01:28Z</dcterms:created>
  <dcterms:modified xsi:type="dcterms:W3CDTF">2023-09-26T01:19:41Z</dcterms:modified>
</cp:coreProperties>
</file>