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2" r:id="rId27"/>
    <p:sldId id="283" r:id="rId28"/>
    <p:sldId id="284" r:id="rId29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63" y="4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 Hall" userId="20a929390bca5442" providerId="LiveId" clId="{7E65DA6B-7BA7-44C0-8526-19CB6DE1EDEE}"/>
    <pc:docChg chg="delSld modSld">
      <pc:chgData name="Ben Hall" userId="20a929390bca5442" providerId="LiveId" clId="{7E65DA6B-7BA7-44C0-8526-19CB6DE1EDEE}" dt="2022-11-27T09:19:57.623" v="14" actId="47"/>
      <pc:docMkLst>
        <pc:docMk/>
      </pc:docMkLst>
      <pc:sldChg chg="modSp mod">
        <pc:chgData name="Ben Hall" userId="20a929390bca5442" providerId="LiveId" clId="{7E65DA6B-7BA7-44C0-8526-19CB6DE1EDEE}" dt="2022-11-27T09:18:43.410" v="12" actId="20577"/>
        <pc:sldMkLst>
          <pc:docMk/>
          <pc:sldMk cId="0" sldId="256"/>
        </pc:sldMkLst>
        <pc:spChg chg="mod">
          <ac:chgData name="Ben Hall" userId="20a929390bca5442" providerId="LiveId" clId="{7E65DA6B-7BA7-44C0-8526-19CB6DE1EDEE}" dt="2022-11-27T09:18:43.410" v="12" actId="20577"/>
          <ac:spMkLst>
            <pc:docMk/>
            <pc:sldMk cId="0" sldId="256"/>
            <ac:spMk id="114" creationId="{00000000-0000-0000-0000-000000000000}"/>
          </ac:spMkLst>
        </pc:spChg>
      </pc:sldChg>
      <pc:sldChg chg="del mod modShow">
        <pc:chgData name="Ben Hall" userId="20a929390bca5442" providerId="LiveId" clId="{7E65DA6B-7BA7-44C0-8526-19CB6DE1EDEE}" dt="2022-11-27T09:19:57.623" v="14" actId="47"/>
        <pc:sldMkLst>
          <pc:docMk/>
          <pc:sldMk cId="0" sldId="28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1" name="Shape 11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53" name="Shape 35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Most errors are concurrency errors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Line"/>
          <p:cNvSpPr/>
          <p:nvPr/>
        </p:nvSpPr>
        <p:spPr>
          <a:xfrm>
            <a:off x="1979414" y="1384101"/>
            <a:ext cx="8233172" cy="128"/>
          </a:xfrm>
          <a:prstGeom prst="line">
            <a:avLst/>
          </a:prstGeom>
          <a:ln w="3175">
            <a:solidFill>
              <a:srgbClr val="9A9A9A"/>
            </a:solidFill>
            <a:miter lim="400000"/>
          </a:ln>
        </p:spPr>
        <p:txBody>
          <a:bodyPr lIns="35718" tIns="35718" rIns="35718" bIns="35718" anchor="ctr"/>
          <a:lstStyle/>
          <a:p>
            <a:pPr defTabSz="321468">
              <a:defRPr sz="8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93" name="Title Text"/>
          <p:cNvSpPr txBox="1">
            <a:spLocks noGrp="1"/>
          </p:cNvSpPr>
          <p:nvPr>
            <p:ph type="title"/>
          </p:nvPr>
        </p:nvSpPr>
        <p:spPr>
          <a:xfrm>
            <a:off x="1925835" y="232171"/>
            <a:ext cx="8340330" cy="982267"/>
          </a:xfrm>
          <a:prstGeom prst="rect">
            <a:avLst/>
          </a:prstGeom>
        </p:spPr>
        <p:txBody>
          <a:bodyPr lIns="35718" tIns="35718" rIns="35718" bIns="35718" anchor="b">
            <a:noAutofit/>
          </a:bodyPr>
          <a:lstStyle>
            <a:lvl1pPr defTabSz="410765">
              <a:lnSpc>
                <a:spcPct val="100000"/>
              </a:lnSpc>
              <a:defRPr sz="28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94" name="Body Level One…"/>
          <p:cNvSpPr txBox="1">
            <a:spLocks noGrp="1"/>
          </p:cNvSpPr>
          <p:nvPr>
            <p:ph type="body" idx="1"/>
          </p:nvPr>
        </p:nvSpPr>
        <p:spPr>
          <a:xfrm>
            <a:off x="1925835" y="1634132"/>
            <a:ext cx="8340330" cy="4616650"/>
          </a:xfrm>
          <a:prstGeom prst="rect">
            <a:avLst/>
          </a:prstGeom>
        </p:spPr>
        <p:txBody>
          <a:bodyPr lIns="35718" tIns="35718" rIns="35718" bIns="35718">
            <a:noAutofit/>
          </a:bodyPr>
          <a:lstStyle>
            <a:lvl1pPr marL="184638" indent="-184638" defTabSz="410765">
              <a:lnSpc>
                <a:spcPct val="100000"/>
              </a:lnSpc>
              <a:spcBef>
                <a:spcPts val="3300"/>
              </a:spcBef>
              <a:buFontTx/>
              <a:defRPr sz="18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629138" indent="-184638" defTabSz="410765">
              <a:lnSpc>
                <a:spcPct val="100000"/>
              </a:lnSpc>
              <a:spcBef>
                <a:spcPts val="3300"/>
              </a:spcBef>
              <a:buFontTx/>
              <a:defRPr sz="18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073638" indent="-184638" defTabSz="410765">
              <a:lnSpc>
                <a:spcPct val="100000"/>
              </a:lnSpc>
              <a:spcBef>
                <a:spcPts val="3300"/>
              </a:spcBef>
              <a:buFontTx/>
              <a:defRPr sz="18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518138" indent="-184638" defTabSz="410765">
              <a:lnSpc>
                <a:spcPct val="100000"/>
              </a:lnSpc>
              <a:spcBef>
                <a:spcPts val="3300"/>
              </a:spcBef>
              <a:buFontTx/>
              <a:defRPr sz="18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962638" indent="-184638" defTabSz="410765">
              <a:lnSpc>
                <a:spcPct val="100000"/>
              </a:lnSpc>
              <a:spcBef>
                <a:spcPts val="3300"/>
              </a:spcBef>
              <a:buFontTx/>
              <a:defRPr sz="18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0158223" y="6465093"/>
            <a:ext cx="211240" cy="207938"/>
          </a:xfrm>
          <a:prstGeom prst="rect">
            <a:avLst/>
          </a:prstGeom>
        </p:spPr>
        <p:txBody>
          <a:bodyPr lIns="35718" tIns="35718" rIns="35718" bIns="35718" anchor="t"/>
          <a:lstStyle>
            <a:lvl1pPr defTabSz="410765">
              <a:defRPr sz="9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Line"/>
          <p:cNvSpPr/>
          <p:nvPr/>
        </p:nvSpPr>
        <p:spPr>
          <a:xfrm>
            <a:off x="1979414" y="1384101"/>
            <a:ext cx="8233172" cy="128"/>
          </a:xfrm>
          <a:prstGeom prst="line">
            <a:avLst/>
          </a:prstGeom>
          <a:ln w="3175">
            <a:solidFill>
              <a:srgbClr val="9A9A9A"/>
            </a:solidFill>
            <a:miter lim="400000"/>
          </a:ln>
        </p:spPr>
        <p:txBody>
          <a:bodyPr lIns="35718" tIns="35718" rIns="35718" bIns="35718" anchor="ctr"/>
          <a:lstStyle/>
          <a:p>
            <a:pPr defTabSz="321468">
              <a:defRPr sz="8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103" name="Title Text"/>
          <p:cNvSpPr txBox="1">
            <a:spLocks noGrp="1"/>
          </p:cNvSpPr>
          <p:nvPr>
            <p:ph type="title"/>
          </p:nvPr>
        </p:nvSpPr>
        <p:spPr>
          <a:xfrm>
            <a:off x="1925835" y="232171"/>
            <a:ext cx="8340330" cy="982267"/>
          </a:xfrm>
          <a:prstGeom prst="rect">
            <a:avLst/>
          </a:prstGeom>
        </p:spPr>
        <p:txBody>
          <a:bodyPr lIns="35718" tIns="35718" rIns="35718" bIns="35718" anchor="b">
            <a:noAutofit/>
          </a:bodyPr>
          <a:lstStyle>
            <a:lvl1pPr defTabSz="410765">
              <a:lnSpc>
                <a:spcPct val="100000"/>
              </a:lnSpc>
              <a:defRPr sz="28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10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0158223" y="6465093"/>
            <a:ext cx="211240" cy="207938"/>
          </a:xfrm>
          <a:prstGeom prst="rect">
            <a:avLst/>
          </a:prstGeom>
        </p:spPr>
        <p:txBody>
          <a:bodyPr lIns="35718" tIns="35718" rIns="35718" bIns="35718" anchor="t"/>
          <a:lstStyle>
            <a:lvl1pPr defTabSz="410765">
              <a:defRPr sz="9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7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2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5.png"/><Relationship Id="rId12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11.png"/><Relationship Id="rId5" Type="http://schemas.openxmlformats.org/officeDocument/2006/relationships/image" Target="../media/image3.png"/><Relationship Id="rId10" Type="http://schemas.openxmlformats.org/officeDocument/2006/relationships/image" Target="../media/image10.png"/><Relationship Id="rId4" Type="http://schemas.openxmlformats.org/officeDocument/2006/relationships/image" Target="../media/image6.png"/><Relationship Id="rId9" Type="http://schemas.openxmlformats.org/officeDocument/2006/relationships/image" Target="../media/image8.png"/><Relationship Id="rId1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8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17" Type="http://schemas.openxmlformats.org/officeDocument/2006/relationships/image" Target="../media/image31.png"/><Relationship Id="rId2" Type="http://schemas.openxmlformats.org/officeDocument/2006/relationships/image" Target="../media/image17.png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25.png"/><Relationship Id="rId5" Type="http://schemas.openxmlformats.org/officeDocument/2006/relationships/image" Target="../media/image20.png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4" Type="http://schemas.openxmlformats.org/officeDocument/2006/relationships/image" Target="../media/image19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2.png"/><Relationship Id="rId7" Type="http://schemas.openxmlformats.org/officeDocument/2006/relationships/image" Target="../media/image2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itle 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Introduction to </a:t>
            </a:r>
          </a:p>
          <a:p>
            <a:r>
              <a:t>Model checking</a:t>
            </a:r>
          </a:p>
        </p:txBody>
      </p:sp>
      <p:sp>
        <p:nvSpPr>
          <p:cNvPr id="114" name="Subtitle 2"/>
          <p:cNvSpPr txBox="1">
            <a:spLocks noGrp="1"/>
          </p:cNvSpPr>
          <p:nvPr>
            <p:ph type="subTitle" sz="quarter" idx="1"/>
          </p:nvPr>
        </p:nvSpPr>
        <p:spPr>
          <a:xfrm>
            <a:off x="1524000" y="3602037"/>
            <a:ext cx="9144000" cy="1655762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Ben Hall, UCL</a:t>
            </a:r>
            <a:endParaRPr dirty="0"/>
          </a:p>
        </p:txBody>
      </p:sp>
      <p:sp>
        <p:nvSpPr>
          <p:cNvPr id="11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172418" y="6414760"/>
            <a:ext cx="181382" cy="24830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</a:t>
            </a:fld>
            <a:endParaRPr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Model checking in software development</a:t>
            </a:r>
          </a:p>
        </p:txBody>
      </p:sp>
      <p:grpSp>
        <p:nvGrpSpPr>
          <p:cNvPr id="165" name="Oval"/>
          <p:cNvGrpSpPr/>
          <p:nvPr/>
        </p:nvGrpSpPr>
        <p:grpSpPr>
          <a:xfrm>
            <a:off x="2045890" y="3147218"/>
            <a:ext cx="3081735" cy="3519290"/>
            <a:chOff x="0" y="0"/>
            <a:chExt cx="3081734" cy="3519289"/>
          </a:xfrm>
        </p:grpSpPr>
        <p:sp>
          <p:nvSpPr>
            <p:cNvPr id="164" name="Oval"/>
            <p:cNvSpPr/>
            <p:nvPr/>
          </p:nvSpPr>
          <p:spPr>
            <a:xfrm>
              <a:off x="31750" y="31750"/>
              <a:ext cx="3018235" cy="3455790"/>
            </a:xfrm>
            <a:prstGeom prst="ellipse">
              <a:avLst/>
            </a:prstGeom>
            <a:solidFill>
              <a:srgbClr val="FFFC79">
                <a:alpha val="44000"/>
              </a:srgbClr>
            </a:solidFill>
            <a:ln>
              <a:noFill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algn="ctr" defTabSz="410765">
                <a:defRPr sz="2400"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pPr>
              <a:endParaRPr/>
            </a:p>
          </p:txBody>
        </p:sp>
        <p:pic>
          <p:nvPicPr>
            <p:cNvPr id="163" name="Oval Oval" descr="Oval Oval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3081735" cy="3519290"/>
            </a:xfrm>
            <a:prstGeom prst="rect">
              <a:avLst/>
            </a:prstGeom>
            <a:effectLst/>
          </p:spPr>
        </p:pic>
      </p:grpSp>
      <p:grpSp>
        <p:nvGrpSpPr>
          <p:cNvPr id="168" name="Oval"/>
          <p:cNvGrpSpPr/>
          <p:nvPr/>
        </p:nvGrpSpPr>
        <p:grpSpPr>
          <a:xfrm>
            <a:off x="6439296" y="1468437"/>
            <a:ext cx="1956595" cy="1197571"/>
            <a:chOff x="0" y="0"/>
            <a:chExt cx="1956593" cy="1197570"/>
          </a:xfrm>
        </p:grpSpPr>
        <p:sp>
          <p:nvSpPr>
            <p:cNvPr id="167" name="Oval"/>
            <p:cNvSpPr/>
            <p:nvPr/>
          </p:nvSpPr>
          <p:spPr>
            <a:xfrm>
              <a:off x="31749" y="31750"/>
              <a:ext cx="1893095" cy="1134071"/>
            </a:xfrm>
            <a:prstGeom prst="ellipse">
              <a:avLst/>
            </a:prstGeom>
            <a:solidFill>
              <a:srgbClr val="76D6FF">
                <a:alpha val="36000"/>
              </a:srgbClr>
            </a:solidFill>
            <a:ln>
              <a:noFill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algn="ctr" defTabSz="410765">
                <a:defRPr sz="2400"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pPr>
              <a:endParaRPr/>
            </a:p>
          </p:txBody>
        </p:sp>
        <p:pic>
          <p:nvPicPr>
            <p:cNvPr id="166" name="Oval Oval" descr="Oval Oval"/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1" y="-1"/>
              <a:ext cx="1956595" cy="1197572"/>
            </a:xfrm>
            <a:prstGeom prst="rect">
              <a:avLst/>
            </a:prstGeom>
            <a:effectLst/>
          </p:spPr>
        </p:pic>
      </p:grpSp>
      <p:sp>
        <p:nvSpPr>
          <p:cNvPr id="169" name="Problem…"/>
          <p:cNvSpPr txBox="1"/>
          <p:nvPr/>
        </p:nvSpPr>
        <p:spPr>
          <a:xfrm>
            <a:off x="6727502" y="1570434"/>
            <a:ext cx="1488421" cy="876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5718" tIns="35718" rIns="35718" bIns="35718" anchor="b">
            <a:spAutoFit/>
          </a:bodyPr>
          <a:lstStyle/>
          <a:p>
            <a:pPr algn="ctr" defTabSz="410765">
              <a:defRPr sz="2400">
                <a:solidFill>
                  <a:srgbClr val="0096FF"/>
                </a:solidFill>
                <a:latin typeface="Chalkboard"/>
                <a:ea typeface="Chalkboard"/>
                <a:cs typeface="Chalkboard"/>
                <a:sym typeface="Chalkboard"/>
              </a:defRPr>
            </a:pPr>
            <a:r>
              <a:t>Problem </a:t>
            </a:r>
          </a:p>
          <a:p>
            <a:pPr algn="ctr" defTabSz="410765">
              <a:defRPr sz="2400">
                <a:solidFill>
                  <a:srgbClr val="0096FF"/>
                </a:solidFill>
                <a:latin typeface="Chalkboard"/>
                <a:ea typeface="Chalkboard"/>
                <a:cs typeface="Chalkboard"/>
                <a:sym typeface="Chalkboard"/>
              </a:defRPr>
            </a:pPr>
            <a:r>
              <a:t>statement</a:t>
            </a:r>
          </a:p>
        </p:txBody>
      </p:sp>
      <p:pic>
        <p:nvPicPr>
          <p:cNvPr id="170" name="Line Line" descr="Line Line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7260038" y="2665608"/>
            <a:ext cx="311665" cy="669464"/>
          </a:xfrm>
          <a:prstGeom prst="rect">
            <a:avLst/>
          </a:prstGeom>
        </p:spPr>
      </p:pic>
      <p:grpSp>
        <p:nvGrpSpPr>
          <p:cNvPr id="174" name="Oval"/>
          <p:cNvGrpSpPr/>
          <p:nvPr/>
        </p:nvGrpSpPr>
        <p:grpSpPr>
          <a:xfrm>
            <a:off x="6260703" y="3290093"/>
            <a:ext cx="2304852" cy="760017"/>
            <a:chOff x="0" y="0"/>
            <a:chExt cx="2304851" cy="760015"/>
          </a:xfrm>
        </p:grpSpPr>
        <p:sp>
          <p:nvSpPr>
            <p:cNvPr id="173" name="Oval"/>
            <p:cNvSpPr/>
            <p:nvPr/>
          </p:nvSpPr>
          <p:spPr>
            <a:xfrm>
              <a:off x="31750" y="31749"/>
              <a:ext cx="2241352" cy="696517"/>
            </a:xfrm>
            <a:prstGeom prst="ellipse">
              <a:avLst/>
            </a:prstGeom>
            <a:solidFill>
              <a:srgbClr val="FFD479">
                <a:alpha val="30000"/>
              </a:srgbClr>
            </a:solidFill>
            <a:ln>
              <a:noFill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algn="ctr" defTabSz="410765">
                <a:defRPr sz="2400"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pPr>
              <a:endParaRPr/>
            </a:p>
          </p:txBody>
        </p:sp>
        <p:pic>
          <p:nvPicPr>
            <p:cNvPr id="172" name="Oval Oval" descr="Oval Oval"/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1" y="0"/>
              <a:ext cx="2304853" cy="760016"/>
            </a:xfrm>
            <a:prstGeom prst="rect">
              <a:avLst/>
            </a:prstGeom>
            <a:effectLst/>
          </p:spPr>
        </p:pic>
      </p:grpSp>
      <p:sp>
        <p:nvSpPr>
          <p:cNvPr id="175" name="Solution idea"/>
          <p:cNvSpPr txBox="1"/>
          <p:nvPr/>
        </p:nvSpPr>
        <p:spPr>
          <a:xfrm>
            <a:off x="6453362" y="3411140"/>
            <a:ext cx="1934556" cy="4732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5718" tIns="35718" rIns="35718" bIns="35718" anchor="b">
            <a:spAutoFit/>
          </a:bodyPr>
          <a:lstStyle>
            <a:lvl1pPr algn="ctr" defTabSz="410765">
              <a:defRPr sz="2400">
                <a:solidFill>
                  <a:srgbClr val="FF9300"/>
                </a:solidFill>
                <a:latin typeface="Chalkboard"/>
                <a:ea typeface="Chalkboard"/>
                <a:cs typeface="Chalkboard"/>
                <a:sym typeface="Chalkboard"/>
              </a:defRPr>
            </a:lvl1pPr>
          </a:lstStyle>
          <a:p>
            <a:r>
              <a:t>Solution idea</a:t>
            </a:r>
          </a:p>
        </p:txBody>
      </p:sp>
      <p:grpSp>
        <p:nvGrpSpPr>
          <p:cNvPr id="178" name="Rounded Rectangle"/>
          <p:cNvGrpSpPr/>
          <p:nvPr/>
        </p:nvGrpSpPr>
        <p:grpSpPr>
          <a:xfrm>
            <a:off x="8591351" y="5460007"/>
            <a:ext cx="1635126" cy="786806"/>
            <a:chOff x="0" y="0"/>
            <a:chExt cx="1635125" cy="786804"/>
          </a:xfrm>
        </p:grpSpPr>
        <p:sp>
          <p:nvSpPr>
            <p:cNvPr id="177" name="Rounded Rectangle"/>
            <p:cNvSpPr/>
            <p:nvPr/>
          </p:nvSpPr>
          <p:spPr>
            <a:xfrm>
              <a:off x="31750" y="31750"/>
              <a:ext cx="1571625" cy="723305"/>
            </a:xfrm>
            <a:prstGeom prst="roundRect">
              <a:avLst>
                <a:gd name="adj" fmla="val 18519"/>
              </a:avLst>
            </a:prstGeom>
            <a:solidFill>
              <a:srgbClr val="009051">
                <a:alpha val="39000"/>
              </a:srgbClr>
            </a:solidFill>
            <a:ln>
              <a:noFill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algn="ctr" defTabSz="410765">
                <a:defRPr sz="2400"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pPr>
              <a:endParaRPr/>
            </a:p>
          </p:txBody>
        </p:sp>
        <p:pic>
          <p:nvPicPr>
            <p:cNvPr id="176" name="Rounded Rectangle Rounded rectangle" descr="Rounded Rectangle Rounded rectangle"/>
            <p:cNvPicPr>
              <a:picLocks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0"/>
              <a:ext cx="1635125" cy="786805"/>
            </a:xfrm>
            <a:prstGeom prst="rect">
              <a:avLst/>
            </a:prstGeom>
            <a:effectLst/>
          </p:spPr>
        </p:pic>
      </p:grpSp>
      <p:sp>
        <p:nvSpPr>
          <p:cNvPr id="179" name="Program"/>
          <p:cNvSpPr txBox="1"/>
          <p:nvPr/>
        </p:nvSpPr>
        <p:spPr>
          <a:xfrm>
            <a:off x="8787508" y="5616773"/>
            <a:ext cx="1266414" cy="4732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5718" tIns="35718" rIns="35718" bIns="35718" anchor="b">
            <a:spAutoFit/>
          </a:bodyPr>
          <a:lstStyle>
            <a:lvl1pPr algn="ctr" defTabSz="410765">
              <a:defRPr sz="2400">
                <a:solidFill>
                  <a:srgbClr val="009051"/>
                </a:solidFill>
                <a:latin typeface="Chalkboard"/>
                <a:ea typeface="Chalkboard"/>
                <a:cs typeface="Chalkboard"/>
                <a:sym typeface="Chalkboard"/>
              </a:defRPr>
            </a:lvl1pPr>
          </a:lstStyle>
          <a:p>
            <a:r>
              <a:t>Program</a:t>
            </a:r>
          </a:p>
        </p:txBody>
      </p:sp>
      <p:pic>
        <p:nvPicPr>
          <p:cNvPr id="180" name="Line Line" descr="Line Line"/>
          <p:cNvPicPr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7894835" y="3986609"/>
            <a:ext cx="1371561" cy="1466055"/>
          </a:xfrm>
          <a:prstGeom prst="rect">
            <a:avLst/>
          </a:prstGeom>
        </p:spPr>
      </p:pic>
      <p:grpSp>
        <p:nvGrpSpPr>
          <p:cNvPr id="184" name="Rounded Rectangle"/>
          <p:cNvGrpSpPr/>
          <p:nvPr/>
        </p:nvGrpSpPr>
        <p:grpSpPr>
          <a:xfrm>
            <a:off x="2778125" y="5460007"/>
            <a:ext cx="1635125" cy="786806"/>
            <a:chOff x="0" y="0"/>
            <a:chExt cx="1635125" cy="786804"/>
          </a:xfrm>
        </p:grpSpPr>
        <p:sp>
          <p:nvSpPr>
            <p:cNvPr id="183" name="Rounded Rectangle"/>
            <p:cNvSpPr/>
            <p:nvPr/>
          </p:nvSpPr>
          <p:spPr>
            <a:xfrm>
              <a:off x="31750" y="31750"/>
              <a:ext cx="1571625" cy="723305"/>
            </a:xfrm>
            <a:prstGeom prst="roundRect">
              <a:avLst>
                <a:gd name="adj" fmla="val 18519"/>
              </a:avLst>
            </a:prstGeom>
            <a:solidFill>
              <a:srgbClr val="FF2600">
                <a:alpha val="28000"/>
              </a:srgbClr>
            </a:solidFill>
            <a:ln>
              <a:noFill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algn="ctr" defTabSz="410765">
                <a:defRPr sz="2400"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pPr>
              <a:endParaRPr/>
            </a:p>
          </p:txBody>
        </p:sp>
        <p:pic>
          <p:nvPicPr>
            <p:cNvPr id="182" name="Rounded Rectangle Rounded rectangle" descr="Rounded Rectangle Rounded rectangle"/>
            <p:cNvPicPr>
              <a:picLocks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0" y="0"/>
              <a:ext cx="1635125" cy="786805"/>
            </a:xfrm>
            <a:prstGeom prst="rect">
              <a:avLst/>
            </a:prstGeom>
            <a:effectLst/>
          </p:spPr>
        </p:pic>
      </p:grpSp>
      <p:sp>
        <p:nvSpPr>
          <p:cNvPr id="185" name="Model"/>
          <p:cNvSpPr txBox="1"/>
          <p:nvPr/>
        </p:nvSpPr>
        <p:spPr>
          <a:xfrm>
            <a:off x="3115484" y="5598914"/>
            <a:ext cx="958805" cy="4732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5718" tIns="35718" rIns="35718" bIns="35718" anchor="b">
            <a:spAutoFit/>
          </a:bodyPr>
          <a:lstStyle>
            <a:lvl1pPr algn="ctr" defTabSz="410765">
              <a:defRPr sz="2400">
                <a:solidFill>
                  <a:srgbClr val="FF2600"/>
                </a:solidFill>
                <a:latin typeface="Chalkboard"/>
                <a:ea typeface="Chalkboard"/>
                <a:cs typeface="Chalkboard"/>
                <a:sym typeface="Chalkboard"/>
              </a:defRPr>
            </a:lvl1pPr>
          </a:lstStyle>
          <a:p>
            <a:r>
              <a:t>Model</a:t>
            </a:r>
          </a:p>
        </p:txBody>
      </p:sp>
      <p:grpSp>
        <p:nvGrpSpPr>
          <p:cNvPr id="188" name="Rounded Rectangle"/>
          <p:cNvGrpSpPr/>
          <p:nvPr/>
        </p:nvGrpSpPr>
        <p:grpSpPr>
          <a:xfrm>
            <a:off x="2403078" y="3897312"/>
            <a:ext cx="2304852" cy="786806"/>
            <a:chOff x="0" y="0"/>
            <a:chExt cx="2304851" cy="786804"/>
          </a:xfrm>
        </p:grpSpPr>
        <p:sp>
          <p:nvSpPr>
            <p:cNvPr id="187" name="Rounded Rectangle"/>
            <p:cNvSpPr/>
            <p:nvPr/>
          </p:nvSpPr>
          <p:spPr>
            <a:xfrm>
              <a:off x="31750" y="31750"/>
              <a:ext cx="2241352" cy="723305"/>
            </a:xfrm>
            <a:prstGeom prst="roundRect">
              <a:avLst>
                <a:gd name="adj" fmla="val 18519"/>
              </a:avLst>
            </a:prstGeom>
            <a:solidFill>
              <a:srgbClr val="942193">
                <a:alpha val="30000"/>
              </a:srgbClr>
            </a:solidFill>
            <a:ln>
              <a:noFill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algn="ctr" defTabSz="410765">
                <a:defRPr sz="2400"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pPr>
              <a:endParaRPr/>
            </a:p>
          </p:txBody>
        </p:sp>
        <p:pic>
          <p:nvPicPr>
            <p:cNvPr id="186" name="Rounded Rectangle Rounded rectangle" descr="Rounded Rectangle Rounded rectangle"/>
            <p:cNvPicPr>
              <a:picLocks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0" y="0"/>
              <a:ext cx="2304852" cy="786805"/>
            </a:xfrm>
            <a:prstGeom prst="rect">
              <a:avLst/>
            </a:prstGeom>
            <a:effectLst/>
          </p:spPr>
        </p:pic>
      </p:grpSp>
      <p:pic>
        <p:nvPicPr>
          <p:cNvPr id="189" name="Line Line" descr="Line Line"/>
          <p:cNvPicPr>
            <a:picLocks/>
          </p:cNvPicPr>
          <p:nvPr/>
        </p:nvPicPr>
        <p:blipFill>
          <a:blip r:embed="rId10"/>
          <a:stretch>
            <a:fillRect/>
          </a:stretch>
        </p:blipFill>
        <p:spPr>
          <a:xfrm>
            <a:off x="3389235" y="4646879"/>
            <a:ext cx="404733" cy="843425"/>
          </a:xfrm>
          <a:prstGeom prst="rect">
            <a:avLst/>
          </a:prstGeom>
        </p:spPr>
      </p:pic>
      <p:sp>
        <p:nvSpPr>
          <p:cNvPr id="191" name="Requirements"/>
          <p:cNvSpPr txBox="1"/>
          <p:nvPr/>
        </p:nvSpPr>
        <p:spPr>
          <a:xfrm>
            <a:off x="2547087" y="4054078"/>
            <a:ext cx="2020161" cy="4732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5718" tIns="35718" rIns="35718" bIns="35718" anchor="b">
            <a:spAutoFit/>
          </a:bodyPr>
          <a:lstStyle>
            <a:lvl1pPr algn="ctr" defTabSz="410765">
              <a:defRPr sz="2400">
                <a:solidFill>
                  <a:srgbClr val="942193"/>
                </a:solidFill>
                <a:latin typeface="Chalkboard"/>
                <a:ea typeface="Chalkboard"/>
                <a:cs typeface="Chalkboard"/>
                <a:sym typeface="Chalkboard"/>
              </a:defRPr>
            </a:lvl1pPr>
          </a:lstStyle>
          <a:p>
            <a:r>
              <a:t>Requirements</a:t>
            </a:r>
          </a:p>
        </p:txBody>
      </p:sp>
      <p:pic>
        <p:nvPicPr>
          <p:cNvPr id="192" name="Line Line" descr="Line Line"/>
          <p:cNvPicPr>
            <a:picLocks/>
          </p:cNvPicPr>
          <p:nvPr/>
        </p:nvPicPr>
        <p:blipFill>
          <a:blip r:embed="rId11"/>
          <a:stretch>
            <a:fillRect/>
          </a:stretch>
        </p:blipFill>
        <p:spPr>
          <a:xfrm>
            <a:off x="4308345" y="3986609"/>
            <a:ext cx="2632007" cy="1510424"/>
          </a:xfrm>
          <a:prstGeom prst="rect">
            <a:avLst/>
          </a:prstGeom>
        </p:spPr>
      </p:pic>
      <p:pic>
        <p:nvPicPr>
          <p:cNvPr id="194" name="Line Line" descr="Line Line"/>
          <p:cNvPicPr>
            <a:picLocks/>
          </p:cNvPicPr>
          <p:nvPr/>
        </p:nvPicPr>
        <p:blipFill>
          <a:blip r:embed="rId12"/>
          <a:stretch>
            <a:fillRect/>
          </a:stretch>
        </p:blipFill>
        <p:spPr>
          <a:xfrm>
            <a:off x="4711437" y="3682999"/>
            <a:ext cx="1586815" cy="622799"/>
          </a:xfrm>
          <a:prstGeom prst="rect">
            <a:avLst/>
          </a:prstGeom>
        </p:spPr>
      </p:pic>
      <p:pic>
        <p:nvPicPr>
          <p:cNvPr id="196" name="Line Line" descr="Line Line"/>
          <p:cNvPicPr>
            <a:picLocks/>
          </p:cNvPicPr>
          <p:nvPr/>
        </p:nvPicPr>
        <p:blipFill>
          <a:blip r:embed="rId13"/>
          <a:stretch>
            <a:fillRect/>
          </a:stretch>
        </p:blipFill>
        <p:spPr>
          <a:xfrm>
            <a:off x="4383689" y="5562032"/>
            <a:ext cx="4223829" cy="311829"/>
          </a:xfrm>
          <a:prstGeom prst="rect">
            <a:avLst/>
          </a:prstGeom>
        </p:spPr>
      </p:pic>
      <p:pic>
        <p:nvPicPr>
          <p:cNvPr id="198" name="Line Line" descr="Line Line"/>
          <p:cNvPicPr>
            <a:picLocks/>
          </p:cNvPicPr>
          <p:nvPr/>
        </p:nvPicPr>
        <p:blipFill>
          <a:blip r:embed="rId14"/>
          <a:stretch>
            <a:fillRect/>
          </a:stretch>
        </p:blipFill>
        <p:spPr>
          <a:xfrm>
            <a:off x="4400813" y="5821055"/>
            <a:ext cx="4213579" cy="405122"/>
          </a:xfrm>
          <a:prstGeom prst="rect">
            <a:avLst/>
          </a:prstGeom>
        </p:spPr>
      </p:pic>
      <p:sp>
        <p:nvSpPr>
          <p:cNvPr id="200" name="Line"/>
          <p:cNvSpPr/>
          <p:nvPr/>
        </p:nvSpPr>
        <p:spPr>
          <a:xfrm flipH="1" flipV="1">
            <a:off x="7969943" y="2565331"/>
            <a:ext cx="14338" cy="721492"/>
          </a:xfrm>
          <a:prstGeom prst="line">
            <a:avLst/>
          </a:prstGeom>
          <a:ln w="50800" cap="rnd">
            <a:solidFill>
              <a:srgbClr val="A9A9A9"/>
            </a:solidFill>
            <a:custDash>
              <a:ds d="100000" sp="200000"/>
            </a:custDash>
            <a:miter lim="400000"/>
            <a:headEnd type="arrow"/>
          </a:ln>
        </p:spPr>
        <p:txBody>
          <a:bodyPr lIns="35718" tIns="35718" rIns="35718" bIns="35718" anchor="ctr"/>
          <a:lstStyle/>
          <a:p>
            <a:pPr defTabSz="321468">
              <a:defRPr sz="8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201" name="transformation"/>
          <p:cNvSpPr txBox="1"/>
          <p:nvPr/>
        </p:nvSpPr>
        <p:spPr>
          <a:xfrm>
            <a:off x="5670578" y="6076553"/>
            <a:ext cx="1856711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5718" tIns="35718" rIns="35718" bIns="35718" anchor="b">
            <a:spAutoFit/>
          </a:bodyPr>
          <a:lstStyle>
            <a:lvl1pPr algn="ctr" defTabSz="410765">
              <a:defRPr sz="2000">
                <a:solidFill>
                  <a:srgbClr val="005493"/>
                </a:solidFill>
                <a:latin typeface="Chalkboard"/>
                <a:ea typeface="Chalkboard"/>
                <a:cs typeface="Chalkboard"/>
                <a:sym typeface="Chalkboard"/>
              </a:defRPr>
            </a:lvl1pPr>
          </a:lstStyle>
          <a:p>
            <a:r>
              <a:t>transformation</a:t>
            </a:r>
          </a:p>
        </p:txBody>
      </p:sp>
      <p:sp>
        <p:nvSpPr>
          <p:cNvPr id="202" name="model…"/>
          <p:cNvSpPr txBox="1"/>
          <p:nvPr/>
        </p:nvSpPr>
        <p:spPr>
          <a:xfrm>
            <a:off x="2134966" y="4701579"/>
            <a:ext cx="1224137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5718" tIns="35718" rIns="35718" bIns="35718" anchor="b">
            <a:spAutoFit/>
          </a:bodyPr>
          <a:lstStyle/>
          <a:p>
            <a:pPr algn="ctr" defTabSz="410765">
              <a:defRPr sz="2000">
                <a:solidFill>
                  <a:srgbClr val="005493"/>
                </a:solidFill>
                <a:latin typeface="Chalkboard"/>
                <a:ea typeface="Chalkboard"/>
                <a:cs typeface="Chalkboard"/>
                <a:sym typeface="Chalkboard"/>
              </a:defRPr>
            </a:pPr>
            <a:r>
              <a:t>model</a:t>
            </a:r>
          </a:p>
          <a:p>
            <a:pPr algn="ctr" defTabSz="410765">
              <a:defRPr sz="2000">
                <a:solidFill>
                  <a:srgbClr val="005493"/>
                </a:solidFill>
                <a:latin typeface="Chalkboard"/>
                <a:ea typeface="Chalkboard"/>
                <a:cs typeface="Chalkboard"/>
                <a:sym typeface="Chalkboard"/>
              </a:defRPr>
            </a:pPr>
            <a:r>
              <a:t> checking</a:t>
            </a:r>
          </a:p>
        </p:txBody>
      </p:sp>
      <p:sp>
        <p:nvSpPr>
          <p:cNvPr id="203" name="Line"/>
          <p:cNvSpPr/>
          <p:nvPr/>
        </p:nvSpPr>
        <p:spPr>
          <a:xfrm>
            <a:off x="6838838" y="2590202"/>
            <a:ext cx="22116" cy="707539"/>
          </a:xfrm>
          <a:prstGeom prst="line">
            <a:avLst/>
          </a:prstGeom>
          <a:ln w="50800" cap="rnd">
            <a:solidFill>
              <a:srgbClr val="A9A9A9"/>
            </a:solidFill>
            <a:custDash>
              <a:ds d="100000" sp="200000"/>
            </a:custDash>
            <a:miter lim="400000"/>
            <a:headEnd type="arrow"/>
          </a:ln>
        </p:spPr>
        <p:txBody>
          <a:bodyPr lIns="35718" tIns="35718" rIns="35718" bIns="35718" anchor="ctr"/>
          <a:lstStyle/>
          <a:p>
            <a:pPr defTabSz="321468">
              <a:defRPr sz="8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204" name="Line"/>
          <p:cNvSpPr/>
          <p:nvPr/>
        </p:nvSpPr>
        <p:spPr>
          <a:xfrm flipH="1" flipV="1">
            <a:off x="8560593" y="4223742"/>
            <a:ext cx="532190" cy="570489"/>
          </a:xfrm>
          <a:prstGeom prst="line">
            <a:avLst/>
          </a:prstGeom>
          <a:ln w="50800" cap="rnd">
            <a:solidFill>
              <a:srgbClr val="A9A9A9"/>
            </a:solidFill>
            <a:custDash>
              <a:ds d="100000" sp="200000"/>
            </a:custDash>
            <a:miter lim="400000"/>
            <a:headEnd type="arrow"/>
          </a:ln>
        </p:spPr>
        <p:txBody>
          <a:bodyPr lIns="35718" tIns="35718" rIns="35718" bIns="35718" anchor="ctr"/>
          <a:lstStyle/>
          <a:p>
            <a:pPr defTabSz="321468">
              <a:defRPr sz="8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205" name="Line"/>
          <p:cNvSpPr/>
          <p:nvPr/>
        </p:nvSpPr>
        <p:spPr>
          <a:xfrm flipV="1">
            <a:off x="5841015" y="4384476"/>
            <a:ext cx="701470" cy="425382"/>
          </a:xfrm>
          <a:prstGeom prst="line">
            <a:avLst/>
          </a:prstGeom>
          <a:ln w="50800" cap="rnd">
            <a:solidFill>
              <a:srgbClr val="A9A9A9"/>
            </a:solidFill>
            <a:custDash>
              <a:ds d="100000" sp="200000"/>
            </a:custDash>
            <a:miter lim="400000"/>
            <a:headEnd type="arrow"/>
          </a:ln>
        </p:spPr>
        <p:txBody>
          <a:bodyPr lIns="35718" tIns="35718" rIns="35718" bIns="35718" anchor="ctr"/>
          <a:lstStyle/>
          <a:p>
            <a:pPr defTabSz="321468">
              <a:defRPr sz="8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206" name="Line"/>
          <p:cNvSpPr/>
          <p:nvPr/>
        </p:nvSpPr>
        <p:spPr>
          <a:xfrm flipV="1">
            <a:off x="6512172" y="5527406"/>
            <a:ext cx="764675" cy="33976"/>
          </a:xfrm>
          <a:prstGeom prst="line">
            <a:avLst/>
          </a:prstGeom>
          <a:ln w="50800" cap="rnd">
            <a:solidFill>
              <a:srgbClr val="A9A9A9"/>
            </a:solidFill>
            <a:custDash>
              <a:ds d="100000" sp="200000"/>
            </a:custDash>
            <a:miter lim="400000"/>
            <a:headEnd type="arrow"/>
          </a:ln>
        </p:spPr>
        <p:txBody>
          <a:bodyPr lIns="35718" tIns="35718" rIns="35718" bIns="35718" anchor="ctr"/>
          <a:lstStyle/>
          <a:p>
            <a:pPr defTabSz="321468">
              <a:defRPr sz="8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207" name="Line"/>
          <p:cNvSpPr/>
          <p:nvPr/>
        </p:nvSpPr>
        <p:spPr>
          <a:xfrm flipV="1">
            <a:off x="5158382" y="3605012"/>
            <a:ext cx="770745" cy="267229"/>
          </a:xfrm>
          <a:prstGeom prst="line">
            <a:avLst/>
          </a:prstGeom>
          <a:ln w="50800" cap="rnd">
            <a:solidFill>
              <a:srgbClr val="A9A9A9"/>
            </a:solidFill>
            <a:custDash>
              <a:ds d="100000" sp="200000"/>
            </a:custDash>
            <a:miter lim="400000"/>
            <a:headEnd type="arrow"/>
          </a:ln>
        </p:spPr>
        <p:txBody>
          <a:bodyPr lIns="35718" tIns="35718" rIns="35718" bIns="35718" anchor="ctr"/>
          <a:lstStyle/>
          <a:p>
            <a:pPr defTabSz="321468">
              <a:defRPr sz="8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208" name="too simplified"/>
          <p:cNvSpPr txBox="1"/>
          <p:nvPr/>
        </p:nvSpPr>
        <p:spPr>
          <a:xfrm>
            <a:off x="6065559" y="5049639"/>
            <a:ext cx="1667560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5718" tIns="35718" rIns="35718" bIns="35718" anchor="b">
            <a:spAutoFit/>
          </a:bodyPr>
          <a:lstStyle>
            <a:lvl1pPr algn="ctr" defTabSz="410765">
              <a:defRPr sz="2000">
                <a:solidFill>
                  <a:srgbClr val="A9A9A9"/>
                </a:solidFill>
                <a:latin typeface="Chalkboard"/>
                <a:ea typeface="Chalkboard"/>
                <a:cs typeface="Chalkboard"/>
                <a:sym typeface="Chalkboard"/>
              </a:defRPr>
            </a:lvl1pPr>
          </a:lstStyle>
          <a:p>
            <a:r>
              <a:t>too simplified</a:t>
            </a:r>
          </a:p>
        </p:txBody>
      </p:sp>
      <p:sp>
        <p:nvSpPr>
          <p:cNvPr id="209" name="inadequate…"/>
          <p:cNvSpPr txBox="1"/>
          <p:nvPr/>
        </p:nvSpPr>
        <p:spPr>
          <a:xfrm>
            <a:off x="6528675" y="4303117"/>
            <a:ext cx="1409429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5718" tIns="35718" rIns="35718" bIns="35718" anchor="b">
            <a:spAutoFit/>
          </a:bodyPr>
          <a:lstStyle/>
          <a:p>
            <a:pPr algn="ctr" defTabSz="410765">
              <a:lnSpc>
                <a:spcPct val="70000"/>
              </a:lnSpc>
              <a:defRPr sz="2000">
                <a:solidFill>
                  <a:srgbClr val="A9A9A9"/>
                </a:solidFill>
                <a:latin typeface="Chalkboard"/>
                <a:ea typeface="Chalkboard"/>
                <a:cs typeface="Chalkboard"/>
                <a:sym typeface="Chalkboard"/>
              </a:defRPr>
            </a:pPr>
            <a:r>
              <a:t>inadequate</a:t>
            </a:r>
          </a:p>
          <a:p>
            <a:pPr algn="ctr" defTabSz="410765">
              <a:defRPr sz="2000">
                <a:solidFill>
                  <a:srgbClr val="A9A9A9"/>
                </a:solidFill>
                <a:latin typeface="Chalkboard"/>
                <a:ea typeface="Chalkboard"/>
                <a:cs typeface="Chalkboard"/>
                <a:sym typeface="Chalkboard"/>
              </a:defRPr>
            </a:pPr>
            <a:r>
              <a:t>model</a:t>
            </a:r>
          </a:p>
        </p:txBody>
      </p:sp>
      <p:sp>
        <p:nvSpPr>
          <p:cNvPr id="210" name="faulty…"/>
          <p:cNvSpPr txBox="1"/>
          <p:nvPr/>
        </p:nvSpPr>
        <p:spPr>
          <a:xfrm>
            <a:off x="4320373" y="3024782"/>
            <a:ext cx="1528042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5718" tIns="35718" rIns="35718" bIns="35718" anchor="b">
            <a:spAutoFit/>
          </a:bodyPr>
          <a:lstStyle/>
          <a:p>
            <a:pPr algn="ctr" defTabSz="410765">
              <a:lnSpc>
                <a:spcPct val="70000"/>
              </a:lnSpc>
              <a:defRPr>
                <a:solidFill>
                  <a:srgbClr val="A9A9A9"/>
                </a:solidFill>
                <a:latin typeface="Chalkboard"/>
                <a:ea typeface="Chalkboard"/>
                <a:cs typeface="Chalkboard"/>
                <a:sym typeface="Chalkboard"/>
              </a:defRPr>
            </a:pPr>
            <a:r>
              <a:t>faulty</a:t>
            </a:r>
          </a:p>
          <a:p>
            <a:pPr algn="ctr" defTabSz="410765">
              <a:lnSpc>
                <a:spcPct val="70000"/>
              </a:lnSpc>
              <a:defRPr>
                <a:solidFill>
                  <a:srgbClr val="A9A9A9"/>
                </a:solidFill>
                <a:latin typeface="Chalkboard"/>
                <a:ea typeface="Chalkboard"/>
                <a:cs typeface="Chalkboard"/>
                <a:sym typeface="Chalkboard"/>
              </a:defRPr>
            </a:pPr>
            <a:r>
              <a:t>formalisation</a:t>
            </a:r>
          </a:p>
        </p:txBody>
      </p:sp>
      <p:sp>
        <p:nvSpPr>
          <p:cNvPr id="211" name="programming…"/>
          <p:cNvSpPr txBox="1"/>
          <p:nvPr/>
        </p:nvSpPr>
        <p:spPr>
          <a:xfrm>
            <a:off x="8749684" y="3989189"/>
            <a:ext cx="1509810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5718" tIns="35718" rIns="35718" bIns="35718" anchor="b">
            <a:spAutoFit/>
          </a:bodyPr>
          <a:lstStyle/>
          <a:p>
            <a:pPr algn="ctr" defTabSz="410765">
              <a:lnSpc>
                <a:spcPct val="70000"/>
              </a:lnSpc>
              <a:defRPr>
                <a:solidFill>
                  <a:srgbClr val="A9A9A9"/>
                </a:solidFill>
                <a:latin typeface="Chalkboard"/>
                <a:ea typeface="Chalkboard"/>
                <a:cs typeface="Chalkboard"/>
                <a:sym typeface="Chalkboard"/>
              </a:defRPr>
            </a:pPr>
            <a:r>
              <a:t>programming</a:t>
            </a:r>
          </a:p>
          <a:p>
            <a:pPr algn="ctr" defTabSz="410765">
              <a:lnSpc>
                <a:spcPct val="70000"/>
              </a:lnSpc>
              <a:defRPr>
                <a:solidFill>
                  <a:srgbClr val="A9A9A9"/>
                </a:solidFill>
                <a:latin typeface="Chalkboard"/>
                <a:ea typeface="Chalkboard"/>
                <a:cs typeface="Chalkboard"/>
                <a:sym typeface="Chalkboard"/>
              </a:defRPr>
            </a:pPr>
            <a:r>
              <a:t>errors</a:t>
            </a:r>
          </a:p>
        </p:txBody>
      </p:sp>
      <p:sp>
        <p:nvSpPr>
          <p:cNvPr id="212" name="invalid…"/>
          <p:cNvSpPr txBox="1"/>
          <p:nvPr/>
        </p:nvSpPr>
        <p:spPr>
          <a:xfrm>
            <a:off x="5080535" y="2390774"/>
            <a:ext cx="1612299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5718" tIns="35718" rIns="35718" bIns="35718" anchor="b">
            <a:spAutoFit/>
          </a:bodyPr>
          <a:lstStyle/>
          <a:p>
            <a:pPr algn="ctr" defTabSz="410765">
              <a:lnSpc>
                <a:spcPct val="70000"/>
              </a:lnSpc>
              <a:defRPr>
                <a:solidFill>
                  <a:srgbClr val="A9A9A9"/>
                </a:solidFill>
                <a:latin typeface="Chalkboard"/>
                <a:ea typeface="Chalkboard"/>
                <a:cs typeface="Chalkboard"/>
                <a:sym typeface="Chalkboard"/>
              </a:defRPr>
            </a:pPr>
            <a:r>
              <a:t>invalid</a:t>
            </a:r>
          </a:p>
          <a:p>
            <a:pPr algn="ctr" defTabSz="410765">
              <a:lnSpc>
                <a:spcPct val="70000"/>
              </a:lnSpc>
              <a:defRPr>
                <a:solidFill>
                  <a:srgbClr val="A9A9A9"/>
                </a:solidFill>
                <a:latin typeface="Chalkboard"/>
                <a:ea typeface="Chalkboard"/>
                <a:cs typeface="Chalkboard"/>
                <a:sym typeface="Chalkboard"/>
              </a:defRPr>
            </a:pPr>
            <a:r>
              <a:t>interpretation</a:t>
            </a:r>
          </a:p>
        </p:txBody>
      </p:sp>
      <p:sp>
        <p:nvSpPr>
          <p:cNvPr id="213" name="imprecise…"/>
          <p:cNvSpPr txBox="1"/>
          <p:nvPr/>
        </p:nvSpPr>
        <p:spPr>
          <a:xfrm>
            <a:off x="8045748" y="2480071"/>
            <a:ext cx="2141928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5718" tIns="35718" rIns="35718" bIns="35718" anchor="b">
            <a:spAutoFit/>
          </a:bodyPr>
          <a:lstStyle/>
          <a:p>
            <a:pPr algn="ctr" defTabSz="410765">
              <a:lnSpc>
                <a:spcPct val="70000"/>
              </a:lnSpc>
              <a:defRPr>
                <a:solidFill>
                  <a:srgbClr val="A9A9A9"/>
                </a:solidFill>
                <a:latin typeface="Chalkboard"/>
                <a:ea typeface="Chalkboard"/>
                <a:cs typeface="Chalkboard"/>
                <a:sym typeface="Chalkboard"/>
              </a:defRPr>
            </a:pPr>
            <a:r>
              <a:t>imprecise</a:t>
            </a:r>
          </a:p>
          <a:p>
            <a:pPr algn="ctr" defTabSz="410765">
              <a:lnSpc>
                <a:spcPct val="70000"/>
              </a:lnSpc>
              <a:defRPr>
                <a:solidFill>
                  <a:srgbClr val="A9A9A9"/>
                </a:solidFill>
                <a:latin typeface="Chalkboard"/>
                <a:ea typeface="Chalkboard"/>
                <a:cs typeface="Chalkboard"/>
                <a:sym typeface="Chalkboard"/>
              </a:defRPr>
            </a:pPr>
            <a:r>
              <a:t>problem statement</a:t>
            </a:r>
          </a:p>
        </p:txBody>
      </p:sp>
      <p:sp>
        <p:nvSpPr>
          <p:cNvPr id="2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3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3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6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9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5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8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1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4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7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3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xit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07" dur="1000" fill="hold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000"/>
                            </p:stCondLst>
                            <p:childTnLst>
                              <p:par>
                                <p:cTn id="110" presetID="10" presetClass="exit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11" dur="1000" fill="hold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14" presetID="10" presetClass="exit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15" dur="1000" fill="hold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18" presetID="10" presetClass="exit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19" dur="1000" fill="hold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4000"/>
                            </p:stCondLst>
                            <p:childTnLst>
                              <p:par>
                                <p:cTn id="122" presetID="10" presetClass="exit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23" dur="1000" fill="hold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5000"/>
                            </p:stCondLst>
                            <p:childTnLst>
                              <p:par>
                                <p:cTn id="126" presetID="10" presetClass="exit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27" dur="1000" fill="hold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6000"/>
                            </p:stCondLst>
                            <p:childTnLst>
                              <p:par>
                                <p:cTn id="130" presetID="10" presetClass="exit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31" dur="1000" fill="hold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7000"/>
                            </p:stCondLst>
                            <p:childTnLst>
                              <p:par>
                                <p:cTn id="134" presetID="10" presetClass="exit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35" dur="1000" fill="hold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8000"/>
                            </p:stCondLst>
                            <p:childTnLst>
                              <p:par>
                                <p:cTn id="138" presetID="10" presetClass="exit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39" dur="1000" fill="hold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9000"/>
                            </p:stCondLst>
                            <p:childTnLst>
                              <p:par>
                                <p:cTn id="142" presetID="10" presetClass="exit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43" dur="1000" fill="hold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0000"/>
                            </p:stCondLst>
                            <p:childTnLst>
                              <p:par>
                                <p:cTn id="146" presetID="10" presetClass="exit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47" dur="1000" fill="hold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11000"/>
                            </p:stCondLst>
                            <p:childTnLst>
                              <p:par>
                                <p:cTn id="150" presetID="10" presetClass="exit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51" dur="1000" fill="hold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6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" grpId="0" animBg="1" advAuto="0"/>
      <p:bldP spid="168" grpId="0" animBg="1" advAuto="0"/>
      <p:bldP spid="169" grpId="0" animBg="1" advAuto="0"/>
      <p:bldP spid="170" grpId="0" animBg="1" advAuto="0"/>
      <p:bldP spid="174" grpId="0" animBg="1" advAuto="0"/>
      <p:bldP spid="175" grpId="0" animBg="1" advAuto="0"/>
      <p:bldP spid="178" grpId="0" animBg="1" advAuto="0"/>
      <p:bldP spid="179" grpId="0" animBg="1" advAuto="0"/>
      <p:bldP spid="180" grpId="0" animBg="1" advAuto="0"/>
      <p:bldP spid="184" grpId="0" animBg="1" advAuto="0"/>
      <p:bldP spid="185" grpId="0" animBg="1" advAuto="0"/>
      <p:bldP spid="188" grpId="0" animBg="1" advAuto="0"/>
      <p:bldP spid="189" grpId="0" animBg="1" advAuto="0"/>
      <p:bldP spid="191" grpId="0" animBg="1" advAuto="0"/>
      <p:bldP spid="192" grpId="0" animBg="1" advAuto="0"/>
      <p:bldP spid="194" grpId="0" animBg="1" advAuto="0"/>
      <p:bldP spid="196" grpId="0" animBg="1" advAuto="0"/>
      <p:bldP spid="198" grpId="0" animBg="1" advAuto="0"/>
      <p:bldP spid="200" grpId="0" animBg="1" advAuto="0"/>
      <p:bldP spid="200" grpId="1" animBg="1" advAuto="0"/>
      <p:bldP spid="201" grpId="0" animBg="1" advAuto="0"/>
      <p:bldP spid="202" grpId="0" animBg="1" advAuto="0"/>
      <p:bldP spid="203" grpId="0" animBg="1" advAuto="0"/>
      <p:bldP spid="203" grpId="1" animBg="1" advAuto="0"/>
      <p:bldP spid="204" grpId="0" animBg="1" advAuto="0"/>
      <p:bldP spid="204" grpId="1" animBg="1" advAuto="0"/>
      <p:bldP spid="205" grpId="0" animBg="1" advAuto="0"/>
      <p:bldP spid="205" grpId="1" animBg="1" advAuto="0"/>
      <p:bldP spid="206" grpId="0" animBg="1" advAuto="0"/>
      <p:bldP spid="206" grpId="1" animBg="1" advAuto="0"/>
      <p:bldP spid="207" grpId="0" animBg="1" advAuto="0"/>
      <p:bldP spid="207" grpId="1" animBg="1" advAuto="0"/>
      <p:bldP spid="208" grpId="0" animBg="1" advAuto="0"/>
      <p:bldP spid="208" grpId="1" animBg="1" advAuto="0"/>
      <p:bldP spid="209" grpId="0" animBg="1" advAuto="0"/>
      <p:bldP spid="209" grpId="1" animBg="1" advAuto="0"/>
      <p:bldP spid="210" grpId="0" animBg="1" advAuto="0"/>
      <p:bldP spid="210" grpId="1" animBg="1" advAuto="0"/>
      <p:bldP spid="211" grpId="0" animBg="1" advAuto="0"/>
      <p:bldP spid="211" grpId="1" animBg="1" advAuto="0"/>
      <p:bldP spid="212" grpId="0" animBg="1" advAuto="0"/>
      <p:bldP spid="212" grpId="1" animBg="1" advAuto="0"/>
      <p:bldP spid="213" grpId="0" animBg="1" advAuto="0"/>
      <p:bldP spid="213" grpId="1" animBg="1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" name="Oval"/>
          <p:cNvGrpSpPr/>
          <p:nvPr/>
        </p:nvGrpSpPr>
        <p:grpSpPr>
          <a:xfrm>
            <a:off x="2045890" y="3147218"/>
            <a:ext cx="3081735" cy="3519290"/>
            <a:chOff x="0" y="0"/>
            <a:chExt cx="3081734" cy="3519289"/>
          </a:xfrm>
        </p:grpSpPr>
        <p:sp>
          <p:nvSpPr>
            <p:cNvPr id="217" name="Oval"/>
            <p:cNvSpPr/>
            <p:nvPr/>
          </p:nvSpPr>
          <p:spPr>
            <a:xfrm>
              <a:off x="31750" y="31750"/>
              <a:ext cx="3018235" cy="3455790"/>
            </a:xfrm>
            <a:prstGeom prst="ellipse">
              <a:avLst/>
            </a:prstGeom>
            <a:solidFill>
              <a:srgbClr val="FFFC79">
                <a:alpha val="44000"/>
              </a:srgbClr>
            </a:solidFill>
            <a:ln>
              <a:noFill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algn="ctr" defTabSz="410765">
                <a:defRPr sz="2400"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pPr>
              <a:endParaRPr/>
            </a:p>
          </p:txBody>
        </p:sp>
        <p:pic>
          <p:nvPicPr>
            <p:cNvPr id="216" name="Oval Oval" descr="Oval Oval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3081735" cy="3519290"/>
            </a:xfrm>
            <a:prstGeom prst="rect">
              <a:avLst/>
            </a:prstGeom>
            <a:effectLst/>
          </p:spPr>
        </p:pic>
      </p:grpSp>
      <p:grpSp>
        <p:nvGrpSpPr>
          <p:cNvPr id="221" name="Rounded Rectangle"/>
          <p:cNvGrpSpPr/>
          <p:nvPr/>
        </p:nvGrpSpPr>
        <p:grpSpPr>
          <a:xfrm>
            <a:off x="2403078" y="3897312"/>
            <a:ext cx="2304852" cy="786806"/>
            <a:chOff x="0" y="0"/>
            <a:chExt cx="2304851" cy="786804"/>
          </a:xfrm>
        </p:grpSpPr>
        <p:sp>
          <p:nvSpPr>
            <p:cNvPr id="220" name="Rounded Rectangle"/>
            <p:cNvSpPr/>
            <p:nvPr/>
          </p:nvSpPr>
          <p:spPr>
            <a:xfrm>
              <a:off x="31750" y="31750"/>
              <a:ext cx="2241352" cy="723305"/>
            </a:xfrm>
            <a:prstGeom prst="roundRect">
              <a:avLst>
                <a:gd name="adj" fmla="val 18519"/>
              </a:avLst>
            </a:prstGeom>
            <a:solidFill>
              <a:srgbClr val="942193">
                <a:alpha val="30000"/>
              </a:srgbClr>
            </a:solidFill>
            <a:ln>
              <a:noFill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algn="ctr" defTabSz="410765">
                <a:defRPr sz="2400"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pPr>
              <a:endParaRPr/>
            </a:p>
          </p:txBody>
        </p:sp>
        <p:pic>
          <p:nvPicPr>
            <p:cNvPr id="219" name="Rounded Rectangle Rounded rectangle" descr="Rounded Rectangle Rounded rectangle"/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2304852" cy="786805"/>
            </a:xfrm>
            <a:prstGeom prst="rect">
              <a:avLst/>
            </a:prstGeom>
            <a:effectLst/>
          </p:spPr>
        </p:pic>
      </p:grpSp>
      <p:grpSp>
        <p:nvGrpSpPr>
          <p:cNvPr id="224" name="Rounded Rectangle"/>
          <p:cNvGrpSpPr/>
          <p:nvPr/>
        </p:nvGrpSpPr>
        <p:grpSpPr>
          <a:xfrm>
            <a:off x="8560871" y="5460007"/>
            <a:ext cx="1635126" cy="786806"/>
            <a:chOff x="0" y="0"/>
            <a:chExt cx="1635125" cy="786804"/>
          </a:xfrm>
        </p:grpSpPr>
        <p:sp>
          <p:nvSpPr>
            <p:cNvPr id="223" name="Rounded Rectangle"/>
            <p:cNvSpPr/>
            <p:nvPr/>
          </p:nvSpPr>
          <p:spPr>
            <a:xfrm>
              <a:off x="31750" y="31750"/>
              <a:ext cx="1571625" cy="723305"/>
            </a:xfrm>
            <a:prstGeom prst="roundRect">
              <a:avLst>
                <a:gd name="adj" fmla="val 18519"/>
              </a:avLst>
            </a:prstGeom>
            <a:solidFill>
              <a:srgbClr val="009051">
                <a:alpha val="39000"/>
              </a:srgbClr>
            </a:solidFill>
            <a:ln>
              <a:noFill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algn="ctr" defTabSz="410765">
                <a:defRPr sz="2400"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pPr>
              <a:endParaRPr/>
            </a:p>
          </p:txBody>
        </p:sp>
        <p:pic>
          <p:nvPicPr>
            <p:cNvPr id="222" name="Rounded Rectangle Rounded rectangle" descr="Rounded Rectangle Rounded rectangle"/>
            <p:cNvPicPr>
              <a:picLocks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0"/>
              <a:ext cx="1635125" cy="786805"/>
            </a:xfrm>
            <a:prstGeom prst="rect">
              <a:avLst/>
            </a:prstGeom>
            <a:effectLst/>
          </p:spPr>
        </p:pic>
      </p:grpSp>
      <p:sp>
        <p:nvSpPr>
          <p:cNvPr id="225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Model checking more generally</a:t>
            </a:r>
          </a:p>
        </p:txBody>
      </p:sp>
      <p:grpSp>
        <p:nvGrpSpPr>
          <p:cNvPr id="228" name="Oval"/>
          <p:cNvGrpSpPr/>
          <p:nvPr/>
        </p:nvGrpSpPr>
        <p:grpSpPr>
          <a:xfrm>
            <a:off x="6439296" y="1468437"/>
            <a:ext cx="1956595" cy="1197571"/>
            <a:chOff x="0" y="0"/>
            <a:chExt cx="1956593" cy="1197570"/>
          </a:xfrm>
        </p:grpSpPr>
        <p:sp>
          <p:nvSpPr>
            <p:cNvPr id="227" name="Oval"/>
            <p:cNvSpPr/>
            <p:nvPr/>
          </p:nvSpPr>
          <p:spPr>
            <a:xfrm>
              <a:off x="31749" y="31750"/>
              <a:ext cx="1893095" cy="1134071"/>
            </a:xfrm>
            <a:prstGeom prst="ellipse">
              <a:avLst/>
            </a:prstGeom>
            <a:solidFill>
              <a:srgbClr val="76D6FF">
                <a:alpha val="36000"/>
              </a:srgbClr>
            </a:solidFill>
            <a:ln>
              <a:noFill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algn="ctr" defTabSz="410765">
                <a:defRPr sz="2400"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pPr>
              <a:endParaRPr/>
            </a:p>
          </p:txBody>
        </p:sp>
        <p:pic>
          <p:nvPicPr>
            <p:cNvPr id="226" name="Oval Oval" descr="Oval Oval"/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1" y="-1"/>
              <a:ext cx="1956595" cy="1197572"/>
            </a:xfrm>
            <a:prstGeom prst="rect">
              <a:avLst/>
            </a:prstGeom>
            <a:effectLst/>
          </p:spPr>
        </p:pic>
      </p:grpSp>
      <p:sp>
        <p:nvSpPr>
          <p:cNvPr id="229" name="Problem…"/>
          <p:cNvSpPr txBox="1"/>
          <p:nvPr/>
        </p:nvSpPr>
        <p:spPr>
          <a:xfrm>
            <a:off x="6727502" y="1570434"/>
            <a:ext cx="1488421" cy="876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5718" tIns="35718" rIns="35718" bIns="35718" anchor="b">
            <a:spAutoFit/>
          </a:bodyPr>
          <a:lstStyle/>
          <a:p>
            <a:pPr algn="ctr" defTabSz="410765">
              <a:defRPr sz="2400">
                <a:solidFill>
                  <a:srgbClr val="0096FF"/>
                </a:solidFill>
                <a:latin typeface="Chalkboard"/>
                <a:ea typeface="Chalkboard"/>
                <a:cs typeface="Chalkboard"/>
                <a:sym typeface="Chalkboard"/>
              </a:defRPr>
            </a:pPr>
            <a:r>
              <a:t>Problem </a:t>
            </a:r>
          </a:p>
          <a:p>
            <a:pPr algn="ctr" defTabSz="410765">
              <a:defRPr sz="2400">
                <a:solidFill>
                  <a:srgbClr val="0096FF"/>
                </a:solidFill>
                <a:latin typeface="Chalkboard"/>
                <a:ea typeface="Chalkboard"/>
                <a:cs typeface="Chalkboard"/>
                <a:sym typeface="Chalkboard"/>
              </a:defRPr>
            </a:pPr>
            <a:r>
              <a:t>statement</a:t>
            </a:r>
          </a:p>
        </p:txBody>
      </p:sp>
      <p:pic>
        <p:nvPicPr>
          <p:cNvPr id="230" name="Line Line" descr="Line Line"/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7260038" y="2665608"/>
            <a:ext cx="311665" cy="669464"/>
          </a:xfrm>
          <a:prstGeom prst="rect">
            <a:avLst/>
          </a:prstGeom>
        </p:spPr>
      </p:pic>
      <p:grpSp>
        <p:nvGrpSpPr>
          <p:cNvPr id="234" name="Oval"/>
          <p:cNvGrpSpPr/>
          <p:nvPr/>
        </p:nvGrpSpPr>
        <p:grpSpPr>
          <a:xfrm>
            <a:off x="6260703" y="3290093"/>
            <a:ext cx="2304852" cy="760017"/>
            <a:chOff x="0" y="0"/>
            <a:chExt cx="2304851" cy="760015"/>
          </a:xfrm>
        </p:grpSpPr>
        <p:sp>
          <p:nvSpPr>
            <p:cNvPr id="233" name="Oval"/>
            <p:cNvSpPr/>
            <p:nvPr/>
          </p:nvSpPr>
          <p:spPr>
            <a:xfrm>
              <a:off x="31750" y="31749"/>
              <a:ext cx="2241352" cy="696517"/>
            </a:xfrm>
            <a:prstGeom prst="ellipse">
              <a:avLst/>
            </a:prstGeom>
            <a:solidFill>
              <a:srgbClr val="FFD479">
                <a:alpha val="30000"/>
              </a:srgbClr>
            </a:solidFill>
            <a:ln>
              <a:noFill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algn="ctr" defTabSz="410765">
                <a:defRPr sz="2400"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pPr>
              <a:endParaRPr/>
            </a:p>
          </p:txBody>
        </p:sp>
        <p:pic>
          <p:nvPicPr>
            <p:cNvPr id="232" name="Oval Oval" descr="Oval Oval"/>
            <p:cNvPicPr>
              <a:picLocks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-1" y="0"/>
              <a:ext cx="2304853" cy="760016"/>
            </a:xfrm>
            <a:prstGeom prst="rect">
              <a:avLst/>
            </a:prstGeom>
            <a:effectLst/>
          </p:spPr>
        </p:pic>
      </p:grpSp>
      <p:sp>
        <p:nvSpPr>
          <p:cNvPr id="235" name="Solution idea"/>
          <p:cNvSpPr txBox="1"/>
          <p:nvPr/>
        </p:nvSpPr>
        <p:spPr>
          <a:xfrm>
            <a:off x="6453362" y="3411140"/>
            <a:ext cx="1934556" cy="4732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5718" tIns="35718" rIns="35718" bIns="35718" anchor="b">
            <a:spAutoFit/>
          </a:bodyPr>
          <a:lstStyle>
            <a:lvl1pPr algn="ctr" defTabSz="410765">
              <a:defRPr sz="2400">
                <a:solidFill>
                  <a:srgbClr val="FF9300"/>
                </a:solidFill>
                <a:latin typeface="Chalkboard"/>
                <a:ea typeface="Chalkboard"/>
                <a:cs typeface="Chalkboard"/>
                <a:sym typeface="Chalkboard"/>
              </a:defRPr>
            </a:lvl1pPr>
          </a:lstStyle>
          <a:p>
            <a:r>
              <a:t>Solution idea</a:t>
            </a:r>
          </a:p>
        </p:txBody>
      </p:sp>
      <p:pic>
        <p:nvPicPr>
          <p:cNvPr id="236" name="Line Line" descr="Line Line"/>
          <p:cNvPicPr>
            <a:picLocks/>
          </p:cNvPicPr>
          <p:nvPr/>
        </p:nvPicPr>
        <p:blipFill>
          <a:blip r:embed="rId8"/>
          <a:stretch>
            <a:fillRect/>
          </a:stretch>
        </p:blipFill>
        <p:spPr>
          <a:xfrm>
            <a:off x="7894835" y="3986609"/>
            <a:ext cx="1371561" cy="1466055"/>
          </a:xfrm>
          <a:prstGeom prst="rect">
            <a:avLst/>
          </a:prstGeom>
        </p:spPr>
      </p:pic>
      <p:grpSp>
        <p:nvGrpSpPr>
          <p:cNvPr id="240" name="Rounded Rectangle"/>
          <p:cNvGrpSpPr/>
          <p:nvPr/>
        </p:nvGrpSpPr>
        <p:grpSpPr>
          <a:xfrm>
            <a:off x="2778125" y="5460007"/>
            <a:ext cx="1635125" cy="786806"/>
            <a:chOff x="0" y="0"/>
            <a:chExt cx="1635125" cy="786804"/>
          </a:xfrm>
        </p:grpSpPr>
        <p:sp>
          <p:nvSpPr>
            <p:cNvPr id="239" name="Rounded Rectangle"/>
            <p:cNvSpPr/>
            <p:nvPr/>
          </p:nvSpPr>
          <p:spPr>
            <a:xfrm>
              <a:off x="31750" y="31750"/>
              <a:ext cx="1571625" cy="723305"/>
            </a:xfrm>
            <a:prstGeom prst="roundRect">
              <a:avLst>
                <a:gd name="adj" fmla="val 18519"/>
              </a:avLst>
            </a:prstGeom>
            <a:solidFill>
              <a:srgbClr val="FF2600">
                <a:alpha val="28000"/>
              </a:srgbClr>
            </a:solidFill>
            <a:ln>
              <a:noFill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algn="ctr" defTabSz="410765">
                <a:defRPr sz="2400"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pPr>
              <a:endParaRPr/>
            </a:p>
          </p:txBody>
        </p:sp>
        <p:pic>
          <p:nvPicPr>
            <p:cNvPr id="238" name="Rounded Rectangle Rounded rectangle" descr="Rounded Rectangle Rounded rectangle"/>
            <p:cNvPicPr>
              <a:picLocks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0" y="0"/>
              <a:ext cx="1635125" cy="786805"/>
            </a:xfrm>
            <a:prstGeom prst="rect">
              <a:avLst/>
            </a:prstGeom>
            <a:effectLst/>
          </p:spPr>
        </p:pic>
      </p:grpSp>
      <p:sp>
        <p:nvSpPr>
          <p:cNvPr id="241" name="Model"/>
          <p:cNvSpPr txBox="1"/>
          <p:nvPr/>
        </p:nvSpPr>
        <p:spPr>
          <a:xfrm>
            <a:off x="3115484" y="5598914"/>
            <a:ext cx="958805" cy="4732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5718" tIns="35718" rIns="35718" bIns="35718" anchor="b">
            <a:spAutoFit/>
          </a:bodyPr>
          <a:lstStyle>
            <a:lvl1pPr algn="ctr" defTabSz="410765">
              <a:defRPr sz="2400">
                <a:solidFill>
                  <a:srgbClr val="FF2600"/>
                </a:solidFill>
                <a:latin typeface="Chalkboard"/>
                <a:ea typeface="Chalkboard"/>
                <a:cs typeface="Chalkboard"/>
                <a:sym typeface="Chalkboard"/>
              </a:defRPr>
            </a:lvl1pPr>
          </a:lstStyle>
          <a:p>
            <a:r>
              <a:t>Model</a:t>
            </a:r>
          </a:p>
        </p:txBody>
      </p:sp>
      <p:pic>
        <p:nvPicPr>
          <p:cNvPr id="242" name="Line Line" descr="Line Line"/>
          <p:cNvPicPr>
            <a:picLocks/>
          </p:cNvPicPr>
          <p:nvPr/>
        </p:nvPicPr>
        <p:blipFill>
          <a:blip r:embed="rId10"/>
          <a:stretch>
            <a:fillRect/>
          </a:stretch>
        </p:blipFill>
        <p:spPr>
          <a:xfrm>
            <a:off x="3389235" y="4646879"/>
            <a:ext cx="404733" cy="843425"/>
          </a:xfrm>
          <a:prstGeom prst="rect">
            <a:avLst/>
          </a:prstGeom>
        </p:spPr>
      </p:pic>
      <p:pic>
        <p:nvPicPr>
          <p:cNvPr id="244" name="Line Line" descr="Line Line"/>
          <p:cNvPicPr>
            <a:picLocks/>
          </p:cNvPicPr>
          <p:nvPr/>
        </p:nvPicPr>
        <p:blipFill>
          <a:blip r:embed="rId11"/>
          <a:stretch>
            <a:fillRect/>
          </a:stretch>
        </p:blipFill>
        <p:spPr>
          <a:xfrm>
            <a:off x="4308345" y="3986609"/>
            <a:ext cx="2632007" cy="1510424"/>
          </a:xfrm>
          <a:prstGeom prst="rect">
            <a:avLst/>
          </a:prstGeom>
        </p:spPr>
      </p:pic>
      <p:pic>
        <p:nvPicPr>
          <p:cNvPr id="246" name="Line Line" descr="Line Line"/>
          <p:cNvPicPr>
            <a:picLocks/>
          </p:cNvPicPr>
          <p:nvPr/>
        </p:nvPicPr>
        <p:blipFill>
          <a:blip r:embed="rId12"/>
          <a:stretch>
            <a:fillRect/>
          </a:stretch>
        </p:blipFill>
        <p:spPr>
          <a:xfrm rot="21556805">
            <a:off x="4695428" y="3722712"/>
            <a:ext cx="1536659" cy="605155"/>
          </a:xfrm>
          <a:prstGeom prst="rect">
            <a:avLst/>
          </a:prstGeom>
        </p:spPr>
      </p:pic>
      <p:pic>
        <p:nvPicPr>
          <p:cNvPr id="248" name="Line Line" descr="Line Line"/>
          <p:cNvPicPr>
            <a:picLocks/>
          </p:cNvPicPr>
          <p:nvPr/>
        </p:nvPicPr>
        <p:blipFill>
          <a:blip r:embed="rId13"/>
          <a:stretch>
            <a:fillRect/>
          </a:stretch>
        </p:blipFill>
        <p:spPr>
          <a:xfrm>
            <a:off x="4383689" y="5562032"/>
            <a:ext cx="4223829" cy="311829"/>
          </a:xfrm>
          <a:prstGeom prst="rect">
            <a:avLst/>
          </a:prstGeom>
        </p:spPr>
      </p:pic>
      <p:pic>
        <p:nvPicPr>
          <p:cNvPr id="250" name="Line Line" descr="Line Line"/>
          <p:cNvPicPr>
            <a:picLocks/>
          </p:cNvPicPr>
          <p:nvPr/>
        </p:nvPicPr>
        <p:blipFill>
          <a:blip r:embed="rId14"/>
          <a:stretch>
            <a:fillRect/>
          </a:stretch>
        </p:blipFill>
        <p:spPr>
          <a:xfrm>
            <a:off x="4413513" y="5875818"/>
            <a:ext cx="4188179" cy="311847"/>
          </a:xfrm>
          <a:prstGeom prst="rect">
            <a:avLst/>
          </a:prstGeom>
        </p:spPr>
      </p:pic>
      <p:sp>
        <p:nvSpPr>
          <p:cNvPr id="252" name="model…"/>
          <p:cNvSpPr txBox="1"/>
          <p:nvPr/>
        </p:nvSpPr>
        <p:spPr>
          <a:xfrm>
            <a:off x="2134966" y="4701579"/>
            <a:ext cx="1224137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5718" tIns="35718" rIns="35718" bIns="35718" anchor="b">
            <a:spAutoFit/>
          </a:bodyPr>
          <a:lstStyle/>
          <a:p>
            <a:pPr algn="ctr" defTabSz="410765">
              <a:defRPr sz="2000">
                <a:solidFill>
                  <a:srgbClr val="005493"/>
                </a:solidFill>
                <a:latin typeface="Chalkboard"/>
                <a:ea typeface="Chalkboard"/>
                <a:cs typeface="Chalkboard"/>
                <a:sym typeface="Chalkboard"/>
              </a:defRPr>
            </a:pPr>
            <a:r>
              <a:t>model</a:t>
            </a:r>
          </a:p>
          <a:p>
            <a:pPr algn="ctr" defTabSz="410765">
              <a:defRPr sz="2000">
                <a:solidFill>
                  <a:srgbClr val="005493"/>
                </a:solidFill>
                <a:latin typeface="Chalkboard"/>
                <a:ea typeface="Chalkboard"/>
                <a:cs typeface="Chalkboard"/>
                <a:sym typeface="Chalkboard"/>
              </a:defRPr>
            </a:pPr>
            <a:r>
              <a:t> checking</a:t>
            </a:r>
          </a:p>
        </p:txBody>
      </p:sp>
      <p:sp>
        <p:nvSpPr>
          <p:cNvPr id="253" name="Property"/>
          <p:cNvSpPr txBox="1"/>
          <p:nvPr/>
        </p:nvSpPr>
        <p:spPr>
          <a:xfrm>
            <a:off x="2576677" y="4067571"/>
            <a:ext cx="2020161" cy="4732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5718" tIns="35718" rIns="35718" bIns="35718" anchor="b">
            <a:spAutoFit/>
          </a:bodyPr>
          <a:lstStyle>
            <a:lvl1pPr algn="ctr" defTabSz="410765">
              <a:defRPr sz="2400">
                <a:solidFill>
                  <a:srgbClr val="942193"/>
                </a:solidFill>
                <a:latin typeface="Chalkboard"/>
                <a:ea typeface="Chalkboard"/>
                <a:cs typeface="Chalkboard"/>
                <a:sym typeface="Chalkboard"/>
              </a:defRPr>
            </a:lvl1pPr>
          </a:lstStyle>
          <a:p>
            <a:r>
              <a:t>Property</a:t>
            </a:r>
          </a:p>
        </p:txBody>
      </p:sp>
      <p:sp>
        <p:nvSpPr>
          <p:cNvPr id="254" name="System"/>
          <p:cNvSpPr txBox="1"/>
          <p:nvPr/>
        </p:nvSpPr>
        <p:spPr>
          <a:xfrm>
            <a:off x="8745227" y="5616773"/>
            <a:ext cx="1266414" cy="4732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5718" tIns="35718" rIns="35718" bIns="35718" anchor="b">
            <a:spAutoFit/>
          </a:bodyPr>
          <a:lstStyle>
            <a:lvl1pPr algn="ctr" defTabSz="410765">
              <a:defRPr sz="2400">
                <a:solidFill>
                  <a:srgbClr val="009051"/>
                </a:solidFill>
                <a:latin typeface="Chalkboard"/>
                <a:ea typeface="Chalkboard"/>
                <a:cs typeface="Chalkboard"/>
                <a:sym typeface="Chalkboard"/>
              </a:defRPr>
            </a:lvl1pPr>
          </a:lstStyle>
          <a:p>
            <a:r>
              <a:t>System</a:t>
            </a:r>
          </a:p>
        </p:txBody>
      </p:sp>
      <p:sp>
        <p:nvSpPr>
          <p:cNvPr id="255" name="Program"/>
          <p:cNvSpPr txBox="1"/>
          <p:nvPr/>
        </p:nvSpPr>
        <p:spPr>
          <a:xfrm>
            <a:off x="8745227" y="5598914"/>
            <a:ext cx="1266414" cy="4732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5718" tIns="35718" rIns="35718" bIns="35718" anchor="b">
            <a:spAutoFit/>
          </a:bodyPr>
          <a:lstStyle>
            <a:lvl1pPr algn="ctr" defTabSz="410765">
              <a:defRPr sz="2400">
                <a:solidFill>
                  <a:srgbClr val="009051"/>
                </a:solidFill>
                <a:latin typeface="Chalkboard"/>
                <a:ea typeface="Chalkboard"/>
                <a:cs typeface="Chalkboard"/>
                <a:sym typeface="Chalkboard"/>
              </a:defRPr>
            </a:lvl1pPr>
          </a:lstStyle>
          <a:p>
            <a:r>
              <a:t>Program</a:t>
            </a:r>
          </a:p>
        </p:txBody>
      </p:sp>
      <p:sp>
        <p:nvSpPr>
          <p:cNvPr id="256" name="Requirements"/>
          <p:cNvSpPr txBox="1"/>
          <p:nvPr/>
        </p:nvSpPr>
        <p:spPr>
          <a:xfrm>
            <a:off x="2547087" y="4054078"/>
            <a:ext cx="2020161" cy="4732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5718" tIns="35718" rIns="35718" bIns="35718" anchor="b">
            <a:spAutoFit/>
          </a:bodyPr>
          <a:lstStyle>
            <a:lvl1pPr algn="ctr" defTabSz="410765">
              <a:defRPr sz="2400">
                <a:solidFill>
                  <a:srgbClr val="942193"/>
                </a:solidFill>
                <a:latin typeface="Chalkboard"/>
                <a:ea typeface="Chalkboard"/>
                <a:cs typeface="Chalkboard"/>
                <a:sym typeface="Chalkboard"/>
              </a:defRPr>
            </a:lvl1pPr>
          </a:lstStyle>
          <a:p>
            <a:r>
              <a:t>Requirements</a:t>
            </a:r>
          </a:p>
        </p:txBody>
      </p:sp>
      <p:sp>
        <p:nvSpPr>
          <p:cNvPr id="2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xit" presetSubtype="1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6" dur="10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9" presetClass="exit" presetSubtype="1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3" grpId="0" animBg="1" advAuto="0"/>
      <p:bldP spid="254" grpId="0" animBg="1" advAuto="0"/>
      <p:bldP spid="255" grpId="0" animBg="1" advAuto="0"/>
      <p:bldP spid="256" grpId="0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Model Checking</a:t>
            </a:r>
          </a:p>
        </p:txBody>
      </p:sp>
      <p:grpSp>
        <p:nvGrpSpPr>
          <p:cNvPr id="262" name="Rounded Rectangle"/>
          <p:cNvGrpSpPr/>
          <p:nvPr/>
        </p:nvGrpSpPr>
        <p:grpSpPr>
          <a:xfrm>
            <a:off x="4939109" y="4584898"/>
            <a:ext cx="2304852" cy="786806"/>
            <a:chOff x="0" y="0"/>
            <a:chExt cx="2304851" cy="786804"/>
          </a:xfrm>
        </p:grpSpPr>
        <p:sp>
          <p:nvSpPr>
            <p:cNvPr id="261" name="Rounded Rectangle"/>
            <p:cNvSpPr/>
            <p:nvPr/>
          </p:nvSpPr>
          <p:spPr>
            <a:xfrm>
              <a:off x="31750" y="31750"/>
              <a:ext cx="2241352" cy="723305"/>
            </a:xfrm>
            <a:prstGeom prst="roundRect">
              <a:avLst>
                <a:gd name="adj" fmla="val 18519"/>
              </a:avLst>
            </a:prstGeom>
            <a:solidFill>
              <a:srgbClr val="005493">
                <a:alpha val="30000"/>
              </a:srgbClr>
            </a:solidFill>
            <a:ln>
              <a:noFill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algn="ctr" defTabSz="410765">
                <a:defRPr sz="2400"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pPr>
              <a:endParaRPr/>
            </a:p>
          </p:txBody>
        </p:sp>
        <p:pic>
          <p:nvPicPr>
            <p:cNvPr id="260" name="Rounded Rectangle Rounded rectangle" descr="Rounded Rectangle Rounded rectangle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2304852" cy="786805"/>
            </a:xfrm>
            <a:prstGeom prst="rect">
              <a:avLst/>
            </a:prstGeom>
            <a:effectLst/>
          </p:spPr>
        </p:pic>
      </p:grpSp>
      <p:sp>
        <p:nvSpPr>
          <p:cNvPr id="263" name="Model Checker"/>
          <p:cNvSpPr txBox="1"/>
          <p:nvPr/>
        </p:nvSpPr>
        <p:spPr>
          <a:xfrm>
            <a:off x="5104318" y="4781748"/>
            <a:ext cx="1981032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5718" tIns="35718" rIns="35718" bIns="35718" anchor="b">
            <a:spAutoFit/>
          </a:bodyPr>
          <a:lstStyle>
            <a:lvl1pPr algn="ctr" defTabSz="410765">
              <a:defRPr sz="2000">
                <a:solidFill>
                  <a:srgbClr val="005493"/>
                </a:solidFill>
                <a:latin typeface="Chalkboard"/>
                <a:ea typeface="Chalkboard"/>
                <a:cs typeface="Chalkboard"/>
                <a:sym typeface="Chalkboard"/>
              </a:defRPr>
            </a:lvl1pPr>
          </a:lstStyle>
          <a:p>
            <a:r>
              <a:t>Model Checker</a:t>
            </a:r>
          </a:p>
        </p:txBody>
      </p:sp>
      <p:grpSp>
        <p:nvGrpSpPr>
          <p:cNvPr id="266" name="Oval"/>
          <p:cNvGrpSpPr/>
          <p:nvPr/>
        </p:nvGrpSpPr>
        <p:grpSpPr>
          <a:xfrm>
            <a:off x="6296421" y="5826124"/>
            <a:ext cx="2304853" cy="956470"/>
            <a:chOff x="0" y="0"/>
            <a:chExt cx="2304851" cy="956468"/>
          </a:xfrm>
        </p:grpSpPr>
        <p:sp>
          <p:nvSpPr>
            <p:cNvPr id="265" name="Oval"/>
            <p:cNvSpPr/>
            <p:nvPr/>
          </p:nvSpPr>
          <p:spPr>
            <a:xfrm>
              <a:off x="31750" y="31750"/>
              <a:ext cx="2241352" cy="892969"/>
            </a:xfrm>
            <a:prstGeom prst="ellipse">
              <a:avLst/>
            </a:prstGeom>
            <a:solidFill>
              <a:srgbClr val="FF2600">
                <a:alpha val="30000"/>
              </a:srgbClr>
            </a:solidFill>
            <a:ln>
              <a:noFill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algn="ctr" defTabSz="410765">
                <a:defRPr sz="2400"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pPr>
              <a:endParaRPr/>
            </a:p>
          </p:txBody>
        </p:sp>
        <p:pic>
          <p:nvPicPr>
            <p:cNvPr id="264" name="Oval Oval" descr="Oval Oval"/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1" y="-1"/>
              <a:ext cx="2304853" cy="956470"/>
            </a:xfrm>
            <a:prstGeom prst="rect">
              <a:avLst/>
            </a:prstGeom>
            <a:effectLst/>
          </p:spPr>
        </p:pic>
      </p:grpSp>
      <p:sp>
        <p:nvSpPr>
          <p:cNvPr id="267" name="violated +…"/>
          <p:cNvSpPr txBox="1"/>
          <p:nvPr/>
        </p:nvSpPr>
        <p:spPr>
          <a:xfrm>
            <a:off x="6439381" y="5831085"/>
            <a:ext cx="2026026" cy="741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5718" tIns="35718" rIns="35718" bIns="35718" anchor="b">
            <a:spAutoFit/>
          </a:bodyPr>
          <a:lstStyle/>
          <a:p>
            <a:pPr algn="ctr" defTabSz="410765">
              <a:lnSpc>
                <a:spcPct val="70000"/>
              </a:lnSpc>
              <a:defRPr sz="2000" b="1">
                <a:solidFill>
                  <a:srgbClr val="FF2600"/>
                </a:solidFill>
                <a:latin typeface="Chalkboard"/>
                <a:ea typeface="Chalkboard"/>
                <a:cs typeface="Chalkboard"/>
                <a:sym typeface="Chalkboard"/>
              </a:defRPr>
            </a:pPr>
            <a:r>
              <a:t>violated +</a:t>
            </a:r>
          </a:p>
          <a:p>
            <a:pPr algn="ctr" defTabSz="410765">
              <a:defRPr sz="2000" b="1">
                <a:solidFill>
                  <a:srgbClr val="FF2600"/>
                </a:solidFill>
                <a:latin typeface="Chalkboard"/>
                <a:ea typeface="Chalkboard"/>
                <a:cs typeface="Chalkboard"/>
                <a:sym typeface="Chalkboard"/>
              </a:defRPr>
            </a:pPr>
            <a:r>
              <a:t>counterexample</a:t>
            </a:r>
          </a:p>
        </p:txBody>
      </p:sp>
      <p:grpSp>
        <p:nvGrpSpPr>
          <p:cNvPr id="270" name="Rounded Rectangle"/>
          <p:cNvGrpSpPr/>
          <p:nvPr/>
        </p:nvGrpSpPr>
        <p:grpSpPr>
          <a:xfrm>
            <a:off x="2119386" y="1834554"/>
            <a:ext cx="2479330" cy="786806"/>
            <a:chOff x="0" y="0"/>
            <a:chExt cx="2479329" cy="786804"/>
          </a:xfrm>
        </p:grpSpPr>
        <p:sp>
          <p:nvSpPr>
            <p:cNvPr id="269" name="Rounded Rectangle"/>
            <p:cNvSpPr/>
            <p:nvPr/>
          </p:nvSpPr>
          <p:spPr>
            <a:xfrm>
              <a:off x="31750" y="31750"/>
              <a:ext cx="2415830" cy="723305"/>
            </a:xfrm>
            <a:prstGeom prst="roundRect">
              <a:avLst>
                <a:gd name="adj" fmla="val 18519"/>
              </a:avLst>
            </a:prstGeom>
            <a:solidFill>
              <a:srgbClr val="942193">
                <a:alpha val="30000"/>
              </a:srgbClr>
            </a:solidFill>
            <a:ln>
              <a:noFill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algn="ctr" defTabSz="410765">
                <a:defRPr sz="2400"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pPr>
              <a:endParaRPr/>
            </a:p>
          </p:txBody>
        </p:sp>
        <p:pic>
          <p:nvPicPr>
            <p:cNvPr id="268" name="Rounded Rectangle Rounded rectangle" descr="Rounded Rectangle Rounded rectangle"/>
            <p:cNvPicPr>
              <a:picLocks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0"/>
              <a:ext cx="2479330" cy="786805"/>
            </a:xfrm>
            <a:prstGeom prst="rect">
              <a:avLst/>
            </a:prstGeom>
            <a:effectLst/>
          </p:spPr>
        </p:pic>
      </p:grpSp>
      <p:grpSp>
        <p:nvGrpSpPr>
          <p:cNvPr id="273" name="Rounded Rectangle"/>
          <p:cNvGrpSpPr/>
          <p:nvPr/>
        </p:nvGrpSpPr>
        <p:grpSpPr>
          <a:xfrm>
            <a:off x="7818512" y="1825624"/>
            <a:ext cx="1981031" cy="786806"/>
            <a:chOff x="0" y="0"/>
            <a:chExt cx="1981030" cy="786804"/>
          </a:xfrm>
        </p:grpSpPr>
        <p:sp>
          <p:nvSpPr>
            <p:cNvPr id="272" name="Rounded Rectangle"/>
            <p:cNvSpPr/>
            <p:nvPr/>
          </p:nvSpPr>
          <p:spPr>
            <a:xfrm>
              <a:off x="31750" y="31750"/>
              <a:ext cx="1917531" cy="723305"/>
            </a:xfrm>
            <a:prstGeom prst="roundRect">
              <a:avLst>
                <a:gd name="adj" fmla="val 18519"/>
              </a:avLst>
            </a:prstGeom>
            <a:solidFill>
              <a:srgbClr val="FF9300">
                <a:alpha val="31000"/>
              </a:srgbClr>
            </a:solidFill>
            <a:ln>
              <a:noFill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algn="ctr" defTabSz="410765">
                <a:defRPr sz="2400"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pPr>
              <a:endParaRPr/>
            </a:p>
          </p:txBody>
        </p:sp>
        <p:pic>
          <p:nvPicPr>
            <p:cNvPr id="271" name="Rounded Rectangle Rounded rectangle" descr="Rounded Rectangle Rounded rectangle"/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0" y="0"/>
              <a:ext cx="1981031" cy="786805"/>
            </a:xfrm>
            <a:prstGeom prst="rect">
              <a:avLst/>
            </a:prstGeom>
            <a:effectLst/>
          </p:spPr>
        </p:pic>
      </p:grpSp>
      <p:sp>
        <p:nvSpPr>
          <p:cNvPr id="274" name="System Property"/>
          <p:cNvSpPr txBox="1"/>
          <p:nvPr/>
        </p:nvSpPr>
        <p:spPr>
          <a:xfrm>
            <a:off x="2166589" y="1982390"/>
            <a:ext cx="2395904" cy="4732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5718" tIns="35718" rIns="35718" bIns="35718" anchor="b">
            <a:spAutoFit/>
          </a:bodyPr>
          <a:lstStyle>
            <a:lvl1pPr algn="ctr" defTabSz="410765">
              <a:defRPr sz="2400">
                <a:solidFill>
                  <a:srgbClr val="942193"/>
                </a:solidFill>
                <a:latin typeface="Chalkboard"/>
                <a:ea typeface="Chalkboard"/>
                <a:cs typeface="Chalkboard"/>
                <a:sym typeface="Chalkboard"/>
              </a:defRPr>
            </a:lvl1pPr>
          </a:lstStyle>
          <a:p>
            <a:r>
              <a:t>System Property</a:t>
            </a:r>
          </a:p>
        </p:txBody>
      </p:sp>
      <p:pic>
        <p:nvPicPr>
          <p:cNvPr id="275" name="Line Line" descr="Line Line"/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3162330" y="2563018"/>
            <a:ext cx="404734" cy="843425"/>
          </a:xfrm>
          <a:prstGeom prst="rect">
            <a:avLst/>
          </a:prstGeom>
        </p:spPr>
      </p:pic>
      <p:sp>
        <p:nvSpPr>
          <p:cNvPr id="277" name="formalising"/>
          <p:cNvSpPr txBox="1"/>
          <p:nvPr/>
        </p:nvSpPr>
        <p:spPr>
          <a:xfrm>
            <a:off x="1789225" y="2692201"/>
            <a:ext cx="1390201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5718" tIns="35718" rIns="35718" bIns="35718" anchor="b">
            <a:spAutoFit/>
          </a:bodyPr>
          <a:lstStyle>
            <a:lvl1pPr algn="ctr" defTabSz="410765">
              <a:defRPr sz="2000">
                <a:solidFill>
                  <a:srgbClr val="005493"/>
                </a:solidFill>
                <a:latin typeface="Chalkboard"/>
                <a:ea typeface="Chalkboard"/>
                <a:cs typeface="Chalkboard"/>
                <a:sym typeface="Chalkboard"/>
              </a:defRPr>
            </a:lvl1pPr>
          </a:lstStyle>
          <a:p>
            <a:r>
              <a:t>formalising</a:t>
            </a:r>
          </a:p>
        </p:txBody>
      </p:sp>
      <p:grpSp>
        <p:nvGrpSpPr>
          <p:cNvPr id="280" name="Rounded Rectangle"/>
          <p:cNvGrpSpPr/>
          <p:nvPr/>
        </p:nvGrpSpPr>
        <p:grpSpPr>
          <a:xfrm>
            <a:off x="2206625" y="3388320"/>
            <a:ext cx="2304852" cy="902891"/>
            <a:chOff x="0" y="0"/>
            <a:chExt cx="2304851" cy="902890"/>
          </a:xfrm>
        </p:grpSpPr>
        <p:sp>
          <p:nvSpPr>
            <p:cNvPr id="279" name="Rounded Rectangle"/>
            <p:cNvSpPr/>
            <p:nvPr/>
          </p:nvSpPr>
          <p:spPr>
            <a:xfrm>
              <a:off x="31750" y="31750"/>
              <a:ext cx="2241352" cy="839391"/>
            </a:xfrm>
            <a:prstGeom prst="roundRect">
              <a:avLst>
                <a:gd name="adj" fmla="val 15957"/>
              </a:avLst>
            </a:prstGeom>
            <a:solidFill>
              <a:srgbClr val="942193">
                <a:alpha val="30000"/>
              </a:srgbClr>
            </a:solidFill>
            <a:ln>
              <a:noFill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algn="ctr" defTabSz="410765">
                <a:defRPr sz="2400"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pPr>
              <a:endParaRPr/>
            </a:p>
          </p:txBody>
        </p:sp>
        <p:pic>
          <p:nvPicPr>
            <p:cNvPr id="278" name="Rounded Rectangle Rounded rectangle" descr="Rounded Rectangle Rounded rectangle"/>
            <p:cNvPicPr>
              <a:picLocks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0" y="0"/>
              <a:ext cx="2304852" cy="902891"/>
            </a:xfrm>
            <a:prstGeom prst="rect">
              <a:avLst/>
            </a:prstGeom>
            <a:effectLst/>
          </p:spPr>
        </p:pic>
      </p:grpSp>
      <p:sp>
        <p:nvSpPr>
          <p:cNvPr id="281" name="Property…"/>
          <p:cNvSpPr txBox="1"/>
          <p:nvPr/>
        </p:nvSpPr>
        <p:spPr>
          <a:xfrm>
            <a:off x="2432914" y="3347442"/>
            <a:ext cx="1845395" cy="876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5718" tIns="35718" rIns="35718" bIns="35718" anchor="b">
            <a:spAutoFit/>
          </a:bodyPr>
          <a:lstStyle/>
          <a:p>
            <a:pPr algn="ctr" defTabSz="410765">
              <a:defRPr sz="2400">
                <a:solidFill>
                  <a:srgbClr val="531B93"/>
                </a:solidFill>
                <a:latin typeface="Chalkboard"/>
                <a:ea typeface="Chalkboard"/>
                <a:cs typeface="Chalkboard"/>
                <a:sym typeface="Chalkboard"/>
              </a:defRPr>
            </a:pPr>
            <a:r>
              <a:t>Property</a:t>
            </a:r>
          </a:p>
          <a:p>
            <a:pPr algn="ctr" defTabSz="410765">
              <a:defRPr sz="2400">
                <a:solidFill>
                  <a:srgbClr val="531B93"/>
                </a:solidFill>
                <a:latin typeface="Chalkboard"/>
                <a:ea typeface="Chalkboard"/>
                <a:cs typeface="Chalkboard"/>
                <a:sym typeface="Chalkboard"/>
              </a:defRPr>
            </a:pPr>
            <a:r>
              <a:t>specification</a:t>
            </a:r>
          </a:p>
        </p:txBody>
      </p:sp>
      <p:sp>
        <p:nvSpPr>
          <p:cNvPr id="282" name="LOGIC"/>
          <p:cNvSpPr txBox="1"/>
          <p:nvPr/>
        </p:nvSpPr>
        <p:spPr>
          <a:xfrm>
            <a:off x="1884028" y="4503935"/>
            <a:ext cx="887287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5718" tIns="35718" rIns="35718" bIns="35718" anchor="b">
            <a:spAutoFit/>
          </a:bodyPr>
          <a:lstStyle>
            <a:lvl1pPr algn="ctr" defTabSz="410765">
              <a:defRPr sz="2000" b="1">
                <a:solidFill>
                  <a:srgbClr val="941751"/>
                </a:solidFill>
                <a:latin typeface="Chalkboard"/>
                <a:ea typeface="Chalkboard"/>
                <a:cs typeface="Chalkboard"/>
                <a:sym typeface="Chalkboard"/>
              </a:defRPr>
            </a:lvl1pPr>
          </a:lstStyle>
          <a:p>
            <a:r>
              <a:t>LOGIC</a:t>
            </a:r>
          </a:p>
        </p:txBody>
      </p:sp>
      <p:grpSp>
        <p:nvGrpSpPr>
          <p:cNvPr id="285" name="Rounded Rectangle"/>
          <p:cNvGrpSpPr/>
          <p:nvPr/>
        </p:nvGrpSpPr>
        <p:grpSpPr>
          <a:xfrm>
            <a:off x="7743031" y="3388320"/>
            <a:ext cx="2304852" cy="786805"/>
            <a:chOff x="0" y="0"/>
            <a:chExt cx="2304851" cy="786804"/>
          </a:xfrm>
        </p:grpSpPr>
        <p:sp>
          <p:nvSpPr>
            <p:cNvPr id="284" name="Rounded Rectangle"/>
            <p:cNvSpPr/>
            <p:nvPr/>
          </p:nvSpPr>
          <p:spPr>
            <a:xfrm>
              <a:off x="31750" y="31750"/>
              <a:ext cx="2241352" cy="723305"/>
            </a:xfrm>
            <a:prstGeom prst="roundRect">
              <a:avLst>
                <a:gd name="adj" fmla="val 18519"/>
              </a:avLst>
            </a:prstGeom>
            <a:solidFill>
              <a:srgbClr val="FF2600">
                <a:alpha val="30000"/>
              </a:srgbClr>
            </a:solidFill>
            <a:ln>
              <a:noFill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algn="ctr" defTabSz="410765">
                <a:defRPr sz="2400"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pPr>
              <a:endParaRPr/>
            </a:p>
          </p:txBody>
        </p:sp>
        <p:pic>
          <p:nvPicPr>
            <p:cNvPr id="283" name="Rounded Rectangle Rounded rectangle" descr="Rounded Rectangle Rounded rectangle"/>
            <p:cNvPicPr>
              <a:picLocks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0" y="0"/>
              <a:ext cx="2304852" cy="786805"/>
            </a:xfrm>
            <a:prstGeom prst="rect">
              <a:avLst/>
            </a:prstGeom>
            <a:effectLst/>
          </p:spPr>
        </p:pic>
      </p:grpSp>
      <p:pic>
        <p:nvPicPr>
          <p:cNvPr id="286" name="Line Line" descr="Line Line"/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8645159" y="2563018"/>
            <a:ext cx="404733" cy="843425"/>
          </a:xfrm>
          <a:prstGeom prst="rect">
            <a:avLst/>
          </a:prstGeom>
        </p:spPr>
      </p:pic>
      <p:sp>
        <p:nvSpPr>
          <p:cNvPr id="288" name="modelling"/>
          <p:cNvSpPr txBox="1"/>
          <p:nvPr/>
        </p:nvSpPr>
        <p:spPr>
          <a:xfrm>
            <a:off x="8926460" y="2638623"/>
            <a:ext cx="1194247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5718" tIns="35718" rIns="35718" bIns="35718" anchor="b">
            <a:spAutoFit/>
          </a:bodyPr>
          <a:lstStyle>
            <a:lvl1pPr algn="ctr" defTabSz="410765">
              <a:defRPr sz="2000">
                <a:solidFill>
                  <a:srgbClr val="005493"/>
                </a:solidFill>
                <a:latin typeface="Chalkboard"/>
                <a:ea typeface="Chalkboard"/>
                <a:cs typeface="Chalkboard"/>
                <a:sym typeface="Chalkboard"/>
              </a:defRPr>
            </a:lvl1pPr>
          </a:lstStyle>
          <a:p>
            <a:r>
              <a:t>modelling</a:t>
            </a:r>
          </a:p>
        </p:txBody>
      </p:sp>
      <p:sp>
        <p:nvSpPr>
          <p:cNvPr id="289" name="Real System"/>
          <p:cNvSpPr txBox="1"/>
          <p:nvPr/>
        </p:nvSpPr>
        <p:spPr>
          <a:xfrm>
            <a:off x="7961122" y="1982390"/>
            <a:ext cx="1772495" cy="4732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5718" tIns="35718" rIns="35718" bIns="35718" anchor="b">
            <a:spAutoFit/>
          </a:bodyPr>
          <a:lstStyle>
            <a:lvl1pPr algn="ctr" defTabSz="410765">
              <a:defRPr sz="2400">
                <a:solidFill>
                  <a:srgbClr val="FF9300"/>
                </a:solidFill>
                <a:latin typeface="Chalkboard"/>
                <a:ea typeface="Chalkboard"/>
                <a:cs typeface="Chalkboard"/>
                <a:sym typeface="Chalkboard"/>
              </a:defRPr>
            </a:lvl1pPr>
          </a:lstStyle>
          <a:p>
            <a:r>
              <a:t>Real System</a:t>
            </a:r>
          </a:p>
        </p:txBody>
      </p:sp>
      <p:sp>
        <p:nvSpPr>
          <p:cNvPr id="290" name="System model"/>
          <p:cNvSpPr txBox="1"/>
          <p:nvPr/>
        </p:nvSpPr>
        <p:spPr>
          <a:xfrm>
            <a:off x="7864616" y="3545085"/>
            <a:ext cx="2065286" cy="4732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5718" tIns="35718" rIns="35718" bIns="35718" anchor="b">
            <a:spAutoFit/>
          </a:bodyPr>
          <a:lstStyle>
            <a:lvl1pPr algn="ctr" defTabSz="410765">
              <a:defRPr sz="2400">
                <a:solidFill>
                  <a:srgbClr val="FF2600"/>
                </a:solidFill>
                <a:latin typeface="Chalkboard"/>
                <a:ea typeface="Chalkboard"/>
                <a:cs typeface="Chalkboard"/>
                <a:sym typeface="Chalkboard"/>
              </a:defRPr>
            </a:lvl1pPr>
          </a:lstStyle>
          <a:p>
            <a:r>
              <a:t>System model</a:t>
            </a:r>
          </a:p>
        </p:txBody>
      </p:sp>
      <p:pic>
        <p:nvPicPr>
          <p:cNvPr id="291" name="Line Line" descr="Line Line"/>
          <p:cNvPicPr>
            <a:picLocks/>
          </p:cNvPicPr>
          <p:nvPr/>
        </p:nvPicPr>
        <p:blipFill>
          <a:blip r:embed="rId9"/>
          <a:stretch>
            <a:fillRect/>
          </a:stretch>
        </p:blipFill>
        <p:spPr>
          <a:xfrm>
            <a:off x="3257429" y="4816395"/>
            <a:ext cx="1749893" cy="405069"/>
          </a:xfrm>
          <a:prstGeom prst="rect">
            <a:avLst/>
          </a:prstGeom>
        </p:spPr>
      </p:pic>
      <p:pic>
        <p:nvPicPr>
          <p:cNvPr id="293" name="Line Line" descr="Line Line"/>
          <p:cNvPicPr>
            <a:picLocks/>
          </p:cNvPicPr>
          <p:nvPr/>
        </p:nvPicPr>
        <p:blipFill>
          <a:blip r:embed="rId10"/>
          <a:stretch>
            <a:fillRect/>
          </a:stretch>
        </p:blipFill>
        <p:spPr>
          <a:xfrm>
            <a:off x="3278187" y="4209851"/>
            <a:ext cx="74489" cy="836896"/>
          </a:xfrm>
          <a:prstGeom prst="rect">
            <a:avLst/>
          </a:prstGeom>
        </p:spPr>
      </p:pic>
      <p:pic>
        <p:nvPicPr>
          <p:cNvPr id="295" name="Line Line" descr="Line Line"/>
          <p:cNvPicPr>
            <a:picLocks/>
          </p:cNvPicPr>
          <p:nvPr/>
        </p:nvPicPr>
        <p:blipFill>
          <a:blip r:embed="rId11"/>
          <a:stretch>
            <a:fillRect/>
          </a:stretch>
        </p:blipFill>
        <p:spPr>
          <a:xfrm>
            <a:off x="7185690" y="4813710"/>
            <a:ext cx="1787111" cy="404946"/>
          </a:xfrm>
          <a:prstGeom prst="rect">
            <a:avLst/>
          </a:prstGeom>
        </p:spPr>
      </p:pic>
      <p:pic>
        <p:nvPicPr>
          <p:cNvPr id="297" name="Line Line" descr="Line Line"/>
          <p:cNvPicPr>
            <a:picLocks/>
          </p:cNvPicPr>
          <p:nvPr/>
        </p:nvPicPr>
        <p:blipFill>
          <a:blip r:embed="rId12"/>
          <a:stretch>
            <a:fillRect/>
          </a:stretch>
        </p:blipFill>
        <p:spPr>
          <a:xfrm>
            <a:off x="8894960" y="4102695"/>
            <a:ext cx="70931" cy="981131"/>
          </a:xfrm>
          <a:prstGeom prst="rect">
            <a:avLst/>
          </a:prstGeom>
        </p:spPr>
      </p:pic>
      <p:sp>
        <p:nvSpPr>
          <p:cNvPr id="299" name="FORMAL…"/>
          <p:cNvSpPr txBox="1"/>
          <p:nvPr/>
        </p:nvSpPr>
        <p:spPr>
          <a:xfrm>
            <a:off x="9214565" y="4199532"/>
            <a:ext cx="1204546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5718" tIns="35718" rIns="35718" bIns="35718" anchor="b">
            <a:spAutoFit/>
          </a:bodyPr>
          <a:lstStyle/>
          <a:p>
            <a:pPr algn="ctr" defTabSz="410765">
              <a:defRPr sz="2000" b="1">
                <a:solidFill>
                  <a:srgbClr val="941751"/>
                </a:solidFill>
                <a:latin typeface="Chalkboard"/>
                <a:ea typeface="Chalkboard"/>
                <a:cs typeface="Chalkboard"/>
                <a:sym typeface="Chalkboard"/>
              </a:defRPr>
            </a:pPr>
            <a:r>
              <a:t>FORMAL</a:t>
            </a:r>
          </a:p>
          <a:p>
            <a:pPr algn="ctr" defTabSz="410765">
              <a:defRPr sz="2000" b="1">
                <a:solidFill>
                  <a:srgbClr val="941751"/>
                </a:solidFill>
                <a:latin typeface="Chalkboard"/>
                <a:ea typeface="Chalkboard"/>
                <a:cs typeface="Chalkboard"/>
                <a:sym typeface="Chalkboard"/>
              </a:defRPr>
            </a:pPr>
            <a:r>
              <a:t> MODEL</a:t>
            </a:r>
          </a:p>
        </p:txBody>
      </p:sp>
      <p:pic>
        <p:nvPicPr>
          <p:cNvPr id="300" name="Line Line" descr="Line Line"/>
          <p:cNvPicPr>
            <a:picLocks/>
          </p:cNvPicPr>
          <p:nvPr/>
        </p:nvPicPr>
        <p:blipFill>
          <a:blip r:embed="rId13"/>
          <a:stretch>
            <a:fillRect/>
          </a:stretch>
        </p:blipFill>
        <p:spPr>
          <a:xfrm>
            <a:off x="5376893" y="5295503"/>
            <a:ext cx="404733" cy="843424"/>
          </a:xfrm>
          <a:prstGeom prst="rect">
            <a:avLst/>
          </a:prstGeom>
        </p:spPr>
      </p:pic>
      <p:sp>
        <p:nvSpPr>
          <p:cNvPr id="302" name="satisfied"/>
          <p:cNvSpPr txBox="1"/>
          <p:nvPr/>
        </p:nvSpPr>
        <p:spPr>
          <a:xfrm>
            <a:off x="4995725" y="6057701"/>
            <a:ext cx="1159024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5718" tIns="35718" rIns="35718" bIns="35718" anchor="b">
            <a:spAutoFit/>
          </a:bodyPr>
          <a:lstStyle>
            <a:lvl1pPr algn="ctr" defTabSz="410765">
              <a:defRPr sz="2000" b="1">
                <a:solidFill>
                  <a:srgbClr val="009051"/>
                </a:solidFill>
                <a:latin typeface="Chalkboard"/>
                <a:ea typeface="Chalkboard"/>
                <a:cs typeface="Chalkboard"/>
                <a:sym typeface="Chalkboard"/>
              </a:defRPr>
            </a:lvl1pPr>
          </a:lstStyle>
          <a:p>
            <a:r>
              <a:t>satisfied</a:t>
            </a:r>
          </a:p>
        </p:txBody>
      </p:sp>
      <p:pic>
        <p:nvPicPr>
          <p:cNvPr id="303" name="Line Line" descr="Line Line"/>
          <p:cNvPicPr>
            <a:picLocks/>
          </p:cNvPicPr>
          <p:nvPr/>
        </p:nvPicPr>
        <p:blipFill>
          <a:blip r:embed="rId14"/>
          <a:stretch>
            <a:fillRect/>
          </a:stretch>
        </p:blipFill>
        <p:spPr>
          <a:xfrm>
            <a:off x="6135916" y="5286573"/>
            <a:ext cx="404734" cy="843425"/>
          </a:xfrm>
          <a:prstGeom prst="rect">
            <a:avLst/>
          </a:prstGeom>
        </p:spPr>
      </p:pic>
      <p:sp>
        <p:nvSpPr>
          <p:cNvPr id="305" name="Simulation"/>
          <p:cNvSpPr txBox="1"/>
          <p:nvPr/>
        </p:nvSpPr>
        <p:spPr>
          <a:xfrm>
            <a:off x="8515226" y="5411390"/>
            <a:ext cx="1548802" cy="4732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5718" tIns="35718" rIns="35718" bIns="35718" anchor="b">
            <a:spAutoFit/>
          </a:bodyPr>
          <a:lstStyle>
            <a:lvl1pPr algn="ctr" defTabSz="410765">
              <a:defRPr sz="2400">
                <a:solidFill>
                  <a:srgbClr val="FF2F92"/>
                </a:solidFill>
                <a:latin typeface="Chalkboard"/>
                <a:ea typeface="Chalkboard"/>
                <a:cs typeface="Chalkboard"/>
                <a:sym typeface="Chalkboard"/>
              </a:defRPr>
            </a:lvl1pPr>
          </a:lstStyle>
          <a:p>
            <a:r>
              <a:t>Simulation</a:t>
            </a:r>
          </a:p>
        </p:txBody>
      </p:sp>
      <p:pic>
        <p:nvPicPr>
          <p:cNvPr id="306" name="Line Line" descr="Line Line"/>
          <p:cNvPicPr>
            <a:picLocks/>
          </p:cNvPicPr>
          <p:nvPr/>
        </p:nvPicPr>
        <p:blipFill>
          <a:blip r:embed="rId15"/>
          <a:stretch>
            <a:fillRect/>
          </a:stretch>
        </p:blipFill>
        <p:spPr>
          <a:xfrm>
            <a:off x="9000052" y="4125714"/>
            <a:ext cx="404469" cy="1419110"/>
          </a:xfrm>
          <a:prstGeom prst="rect">
            <a:avLst/>
          </a:prstGeom>
        </p:spPr>
      </p:pic>
      <p:pic>
        <p:nvPicPr>
          <p:cNvPr id="308" name="Line Line" descr="Line Line"/>
          <p:cNvPicPr>
            <a:picLocks/>
          </p:cNvPicPr>
          <p:nvPr/>
        </p:nvPicPr>
        <p:blipFill>
          <a:blip r:embed="rId16"/>
          <a:stretch>
            <a:fillRect/>
          </a:stretch>
        </p:blipFill>
        <p:spPr>
          <a:xfrm>
            <a:off x="8603033" y="5829435"/>
            <a:ext cx="664378" cy="510061"/>
          </a:xfrm>
          <a:prstGeom prst="rect">
            <a:avLst/>
          </a:prstGeom>
        </p:spPr>
      </p:pic>
      <p:pic>
        <p:nvPicPr>
          <p:cNvPr id="310" name="Line Line" descr="Line Line"/>
          <p:cNvPicPr>
            <a:picLocks/>
          </p:cNvPicPr>
          <p:nvPr/>
        </p:nvPicPr>
        <p:blipFill>
          <a:blip r:embed="rId17"/>
          <a:stretch>
            <a:fillRect/>
          </a:stretch>
        </p:blipFill>
        <p:spPr>
          <a:xfrm>
            <a:off x="9355534" y="5795565"/>
            <a:ext cx="484039" cy="523944"/>
          </a:xfrm>
          <a:prstGeom prst="rect">
            <a:avLst/>
          </a:prstGeom>
        </p:spPr>
      </p:pic>
      <p:sp>
        <p:nvSpPr>
          <p:cNvPr id="312" name="error loc"/>
          <p:cNvSpPr txBox="1"/>
          <p:nvPr/>
        </p:nvSpPr>
        <p:spPr>
          <a:xfrm>
            <a:off x="9355830" y="6255146"/>
            <a:ext cx="1157538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5718" tIns="35718" rIns="35718" bIns="35718" anchor="b">
            <a:spAutoFit/>
          </a:bodyPr>
          <a:lstStyle>
            <a:lvl1pPr algn="ctr" defTabSz="410765">
              <a:defRPr sz="2000">
                <a:solidFill>
                  <a:srgbClr val="005493"/>
                </a:solidFill>
                <a:latin typeface="Chalkboard"/>
                <a:ea typeface="Chalkboard"/>
                <a:cs typeface="Chalkboard"/>
                <a:sym typeface="Chalkboard"/>
              </a:defRPr>
            </a:lvl1pPr>
          </a:lstStyle>
          <a:p>
            <a:r>
              <a:t>error loc</a:t>
            </a:r>
          </a:p>
        </p:txBody>
      </p:sp>
      <p:sp>
        <p:nvSpPr>
          <p:cNvPr id="3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grpId="0" nodeType="afterEffect">
                                  <p:stCondLst>
                                    <p:cond delay="10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1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000"/>
                            </p:stCondLst>
                            <p:childTnLst>
                              <p:par>
                                <p:cTn id="25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000"/>
                            </p:stCondLst>
                            <p:childTnLst>
                              <p:par>
                                <p:cTn id="29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8000"/>
                            </p:stCondLst>
                            <p:childTnLst>
                              <p:par>
                                <p:cTn id="33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9000"/>
                            </p:stCondLst>
                            <p:childTnLst>
                              <p:par>
                                <p:cTn id="37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0"/>
                            </p:stCondLst>
                            <p:childTnLst>
                              <p:par>
                                <p:cTn id="41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1000"/>
                            </p:stCondLst>
                            <p:childTnLst>
                              <p:par>
                                <p:cTn id="45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2000"/>
                            </p:stCondLst>
                            <p:childTnLst>
                              <p:par>
                                <p:cTn id="49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3000"/>
                            </p:stCondLst>
                            <p:childTnLst>
                              <p:par>
                                <p:cTn id="53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4000"/>
                            </p:stCondLst>
                            <p:childTnLst>
                              <p:par>
                                <p:cTn id="57" presetID="10" presetClass="entr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5000"/>
                            </p:stCondLst>
                            <p:childTnLst>
                              <p:par>
                                <p:cTn id="61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6000"/>
                            </p:stCondLst>
                            <p:childTnLst>
                              <p:par>
                                <p:cTn id="65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7000"/>
                            </p:stCondLst>
                            <p:childTnLst>
                              <p:par>
                                <p:cTn id="69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8000"/>
                            </p:stCondLst>
                            <p:childTnLst>
                              <p:par>
                                <p:cTn id="73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9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"/>
                            </p:stCondLst>
                            <p:childTnLst>
                              <p:par>
                                <p:cTn id="83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4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00"/>
                            </p:stCondLst>
                            <p:childTnLst>
                              <p:par>
                                <p:cTn id="93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4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9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2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000"/>
                            </p:stCondLst>
                            <p:childTnLst>
                              <p:par>
                                <p:cTn id="105" presetID="19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6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25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25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2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5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8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2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5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2" grpId="0" animBg="1" advAuto="0"/>
      <p:bldP spid="263" grpId="0" animBg="1" advAuto="0"/>
      <p:bldP spid="266" grpId="0" animBg="1" advAuto="0"/>
      <p:bldP spid="267" grpId="0" animBg="1" advAuto="0"/>
      <p:bldP spid="270" grpId="0" animBg="1" advAuto="0"/>
      <p:bldP spid="273" grpId="0" animBg="1" advAuto="0"/>
      <p:bldP spid="274" grpId="0" animBg="1" advAuto="0"/>
      <p:bldP spid="275" grpId="0" animBg="1" advAuto="0"/>
      <p:bldP spid="277" grpId="0" animBg="1" advAuto="0"/>
      <p:bldP spid="280" grpId="0" animBg="1" advAuto="0"/>
      <p:bldP spid="281" grpId="0" animBg="1" advAuto="0"/>
      <p:bldP spid="282" grpId="0" animBg="1" advAuto="0"/>
      <p:bldP spid="285" grpId="0" animBg="1" advAuto="0"/>
      <p:bldP spid="286" grpId="0" animBg="1" advAuto="0"/>
      <p:bldP spid="288" grpId="0" animBg="1" advAuto="0"/>
      <p:bldP spid="289" grpId="0" animBg="1" advAuto="0"/>
      <p:bldP spid="290" grpId="0" animBg="1" advAuto="0"/>
      <p:bldP spid="291" grpId="0" animBg="1" advAuto="0"/>
      <p:bldP spid="293" grpId="0" animBg="1" advAuto="0"/>
      <p:bldP spid="295" grpId="0" animBg="1" advAuto="0"/>
      <p:bldP spid="297" grpId="0" animBg="1" advAuto="0"/>
      <p:bldP spid="299" grpId="0" animBg="1" advAuto="0"/>
      <p:bldP spid="300" grpId="0" animBg="1" advAuto="0"/>
      <p:bldP spid="302" grpId="0" animBg="1" advAuto="0"/>
      <p:bldP spid="303" grpId="0" animBg="1" advAuto="0"/>
      <p:bldP spid="305" grpId="0" animBg="1" advAuto="0"/>
      <p:bldP spid="306" grpId="0" animBg="1" advAuto="0"/>
      <p:bldP spid="308" grpId="0" animBg="1" advAuto="0"/>
      <p:bldP spid="310" grpId="0" animBg="1" advAuto="0"/>
      <p:bldP spid="312" grpId="0" animBg="1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Logic and Model</a:t>
            </a:r>
          </a:p>
        </p:txBody>
      </p:sp>
      <p:grpSp>
        <p:nvGrpSpPr>
          <p:cNvPr id="318" name="Rounded Rectangle"/>
          <p:cNvGrpSpPr/>
          <p:nvPr/>
        </p:nvGrpSpPr>
        <p:grpSpPr>
          <a:xfrm>
            <a:off x="2340570" y="2075656"/>
            <a:ext cx="2304852" cy="902891"/>
            <a:chOff x="0" y="0"/>
            <a:chExt cx="2304851" cy="902890"/>
          </a:xfrm>
        </p:grpSpPr>
        <p:sp>
          <p:nvSpPr>
            <p:cNvPr id="317" name="Rounded Rectangle"/>
            <p:cNvSpPr/>
            <p:nvPr/>
          </p:nvSpPr>
          <p:spPr>
            <a:xfrm>
              <a:off x="31750" y="31750"/>
              <a:ext cx="2241352" cy="839391"/>
            </a:xfrm>
            <a:prstGeom prst="roundRect">
              <a:avLst>
                <a:gd name="adj" fmla="val 15957"/>
              </a:avLst>
            </a:prstGeom>
            <a:solidFill>
              <a:srgbClr val="942193">
                <a:alpha val="30000"/>
              </a:srgbClr>
            </a:solidFill>
            <a:ln>
              <a:noFill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algn="ctr" defTabSz="410765">
                <a:defRPr sz="2400"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pPr>
              <a:endParaRPr/>
            </a:p>
          </p:txBody>
        </p:sp>
        <p:pic>
          <p:nvPicPr>
            <p:cNvPr id="316" name="Rounded Rectangle Rounded rectangle" descr="Rounded Rectangle Rounded rectangle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2304852" cy="902891"/>
            </a:xfrm>
            <a:prstGeom prst="rect">
              <a:avLst/>
            </a:prstGeom>
            <a:effectLst/>
          </p:spPr>
        </p:pic>
      </p:grpSp>
      <p:sp>
        <p:nvSpPr>
          <p:cNvPr id="319" name="Property…"/>
          <p:cNvSpPr txBox="1"/>
          <p:nvPr/>
        </p:nvSpPr>
        <p:spPr>
          <a:xfrm>
            <a:off x="2566859" y="2034778"/>
            <a:ext cx="1845395" cy="876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5718" tIns="35718" rIns="35718" bIns="35718" anchor="b">
            <a:spAutoFit/>
          </a:bodyPr>
          <a:lstStyle/>
          <a:p>
            <a:pPr algn="ctr" defTabSz="410765">
              <a:defRPr sz="2400">
                <a:solidFill>
                  <a:srgbClr val="531B93"/>
                </a:solidFill>
                <a:latin typeface="Chalkboard"/>
                <a:ea typeface="Chalkboard"/>
                <a:cs typeface="Chalkboard"/>
                <a:sym typeface="Chalkboard"/>
              </a:defRPr>
            </a:pPr>
            <a:r>
              <a:t>Property</a:t>
            </a:r>
          </a:p>
          <a:p>
            <a:pPr algn="ctr" defTabSz="410765">
              <a:defRPr sz="2400">
                <a:solidFill>
                  <a:srgbClr val="531B93"/>
                </a:solidFill>
                <a:latin typeface="Chalkboard"/>
                <a:ea typeface="Chalkboard"/>
                <a:cs typeface="Chalkboard"/>
                <a:sym typeface="Chalkboard"/>
              </a:defRPr>
            </a:pPr>
            <a:r>
              <a:t>specification</a:t>
            </a:r>
          </a:p>
        </p:txBody>
      </p:sp>
      <p:grpSp>
        <p:nvGrpSpPr>
          <p:cNvPr id="322" name="Rounded Rectangle"/>
          <p:cNvGrpSpPr/>
          <p:nvPr/>
        </p:nvGrpSpPr>
        <p:grpSpPr>
          <a:xfrm>
            <a:off x="7876976" y="2075656"/>
            <a:ext cx="2304853" cy="786805"/>
            <a:chOff x="0" y="0"/>
            <a:chExt cx="2304851" cy="786804"/>
          </a:xfrm>
        </p:grpSpPr>
        <p:sp>
          <p:nvSpPr>
            <p:cNvPr id="321" name="Rounded Rectangle"/>
            <p:cNvSpPr/>
            <p:nvPr/>
          </p:nvSpPr>
          <p:spPr>
            <a:xfrm>
              <a:off x="31750" y="31750"/>
              <a:ext cx="2241352" cy="723305"/>
            </a:xfrm>
            <a:prstGeom prst="roundRect">
              <a:avLst>
                <a:gd name="adj" fmla="val 18519"/>
              </a:avLst>
            </a:prstGeom>
            <a:solidFill>
              <a:srgbClr val="FF2600">
                <a:alpha val="30000"/>
              </a:srgbClr>
            </a:solidFill>
            <a:ln>
              <a:noFill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algn="ctr" defTabSz="410765">
                <a:defRPr sz="2400"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pPr>
              <a:endParaRPr/>
            </a:p>
          </p:txBody>
        </p:sp>
        <p:pic>
          <p:nvPicPr>
            <p:cNvPr id="320" name="Rounded Rectangle Rounded rectangle" descr="Rounded Rectangle Rounded rectangle"/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2304852" cy="786805"/>
            </a:xfrm>
            <a:prstGeom prst="rect">
              <a:avLst/>
            </a:prstGeom>
            <a:effectLst/>
          </p:spPr>
        </p:pic>
      </p:grpSp>
      <p:sp>
        <p:nvSpPr>
          <p:cNvPr id="323" name="System model"/>
          <p:cNvSpPr txBox="1"/>
          <p:nvPr/>
        </p:nvSpPr>
        <p:spPr>
          <a:xfrm>
            <a:off x="7998562" y="2232421"/>
            <a:ext cx="2065286" cy="4732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5718" tIns="35718" rIns="35718" bIns="35718" anchor="b">
            <a:spAutoFit/>
          </a:bodyPr>
          <a:lstStyle>
            <a:lvl1pPr algn="ctr" defTabSz="410765">
              <a:defRPr sz="2400">
                <a:solidFill>
                  <a:srgbClr val="FF2600"/>
                </a:solidFill>
                <a:latin typeface="Chalkboard"/>
                <a:ea typeface="Chalkboard"/>
                <a:cs typeface="Chalkboard"/>
                <a:sym typeface="Chalkboard"/>
              </a:defRPr>
            </a:lvl1pPr>
          </a:lstStyle>
          <a:p>
            <a:r>
              <a:t>System model</a:t>
            </a:r>
          </a:p>
        </p:txBody>
      </p:sp>
      <p:grpSp>
        <p:nvGrpSpPr>
          <p:cNvPr id="326" name="Rounded Rectangle"/>
          <p:cNvGrpSpPr/>
          <p:nvPr/>
        </p:nvGrpSpPr>
        <p:grpSpPr>
          <a:xfrm>
            <a:off x="5073054" y="3272234"/>
            <a:ext cx="2304853" cy="786806"/>
            <a:chOff x="0" y="0"/>
            <a:chExt cx="2304851" cy="786804"/>
          </a:xfrm>
        </p:grpSpPr>
        <p:sp>
          <p:nvSpPr>
            <p:cNvPr id="325" name="Rounded Rectangle"/>
            <p:cNvSpPr/>
            <p:nvPr/>
          </p:nvSpPr>
          <p:spPr>
            <a:xfrm>
              <a:off x="31750" y="31750"/>
              <a:ext cx="2241352" cy="723305"/>
            </a:xfrm>
            <a:prstGeom prst="roundRect">
              <a:avLst>
                <a:gd name="adj" fmla="val 18519"/>
              </a:avLst>
            </a:prstGeom>
            <a:solidFill>
              <a:srgbClr val="005493">
                <a:alpha val="30000"/>
              </a:srgbClr>
            </a:solidFill>
            <a:ln>
              <a:noFill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algn="ctr" defTabSz="410765">
                <a:defRPr sz="2400"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pPr>
              <a:endParaRPr/>
            </a:p>
          </p:txBody>
        </p:sp>
        <p:pic>
          <p:nvPicPr>
            <p:cNvPr id="324" name="Rounded Rectangle Rounded rectangle" descr="Rounded Rectangle Rounded rectangle"/>
            <p:cNvPicPr>
              <a:picLocks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0"/>
              <a:ext cx="2304852" cy="786805"/>
            </a:xfrm>
            <a:prstGeom prst="rect">
              <a:avLst/>
            </a:prstGeom>
            <a:effectLst/>
          </p:spPr>
        </p:pic>
      </p:grpSp>
      <p:sp>
        <p:nvSpPr>
          <p:cNvPr id="327" name="Model Checker"/>
          <p:cNvSpPr txBox="1"/>
          <p:nvPr/>
        </p:nvSpPr>
        <p:spPr>
          <a:xfrm>
            <a:off x="5245086" y="3452151"/>
            <a:ext cx="1967387" cy="4233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5718" tIns="35718" rIns="35718" bIns="35718" anchor="b">
            <a:spAutoFit/>
          </a:bodyPr>
          <a:lstStyle>
            <a:lvl1pPr algn="ctr" defTabSz="410765">
              <a:defRPr sz="2200">
                <a:solidFill>
                  <a:srgbClr val="005493"/>
                </a:solidFill>
                <a:latin typeface="Chalkboard"/>
                <a:ea typeface="Chalkboard"/>
                <a:cs typeface="Chalkboard"/>
                <a:sym typeface="Chalkboard"/>
              </a:defRPr>
            </a:lvl1pPr>
          </a:lstStyle>
          <a:p>
            <a:r>
              <a:t>Model Checker</a:t>
            </a:r>
          </a:p>
        </p:txBody>
      </p:sp>
      <p:pic>
        <p:nvPicPr>
          <p:cNvPr id="328" name="Line Line" descr="Line Line"/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3391375" y="3503731"/>
            <a:ext cx="1749892" cy="405069"/>
          </a:xfrm>
          <a:prstGeom prst="rect">
            <a:avLst/>
          </a:prstGeom>
        </p:spPr>
      </p:pic>
      <p:pic>
        <p:nvPicPr>
          <p:cNvPr id="330" name="Line Line" descr="Line Line"/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3412132" y="2897187"/>
            <a:ext cx="74489" cy="836896"/>
          </a:xfrm>
          <a:prstGeom prst="rect">
            <a:avLst/>
          </a:prstGeom>
        </p:spPr>
      </p:pic>
      <p:pic>
        <p:nvPicPr>
          <p:cNvPr id="332" name="Line Line" descr="Line Line"/>
          <p:cNvPicPr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7319635" y="3501046"/>
            <a:ext cx="1787111" cy="404946"/>
          </a:xfrm>
          <a:prstGeom prst="rect">
            <a:avLst/>
          </a:prstGeom>
        </p:spPr>
      </p:pic>
      <p:pic>
        <p:nvPicPr>
          <p:cNvPr id="334" name="Line Line" descr="Line Line"/>
          <p:cNvPicPr>
            <a:picLocks/>
          </p:cNvPicPr>
          <p:nvPr/>
        </p:nvPicPr>
        <p:blipFill>
          <a:blip r:embed="rId8"/>
          <a:stretch>
            <a:fillRect/>
          </a:stretch>
        </p:blipFill>
        <p:spPr>
          <a:xfrm>
            <a:off x="9028906" y="2790031"/>
            <a:ext cx="70930" cy="981131"/>
          </a:xfrm>
          <a:prstGeom prst="rect">
            <a:avLst/>
          </a:prstGeom>
        </p:spPr>
      </p:pic>
      <p:sp>
        <p:nvSpPr>
          <p:cNvPr id="336" name="What"/>
          <p:cNvSpPr txBox="1"/>
          <p:nvPr/>
        </p:nvSpPr>
        <p:spPr>
          <a:xfrm>
            <a:off x="2207549" y="3147020"/>
            <a:ext cx="924781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5718" tIns="35718" rIns="35718" bIns="35718" anchor="b">
            <a:spAutoFit/>
          </a:bodyPr>
          <a:lstStyle>
            <a:lvl1pPr algn="ctr" defTabSz="410765">
              <a:defRPr sz="2600" b="1">
                <a:solidFill>
                  <a:srgbClr val="531B93"/>
                </a:solidFill>
                <a:latin typeface="Chalkboard"/>
                <a:ea typeface="Chalkboard"/>
                <a:cs typeface="Chalkboard"/>
                <a:sym typeface="Chalkboard"/>
              </a:defRPr>
            </a:lvl1pPr>
          </a:lstStyle>
          <a:p>
            <a:r>
              <a:t>What</a:t>
            </a:r>
          </a:p>
        </p:txBody>
      </p:sp>
      <p:sp>
        <p:nvSpPr>
          <p:cNvPr id="337" name="How"/>
          <p:cNvSpPr txBox="1"/>
          <p:nvPr/>
        </p:nvSpPr>
        <p:spPr>
          <a:xfrm>
            <a:off x="9320570" y="3039864"/>
            <a:ext cx="718269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5718" tIns="35718" rIns="35718" bIns="35718" anchor="b">
            <a:spAutoFit/>
          </a:bodyPr>
          <a:lstStyle>
            <a:lvl1pPr algn="ctr" defTabSz="410765">
              <a:defRPr sz="2600" b="1">
                <a:solidFill>
                  <a:srgbClr val="FF2600"/>
                </a:solidFill>
                <a:latin typeface="Chalkboard"/>
                <a:ea typeface="Chalkboard"/>
                <a:cs typeface="Chalkboard"/>
                <a:sym typeface="Chalkboard"/>
              </a:defRPr>
            </a:lvl1pPr>
          </a:lstStyle>
          <a:p>
            <a:r>
              <a:t>How</a:t>
            </a:r>
          </a:p>
        </p:txBody>
      </p:sp>
      <p:sp>
        <p:nvSpPr>
          <p:cNvPr id="338" name="Logic-based statements"/>
          <p:cNvSpPr txBox="1"/>
          <p:nvPr/>
        </p:nvSpPr>
        <p:spPr>
          <a:xfrm>
            <a:off x="1855325" y="1462022"/>
            <a:ext cx="3188103" cy="4995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5718" tIns="35718" rIns="35718" bIns="35718" anchor="b">
            <a:spAutoFit/>
          </a:bodyPr>
          <a:lstStyle>
            <a:lvl1pPr algn="ctr" defTabSz="410765">
              <a:defRPr sz="2200" b="1">
                <a:solidFill>
                  <a:srgbClr val="FF2F92"/>
                </a:solidFill>
                <a:latin typeface="Chalkboard"/>
                <a:ea typeface="Chalkboard"/>
                <a:cs typeface="Chalkboard"/>
                <a:sym typeface="Chalkboard"/>
              </a:defRPr>
            </a:lvl1pPr>
          </a:lstStyle>
          <a:p>
            <a:r>
              <a:t>Logic-based statements</a:t>
            </a:r>
          </a:p>
        </p:txBody>
      </p:sp>
      <p:sp>
        <p:nvSpPr>
          <p:cNvPr id="339" name="State-based model"/>
          <p:cNvSpPr txBox="1"/>
          <p:nvPr/>
        </p:nvSpPr>
        <p:spPr>
          <a:xfrm>
            <a:off x="7774727" y="1462022"/>
            <a:ext cx="2579288" cy="4995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5718" tIns="35718" rIns="35718" bIns="35718" anchor="b">
            <a:spAutoFit/>
          </a:bodyPr>
          <a:lstStyle>
            <a:lvl1pPr algn="ctr" defTabSz="410765">
              <a:defRPr sz="2200" b="1">
                <a:solidFill>
                  <a:srgbClr val="FF9300"/>
                </a:solidFill>
                <a:latin typeface="Chalkboard"/>
                <a:ea typeface="Chalkboard"/>
                <a:cs typeface="Chalkboard"/>
                <a:sym typeface="Chalkboard"/>
              </a:defRPr>
            </a:lvl1pPr>
          </a:lstStyle>
          <a:p>
            <a:r>
              <a:t>State-based model</a:t>
            </a:r>
          </a:p>
        </p:txBody>
      </p:sp>
      <p:sp>
        <p:nvSpPr>
          <p:cNvPr id="340" name="M ⊨ φ"/>
          <p:cNvSpPr txBox="1"/>
          <p:nvPr/>
        </p:nvSpPr>
        <p:spPr>
          <a:xfrm>
            <a:off x="5412143" y="4369895"/>
            <a:ext cx="1367714" cy="646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5718" tIns="35718" rIns="35718" bIns="35718" anchor="b">
            <a:spAutoFit/>
          </a:bodyPr>
          <a:lstStyle/>
          <a:p>
            <a:pPr algn="ctr" defTabSz="410765">
              <a:defRPr sz="30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b="1">
                <a:solidFill>
                  <a:srgbClr val="005493"/>
                </a:solidFill>
                <a:latin typeface="Chalkboard"/>
                <a:ea typeface="Chalkboard"/>
                <a:cs typeface="Chalkboard"/>
                <a:sym typeface="Chalkboard"/>
              </a:rPr>
              <a:t>M ⊨ φ</a:t>
            </a:r>
            <a:r>
              <a:t> </a:t>
            </a:r>
          </a:p>
        </p:txBody>
      </p:sp>
      <p:sp>
        <p:nvSpPr>
          <p:cNvPr id="341" name="The model checker examines all relevant states in M to check if φ is satisfied"/>
          <p:cNvSpPr txBox="1"/>
          <p:nvPr/>
        </p:nvSpPr>
        <p:spPr>
          <a:xfrm>
            <a:off x="2319754" y="5327704"/>
            <a:ext cx="7552492" cy="1049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8" tIns="35718" rIns="35718" bIns="35718" anchor="b">
            <a:spAutoFit/>
          </a:bodyPr>
          <a:lstStyle>
            <a:lvl1pPr algn="ctr" defTabSz="410765">
              <a:defRPr sz="2900">
                <a:solidFill>
                  <a:srgbClr val="005493"/>
                </a:solidFill>
                <a:latin typeface="Chalkboard"/>
                <a:ea typeface="Chalkboard"/>
                <a:cs typeface="Chalkboard"/>
                <a:sym typeface="Chalkboard"/>
              </a:defRPr>
            </a:lvl1pPr>
          </a:lstStyle>
          <a:p>
            <a:r>
              <a:t>The model checker examines all relevant states in M to check if φ is satisfied </a:t>
            </a:r>
          </a:p>
        </p:txBody>
      </p:sp>
      <p:sp>
        <p:nvSpPr>
          <p:cNvPr id="342" name="M"/>
          <p:cNvSpPr txBox="1"/>
          <p:nvPr/>
        </p:nvSpPr>
        <p:spPr>
          <a:xfrm>
            <a:off x="8397571" y="2968003"/>
            <a:ext cx="407884" cy="6251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algn="ctr" defTabSz="410765">
              <a:defRPr sz="3000" b="1">
                <a:solidFill>
                  <a:srgbClr val="005493"/>
                </a:solidFill>
                <a:latin typeface="Chalkboard"/>
                <a:ea typeface="Chalkboard"/>
                <a:cs typeface="Chalkboard"/>
                <a:sym typeface="Chalkboard"/>
              </a:defRPr>
            </a:lvl1pPr>
          </a:lstStyle>
          <a:p>
            <a:pPr>
              <a:defRPr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b="1">
                <a:solidFill>
                  <a:srgbClr val="005493"/>
                </a:solidFill>
                <a:latin typeface="Chalkboard"/>
                <a:ea typeface="Chalkboard"/>
                <a:cs typeface="Chalkboard"/>
                <a:sym typeface="Chalkboard"/>
              </a:rPr>
              <a:t>M</a:t>
            </a:r>
          </a:p>
        </p:txBody>
      </p:sp>
      <p:sp>
        <p:nvSpPr>
          <p:cNvPr id="343" name="φ"/>
          <p:cNvSpPr txBox="1"/>
          <p:nvPr/>
        </p:nvSpPr>
        <p:spPr>
          <a:xfrm>
            <a:off x="3730682" y="2978177"/>
            <a:ext cx="271591" cy="604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algn="ctr" defTabSz="410765">
              <a:defRPr sz="3000" b="1">
                <a:solidFill>
                  <a:srgbClr val="005493"/>
                </a:solidFill>
                <a:latin typeface="Chalkboard"/>
                <a:ea typeface="Chalkboard"/>
                <a:cs typeface="Chalkboard"/>
                <a:sym typeface="Chalkboard"/>
              </a:defRPr>
            </a:lvl1pPr>
          </a:lstStyle>
          <a:p>
            <a:pPr>
              <a:defRPr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b="1">
                <a:solidFill>
                  <a:srgbClr val="005493"/>
                </a:solidFill>
                <a:latin typeface="Chalkboard"/>
                <a:ea typeface="Chalkboard"/>
                <a:cs typeface="Chalkboard"/>
                <a:sym typeface="Chalkboard"/>
              </a:rPr>
              <a:t>φ</a:t>
            </a:r>
          </a:p>
        </p:txBody>
      </p:sp>
      <p:sp>
        <p:nvSpPr>
          <p:cNvPr id="34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fill="hold" grpId="0" nodeType="afterEffect">
                                  <p:stCondLst>
                                    <p:cond delay="10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wipe(left)">
                                      <p:cBhvr>
                                        <p:cTn id="33" dur="1000" fill="hold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6" grpId="0" animBg="1" advAuto="0"/>
      <p:bldP spid="337" grpId="0" animBg="1" advAuto="0"/>
      <p:bldP spid="338" grpId="0" animBg="1" advAuto="0"/>
      <p:bldP spid="339" grpId="0" animBg="1" advAuto="0"/>
      <p:bldP spid="340" grpId="0" animBg="1" advAuto="0"/>
      <p:bldP spid="341" grpId="0" animBg="1" advAuto="0"/>
      <p:bldP spid="341" grpId="1" animBg="1" advAuto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Property is violated - what happens</a:t>
            </a:r>
          </a:p>
        </p:txBody>
      </p:sp>
      <p:sp>
        <p:nvSpPr>
          <p:cNvPr id="347" name="M ⊨ φ"/>
          <p:cNvSpPr txBox="1"/>
          <p:nvPr/>
        </p:nvSpPr>
        <p:spPr>
          <a:xfrm>
            <a:off x="5089958" y="1362868"/>
            <a:ext cx="1566680" cy="744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5718" tIns="35718" rIns="35718" bIns="35718" anchor="b">
            <a:spAutoFit/>
          </a:bodyPr>
          <a:lstStyle/>
          <a:p>
            <a:pPr algn="ctr" defTabSz="410765">
              <a:defRPr sz="38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b="1">
                <a:solidFill>
                  <a:srgbClr val="005493"/>
                </a:solidFill>
                <a:latin typeface="Chalkboard"/>
                <a:ea typeface="Chalkboard"/>
                <a:cs typeface="Chalkboard"/>
                <a:sym typeface="Chalkboard"/>
              </a:rPr>
              <a:t>M ⊨ φ</a:t>
            </a:r>
            <a:r>
              <a:t> </a:t>
            </a:r>
          </a:p>
        </p:txBody>
      </p:sp>
      <p:sp>
        <p:nvSpPr>
          <p:cNvPr id="348" name="If one state is found where φ is violated, the model checker provides a counterexample as to how that state can be reached."/>
          <p:cNvSpPr txBox="1"/>
          <p:nvPr/>
        </p:nvSpPr>
        <p:spPr>
          <a:xfrm>
            <a:off x="1326092" y="2252442"/>
            <a:ext cx="9539816" cy="1544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8" tIns="35718" rIns="35718" bIns="35718" anchor="b">
            <a:spAutoFit/>
          </a:bodyPr>
          <a:lstStyle>
            <a:lvl1pPr algn="just" defTabSz="410765">
              <a:defRPr sz="3000">
                <a:solidFill>
                  <a:srgbClr val="FF2600"/>
                </a:solidFill>
                <a:latin typeface="Chalkboard"/>
                <a:ea typeface="Chalkboard"/>
                <a:cs typeface="Chalkboard"/>
                <a:sym typeface="Chalkboard"/>
              </a:defRPr>
            </a:lvl1pPr>
          </a:lstStyle>
          <a:p>
            <a:r>
              <a:t>If one state is found where φ is violated, the model checker provides a counterexample as to how that state can be reached. </a:t>
            </a:r>
          </a:p>
        </p:txBody>
      </p:sp>
      <p:sp>
        <p:nvSpPr>
          <p:cNvPr id="349" name="The counterexample describes an execution path that leads from the initial state to a state that violates φ."/>
          <p:cNvSpPr txBox="1"/>
          <p:nvPr/>
        </p:nvSpPr>
        <p:spPr>
          <a:xfrm>
            <a:off x="1326092" y="3942117"/>
            <a:ext cx="9539816" cy="10747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8" tIns="35718" rIns="35718" bIns="35718" anchor="b">
            <a:spAutoFit/>
          </a:bodyPr>
          <a:lstStyle>
            <a:lvl1pPr algn="just" defTabSz="410765">
              <a:defRPr sz="3000">
                <a:solidFill>
                  <a:srgbClr val="005493"/>
                </a:solidFill>
                <a:latin typeface="Chalkboard"/>
                <a:ea typeface="Chalkboard"/>
                <a:cs typeface="Chalkboard"/>
                <a:sym typeface="Chalkboard"/>
              </a:defRPr>
            </a:lvl1pPr>
          </a:lstStyle>
          <a:p>
            <a:r>
              <a:t>The counterexample describes an execution path that leads from the initial state to a state that violates φ.</a:t>
            </a:r>
          </a:p>
        </p:txBody>
      </p:sp>
      <p:sp>
        <p:nvSpPr>
          <p:cNvPr id="350" name="The simulator helps to replay the scenario in order to adapt the model or property."/>
          <p:cNvSpPr txBox="1"/>
          <p:nvPr/>
        </p:nvSpPr>
        <p:spPr>
          <a:xfrm>
            <a:off x="1326092" y="5329971"/>
            <a:ext cx="9539816" cy="10061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8" tIns="35718" rIns="35718" bIns="35718" anchor="b">
            <a:spAutoFit/>
          </a:bodyPr>
          <a:lstStyle>
            <a:lvl1pPr algn="just" defTabSz="410765">
              <a:defRPr sz="3000">
                <a:solidFill>
                  <a:srgbClr val="424242"/>
                </a:solidFill>
                <a:latin typeface="Chalkboard"/>
                <a:ea typeface="Chalkboard"/>
                <a:cs typeface="Chalkboard"/>
                <a:sym typeface="Chalkboard"/>
              </a:defRPr>
            </a:lvl1pPr>
          </a:lstStyle>
          <a:p>
            <a:r>
              <a:t>The simulator helps to replay the scenario in order to adapt the model or property.</a:t>
            </a:r>
          </a:p>
        </p:txBody>
      </p:sp>
      <p:sp>
        <p:nvSpPr>
          <p:cNvPr id="35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" grpId="0" animBg="1" advAuto="0"/>
      <p:bldP spid="349" grpId="0" animBg="1" advAuto="0"/>
      <p:bldP spid="350" grpId="0" animBg="1" advAuto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Model Checker - analysing the results</a:t>
            </a:r>
          </a:p>
        </p:txBody>
      </p:sp>
      <p:sp>
        <p:nvSpPr>
          <p:cNvPr id="356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177800" indent="-177800" defTabSz="410765">
              <a:lnSpc>
                <a:spcPct val="30000"/>
              </a:lnSpc>
              <a:spcBef>
                <a:spcPts val="3300"/>
              </a:spcBef>
              <a:buClr>
                <a:srgbClr val="009051"/>
              </a:buClr>
              <a:buFont typeface="Lucida Grande"/>
              <a:buChar char="✓"/>
              <a:defRPr sz="2400">
                <a:solidFill>
                  <a:srgbClr val="747474"/>
                </a:solidFill>
              </a:defRPr>
            </a:pPr>
            <a:r>
              <a:rPr>
                <a:solidFill>
                  <a:srgbClr val="424242"/>
                </a:solidFill>
              </a:rPr>
              <a:t>Property is valid</a:t>
            </a:r>
            <a:r>
              <a:t>.</a:t>
            </a:r>
          </a:p>
          <a:p>
            <a:pPr marL="177800" indent="-177800" defTabSz="410765">
              <a:lnSpc>
                <a:spcPct val="30000"/>
              </a:lnSpc>
              <a:spcBef>
                <a:spcPts val="3300"/>
              </a:spcBef>
              <a:buClr>
                <a:srgbClr val="FF2600"/>
              </a:buClr>
              <a:buFontTx/>
              <a:buChar char="-"/>
              <a:defRPr sz="2400">
                <a:solidFill>
                  <a:srgbClr val="424242"/>
                </a:solidFill>
              </a:defRPr>
            </a:pPr>
            <a:r>
              <a:t>Property is violated.</a:t>
            </a:r>
          </a:p>
          <a:p>
            <a:pPr marL="177800" indent="-177800" defTabSz="410765">
              <a:lnSpc>
                <a:spcPct val="100000"/>
              </a:lnSpc>
              <a:spcBef>
                <a:spcPts val="3300"/>
              </a:spcBef>
              <a:buClr>
                <a:srgbClr val="0096FF"/>
              </a:buClr>
              <a:buFontTx/>
              <a:defRPr sz="2400">
                <a:solidFill>
                  <a:srgbClr val="747474"/>
                </a:solidFill>
              </a:defRPr>
            </a:pPr>
            <a:r>
              <a:rPr>
                <a:solidFill>
                  <a:srgbClr val="424242"/>
                </a:solidFill>
              </a:rPr>
              <a:t>Model is too large to be handled:</a:t>
            </a:r>
            <a:r>
              <a:t> </a:t>
            </a:r>
            <a:r>
              <a:rPr>
                <a:solidFill>
                  <a:srgbClr val="0096FF"/>
                </a:solidFill>
              </a:rPr>
              <a:t>state-space explosion problem.</a:t>
            </a:r>
          </a:p>
        </p:txBody>
      </p:sp>
      <p:sp>
        <p:nvSpPr>
          <p:cNvPr id="3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  <p:sp>
        <p:nvSpPr>
          <p:cNvPr id="358" name="The number of states needed to model the system accurately may easily exceed the amount of available computer memory."/>
          <p:cNvSpPr txBox="1"/>
          <p:nvPr/>
        </p:nvSpPr>
        <p:spPr>
          <a:xfrm>
            <a:off x="3685525" y="3896518"/>
            <a:ext cx="6349008" cy="128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8" tIns="35718" rIns="35718" bIns="35718" anchor="b">
            <a:spAutoFit/>
          </a:bodyPr>
          <a:lstStyle>
            <a:lvl1pPr algn="ctr" defTabSz="410765">
              <a:defRPr sz="2400">
                <a:solidFill>
                  <a:srgbClr val="005493"/>
                </a:solidFill>
              </a:defRPr>
            </a:lvl1pPr>
          </a:lstStyle>
          <a:p>
            <a:r>
              <a:t>The number of states needed to model the system accurately may easily exceed the amount of available computer memory.</a:t>
            </a:r>
          </a:p>
        </p:txBody>
      </p:sp>
      <p:pic>
        <p:nvPicPr>
          <p:cNvPr id="359" name="Line Line" descr="Line Line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 rot="21384027">
            <a:off x="7996183" y="3301425"/>
            <a:ext cx="294173" cy="664218"/>
          </a:xfrm>
          <a:prstGeom prst="rect">
            <a:avLst/>
          </a:prstGeom>
        </p:spPr>
      </p:pic>
      <p:sp>
        <p:nvSpPr>
          <p:cNvPr id="361" name="Apply techniques to exploit regularities in the structure of the model."/>
          <p:cNvSpPr txBox="1"/>
          <p:nvPr/>
        </p:nvSpPr>
        <p:spPr>
          <a:xfrm>
            <a:off x="2497876" y="5347692"/>
            <a:ext cx="7197329" cy="876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8" tIns="35718" rIns="35718" bIns="35718" anchor="b">
            <a:spAutoFit/>
          </a:bodyPr>
          <a:lstStyle>
            <a:lvl1pPr algn="ctr" defTabSz="410765">
              <a:defRPr sz="2400">
                <a:solidFill>
                  <a:srgbClr val="531B93"/>
                </a:solidFill>
              </a:defRPr>
            </a:lvl1pPr>
          </a:lstStyle>
          <a:p>
            <a:r>
              <a:t>Apply techniques to exploit regularities in the structure of the model.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5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6" grpId="0" build="p" bldLvl="5" animBg="1" advAuto="0"/>
      <p:bldP spid="358" grpId="0" animBg="1" advAuto="0"/>
      <p:bldP spid="359" grpId="0" animBg="1" advAuto="0"/>
      <p:bldP spid="361" grpId="0" animBg="1" advAuto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System Model</a:t>
            </a:r>
          </a:p>
        </p:txBody>
      </p:sp>
      <p:sp>
        <p:nvSpPr>
          <p:cNvPr id="364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69276" indent="-369276" defTabSz="584200">
              <a:lnSpc>
                <a:spcPct val="100000"/>
              </a:lnSpc>
              <a:spcBef>
                <a:spcPts val="4800"/>
              </a:spcBef>
              <a:buFontTx/>
              <a:defRPr>
                <a:solidFill>
                  <a:srgbClr val="3A3B4F"/>
                </a:solidFill>
              </a:defRPr>
            </a:pPr>
            <a:r>
              <a:rPr>
                <a:solidFill>
                  <a:srgbClr val="0096FF"/>
                </a:solidFill>
              </a:rPr>
              <a:t>Accurate</a:t>
            </a:r>
            <a:r>
              <a:t> and </a:t>
            </a:r>
            <a:r>
              <a:rPr>
                <a:solidFill>
                  <a:srgbClr val="0096FF"/>
                </a:solidFill>
              </a:rPr>
              <a:t>unambiguous</a:t>
            </a:r>
            <a:r>
              <a:t> descriptions of system behaviour</a:t>
            </a:r>
          </a:p>
          <a:p>
            <a:pPr marL="369276" indent="-369276" defTabSz="584200">
              <a:lnSpc>
                <a:spcPct val="100000"/>
              </a:lnSpc>
              <a:spcBef>
                <a:spcPts val="4800"/>
              </a:spcBef>
              <a:buFontTx/>
              <a:defRPr>
                <a:solidFill>
                  <a:srgbClr val="3A3B4F"/>
                </a:solidFill>
              </a:defRPr>
            </a:pPr>
            <a:r>
              <a:t>Based on </a:t>
            </a:r>
            <a:r>
              <a:rPr>
                <a:solidFill>
                  <a:srgbClr val="FF9300"/>
                </a:solidFill>
              </a:rPr>
              <a:t>finite-state automata</a:t>
            </a:r>
            <a:r>
              <a:t>: finite set of </a:t>
            </a:r>
            <a:r>
              <a:rPr>
                <a:solidFill>
                  <a:srgbClr val="FF2F92"/>
                </a:solidFill>
              </a:rPr>
              <a:t>states</a:t>
            </a:r>
            <a:r>
              <a:t> and a set of </a:t>
            </a:r>
            <a:r>
              <a:rPr>
                <a:solidFill>
                  <a:srgbClr val="005493"/>
                </a:solidFill>
              </a:rPr>
              <a:t>transitions</a:t>
            </a:r>
          </a:p>
        </p:txBody>
      </p:sp>
      <p:sp>
        <p:nvSpPr>
          <p:cNvPr id="3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16</a:t>
            </a:fld>
            <a:endParaRPr/>
          </a:p>
        </p:txBody>
      </p:sp>
      <p:sp>
        <p:nvSpPr>
          <p:cNvPr id="366" name="Information about the system at a certain moment of time"/>
          <p:cNvSpPr txBox="1"/>
          <p:nvPr/>
        </p:nvSpPr>
        <p:spPr>
          <a:xfrm>
            <a:off x="6789576" y="4138283"/>
            <a:ext cx="4679158" cy="8367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8" tIns="35718" rIns="35718" bIns="35718" anchor="b">
            <a:spAutoFit/>
          </a:bodyPr>
          <a:lstStyle>
            <a:lvl1pPr algn="ctr" defTabSz="410765">
              <a:defRPr sz="2600">
                <a:solidFill>
                  <a:srgbClr val="FF2F92"/>
                </a:solidFill>
              </a:defRPr>
            </a:lvl1pPr>
          </a:lstStyle>
          <a:p>
            <a:r>
              <a:t>Information about the system at a certain moment of time </a:t>
            </a:r>
          </a:p>
        </p:txBody>
      </p:sp>
      <p:pic>
        <p:nvPicPr>
          <p:cNvPr id="367" name="Line Line" descr="Line Line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 rot="19804026">
            <a:off x="7938042" y="3314413"/>
            <a:ext cx="383279" cy="618873"/>
          </a:xfrm>
          <a:prstGeom prst="rect">
            <a:avLst/>
          </a:prstGeom>
        </p:spPr>
      </p:pic>
      <p:pic>
        <p:nvPicPr>
          <p:cNvPr id="369" name="Line Line" descr="Line Line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 rot="679">
            <a:off x="1846961" y="3666529"/>
            <a:ext cx="299398" cy="704356"/>
          </a:xfrm>
          <a:prstGeom prst="rect">
            <a:avLst/>
          </a:prstGeom>
        </p:spPr>
      </p:pic>
      <p:sp>
        <p:nvSpPr>
          <p:cNvPr id="371" name="Describe how the…"/>
          <p:cNvSpPr txBox="1"/>
          <p:nvPr/>
        </p:nvSpPr>
        <p:spPr>
          <a:xfrm>
            <a:off x="606121" y="4397445"/>
            <a:ext cx="3362167" cy="8925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8" tIns="35718" rIns="35718" bIns="35718" anchor="b">
            <a:spAutoFit/>
          </a:bodyPr>
          <a:lstStyle/>
          <a:p>
            <a:pPr algn="ctr" defTabSz="410765">
              <a:defRPr sz="2600">
                <a:solidFill>
                  <a:srgbClr val="005493"/>
                </a:solidFill>
              </a:defRPr>
            </a:pPr>
            <a:r>
              <a:t>Describe how the </a:t>
            </a:r>
          </a:p>
          <a:p>
            <a:pPr algn="ctr" defTabSz="410765">
              <a:defRPr sz="2600">
                <a:solidFill>
                  <a:srgbClr val="005493"/>
                </a:solidFill>
                <a:latin typeface="Chalkboard"/>
                <a:ea typeface="Chalkboard"/>
                <a:cs typeface="Chalkboard"/>
                <a:sym typeface="Chalkboard"/>
              </a:defRPr>
            </a:pPr>
            <a:r>
              <a:rPr>
                <a:latin typeface="+mn-lt"/>
                <a:ea typeface="+mn-ea"/>
                <a:cs typeface="+mn-cs"/>
                <a:sym typeface="Calibri"/>
              </a:rPr>
              <a:t>system evolves</a:t>
            </a:r>
            <a:r>
              <a:t> </a:t>
            </a:r>
          </a:p>
        </p:txBody>
      </p:sp>
      <p:sp>
        <p:nvSpPr>
          <p:cNvPr id="372" name="The simplest possible model is a Transition System but many model checkers…"/>
          <p:cNvSpPr txBox="1"/>
          <p:nvPr/>
        </p:nvSpPr>
        <p:spPr>
          <a:xfrm>
            <a:off x="854727" y="5683240"/>
            <a:ext cx="10388871" cy="8567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600" i="1">
                <a:solidFill>
                  <a:srgbClr val="424242"/>
                </a:solidFill>
              </a:defRPr>
            </a:pPr>
            <a:r>
              <a:t>The simplest possible model is a Transition System but many model checkers </a:t>
            </a:r>
          </a:p>
          <a:p>
            <a:pPr>
              <a:defRPr sz="2600" i="1">
                <a:solidFill>
                  <a:srgbClr val="424242"/>
                </a:solidFill>
              </a:defRPr>
            </a:pPr>
            <a:r>
              <a:t>use more complex models…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6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4" grpId="0" build="p" bldLvl="5" animBg="1" advAuto="0"/>
      <p:bldP spid="366" grpId="0" animBg="1" advAuto="0"/>
      <p:bldP spid="367" grpId="0" animBg="1" advAuto="0"/>
      <p:bldP spid="369" grpId="0" animBg="1" advAuto="0"/>
      <p:bldP spid="371" grpId="0" animBg="1" advAuto="0"/>
      <p:bldP spid="372" grpId="0" animBg="1" advAuto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Transition System (formal def)</a:t>
            </a:r>
          </a:p>
        </p:txBody>
      </p:sp>
      <p:sp>
        <p:nvSpPr>
          <p:cNvPr id="37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17</a:t>
            </a:fld>
            <a:endParaRPr/>
          </a:p>
        </p:txBody>
      </p:sp>
      <p:sp>
        <p:nvSpPr>
          <p:cNvPr id="376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1082555" y="2325727"/>
            <a:ext cx="9849376" cy="3875485"/>
          </a:xfrm>
          <a:prstGeom prst="rect">
            <a:avLst/>
          </a:prstGeom>
        </p:spPr>
        <p:txBody>
          <a:bodyPr lIns="35718" tIns="35718" rIns="35718" bIns="35718"/>
          <a:lstStyle/>
          <a:p>
            <a:pPr marL="246184" indent="-246184" defTabSz="410765">
              <a:lnSpc>
                <a:spcPct val="1000"/>
              </a:lnSpc>
              <a:spcBef>
                <a:spcPts val="3300"/>
              </a:spcBef>
              <a:buFontTx/>
              <a:defRPr sz="27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>
                <a:solidFill>
                  <a:srgbClr val="3A3B4F"/>
                </a:solidFill>
                <a:latin typeface="Chalkboard"/>
                <a:ea typeface="Chalkboard"/>
                <a:cs typeface="Chalkboard"/>
                <a:sym typeface="Chalkboard"/>
              </a:rPr>
              <a:t>S</a:t>
            </a:r>
            <a:r>
              <a:rPr>
                <a:solidFill>
                  <a:srgbClr val="3A3B4F"/>
                </a:solidFill>
              </a:rPr>
              <a:t> is a set of</a:t>
            </a:r>
            <a:r>
              <a:t> </a:t>
            </a:r>
            <a:r>
              <a:rPr>
                <a:solidFill>
                  <a:srgbClr val="0096FF"/>
                </a:solidFill>
              </a:rPr>
              <a:t>states</a:t>
            </a:r>
          </a:p>
          <a:p>
            <a:pPr marL="246184" indent="-246184" defTabSz="410765">
              <a:lnSpc>
                <a:spcPct val="1000"/>
              </a:lnSpc>
              <a:spcBef>
                <a:spcPts val="3300"/>
              </a:spcBef>
              <a:buFontTx/>
              <a:defRPr sz="27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>
                <a:solidFill>
                  <a:srgbClr val="3A3B4F"/>
                </a:solidFill>
                <a:latin typeface="Chalkboard"/>
                <a:ea typeface="Chalkboard"/>
                <a:cs typeface="Chalkboard"/>
                <a:sym typeface="Chalkboard"/>
              </a:rPr>
              <a:t>Act</a:t>
            </a:r>
            <a:r>
              <a:rPr>
                <a:solidFill>
                  <a:srgbClr val="3A3B4F"/>
                </a:solidFill>
              </a:rPr>
              <a:t> is a set of</a:t>
            </a:r>
            <a:r>
              <a:t> </a:t>
            </a:r>
            <a:r>
              <a:rPr>
                <a:solidFill>
                  <a:srgbClr val="FF9300"/>
                </a:solidFill>
              </a:rPr>
              <a:t>actions</a:t>
            </a:r>
          </a:p>
          <a:p>
            <a:pPr marL="246184" indent="-246184" defTabSz="410765">
              <a:lnSpc>
                <a:spcPct val="1000"/>
              </a:lnSpc>
              <a:spcBef>
                <a:spcPts val="3300"/>
              </a:spcBef>
              <a:buFontTx/>
              <a:defRPr sz="27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>
                <a:solidFill>
                  <a:srgbClr val="3A3B4F"/>
                </a:solidFill>
                <a:latin typeface="Chalkboard"/>
                <a:ea typeface="Chalkboard"/>
                <a:cs typeface="Chalkboard"/>
                <a:sym typeface="Chalkboard"/>
              </a:rPr>
              <a:t>T⊆S×Act×S</a:t>
            </a:r>
            <a:r>
              <a:rPr>
                <a:solidFill>
                  <a:srgbClr val="3A3B4F"/>
                </a:solidFill>
              </a:rPr>
              <a:t> is a</a:t>
            </a:r>
            <a:r>
              <a:t> </a:t>
            </a:r>
            <a:r>
              <a:rPr>
                <a:solidFill>
                  <a:srgbClr val="005493"/>
                </a:solidFill>
              </a:rPr>
              <a:t>transition relation</a:t>
            </a:r>
          </a:p>
          <a:p>
            <a:pPr marL="246184" indent="-246184" defTabSz="410765">
              <a:lnSpc>
                <a:spcPct val="1000"/>
              </a:lnSpc>
              <a:spcBef>
                <a:spcPts val="3300"/>
              </a:spcBef>
              <a:buFontTx/>
              <a:defRPr sz="27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>
                <a:solidFill>
                  <a:srgbClr val="3A3B4F"/>
                </a:solidFill>
                <a:latin typeface="Chalkboard"/>
                <a:ea typeface="Chalkboard"/>
                <a:cs typeface="Chalkboard"/>
                <a:sym typeface="Chalkboard"/>
              </a:rPr>
              <a:t>I⊆S</a:t>
            </a:r>
            <a:r>
              <a:rPr>
                <a:solidFill>
                  <a:srgbClr val="3A3B4F"/>
                </a:solidFill>
              </a:rPr>
              <a:t> is a set of </a:t>
            </a:r>
            <a:r>
              <a:rPr>
                <a:solidFill>
                  <a:srgbClr val="0096FF"/>
                </a:solidFill>
              </a:rPr>
              <a:t>initial states</a:t>
            </a:r>
          </a:p>
          <a:p>
            <a:pPr marL="246184" indent="-246184" defTabSz="410765">
              <a:lnSpc>
                <a:spcPct val="1000"/>
              </a:lnSpc>
              <a:spcBef>
                <a:spcPts val="3300"/>
              </a:spcBef>
              <a:buFontTx/>
              <a:defRPr sz="27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>
                <a:solidFill>
                  <a:srgbClr val="3A3B4F"/>
                </a:solidFill>
                <a:latin typeface="Chalkboard"/>
                <a:ea typeface="Chalkboard"/>
                <a:cs typeface="Chalkboard"/>
                <a:sym typeface="Chalkboard"/>
              </a:rPr>
              <a:t>AP</a:t>
            </a:r>
            <a:r>
              <a:rPr>
                <a:solidFill>
                  <a:srgbClr val="3A3B4F"/>
                </a:solidFill>
              </a:rPr>
              <a:t> is a set of</a:t>
            </a:r>
            <a:r>
              <a:t> </a:t>
            </a:r>
            <a:r>
              <a:rPr>
                <a:solidFill>
                  <a:srgbClr val="FF2F92"/>
                </a:solidFill>
              </a:rPr>
              <a:t>atomic propositions</a:t>
            </a:r>
          </a:p>
          <a:p>
            <a:pPr marL="246184" indent="-246184" defTabSz="410765">
              <a:lnSpc>
                <a:spcPct val="100000"/>
              </a:lnSpc>
              <a:spcBef>
                <a:spcPts val="3300"/>
              </a:spcBef>
              <a:buFontTx/>
              <a:defRPr sz="27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>
                <a:solidFill>
                  <a:srgbClr val="3A3B4F"/>
                </a:solidFill>
                <a:latin typeface="Chalkboard"/>
                <a:ea typeface="Chalkboard"/>
                <a:cs typeface="Chalkboard"/>
                <a:sym typeface="Chalkboard"/>
              </a:rPr>
              <a:t>L:S→2</a:t>
            </a:r>
            <a:r>
              <a:rPr baseline="31999">
                <a:solidFill>
                  <a:srgbClr val="3A3B4F"/>
                </a:solidFill>
                <a:latin typeface="Chalkboard"/>
                <a:ea typeface="Chalkboard"/>
                <a:cs typeface="Chalkboard"/>
                <a:sym typeface="Chalkboard"/>
              </a:rPr>
              <a:t>AP</a:t>
            </a:r>
            <a:r>
              <a:rPr>
                <a:solidFill>
                  <a:srgbClr val="3A3B4F"/>
                </a:solidFill>
              </a:rPr>
              <a:t> is a</a:t>
            </a:r>
            <a:r>
              <a:rPr>
                <a:solidFill>
                  <a:srgbClr val="009051"/>
                </a:solidFill>
              </a:rPr>
              <a:t> labelling function</a:t>
            </a:r>
          </a:p>
        </p:txBody>
      </p:sp>
      <p:sp>
        <p:nvSpPr>
          <p:cNvPr id="377" name="TS=(S, Act,T, I, AP, L)"/>
          <p:cNvSpPr txBox="1"/>
          <p:nvPr/>
        </p:nvSpPr>
        <p:spPr>
          <a:xfrm>
            <a:off x="4292399" y="1498798"/>
            <a:ext cx="3608283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5718" tIns="35718" rIns="35718" bIns="35718" anchor="b">
            <a:spAutoFit/>
          </a:bodyPr>
          <a:lstStyle>
            <a:lvl1pPr algn="ctr" defTabSz="410765">
              <a:defRPr sz="3000">
                <a:solidFill>
                  <a:srgbClr val="005493"/>
                </a:solidFill>
                <a:latin typeface="Chalkboard"/>
                <a:ea typeface="Chalkboard"/>
                <a:cs typeface="Chalkboard"/>
                <a:sym typeface="Chalkboard"/>
              </a:defRPr>
            </a:lvl1pPr>
          </a:lstStyle>
          <a:p>
            <a:r>
              <a:t>TS=(S, Act,T, I, AP, L)</a:t>
            </a:r>
          </a:p>
        </p:txBody>
      </p:sp>
      <p:sp>
        <p:nvSpPr>
          <p:cNvPr id="378" name="TS is called finite if S, Act and AP are finite"/>
          <p:cNvSpPr txBox="1"/>
          <p:nvPr/>
        </p:nvSpPr>
        <p:spPr>
          <a:xfrm>
            <a:off x="2274093" y="5308331"/>
            <a:ext cx="7643814" cy="5048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8" tIns="35718" rIns="35718" bIns="35718" anchor="b">
            <a:spAutoFit/>
          </a:bodyPr>
          <a:lstStyle/>
          <a:p>
            <a:pPr algn="ctr" defTabSz="410765">
              <a:defRPr sz="2700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>
                <a:latin typeface="Chalkboard"/>
                <a:ea typeface="Chalkboard"/>
                <a:cs typeface="Chalkboard"/>
                <a:sym typeface="Chalkboard"/>
              </a:rPr>
              <a:t>TS</a:t>
            </a:r>
            <a:r>
              <a:t> is called finite if </a:t>
            </a:r>
            <a:r>
              <a:rPr>
                <a:latin typeface="Chalkboard"/>
                <a:ea typeface="Chalkboard"/>
                <a:cs typeface="Chalkboard"/>
                <a:sym typeface="Chalkboard"/>
              </a:rPr>
              <a:t>S, Act</a:t>
            </a:r>
            <a:r>
              <a:t> and </a:t>
            </a:r>
            <a:r>
              <a:rPr>
                <a:latin typeface="Chalkboard"/>
                <a:ea typeface="Chalkboard"/>
                <a:cs typeface="Chalkboard"/>
                <a:sym typeface="Chalkboard"/>
              </a:rPr>
              <a:t>AP</a:t>
            </a:r>
            <a:r>
              <a:t> are finite</a:t>
            </a:r>
          </a:p>
        </p:txBody>
      </p:sp>
      <p:sp>
        <p:nvSpPr>
          <p:cNvPr id="379" name="this is the essential link for proving properties"/>
          <p:cNvSpPr txBox="1"/>
          <p:nvPr/>
        </p:nvSpPr>
        <p:spPr>
          <a:xfrm>
            <a:off x="7143813" y="4419288"/>
            <a:ext cx="3823732" cy="854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8" tIns="35718" rIns="35718" bIns="35718" anchor="b">
            <a:spAutoFit/>
          </a:bodyPr>
          <a:lstStyle>
            <a:lvl1pPr defTabSz="410765">
              <a:defRPr sz="2400">
                <a:solidFill>
                  <a:srgbClr val="009051"/>
                </a:solidFill>
                <a:latin typeface="Chalkboard"/>
                <a:ea typeface="Chalkboard"/>
                <a:cs typeface="Chalkboard"/>
                <a:sym typeface="Chalkboard"/>
              </a:defRPr>
            </a:lvl1pPr>
          </a:lstStyle>
          <a:p>
            <a:r>
              <a:t>this is the essential link for proving properties</a:t>
            </a:r>
          </a:p>
        </p:txBody>
      </p:sp>
      <p:pic>
        <p:nvPicPr>
          <p:cNvPr id="380" name="Line Line" descr="Line Line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6137345" y="4695060"/>
            <a:ext cx="759738" cy="299016"/>
          </a:xfrm>
          <a:prstGeom prst="rect">
            <a:avLst/>
          </a:prstGeom>
        </p:spPr>
      </p:pic>
      <p:pic>
        <p:nvPicPr>
          <p:cNvPr id="382" name="Oval Oval" descr="Oval Oval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2130028" y="4544267"/>
            <a:ext cx="618094" cy="604838"/>
          </a:xfrm>
          <a:prstGeom prst="rect">
            <a:avLst/>
          </a:prstGeom>
        </p:spPr>
      </p:pic>
      <p:sp>
        <p:nvSpPr>
          <p:cNvPr id="384" name="s ⊨ φ   iff   L(s) ⊨ φ"/>
          <p:cNvSpPr txBox="1"/>
          <p:nvPr/>
        </p:nvSpPr>
        <p:spPr>
          <a:xfrm>
            <a:off x="4243958" y="5847474"/>
            <a:ext cx="3704084" cy="604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5718" tIns="35718" rIns="35718" bIns="35718" anchor="b">
            <a:spAutoFit/>
          </a:bodyPr>
          <a:lstStyle>
            <a:lvl1pPr algn="ctr" defTabSz="410765">
              <a:defRPr sz="3000">
                <a:solidFill>
                  <a:srgbClr val="009051"/>
                </a:solidFill>
                <a:latin typeface="Chalkboard"/>
                <a:ea typeface="Chalkboard"/>
                <a:cs typeface="Chalkboard"/>
                <a:sym typeface="Chalkboard"/>
              </a:defRPr>
            </a:lvl1pPr>
          </a:lstStyle>
          <a:p>
            <a:r>
              <a:t>s ⊨ φ   iff   L(s) ⊨ φ</a:t>
            </a:r>
          </a:p>
        </p:txBody>
      </p:sp>
      <p:sp>
        <p:nvSpPr>
          <p:cNvPr id="385" name="Add variables (and their domains)…"/>
          <p:cNvSpPr txBox="1"/>
          <p:nvPr/>
        </p:nvSpPr>
        <p:spPr>
          <a:xfrm>
            <a:off x="8337613" y="2105077"/>
            <a:ext cx="3823733" cy="14773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8" tIns="35718" rIns="35718" bIns="35718" anchor="b">
            <a:spAutoFit/>
          </a:bodyPr>
          <a:lstStyle/>
          <a:p>
            <a:pPr marL="228600" indent="-228600" defTabSz="410765">
              <a:buSzPct val="100000"/>
              <a:buChar char="‣"/>
              <a:defRPr sz="2400"/>
            </a:pPr>
            <a:r>
              <a:t>Add variables (and their domains)</a:t>
            </a:r>
          </a:p>
          <a:p>
            <a:pPr marL="228600" indent="-228600" defTabSz="410765">
              <a:buSzPct val="100000"/>
              <a:buChar char="‣"/>
              <a:defRPr sz="2400"/>
            </a:pPr>
            <a:r>
              <a:t>Add real-time, probabilities, rewards, etc…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7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wipe(left)">
                                      <p:cBhvr>
                                        <p:cTn id="37" dur="2000" fill="hold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55" dur="1000" fill="hold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38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2" fill="hold"/>
                                        <p:tgtEl>
                                          <p:spTgt spid="3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5" fill="hold"/>
                                        <p:tgtEl>
                                          <p:spTgt spid="3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6" grpId="0" build="p" bldLvl="5" animBg="1" advAuto="0"/>
      <p:bldP spid="378" grpId="0" animBg="1" advAuto="0"/>
      <p:bldP spid="378" grpId="1" animBg="1" advAuto="0"/>
      <p:bldP spid="379" grpId="0" animBg="1" advAuto="0"/>
      <p:bldP spid="380" grpId="0" animBg="1" advAuto="0"/>
      <p:bldP spid="382" grpId="0" animBg="1" advAuto="0"/>
      <p:bldP spid="382" grpId="1" animBg="1" advAuto="0"/>
      <p:bldP spid="384" grpId="0" animBg="1" advAuto="0"/>
      <p:bldP spid="384" grpId="1" animBg="1" advAuto="0"/>
      <p:bldP spid="385" grpId="0" build="p" bldLvl="5" animBg="1" advAuto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Property specification - Temporal Logic</a:t>
            </a:r>
          </a:p>
        </p:txBody>
      </p:sp>
      <p:sp>
        <p:nvSpPr>
          <p:cNvPr id="388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838200" y="1738543"/>
            <a:ext cx="10515600" cy="4351339"/>
          </a:xfrm>
          <a:prstGeom prst="rect">
            <a:avLst/>
          </a:prstGeom>
        </p:spPr>
        <p:txBody>
          <a:bodyPr/>
          <a:lstStyle/>
          <a:p>
            <a:pPr marL="101155" indent="-101155" defTabSz="242351">
              <a:lnSpc>
                <a:spcPct val="100000"/>
              </a:lnSpc>
              <a:spcBef>
                <a:spcPts val="1900"/>
              </a:spcBef>
              <a:buFontTx/>
              <a:defRPr sz="2065">
                <a:solidFill>
                  <a:srgbClr val="424242"/>
                </a:solidFill>
              </a:defRPr>
            </a:pPr>
            <a:r>
              <a:t>Extends </a:t>
            </a:r>
            <a:r>
              <a:rPr>
                <a:solidFill>
                  <a:srgbClr val="005493"/>
                </a:solidFill>
              </a:rPr>
              <a:t>propositional logic</a:t>
            </a:r>
            <a:r>
              <a:t> with </a:t>
            </a:r>
            <a:r>
              <a:rPr b="1"/>
              <a:t>temporal operators</a:t>
            </a:r>
            <a:r>
              <a:t> to refer to the behaviour over time:</a:t>
            </a:r>
          </a:p>
          <a:p>
            <a:pPr marL="625665" lvl="2" indent="-101155" defTabSz="242351">
              <a:lnSpc>
                <a:spcPct val="100000"/>
              </a:lnSpc>
              <a:spcBef>
                <a:spcPts val="1900"/>
              </a:spcBef>
              <a:buFontTx/>
              <a:defRPr sz="2065">
                <a:solidFill>
                  <a:srgbClr val="424242"/>
                </a:solidFill>
              </a:defRPr>
            </a:pPr>
            <a:r>
              <a:rPr>
                <a:solidFill>
                  <a:srgbClr val="005493"/>
                </a:solidFill>
              </a:rPr>
              <a:t>functional correctness</a:t>
            </a:r>
            <a:r>
              <a:t>: does the system behave as expected?</a:t>
            </a:r>
          </a:p>
          <a:p>
            <a:pPr marL="625665" lvl="2" indent="-101155" defTabSz="242351">
              <a:lnSpc>
                <a:spcPct val="100000"/>
              </a:lnSpc>
              <a:spcBef>
                <a:spcPts val="1900"/>
              </a:spcBef>
              <a:buFontTx/>
              <a:defRPr sz="2065">
                <a:solidFill>
                  <a:srgbClr val="424242"/>
                </a:solidFill>
              </a:defRPr>
            </a:pPr>
            <a:r>
              <a:rPr>
                <a:solidFill>
                  <a:srgbClr val="FF9300"/>
                </a:solidFill>
              </a:rPr>
              <a:t>reachability</a:t>
            </a:r>
            <a:r>
              <a:t>: is it possible to reach a particular state?</a:t>
            </a:r>
          </a:p>
          <a:p>
            <a:pPr marL="625665" lvl="2" indent="-101155" defTabSz="242351">
              <a:lnSpc>
                <a:spcPct val="100000"/>
              </a:lnSpc>
              <a:spcBef>
                <a:spcPts val="1900"/>
              </a:spcBef>
              <a:buFontTx/>
              <a:defRPr sz="2065">
                <a:solidFill>
                  <a:srgbClr val="424242"/>
                </a:solidFill>
              </a:defRPr>
            </a:pPr>
            <a:r>
              <a:rPr>
                <a:solidFill>
                  <a:srgbClr val="FF2600"/>
                </a:solidFill>
              </a:rPr>
              <a:t>safety</a:t>
            </a:r>
            <a:r>
              <a:t>: something bad never happens</a:t>
            </a:r>
          </a:p>
          <a:p>
            <a:pPr marL="625665" lvl="2" indent="-101155" defTabSz="242351">
              <a:lnSpc>
                <a:spcPct val="100000"/>
              </a:lnSpc>
              <a:spcBef>
                <a:spcPts val="1900"/>
              </a:spcBef>
              <a:buFontTx/>
              <a:defRPr sz="2065">
                <a:solidFill>
                  <a:srgbClr val="424242"/>
                </a:solidFill>
              </a:defRPr>
            </a:pPr>
            <a:r>
              <a:rPr>
                <a:solidFill>
                  <a:srgbClr val="009051"/>
                </a:solidFill>
              </a:rPr>
              <a:t>liveness</a:t>
            </a:r>
            <a:r>
              <a:t>: something good will eventually happen</a:t>
            </a:r>
          </a:p>
          <a:p>
            <a:pPr marL="625665" lvl="2" indent="-101155" defTabSz="242351">
              <a:lnSpc>
                <a:spcPct val="100000"/>
              </a:lnSpc>
              <a:spcBef>
                <a:spcPts val="1900"/>
              </a:spcBef>
              <a:buFontTx/>
              <a:defRPr sz="2065">
                <a:solidFill>
                  <a:srgbClr val="424242"/>
                </a:solidFill>
              </a:defRPr>
            </a:pPr>
            <a:r>
              <a:rPr>
                <a:solidFill>
                  <a:srgbClr val="FF2F92"/>
                </a:solidFill>
              </a:rPr>
              <a:t>fairness</a:t>
            </a:r>
            <a:r>
              <a:t>: can, under certain conditions, an event occur repeatedly?</a:t>
            </a:r>
          </a:p>
          <a:p>
            <a:pPr marL="625665" lvl="2" indent="-101155" defTabSz="242351">
              <a:lnSpc>
                <a:spcPct val="100000"/>
              </a:lnSpc>
              <a:spcBef>
                <a:spcPts val="1900"/>
              </a:spcBef>
              <a:buFontTx/>
              <a:defRPr sz="2065">
                <a:solidFill>
                  <a:srgbClr val="424242"/>
                </a:solidFill>
              </a:defRPr>
            </a:pPr>
            <a:r>
              <a:rPr>
                <a:solidFill>
                  <a:srgbClr val="0096FF"/>
                </a:solidFill>
              </a:rPr>
              <a:t>real-time properties</a:t>
            </a:r>
            <a:r>
              <a:t>: is the system acting on time? </a:t>
            </a:r>
          </a:p>
          <a:p>
            <a:pPr marL="625665" lvl="2" indent="-101155" defTabSz="242351">
              <a:lnSpc>
                <a:spcPct val="100000"/>
              </a:lnSpc>
              <a:spcBef>
                <a:spcPts val="1900"/>
              </a:spcBef>
              <a:buFontTx/>
              <a:defRPr sz="2065">
                <a:solidFill>
                  <a:srgbClr val="424242"/>
                </a:solidFill>
              </a:defRPr>
            </a:pPr>
            <a:r>
              <a:rPr>
                <a:solidFill>
                  <a:srgbClr val="531B93"/>
                </a:solidFill>
              </a:rPr>
              <a:t>probabilities</a:t>
            </a:r>
            <a:r>
              <a:t>: what is the probability of reaching a particular state within a certain time?</a:t>
            </a:r>
          </a:p>
        </p:txBody>
      </p:sp>
      <p:sp>
        <p:nvSpPr>
          <p:cNvPr id="38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18</a:t>
            </a:fld>
            <a:endParaRPr/>
          </a:p>
        </p:txBody>
      </p:sp>
      <p:sp>
        <p:nvSpPr>
          <p:cNvPr id="390" name="There are many different flavours of temporal logics…"/>
          <p:cNvSpPr txBox="1"/>
          <p:nvPr/>
        </p:nvSpPr>
        <p:spPr>
          <a:xfrm>
            <a:off x="735989" y="6219016"/>
            <a:ext cx="7001462" cy="4433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200">
                <a:solidFill>
                  <a:schemeClr val="accent5">
                    <a:satOff val="-3547"/>
                    <a:lumOff val="-10352"/>
                  </a:schemeClr>
                </a:solidFill>
                <a:latin typeface="Chalkboard"/>
                <a:ea typeface="Chalkboard"/>
                <a:cs typeface="Chalkboard"/>
                <a:sym typeface="Chalkboard"/>
              </a:defRPr>
            </a:lvl1pPr>
          </a:lstStyle>
          <a:p>
            <a:r>
              <a:t>There are many different flavours of temporal logics…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8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3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8" grpId="0" build="p" bldLvl="5" animBg="1" advAuto="0"/>
      <p:bldP spid="390" grpId="0" animBg="1" advAuto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Properties over states or executions</a:t>
            </a:r>
          </a:p>
        </p:txBody>
      </p:sp>
      <p:sp>
        <p:nvSpPr>
          <p:cNvPr id="393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46184" indent="-246184" defTabSz="410765">
              <a:lnSpc>
                <a:spcPct val="100000"/>
              </a:lnSpc>
              <a:spcBef>
                <a:spcPts val="3300"/>
              </a:spcBef>
              <a:buFontTx/>
              <a:defRPr sz="2700">
                <a:solidFill>
                  <a:srgbClr val="747474"/>
                </a:solidFill>
              </a:defRPr>
            </a:pPr>
            <a:r>
              <a:rPr>
                <a:solidFill>
                  <a:srgbClr val="424242"/>
                </a:solidFill>
              </a:rPr>
              <a:t>To describe a property that should hold on a</a:t>
            </a:r>
            <a:r>
              <a:t> </a:t>
            </a:r>
            <a:r>
              <a:rPr>
                <a:solidFill>
                  <a:srgbClr val="009051"/>
                </a:solidFill>
              </a:rPr>
              <a:t>state</a:t>
            </a:r>
            <a:r>
              <a:t> </a:t>
            </a:r>
            <a:r>
              <a:rPr>
                <a:solidFill>
                  <a:srgbClr val="424242"/>
                </a:solidFill>
              </a:rPr>
              <a:t>you only need </a:t>
            </a:r>
            <a:r>
              <a:rPr>
                <a:solidFill>
                  <a:srgbClr val="009051"/>
                </a:solidFill>
              </a:rPr>
              <a:t>propositional logic</a:t>
            </a:r>
            <a:r>
              <a:t>.</a:t>
            </a:r>
          </a:p>
          <a:p>
            <a:pPr marL="246184" indent="-246184" defTabSz="410765">
              <a:lnSpc>
                <a:spcPct val="100000"/>
              </a:lnSpc>
              <a:spcBef>
                <a:spcPts val="3300"/>
              </a:spcBef>
              <a:buFontTx/>
              <a:defRPr sz="2700">
                <a:solidFill>
                  <a:srgbClr val="747474"/>
                </a:solidFill>
              </a:defRPr>
            </a:pPr>
            <a:r>
              <a:rPr>
                <a:solidFill>
                  <a:srgbClr val="424242"/>
                </a:solidFill>
              </a:rPr>
              <a:t>To express properties that concern </a:t>
            </a:r>
            <a:r>
              <a:rPr>
                <a:solidFill>
                  <a:srgbClr val="FF2F92"/>
                </a:solidFill>
              </a:rPr>
              <a:t>executions</a:t>
            </a:r>
            <a:r>
              <a:t> </a:t>
            </a:r>
            <a:r>
              <a:rPr>
                <a:solidFill>
                  <a:srgbClr val="424242"/>
                </a:solidFill>
              </a:rPr>
              <a:t>you need additional</a:t>
            </a:r>
            <a:r>
              <a:t> </a:t>
            </a:r>
            <a:r>
              <a:rPr>
                <a:solidFill>
                  <a:srgbClr val="FF2F92"/>
                </a:solidFill>
              </a:rPr>
              <a:t>temporal</a:t>
            </a:r>
            <a:r>
              <a:t> </a:t>
            </a:r>
            <a:r>
              <a:rPr>
                <a:solidFill>
                  <a:srgbClr val="424242"/>
                </a:solidFill>
              </a:rPr>
              <a:t>operators.</a:t>
            </a:r>
          </a:p>
          <a:p>
            <a:pPr marL="246184" indent="-246184" defTabSz="410765">
              <a:lnSpc>
                <a:spcPct val="100000"/>
              </a:lnSpc>
              <a:spcBef>
                <a:spcPts val="3300"/>
              </a:spcBef>
              <a:buFontTx/>
              <a:defRPr sz="2700">
                <a:solidFill>
                  <a:srgbClr val="747474"/>
                </a:solidFill>
              </a:defRPr>
            </a:pPr>
            <a:r>
              <a:rPr>
                <a:solidFill>
                  <a:srgbClr val="424242"/>
                </a:solidFill>
              </a:rPr>
              <a:t>In LTL, when we talk about</a:t>
            </a:r>
            <a:r>
              <a:t> </a:t>
            </a:r>
            <a:r>
              <a:rPr>
                <a:solidFill>
                  <a:srgbClr val="0096FF"/>
                </a:solidFill>
              </a:rPr>
              <a:t>linear</a:t>
            </a:r>
            <a:r>
              <a:t> </a:t>
            </a:r>
            <a:r>
              <a:rPr>
                <a:solidFill>
                  <a:srgbClr val="424242"/>
                </a:solidFill>
              </a:rPr>
              <a:t>we think about one execution path.</a:t>
            </a:r>
          </a:p>
        </p:txBody>
      </p:sp>
      <p:sp>
        <p:nvSpPr>
          <p:cNvPr id="39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19</a:t>
            </a:fld>
            <a:endParaRPr/>
          </a:p>
        </p:txBody>
      </p:sp>
      <p:sp>
        <p:nvSpPr>
          <p:cNvPr id="395" name="discrete"/>
          <p:cNvSpPr txBox="1"/>
          <p:nvPr/>
        </p:nvSpPr>
        <p:spPr>
          <a:xfrm>
            <a:off x="4732672" y="5472509"/>
            <a:ext cx="1396121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5718" tIns="35718" rIns="35718" bIns="35718" anchor="b">
            <a:spAutoFit/>
          </a:bodyPr>
          <a:lstStyle>
            <a:lvl1pPr algn="ctr" defTabSz="410765">
              <a:defRPr sz="2800">
                <a:solidFill>
                  <a:srgbClr val="0096FF"/>
                </a:solidFill>
                <a:latin typeface="Chalkboard"/>
                <a:ea typeface="Chalkboard"/>
                <a:cs typeface="Chalkboard"/>
                <a:sym typeface="Chalkboard"/>
              </a:defRPr>
            </a:lvl1pPr>
          </a:lstStyle>
          <a:p>
            <a:r>
              <a:t>discrete</a:t>
            </a:r>
          </a:p>
        </p:txBody>
      </p:sp>
      <p:pic>
        <p:nvPicPr>
          <p:cNvPr id="396" name="Line Line" descr="Line Line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2528092" y="5165123"/>
            <a:ext cx="7130826" cy="339816"/>
          </a:xfrm>
          <a:prstGeom prst="rect">
            <a:avLst/>
          </a:prstGeom>
        </p:spPr>
      </p:pic>
      <p:pic>
        <p:nvPicPr>
          <p:cNvPr id="398" name="Line Line" descr="Line Line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 rot="21485541">
            <a:off x="3309049" y="5175013"/>
            <a:ext cx="73684" cy="341435"/>
          </a:xfrm>
          <a:prstGeom prst="rect">
            <a:avLst/>
          </a:prstGeom>
        </p:spPr>
      </p:pic>
      <p:pic>
        <p:nvPicPr>
          <p:cNvPr id="400" name="Line Line" descr="Line Line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 rot="21485541">
            <a:off x="4015045" y="5174350"/>
            <a:ext cx="73683" cy="341435"/>
          </a:xfrm>
          <a:prstGeom prst="rect">
            <a:avLst/>
          </a:prstGeom>
        </p:spPr>
      </p:pic>
      <p:pic>
        <p:nvPicPr>
          <p:cNvPr id="402" name="Line Line" descr="Line Line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 rot="21485541">
            <a:off x="4747279" y="5174350"/>
            <a:ext cx="73684" cy="341435"/>
          </a:xfrm>
          <a:prstGeom prst="rect">
            <a:avLst/>
          </a:prstGeom>
        </p:spPr>
      </p:pic>
      <p:pic>
        <p:nvPicPr>
          <p:cNvPr id="404" name="Line Line" descr="Line Line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 rot="21485541">
            <a:off x="5461654" y="5174350"/>
            <a:ext cx="73684" cy="341435"/>
          </a:xfrm>
          <a:prstGeom prst="rect">
            <a:avLst/>
          </a:prstGeom>
        </p:spPr>
      </p:pic>
      <p:pic>
        <p:nvPicPr>
          <p:cNvPr id="406" name="Line Line" descr="Line Line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 rot="21485541">
            <a:off x="6193888" y="5174350"/>
            <a:ext cx="73684" cy="341435"/>
          </a:xfrm>
          <a:prstGeom prst="rect">
            <a:avLst/>
          </a:prstGeom>
        </p:spPr>
      </p:pic>
      <p:pic>
        <p:nvPicPr>
          <p:cNvPr id="408" name="Line Line" descr="Line Line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 rot="21485541">
            <a:off x="6926123" y="5174350"/>
            <a:ext cx="73684" cy="341435"/>
          </a:xfrm>
          <a:prstGeom prst="rect">
            <a:avLst/>
          </a:prstGeom>
        </p:spPr>
      </p:pic>
      <p:pic>
        <p:nvPicPr>
          <p:cNvPr id="410" name="Line Line" descr="Line Line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 rot="21485541">
            <a:off x="7604779" y="5174350"/>
            <a:ext cx="73684" cy="341435"/>
          </a:xfrm>
          <a:prstGeom prst="rect">
            <a:avLst/>
          </a:prstGeom>
        </p:spPr>
      </p:pic>
      <p:pic>
        <p:nvPicPr>
          <p:cNvPr id="412" name="Line Line" descr="Line Line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 rot="21485541">
            <a:off x="8337014" y="5174350"/>
            <a:ext cx="73683" cy="34143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9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" grpId="0" build="p" bldLvl="5" animBg="1" advAuto="0"/>
      <p:bldP spid="395" grpId="0" animBg="1" advAuto="0"/>
      <p:bldP spid="396" grpId="0" animBg="1" advAuto="0"/>
      <p:bldP spid="398" grpId="0" animBg="1" advAuto="0"/>
      <p:bldP spid="400" grpId="0" animBg="1" advAuto="0"/>
      <p:bldP spid="402" grpId="0" animBg="1" advAuto="0"/>
      <p:bldP spid="404" grpId="0" animBg="1" advAuto="0"/>
      <p:bldP spid="406" grpId="0" animBg="1" advAuto="0"/>
      <p:bldP spid="408" grpId="0" animBg="1" advAuto="0"/>
      <p:bldP spid="410" grpId="0" animBg="1" advAuto="0"/>
      <p:bldP spid="412" grpId="0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Structure of the lecture</a:t>
            </a:r>
          </a:p>
        </p:txBody>
      </p:sp>
      <p:sp>
        <p:nvSpPr>
          <p:cNvPr id="118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r>
              <a:t>Links between </a:t>
            </a:r>
            <a:r>
              <a:rPr>
                <a:solidFill>
                  <a:srgbClr val="FF2600"/>
                </a:solidFill>
              </a:rPr>
              <a:t>Systems Biology </a:t>
            </a:r>
            <a:r>
              <a:rPr sz="2400"/>
              <a:t>and </a:t>
            </a:r>
            <a:r>
              <a:rPr>
                <a:solidFill>
                  <a:srgbClr val="0096FF"/>
                </a:solidFill>
              </a:rPr>
              <a:t>Computer Science</a:t>
            </a:r>
            <a:r>
              <a:t> </a:t>
            </a:r>
          </a:p>
          <a:p>
            <a:pPr marL="653142" lvl="1" indent="-195942"/>
            <a:r>
              <a:rPr sz="2400"/>
              <a:t>Some key CS notions</a:t>
            </a:r>
          </a:p>
          <a:p>
            <a:r>
              <a:rPr>
                <a:solidFill>
                  <a:srgbClr val="005493"/>
                </a:solidFill>
              </a:rPr>
              <a:t>Model checking </a:t>
            </a:r>
            <a:r>
              <a:t>- intuition and main idea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Modelling, Logics and formal reasoning</a:t>
            </a:r>
          </a:p>
          <a:p>
            <a:r>
              <a:rPr>
                <a:solidFill>
                  <a:srgbClr val="FF9300"/>
                </a:solidFill>
              </a:rPr>
              <a:t>Challenges</a:t>
            </a:r>
            <a:r>
              <a:t> and </a:t>
            </a:r>
            <a:r>
              <a:rPr>
                <a:solidFill>
                  <a:srgbClr val="008F00"/>
                </a:solidFill>
              </a:rPr>
              <a:t>future directions</a:t>
            </a:r>
          </a:p>
          <a:p>
            <a:r>
              <a:rPr>
                <a:solidFill>
                  <a:srgbClr val="942193"/>
                </a:solidFill>
              </a:rPr>
              <a:t>Alternative logic-based techniques</a:t>
            </a:r>
            <a:r>
              <a:t> in the absence of a model (example)</a:t>
            </a:r>
          </a:p>
        </p:txBody>
      </p:sp>
      <p:sp>
        <p:nvSpPr>
          <p:cNvPr id="11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172418" y="6414760"/>
            <a:ext cx="181382" cy="24830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Linear Temporal Logic (LTL)</a:t>
            </a:r>
          </a:p>
        </p:txBody>
      </p:sp>
      <p:sp>
        <p:nvSpPr>
          <p:cNvPr id="416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313869" cy="4351338"/>
          </a:xfrm>
          <a:prstGeom prst="rect">
            <a:avLst/>
          </a:prstGeom>
        </p:spPr>
        <p:txBody>
          <a:bodyPr/>
          <a:lstStyle/>
          <a:p>
            <a:pPr marL="135128" indent="-135128" defTabSz="312181">
              <a:lnSpc>
                <a:spcPct val="50000"/>
              </a:lnSpc>
              <a:spcBef>
                <a:spcPts val="2500"/>
              </a:spcBef>
              <a:buSzPct val="125000"/>
              <a:buFontTx/>
              <a:defRPr sz="2660">
                <a:solidFill>
                  <a:srgbClr val="747474"/>
                </a:solidFill>
              </a:defRPr>
            </a:pPr>
            <a:r>
              <a:rPr>
                <a:solidFill>
                  <a:srgbClr val="FF2600"/>
                </a:solidFill>
              </a:rPr>
              <a:t>Atomic propositions</a:t>
            </a:r>
            <a:r>
              <a:t> </a:t>
            </a:r>
            <a:r>
              <a:rPr>
                <a:solidFill>
                  <a:srgbClr val="424242"/>
                </a:solidFill>
              </a:rPr>
              <a:t>are valid formulae.</a:t>
            </a:r>
          </a:p>
          <a:p>
            <a:pPr marL="135128" indent="-135128" defTabSz="312181">
              <a:lnSpc>
                <a:spcPct val="50000"/>
              </a:lnSpc>
              <a:spcBef>
                <a:spcPts val="2500"/>
              </a:spcBef>
              <a:buSzPct val="125000"/>
              <a:buFontTx/>
              <a:defRPr sz="2660">
                <a:solidFill>
                  <a:srgbClr val="747474"/>
                </a:solidFill>
              </a:defRPr>
            </a:pPr>
            <a:r>
              <a:rPr>
                <a:solidFill>
                  <a:srgbClr val="424242"/>
                </a:solidFill>
              </a:rPr>
              <a:t>If</a:t>
            </a:r>
            <a:r>
              <a:t> </a:t>
            </a:r>
            <a:r>
              <a:rPr>
                <a:solidFill>
                  <a:srgbClr val="005493"/>
                </a:solidFill>
              </a:rPr>
              <a:t>p</a:t>
            </a:r>
            <a:r>
              <a:t> </a:t>
            </a:r>
            <a:r>
              <a:rPr>
                <a:solidFill>
                  <a:srgbClr val="424242"/>
                </a:solidFill>
              </a:rPr>
              <a:t>and </a:t>
            </a:r>
            <a:r>
              <a:rPr>
                <a:solidFill>
                  <a:srgbClr val="005493"/>
                </a:solidFill>
              </a:rPr>
              <a:t>q</a:t>
            </a:r>
            <a:r>
              <a:t> </a:t>
            </a:r>
            <a:r>
              <a:rPr>
                <a:solidFill>
                  <a:srgbClr val="424242"/>
                </a:solidFill>
              </a:rPr>
              <a:t>are valid formulae, then so are:</a:t>
            </a:r>
          </a:p>
          <a:p>
            <a:pPr marL="472947" lvl="1" indent="-135127" defTabSz="312181">
              <a:lnSpc>
                <a:spcPct val="50000"/>
              </a:lnSpc>
              <a:spcBef>
                <a:spcPts val="2500"/>
              </a:spcBef>
              <a:buFontTx/>
              <a:buAutoNum type="arabicPeriod"/>
              <a:defRPr sz="2660">
                <a:solidFill>
                  <a:srgbClr val="005493"/>
                </a:solidFill>
              </a:defRPr>
            </a:pPr>
            <a:r>
              <a:t> ☐p </a:t>
            </a:r>
          </a:p>
          <a:p>
            <a:pPr marL="472947" lvl="1" indent="-135127" defTabSz="312181">
              <a:lnSpc>
                <a:spcPct val="50000"/>
              </a:lnSpc>
              <a:spcBef>
                <a:spcPts val="2500"/>
              </a:spcBef>
              <a:buFontTx/>
              <a:buAutoNum type="arabicPeriod"/>
              <a:defRPr sz="2660">
                <a:solidFill>
                  <a:srgbClr val="005493"/>
                </a:solidFill>
              </a:defRPr>
            </a:pPr>
            <a:r>
              <a:t> ◇p</a:t>
            </a:r>
          </a:p>
          <a:p>
            <a:pPr marL="472947" lvl="1" indent="-135127" defTabSz="312181">
              <a:lnSpc>
                <a:spcPct val="50000"/>
              </a:lnSpc>
              <a:spcBef>
                <a:spcPts val="2500"/>
              </a:spcBef>
              <a:buFontTx/>
              <a:buAutoNum type="arabicPeriod"/>
              <a:defRPr sz="2660">
                <a:solidFill>
                  <a:srgbClr val="005493"/>
                </a:solidFill>
              </a:defRPr>
            </a:pPr>
            <a:r>
              <a:t> Xp</a:t>
            </a:r>
          </a:p>
          <a:p>
            <a:pPr marL="472947" lvl="1" indent="-135127" defTabSz="312181">
              <a:lnSpc>
                <a:spcPct val="60000"/>
              </a:lnSpc>
              <a:spcBef>
                <a:spcPts val="2500"/>
              </a:spcBef>
              <a:buFontTx/>
              <a:buAutoNum type="arabicPeriod"/>
              <a:defRPr sz="2660">
                <a:solidFill>
                  <a:srgbClr val="005493"/>
                </a:solidFill>
              </a:defRPr>
            </a:pPr>
            <a:r>
              <a:t> p U q</a:t>
            </a:r>
          </a:p>
          <a:p>
            <a:pPr marL="135128" indent="-135128" defTabSz="312181">
              <a:lnSpc>
                <a:spcPct val="100000"/>
              </a:lnSpc>
              <a:spcBef>
                <a:spcPts val="2500"/>
              </a:spcBef>
              <a:buClr>
                <a:srgbClr val="797979"/>
              </a:buClr>
              <a:buSzPct val="125000"/>
              <a:buFontTx/>
              <a:defRPr sz="2660">
                <a:solidFill>
                  <a:srgbClr val="005493"/>
                </a:solidFill>
              </a:defRPr>
            </a:pPr>
            <a:r>
              <a:rPr>
                <a:solidFill>
                  <a:srgbClr val="424242"/>
                </a:solidFill>
              </a:rPr>
              <a:t>New formulae can be obtained through application of Boolean operators</a:t>
            </a:r>
            <a:r>
              <a:rPr>
                <a:solidFill>
                  <a:srgbClr val="797979"/>
                </a:solidFill>
              </a:rPr>
              <a:t> </a:t>
            </a:r>
            <a:r>
              <a:t>¬ (not), ⋀ (and), ∨ (or), → (implies), ↔ (equivalence)</a:t>
            </a:r>
          </a:p>
        </p:txBody>
      </p:sp>
      <p:sp>
        <p:nvSpPr>
          <p:cNvPr id="4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20</a:t>
            </a:fld>
            <a:endParaRPr/>
          </a:p>
        </p:txBody>
      </p:sp>
      <p:sp>
        <p:nvSpPr>
          <p:cNvPr id="418" name="There are variations…"/>
          <p:cNvSpPr txBox="1"/>
          <p:nvPr/>
        </p:nvSpPr>
        <p:spPr>
          <a:xfrm>
            <a:off x="8781202" y="3082510"/>
            <a:ext cx="2388542" cy="6929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100" i="1">
                <a:solidFill>
                  <a:srgbClr val="0096FF"/>
                </a:solidFill>
              </a:defRPr>
            </a:pPr>
            <a:r>
              <a:t>There are variations </a:t>
            </a:r>
          </a:p>
          <a:p>
            <a:pPr>
              <a:defRPr sz="2100" i="1">
                <a:solidFill>
                  <a:srgbClr val="0096FF"/>
                </a:solidFill>
              </a:defRPr>
            </a:pPr>
            <a:r>
              <a:t>in syntax…</a:t>
            </a:r>
          </a:p>
        </p:txBody>
      </p:sp>
      <p:sp>
        <p:nvSpPr>
          <p:cNvPr id="419" name="always p"/>
          <p:cNvSpPr txBox="1"/>
          <p:nvPr/>
        </p:nvSpPr>
        <p:spPr>
          <a:xfrm>
            <a:off x="3122082" y="3018616"/>
            <a:ext cx="1185973" cy="392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i="1"/>
            </a:lvl1pPr>
          </a:lstStyle>
          <a:p>
            <a:r>
              <a:t>always p</a:t>
            </a:r>
          </a:p>
        </p:txBody>
      </p:sp>
      <p:sp>
        <p:nvSpPr>
          <p:cNvPr id="420" name="eventually p"/>
          <p:cNvSpPr txBox="1"/>
          <p:nvPr/>
        </p:nvSpPr>
        <p:spPr>
          <a:xfrm>
            <a:off x="3127162" y="3602816"/>
            <a:ext cx="1600310" cy="3924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i="1"/>
            </a:lvl1pPr>
          </a:lstStyle>
          <a:p>
            <a:r>
              <a:t>eventually p</a:t>
            </a:r>
          </a:p>
        </p:txBody>
      </p:sp>
      <p:sp>
        <p:nvSpPr>
          <p:cNvPr id="421" name="next p"/>
          <p:cNvSpPr txBox="1"/>
          <p:nvPr/>
        </p:nvSpPr>
        <p:spPr>
          <a:xfrm>
            <a:off x="3137322" y="4187016"/>
            <a:ext cx="860784" cy="3924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i="1"/>
            </a:lvl1pPr>
          </a:lstStyle>
          <a:p>
            <a:r>
              <a:t>next p</a:t>
            </a:r>
          </a:p>
        </p:txBody>
      </p:sp>
      <p:sp>
        <p:nvSpPr>
          <p:cNvPr id="422" name="p until q"/>
          <p:cNvSpPr txBox="1"/>
          <p:nvPr/>
        </p:nvSpPr>
        <p:spPr>
          <a:xfrm>
            <a:off x="3126696" y="4739014"/>
            <a:ext cx="1176745" cy="392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i="1"/>
            </a:lvl1pPr>
          </a:lstStyle>
          <a:p>
            <a:r>
              <a:t>p until q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4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4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4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4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4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6" grpId="0" build="p" bldLvl="5" animBg="1" advAuto="0"/>
      <p:bldP spid="418" grpId="0" animBg="1" advAuto="0"/>
      <p:bldP spid="419" grpId="0" animBg="1" advAuto="0"/>
      <p:bldP spid="420" grpId="0" animBg="1" advAuto="0"/>
      <p:bldP spid="421" grpId="0" animBg="1" advAuto="0"/>
      <p:bldP spid="422" grpId="0" animBg="1" advAuto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Illustrating the semantics</a:t>
            </a:r>
          </a:p>
        </p:txBody>
      </p:sp>
      <p:sp>
        <p:nvSpPr>
          <p:cNvPr id="4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21</a:t>
            </a:fld>
            <a:endParaRPr/>
          </a:p>
        </p:txBody>
      </p:sp>
      <p:graphicFrame>
        <p:nvGraphicFramePr>
          <p:cNvPr id="426" name="Table"/>
          <p:cNvGraphicFramePr/>
          <p:nvPr/>
        </p:nvGraphicFramePr>
        <p:xfrm>
          <a:off x="2854523" y="1973460"/>
          <a:ext cx="6139849" cy="505221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5116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6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16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16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16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16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165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165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1165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165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271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7059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505221">
                <a:tc>
                  <a:txBody>
                    <a:bodyPr/>
                    <a:lstStyle/>
                    <a:p>
                      <a:pPr algn="ctr" defTabSz="321468">
                        <a:defRPr sz="1800"/>
                      </a:pPr>
                      <a:r>
                        <a:rPr sz="2200">
                          <a:solidFill>
                            <a:srgbClr val="005493"/>
                          </a:solidFill>
                          <a:latin typeface="Chalkboard"/>
                          <a:ea typeface="Chalkboard"/>
                          <a:cs typeface="Chalkboard"/>
                          <a:sym typeface="Chalkboard"/>
                        </a:rPr>
                        <a:t>S0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321468">
                        <a:defRPr sz="1800"/>
                      </a:pPr>
                      <a:r>
                        <a:rPr sz="2200">
                          <a:solidFill>
                            <a:srgbClr val="005493"/>
                          </a:solidFill>
                          <a:latin typeface="Chalkboard"/>
                          <a:ea typeface="Chalkboard"/>
                          <a:cs typeface="Chalkboard"/>
                          <a:sym typeface="Chalkboard"/>
                        </a:rPr>
                        <a:t>S1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321468">
                        <a:defRPr sz="1800"/>
                      </a:pPr>
                      <a:r>
                        <a:rPr sz="2200">
                          <a:solidFill>
                            <a:srgbClr val="005493"/>
                          </a:solidFill>
                          <a:latin typeface="Chalkboard"/>
                          <a:ea typeface="Chalkboard"/>
                          <a:cs typeface="Chalkboard"/>
                          <a:sym typeface="Chalkboard"/>
                        </a:rPr>
                        <a:t>S2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321468">
                        <a:defRPr sz="1800"/>
                      </a:pPr>
                      <a:r>
                        <a:rPr sz="2200">
                          <a:solidFill>
                            <a:srgbClr val="005493"/>
                          </a:solidFill>
                          <a:latin typeface="Chalkboard"/>
                          <a:ea typeface="Chalkboard"/>
                          <a:cs typeface="Chalkboard"/>
                          <a:sym typeface="Chalkboard"/>
                        </a:rPr>
                        <a:t>S3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321468">
                        <a:defRPr sz="1800"/>
                      </a:pPr>
                      <a:r>
                        <a:rPr sz="2200">
                          <a:solidFill>
                            <a:srgbClr val="005493"/>
                          </a:solidFill>
                          <a:latin typeface="Chalkboard"/>
                          <a:ea typeface="Chalkboard"/>
                          <a:cs typeface="Chalkboard"/>
                          <a:sym typeface="Chalkboard"/>
                        </a:rPr>
                        <a:t>S4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321468">
                        <a:defRPr sz="1800"/>
                      </a:pPr>
                      <a:r>
                        <a:rPr sz="2200">
                          <a:solidFill>
                            <a:srgbClr val="005493"/>
                          </a:solidFill>
                          <a:latin typeface="Chalkboard"/>
                          <a:ea typeface="Chalkboard"/>
                          <a:cs typeface="Chalkboard"/>
                          <a:sym typeface="Chalkboard"/>
                        </a:rPr>
                        <a:t>S5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321468">
                        <a:defRPr sz="1800"/>
                      </a:pPr>
                      <a:r>
                        <a:rPr sz="2200">
                          <a:solidFill>
                            <a:srgbClr val="005493"/>
                          </a:solidFill>
                          <a:latin typeface="Chalkboard"/>
                          <a:ea typeface="Chalkboard"/>
                          <a:cs typeface="Chalkboard"/>
                          <a:sym typeface="Chalkboard"/>
                        </a:rPr>
                        <a:t>S6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321468">
                        <a:defRPr sz="1800"/>
                      </a:pPr>
                      <a:r>
                        <a:rPr sz="2200">
                          <a:solidFill>
                            <a:srgbClr val="005493"/>
                          </a:solidFill>
                          <a:latin typeface="Chalkboard"/>
                          <a:ea typeface="Chalkboard"/>
                          <a:cs typeface="Chalkboard"/>
                          <a:sym typeface="Chalkboard"/>
                        </a:rPr>
                        <a:t>S7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321468">
                        <a:defRPr sz="1800"/>
                      </a:pPr>
                      <a:r>
                        <a:rPr sz="2200">
                          <a:solidFill>
                            <a:srgbClr val="005493"/>
                          </a:solidFill>
                          <a:latin typeface="Chalkboard"/>
                          <a:ea typeface="Chalkboard"/>
                          <a:cs typeface="Chalkboard"/>
                          <a:sym typeface="Chalkboard"/>
                        </a:rPr>
                        <a:t>S8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321468">
                        <a:defRPr sz="1800"/>
                      </a:pPr>
                      <a:r>
                        <a:rPr sz="2200">
                          <a:solidFill>
                            <a:srgbClr val="005493"/>
                          </a:solidFill>
                          <a:latin typeface="Chalkboard"/>
                          <a:ea typeface="Chalkboard"/>
                          <a:cs typeface="Chalkboard"/>
                          <a:sym typeface="Chalkboard"/>
                        </a:rPr>
                        <a:t>S9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321468">
                        <a:defRPr sz="1800"/>
                      </a:pPr>
                      <a:r>
                        <a:rPr sz="2200">
                          <a:solidFill>
                            <a:srgbClr val="005493"/>
                          </a:solidFill>
                          <a:latin typeface="Chalkboard"/>
                          <a:ea typeface="Chalkboard"/>
                          <a:cs typeface="Chalkboard"/>
                          <a:sym typeface="Chalkboard"/>
                        </a:rPr>
                        <a:t>S10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321468">
                        <a:defRPr sz="1800"/>
                      </a:pPr>
                      <a:r>
                        <a:rPr sz="2200">
                          <a:solidFill>
                            <a:srgbClr val="005493"/>
                          </a:solidFill>
                          <a:latin typeface="Chalkboard"/>
                          <a:ea typeface="Chalkboard"/>
                          <a:cs typeface="Chalkboard"/>
                          <a:sym typeface="Chalkboard"/>
                        </a:rPr>
                        <a:t>...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27" name="Table"/>
          <p:cNvGraphicFramePr/>
          <p:nvPr/>
        </p:nvGraphicFramePr>
        <p:xfrm>
          <a:off x="2854523" y="2598539"/>
          <a:ext cx="6139848" cy="505221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5116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6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16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16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16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16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165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165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1165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165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95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6373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505221">
                <a:tc>
                  <a:txBody>
                    <a:bodyPr/>
                    <a:lstStyle/>
                    <a:p>
                      <a:pPr algn="ctr" defTabSz="321468">
                        <a:defRPr sz="1800"/>
                      </a:pPr>
                      <a:r>
                        <a:rPr sz="2200">
                          <a:solidFill>
                            <a:srgbClr val="531B93"/>
                          </a:solidFill>
                          <a:latin typeface="Chalkboard"/>
                          <a:ea typeface="Chalkboard"/>
                          <a:cs typeface="Chalkboard"/>
                          <a:sym typeface="Chalkboard"/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321468">
                        <a:defRPr sz="1800"/>
                      </a:pPr>
                      <a:r>
                        <a:rPr sz="2200">
                          <a:solidFill>
                            <a:srgbClr val="531B93"/>
                          </a:solidFill>
                          <a:latin typeface="Chalkboard"/>
                          <a:ea typeface="Chalkboard"/>
                          <a:cs typeface="Chalkboard"/>
                          <a:sym typeface="Chalkboard"/>
                        </a:rPr>
                        <a:t>.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321468">
                        <a:defRPr sz="1800"/>
                      </a:pPr>
                      <a:r>
                        <a:rPr sz="2200">
                          <a:solidFill>
                            <a:srgbClr val="531B93"/>
                          </a:solidFill>
                          <a:latin typeface="Chalkboard"/>
                          <a:ea typeface="Chalkboard"/>
                          <a:cs typeface="Chalkboard"/>
                          <a:sym typeface="Chalkboard"/>
                        </a:rPr>
                        <a:t>.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321468">
                        <a:defRPr sz="1800"/>
                      </a:pPr>
                      <a:r>
                        <a:rPr sz="2200">
                          <a:solidFill>
                            <a:srgbClr val="531B93"/>
                          </a:solidFill>
                          <a:latin typeface="Chalkboard"/>
                          <a:ea typeface="Chalkboard"/>
                          <a:cs typeface="Chalkboard"/>
                          <a:sym typeface="Chalkboard"/>
                        </a:rPr>
                        <a:t>.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321468">
                        <a:defRPr sz="1800"/>
                      </a:pPr>
                      <a:r>
                        <a:rPr sz="2200">
                          <a:solidFill>
                            <a:srgbClr val="531B93"/>
                          </a:solidFill>
                          <a:latin typeface="Chalkboard"/>
                          <a:ea typeface="Chalkboard"/>
                          <a:cs typeface="Chalkboard"/>
                          <a:sym typeface="Chalkboard"/>
                        </a:rPr>
                        <a:t>.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321468">
                        <a:defRPr sz="1800"/>
                      </a:pPr>
                      <a:r>
                        <a:rPr sz="2200">
                          <a:solidFill>
                            <a:srgbClr val="531B93"/>
                          </a:solidFill>
                          <a:latin typeface="Chalkboard"/>
                          <a:ea typeface="Chalkboard"/>
                          <a:cs typeface="Chalkboard"/>
                          <a:sym typeface="Chalkboard"/>
                        </a:rPr>
                        <a:t>.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321468">
                        <a:defRPr sz="1800"/>
                      </a:pPr>
                      <a:r>
                        <a:rPr sz="2200">
                          <a:solidFill>
                            <a:srgbClr val="531B93"/>
                          </a:solidFill>
                          <a:latin typeface="Chalkboard"/>
                          <a:ea typeface="Chalkboard"/>
                          <a:cs typeface="Chalkboard"/>
                          <a:sym typeface="Chalkboard"/>
                        </a:rPr>
                        <a:t>.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321468">
                        <a:defRPr sz="1800"/>
                      </a:pPr>
                      <a:r>
                        <a:rPr sz="2200">
                          <a:solidFill>
                            <a:srgbClr val="531B93"/>
                          </a:solidFill>
                          <a:latin typeface="Chalkboard"/>
                          <a:ea typeface="Chalkboard"/>
                          <a:cs typeface="Chalkboard"/>
                          <a:sym typeface="Chalkboard"/>
                        </a:rPr>
                        <a:t>.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321468">
                        <a:defRPr sz="1800"/>
                      </a:pPr>
                      <a:r>
                        <a:rPr sz="2200">
                          <a:solidFill>
                            <a:srgbClr val="531B93"/>
                          </a:solidFill>
                          <a:latin typeface="Chalkboard"/>
                          <a:ea typeface="Chalkboard"/>
                          <a:cs typeface="Chalkboard"/>
                          <a:sym typeface="Chalkboard"/>
                        </a:rPr>
                        <a:t>.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321468">
                        <a:defRPr sz="1800"/>
                      </a:pPr>
                      <a:r>
                        <a:rPr sz="2200">
                          <a:solidFill>
                            <a:srgbClr val="531B93"/>
                          </a:solidFill>
                          <a:latin typeface="Chalkboard"/>
                          <a:ea typeface="Chalkboard"/>
                          <a:cs typeface="Chalkboard"/>
                          <a:sym typeface="Chalkboard"/>
                        </a:rPr>
                        <a:t>.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321468">
                        <a:defRPr sz="1800"/>
                      </a:pPr>
                      <a:r>
                        <a:rPr sz="2200">
                          <a:solidFill>
                            <a:srgbClr val="531B93"/>
                          </a:solidFill>
                          <a:latin typeface="Chalkboard"/>
                          <a:ea typeface="Chalkboard"/>
                          <a:cs typeface="Chalkboard"/>
                          <a:sym typeface="Chalkboard"/>
                        </a:rPr>
                        <a:t>.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321468">
                        <a:defRPr sz="1800"/>
                      </a:pPr>
                      <a:r>
                        <a:rPr sz="2200">
                          <a:solidFill>
                            <a:srgbClr val="531B93"/>
                          </a:solidFill>
                          <a:latin typeface="Chalkboard"/>
                          <a:ea typeface="Chalkboard"/>
                          <a:cs typeface="Chalkboard"/>
                          <a:sym typeface="Chalkboard"/>
                        </a:rPr>
                        <a:t>...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28" name="Table"/>
          <p:cNvGraphicFramePr/>
          <p:nvPr/>
        </p:nvGraphicFramePr>
        <p:xfrm>
          <a:off x="2854523" y="3259335"/>
          <a:ext cx="6139848" cy="505221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5116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6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16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16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16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16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165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165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1165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165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4986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7344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505221">
                <a:tc>
                  <a:txBody>
                    <a:bodyPr/>
                    <a:lstStyle/>
                    <a:p>
                      <a:pPr algn="ctr" defTabSz="321468">
                        <a:defRPr sz="1800"/>
                      </a:pPr>
                      <a:r>
                        <a:rPr sz="2200">
                          <a:solidFill>
                            <a:srgbClr val="531B93"/>
                          </a:solidFill>
                          <a:latin typeface="Chalkboard"/>
                          <a:ea typeface="Chalkboard"/>
                          <a:cs typeface="Chalkboard"/>
                          <a:sym typeface="Chalkboard"/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321468">
                        <a:defRPr sz="1800"/>
                      </a:pPr>
                      <a:r>
                        <a:rPr sz="2200">
                          <a:solidFill>
                            <a:srgbClr val="531B93"/>
                          </a:solidFill>
                          <a:latin typeface="Chalkboard"/>
                          <a:ea typeface="Chalkboard"/>
                          <a:cs typeface="Chalkboard"/>
                          <a:sym typeface="Chalkboard"/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321468">
                        <a:defRPr sz="1800"/>
                      </a:pPr>
                      <a:r>
                        <a:rPr sz="2200">
                          <a:solidFill>
                            <a:srgbClr val="531B93"/>
                          </a:solidFill>
                          <a:latin typeface="Chalkboard"/>
                          <a:ea typeface="Chalkboard"/>
                          <a:cs typeface="Chalkboard"/>
                          <a:sym typeface="Chalkboard"/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321468">
                        <a:defRPr sz="1800"/>
                      </a:pPr>
                      <a:r>
                        <a:rPr sz="2200">
                          <a:solidFill>
                            <a:srgbClr val="531B93"/>
                          </a:solidFill>
                          <a:latin typeface="Chalkboard"/>
                          <a:ea typeface="Chalkboard"/>
                          <a:cs typeface="Chalkboard"/>
                          <a:sym typeface="Chalkboard"/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321468">
                        <a:defRPr sz="1800"/>
                      </a:pPr>
                      <a:r>
                        <a:rPr sz="2200">
                          <a:solidFill>
                            <a:srgbClr val="531B93"/>
                          </a:solidFill>
                          <a:latin typeface="Chalkboard"/>
                          <a:ea typeface="Chalkboard"/>
                          <a:cs typeface="Chalkboard"/>
                          <a:sym typeface="Chalkboard"/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321468">
                        <a:defRPr sz="1800"/>
                      </a:pPr>
                      <a:r>
                        <a:rPr sz="2200">
                          <a:solidFill>
                            <a:srgbClr val="531B93"/>
                          </a:solidFill>
                          <a:latin typeface="Chalkboard"/>
                          <a:ea typeface="Chalkboard"/>
                          <a:cs typeface="Chalkboard"/>
                          <a:sym typeface="Chalkboard"/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321468">
                        <a:defRPr sz="1800"/>
                      </a:pPr>
                      <a:r>
                        <a:rPr sz="2200">
                          <a:solidFill>
                            <a:srgbClr val="531B93"/>
                          </a:solidFill>
                          <a:latin typeface="Chalkboard"/>
                          <a:ea typeface="Chalkboard"/>
                          <a:cs typeface="Chalkboard"/>
                          <a:sym typeface="Chalkboard"/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321468">
                        <a:defRPr sz="1800"/>
                      </a:pPr>
                      <a:r>
                        <a:rPr sz="2200">
                          <a:solidFill>
                            <a:srgbClr val="531B93"/>
                          </a:solidFill>
                          <a:latin typeface="Chalkboard"/>
                          <a:ea typeface="Chalkboard"/>
                          <a:cs typeface="Chalkboard"/>
                          <a:sym typeface="Chalkboard"/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321468">
                        <a:defRPr sz="1800"/>
                      </a:pPr>
                      <a:r>
                        <a:rPr sz="2200">
                          <a:solidFill>
                            <a:srgbClr val="531B93"/>
                          </a:solidFill>
                          <a:latin typeface="Chalkboard"/>
                          <a:ea typeface="Chalkboard"/>
                          <a:cs typeface="Chalkboard"/>
                          <a:sym typeface="Chalkboard"/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321468">
                        <a:defRPr sz="1800"/>
                      </a:pPr>
                      <a:r>
                        <a:rPr sz="2200">
                          <a:solidFill>
                            <a:srgbClr val="531B93"/>
                          </a:solidFill>
                          <a:latin typeface="Chalkboard"/>
                          <a:ea typeface="Chalkboard"/>
                          <a:cs typeface="Chalkboard"/>
                          <a:sym typeface="Chalkboard"/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321468">
                        <a:defRPr sz="1800"/>
                      </a:pPr>
                      <a:r>
                        <a:rPr sz="2200">
                          <a:solidFill>
                            <a:srgbClr val="531B93"/>
                          </a:solidFill>
                          <a:latin typeface="Chalkboard"/>
                          <a:ea typeface="Chalkboard"/>
                          <a:cs typeface="Chalkboard"/>
                          <a:sym typeface="Chalkboard"/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321468">
                        <a:defRPr sz="1800"/>
                      </a:pPr>
                      <a:r>
                        <a:rPr sz="2200">
                          <a:solidFill>
                            <a:srgbClr val="531B93"/>
                          </a:solidFill>
                          <a:latin typeface="Chalkboard"/>
                          <a:ea typeface="Chalkboard"/>
                          <a:cs typeface="Chalkboard"/>
                          <a:sym typeface="Chalkboard"/>
                        </a:rPr>
                        <a:t>...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29" name="Table"/>
          <p:cNvGraphicFramePr/>
          <p:nvPr/>
        </p:nvGraphicFramePr>
        <p:xfrm>
          <a:off x="2854523" y="3920132"/>
          <a:ext cx="6139848" cy="505221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5116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6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16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16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16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16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165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165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1165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165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4056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8273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505221">
                <a:tc>
                  <a:txBody>
                    <a:bodyPr/>
                    <a:lstStyle/>
                    <a:p>
                      <a:pPr algn="ctr" defTabSz="321468">
                        <a:defRPr sz="1800"/>
                      </a:pPr>
                      <a:r>
                        <a:rPr sz="2200">
                          <a:solidFill>
                            <a:srgbClr val="005493"/>
                          </a:solidFill>
                          <a:latin typeface="Chalkboard"/>
                          <a:ea typeface="Chalkboard"/>
                          <a:cs typeface="Chalkboard"/>
                          <a:sym typeface="Chalkboard"/>
                        </a:rPr>
                        <a:t>.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321468">
                        <a:defRPr sz="1800"/>
                      </a:pPr>
                      <a:r>
                        <a:rPr sz="2200">
                          <a:solidFill>
                            <a:srgbClr val="005493"/>
                          </a:solidFill>
                          <a:latin typeface="Chalkboard"/>
                          <a:ea typeface="Chalkboard"/>
                          <a:cs typeface="Chalkboard"/>
                          <a:sym typeface="Chalkboard"/>
                        </a:rPr>
                        <a:t>.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321468">
                        <a:defRPr sz="1800"/>
                      </a:pPr>
                      <a:r>
                        <a:rPr sz="2200">
                          <a:solidFill>
                            <a:srgbClr val="005493"/>
                          </a:solidFill>
                          <a:latin typeface="Chalkboard"/>
                          <a:ea typeface="Chalkboard"/>
                          <a:cs typeface="Chalkboard"/>
                          <a:sym typeface="Chalkboard"/>
                        </a:rPr>
                        <a:t>.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321468">
                        <a:defRPr sz="1800"/>
                      </a:pPr>
                      <a:r>
                        <a:rPr sz="2200">
                          <a:solidFill>
                            <a:srgbClr val="005493"/>
                          </a:solidFill>
                          <a:latin typeface="Chalkboard"/>
                          <a:ea typeface="Chalkboard"/>
                          <a:cs typeface="Chalkboard"/>
                          <a:sym typeface="Chalkboard"/>
                        </a:rPr>
                        <a:t>.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321468">
                        <a:defRPr sz="1800"/>
                      </a:pPr>
                      <a:r>
                        <a:rPr sz="2200">
                          <a:solidFill>
                            <a:srgbClr val="005493"/>
                          </a:solidFill>
                          <a:latin typeface="Chalkboard"/>
                          <a:ea typeface="Chalkboard"/>
                          <a:cs typeface="Chalkboard"/>
                          <a:sym typeface="Chalkboard"/>
                        </a:rPr>
                        <a:t>.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321468">
                        <a:defRPr sz="1800"/>
                      </a:pPr>
                      <a:r>
                        <a:rPr sz="2200">
                          <a:solidFill>
                            <a:srgbClr val="531B93"/>
                          </a:solidFill>
                          <a:latin typeface="Chalkboard"/>
                          <a:ea typeface="Chalkboard"/>
                          <a:cs typeface="Chalkboard"/>
                          <a:sym typeface="Chalkboard"/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321468">
                        <a:defRPr sz="1800"/>
                      </a:pPr>
                      <a:r>
                        <a:rPr sz="2200">
                          <a:solidFill>
                            <a:srgbClr val="005493"/>
                          </a:solidFill>
                          <a:latin typeface="Chalkboard"/>
                          <a:ea typeface="Chalkboard"/>
                          <a:cs typeface="Chalkboard"/>
                          <a:sym typeface="Chalkboard"/>
                        </a:rPr>
                        <a:t>.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321468">
                        <a:defRPr sz="1800"/>
                      </a:pPr>
                      <a:r>
                        <a:rPr sz="2200">
                          <a:solidFill>
                            <a:srgbClr val="005493"/>
                          </a:solidFill>
                          <a:latin typeface="Chalkboard"/>
                          <a:ea typeface="Chalkboard"/>
                          <a:cs typeface="Chalkboard"/>
                          <a:sym typeface="Chalkboard"/>
                        </a:rPr>
                        <a:t>.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321468">
                        <a:defRPr sz="1800"/>
                      </a:pPr>
                      <a:r>
                        <a:rPr sz="2200">
                          <a:solidFill>
                            <a:srgbClr val="005493"/>
                          </a:solidFill>
                          <a:latin typeface="Chalkboard"/>
                          <a:ea typeface="Chalkboard"/>
                          <a:cs typeface="Chalkboard"/>
                          <a:sym typeface="Chalkboard"/>
                        </a:rPr>
                        <a:t>.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321468">
                        <a:defRPr sz="1800"/>
                      </a:pPr>
                      <a:r>
                        <a:rPr sz="2200">
                          <a:solidFill>
                            <a:srgbClr val="005493"/>
                          </a:solidFill>
                          <a:latin typeface="Chalkboard"/>
                          <a:ea typeface="Chalkboard"/>
                          <a:cs typeface="Chalkboard"/>
                          <a:sym typeface="Chalkboard"/>
                        </a:rPr>
                        <a:t>.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321468">
                        <a:defRPr sz="1800"/>
                      </a:pPr>
                      <a:r>
                        <a:rPr sz="2200">
                          <a:solidFill>
                            <a:srgbClr val="005493"/>
                          </a:solidFill>
                          <a:latin typeface="Chalkboard"/>
                          <a:ea typeface="Chalkboard"/>
                          <a:cs typeface="Chalkboard"/>
                          <a:sym typeface="Chalkboard"/>
                        </a:rPr>
                        <a:t>.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321468">
                        <a:defRPr sz="1800"/>
                      </a:pPr>
                      <a:r>
                        <a:rPr sz="2200">
                          <a:solidFill>
                            <a:srgbClr val="531B93"/>
                          </a:solidFill>
                          <a:latin typeface="Chalkboard"/>
                          <a:ea typeface="Chalkboard"/>
                          <a:cs typeface="Chalkboard"/>
                          <a:sym typeface="Chalkboard"/>
                        </a:rPr>
                        <a:t>...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30" name="Table"/>
          <p:cNvGraphicFramePr/>
          <p:nvPr/>
        </p:nvGraphicFramePr>
        <p:xfrm>
          <a:off x="2854523" y="4563070"/>
          <a:ext cx="6139848" cy="505221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5116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6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16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16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16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16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165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165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1165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165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440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7925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505221">
                <a:tc>
                  <a:txBody>
                    <a:bodyPr/>
                    <a:lstStyle/>
                    <a:p>
                      <a:pPr algn="ctr" defTabSz="321468">
                        <a:defRPr sz="1800"/>
                      </a:pPr>
                      <a:r>
                        <a:rPr sz="2200">
                          <a:solidFill>
                            <a:srgbClr val="005493"/>
                          </a:solidFill>
                          <a:latin typeface="Chalkboard"/>
                          <a:ea typeface="Chalkboard"/>
                          <a:cs typeface="Chalkboard"/>
                          <a:sym typeface="Chalkboard"/>
                        </a:rPr>
                        <a:t>.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321468">
                        <a:defRPr sz="1800"/>
                      </a:pPr>
                      <a:r>
                        <a:rPr sz="2200">
                          <a:solidFill>
                            <a:srgbClr val="531B93"/>
                          </a:solidFill>
                          <a:latin typeface="Chalkboard"/>
                          <a:ea typeface="Chalkboard"/>
                          <a:cs typeface="Chalkboard"/>
                          <a:sym typeface="Chalkboard"/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321468">
                        <a:defRPr sz="1800"/>
                      </a:pPr>
                      <a:r>
                        <a:rPr sz="2200">
                          <a:solidFill>
                            <a:srgbClr val="005493"/>
                          </a:solidFill>
                          <a:latin typeface="Chalkboard"/>
                          <a:ea typeface="Chalkboard"/>
                          <a:cs typeface="Chalkboard"/>
                          <a:sym typeface="Chalkboard"/>
                        </a:rPr>
                        <a:t>.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321468">
                        <a:defRPr sz="1800"/>
                      </a:pPr>
                      <a:r>
                        <a:rPr sz="2200">
                          <a:solidFill>
                            <a:srgbClr val="005493"/>
                          </a:solidFill>
                          <a:latin typeface="Chalkboard"/>
                          <a:ea typeface="Chalkboard"/>
                          <a:cs typeface="Chalkboard"/>
                          <a:sym typeface="Chalkboard"/>
                        </a:rPr>
                        <a:t>.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321468">
                        <a:defRPr sz="1800"/>
                      </a:pPr>
                      <a:r>
                        <a:rPr sz="2200">
                          <a:solidFill>
                            <a:srgbClr val="005493"/>
                          </a:solidFill>
                          <a:latin typeface="Chalkboard"/>
                          <a:ea typeface="Chalkboard"/>
                          <a:cs typeface="Chalkboard"/>
                          <a:sym typeface="Chalkboard"/>
                        </a:rPr>
                        <a:t>.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321468">
                        <a:defRPr sz="1800"/>
                      </a:pPr>
                      <a:r>
                        <a:rPr sz="2200">
                          <a:solidFill>
                            <a:srgbClr val="005493"/>
                          </a:solidFill>
                          <a:latin typeface="Chalkboard"/>
                          <a:ea typeface="Chalkboard"/>
                          <a:cs typeface="Chalkboard"/>
                          <a:sym typeface="Chalkboard"/>
                        </a:rPr>
                        <a:t>.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321468">
                        <a:defRPr sz="1800"/>
                      </a:pPr>
                      <a:r>
                        <a:rPr sz="2200">
                          <a:solidFill>
                            <a:srgbClr val="531B93"/>
                          </a:solidFill>
                          <a:latin typeface="Chalkboard"/>
                          <a:ea typeface="Chalkboard"/>
                          <a:cs typeface="Chalkboard"/>
                          <a:sym typeface="Chalkboard"/>
                        </a:rPr>
                        <a:t>.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321468">
                        <a:defRPr sz="1800"/>
                      </a:pPr>
                      <a:r>
                        <a:rPr sz="2200">
                          <a:solidFill>
                            <a:srgbClr val="005493"/>
                          </a:solidFill>
                          <a:latin typeface="Chalkboard"/>
                          <a:ea typeface="Chalkboard"/>
                          <a:cs typeface="Chalkboard"/>
                          <a:sym typeface="Chalkboard"/>
                        </a:rPr>
                        <a:t>.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321468">
                        <a:defRPr sz="1800"/>
                      </a:pPr>
                      <a:r>
                        <a:rPr sz="2200">
                          <a:solidFill>
                            <a:srgbClr val="005493"/>
                          </a:solidFill>
                          <a:latin typeface="Chalkboard"/>
                          <a:ea typeface="Chalkboard"/>
                          <a:cs typeface="Chalkboard"/>
                          <a:sym typeface="Chalkboard"/>
                        </a:rPr>
                        <a:t>.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321468">
                        <a:defRPr sz="1800"/>
                      </a:pPr>
                      <a:r>
                        <a:rPr sz="2200">
                          <a:solidFill>
                            <a:srgbClr val="531B93"/>
                          </a:solidFill>
                          <a:latin typeface="Chalkboard"/>
                          <a:ea typeface="Chalkboard"/>
                          <a:cs typeface="Chalkboard"/>
                          <a:sym typeface="Chalkboard"/>
                        </a:rPr>
                        <a:t>.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321468">
                        <a:defRPr sz="1800"/>
                      </a:pPr>
                      <a:r>
                        <a:rPr sz="2200">
                          <a:solidFill>
                            <a:srgbClr val="005493"/>
                          </a:solidFill>
                          <a:latin typeface="Chalkboard"/>
                          <a:ea typeface="Chalkboard"/>
                          <a:cs typeface="Chalkboard"/>
                          <a:sym typeface="Chalkboard"/>
                        </a:rPr>
                        <a:t>.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321468">
                        <a:defRPr sz="1800"/>
                      </a:pPr>
                      <a:r>
                        <a:rPr sz="2200">
                          <a:solidFill>
                            <a:srgbClr val="531B93"/>
                          </a:solidFill>
                          <a:latin typeface="Chalkboard"/>
                          <a:ea typeface="Chalkboard"/>
                          <a:cs typeface="Chalkboard"/>
                          <a:sym typeface="Chalkboard"/>
                        </a:rPr>
                        <a:t>...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31" name="Table"/>
          <p:cNvGraphicFramePr/>
          <p:nvPr/>
        </p:nvGraphicFramePr>
        <p:xfrm>
          <a:off x="2854523" y="5241726"/>
          <a:ext cx="6139848" cy="505221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5116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6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16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16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16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16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165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165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1165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165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4286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8044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505221">
                <a:tc>
                  <a:txBody>
                    <a:bodyPr/>
                    <a:lstStyle/>
                    <a:p>
                      <a:pPr algn="ctr" defTabSz="321468">
                        <a:defRPr sz="1800"/>
                      </a:pPr>
                      <a:r>
                        <a:rPr sz="2200">
                          <a:solidFill>
                            <a:srgbClr val="531B93"/>
                          </a:solidFill>
                          <a:latin typeface="Chalkboard"/>
                          <a:ea typeface="Chalkboard"/>
                          <a:cs typeface="Chalkboard"/>
                          <a:sym typeface="Chalkboard"/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321468">
                        <a:defRPr sz="1800"/>
                      </a:pPr>
                      <a:r>
                        <a:rPr sz="2200">
                          <a:solidFill>
                            <a:srgbClr val="531B93"/>
                          </a:solidFill>
                          <a:latin typeface="Chalkboard"/>
                          <a:ea typeface="Chalkboard"/>
                          <a:cs typeface="Chalkboard"/>
                          <a:sym typeface="Chalkboard"/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321468">
                        <a:defRPr sz="1800"/>
                      </a:pPr>
                      <a:r>
                        <a:rPr sz="2200">
                          <a:solidFill>
                            <a:srgbClr val="531B93"/>
                          </a:solidFill>
                          <a:latin typeface="Chalkboard"/>
                          <a:ea typeface="Chalkboard"/>
                          <a:cs typeface="Chalkboard"/>
                          <a:sym typeface="Chalkboard"/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321468">
                        <a:defRPr sz="1800"/>
                      </a:pPr>
                      <a:r>
                        <a:rPr sz="2200">
                          <a:solidFill>
                            <a:srgbClr val="531B93"/>
                          </a:solidFill>
                          <a:latin typeface="Chalkboard"/>
                          <a:ea typeface="Chalkboard"/>
                          <a:cs typeface="Chalkboard"/>
                          <a:sym typeface="Chalkboard"/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321468">
                        <a:defRPr sz="1800"/>
                      </a:pPr>
                      <a:r>
                        <a:rPr sz="2200">
                          <a:solidFill>
                            <a:srgbClr val="531B93"/>
                          </a:solidFill>
                          <a:latin typeface="Chalkboard"/>
                          <a:ea typeface="Chalkboard"/>
                          <a:cs typeface="Chalkboard"/>
                          <a:sym typeface="Chalkboard"/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321468">
                        <a:defRPr sz="1800"/>
                      </a:pPr>
                      <a:r>
                        <a:rPr sz="2200">
                          <a:solidFill>
                            <a:srgbClr val="531B93"/>
                          </a:solidFill>
                          <a:latin typeface="Chalkboard"/>
                          <a:ea typeface="Chalkboard"/>
                          <a:cs typeface="Chalkboard"/>
                          <a:sym typeface="Chalkboard"/>
                        </a:rPr>
                        <a:t>.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321468">
                        <a:defRPr sz="1800"/>
                      </a:pPr>
                      <a:r>
                        <a:rPr sz="2200">
                          <a:solidFill>
                            <a:srgbClr val="005493"/>
                          </a:solidFill>
                          <a:latin typeface="Chalkboard"/>
                          <a:ea typeface="Chalkboard"/>
                          <a:cs typeface="Chalkboard"/>
                          <a:sym typeface="Chalkboard"/>
                        </a:rPr>
                        <a:t>.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321468">
                        <a:defRPr sz="1800"/>
                      </a:pPr>
                      <a:r>
                        <a:rPr sz="2200">
                          <a:solidFill>
                            <a:srgbClr val="941751"/>
                          </a:solidFill>
                          <a:latin typeface="Chalkboard"/>
                          <a:ea typeface="Chalkboard"/>
                          <a:cs typeface="Chalkboard"/>
                          <a:sym typeface="Chalkboard"/>
                        </a:rPr>
                        <a:t>.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321468">
                        <a:defRPr sz="1800"/>
                      </a:pPr>
                      <a:r>
                        <a:rPr sz="2200">
                          <a:solidFill>
                            <a:srgbClr val="005493"/>
                          </a:solidFill>
                          <a:latin typeface="Chalkboard"/>
                          <a:ea typeface="Chalkboard"/>
                          <a:cs typeface="Chalkboard"/>
                          <a:sym typeface="Chalkboard"/>
                        </a:rPr>
                        <a:t>.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321468">
                        <a:defRPr sz="1800"/>
                      </a:pPr>
                      <a:r>
                        <a:rPr sz="2200">
                          <a:solidFill>
                            <a:srgbClr val="531B93"/>
                          </a:solidFill>
                          <a:latin typeface="Chalkboard"/>
                          <a:ea typeface="Chalkboard"/>
                          <a:cs typeface="Chalkboard"/>
                          <a:sym typeface="Chalkboard"/>
                        </a:rPr>
                        <a:t>.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321468">
                        <a:defRPr sz="1800"/>
                      </a:pPr>
                      <a:r>
                        <a:rPr sz="2200">
                          <a:solidFill>
                            <a:srgbClr val="005493"/>
                          </a:solidFill>
                          <a:latin typeface="Chalkboard"/>
                          <a:ea typeface="Chalkboard"/>
                          <a:cs typeface="Chalkboard"/>
                          <a:sym typeface="Chalkboard"/>
                        </a:rPr>
                        <a:t>.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321468">
                        <a:defRPr sz="1800"/>
                      </a:pPr>
                      <a:r>
                        <a:rPr sz="2200">
                          <a:solidFill>
                            <a:srgbClr val="531B93"/>
                          </a:solidFill>
                          <a:latin typeface="Chalkboard"/>
                          <a:ea typeface="Chalkboard"/>
                          <a:cs typeface="Chalkboard"/>
                          <a:sym typeface="Chalkboard"/>
                        </a:rPr>
                        <a:t>...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32" name="Line Line" descr="Line Line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2795983" y="1646826"/>
            <a:ext cx="7130826" cy="339816"/>
          </a:xfrm>
          <a:prstGeom prst="rect">
            <a:avLst/>
          </a:prstGeom>
        </p:spPr>
      </p:pic>
      <p:sp>
        <p:nvSpPr>
          <p:cNvPr id="434" name="time"/>
          <p:cNvSpPr txBox="1"/>
          <p:nvPr/>
        </p:nvSpPr>
        <p:spPr>
          <a:xfrm rot="21580752">
            <a:off x="8670779" y="1261716"/>
            <a:ext cx="723297" cy="4732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5718" tIns="35718" rIns="35718" bIns="35718" anchor="b">
            <a:spAutoFit/>
          </a:bodyPr>
          <a:lstStyle>
            <a:lvl1pPr algn="ctr" defTabSz="410765">
              <a:defRPr sz="2400">
                <a:solidFill>
                  <a:srgbClr val="0096FF"/>
                </a:solidFill>
                <a:latin typeface="Chalkboard"/>
                <a:ea typeface="Chalkboard"/>
                <a:cs typeface="Chalkboard"/>
                <a:sym typeface="Chalkboard"/>
              </a:defRPr>
            </a:lvl1pPr>
          </a:lstStyle>
          <a:p>
            <a:r>
              <a:t>time</a:t>
            </a:r>
          </a:p>
        </p:txBody>
      </p:sp>
      <p:sp>
        <p:nvSpPr>
          <p:cNvPr id="435" name="trace"/>
          <p:cNvSpPr txBox="1"/>
          <p:nvPr/>
        </p:nvSpPr>
        <p:spPr>
          <a:xfrm rot="21580752">
            <a:off x="9000119" y="1993341"/>
            <a:ext cx="829149" cy="4732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5718" tIns="35718" rIns="35718" bIns="35718" anchor="b">
            <a:spAutoFit/>
          </a:bodyPr>
          <a:lstStyle>
            <a:lvl1pPr algn="ctr" defTabSz="410765">
              <a:defRPr sz="2400">
                <a:solidFill>
                  <a:srgbClr val="005493"/>
                </a:solidFill>
                <a:latin typeface="Chalkboard"/>
                <a:ea typeface="Chalkboard"/>
                <a:cs typeface="Chalkboard"/>
                <a:sym typeface="Chalkboard"/>
              </a:defRPr>
            </a:lvl1pPr>
          </a:lstStyle>
          <a:p>
            <a:r>
              <a:t>trace</a:t>
            </a:r>
          </a:p>
        </p:txBody>
      </p:sp>
      <p:sp>
        <p:nvSpPr>
          <p:cNvPr id="436" name="p"/>
          <p:cNvSpPr txBox="1"/>
          <p:nvPr/>
        </p:nvSpPr>
        <p:spPr>
          <a:xfrm rot="21580752">
            <a:off x="2208373" y="2618419"/>
            <a:ext cx="250157" cy="4732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5718" tIns="35718" rIns="35718" bIns="35718" anchor="b">
            <a:spAutoFit/>
          </a:bodyPr>
          <a:lstStyle>
            <a:lvl1pPr algn="ctr" defTabSz="410765">
              <a:defRPr sz="2400">
                <a:solidFill>
                  <a:srgbClr val="531B93"/>
                </a:solidFill>
                <a:latin typeface="Chalkboard"/>
                <a:ea typeface="Chalkboard"/>
                <a:cs typeface="Chalkboard"/>
                <a:sym typeface="Chalkboard"/>
              </a:defRPr>
            </a:lvl1pPr>
          </a:lstStyle>
          <a:p>
            <a:r>
              <a:t>p</a:t>
            </a:r>
          </a:p>
        </p:txBody>
      </p:sp>
      <p:sp>
        <p:nvSpPr>
          <p:cNvPr id="437" name="current state"/>
          <p:cNvSpPr txBox="1"/>
          <p:nvPr/>
        </p:nvSpPr>
        <p:spPr>
          <a:xfrm rot="21580752">
            <a:off x="2793391" y="1202729"/>
            <a:ext cx="2884290" cy="4732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8" tIns="35718" rIns="35718" bIns="35718" anchor="b">
            <a:spAutoFit/>
          </a:bodyPr>
          <a:lstStyle>
            <a:lvl1pPr algn="ctr" defTabSz="410765">
              <a:defRPr sz="2400">
                <a:solidFill>
                  <a:srgbClr val="005493"/>
                </a:solidFill>
                <a:latin typeface="Chalkboard"/>
                <a:ea typeface="Chalkboard"/>
                <a:cs typeface="Chalkboard"/>
                <a:sym typeface="Chalkboard"/>
              </a:defRPr>
            </a:lvl1pPr>
          </a:lstStyle>
          <a:p>
            <a:r>
              <a:t>current state</a:t>
            </a:r>
          </a:p>
        </p:txBody>
      </p:sp>
      <p:pic>
        <p:nvPicPr>
          <p:cNvPr id="438" name="Line Line" descr="Line Line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3002617" y="1399092"/>
            <a:ext cx="311874" cy="589690"/>
          </a:xfrm>
          <a:prstGeom prst="rect">
            <a:avLst/>
          </a:prstGeom>
        </p:spPr>
      </p:pic>
      <p:sp>
        <p:nvSpPr>
          <p:cNvPr id="440" name="☐p"/>
          <p:cNvSpPr txBox="1"/>
          <p:nvPr/>
        </p:nvSpPr>
        <p:spPr>
          <a:xfrm>
            <a:off x="2077640" y="3277195"/>
            <a:ext cx="517002" cy="4732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5718" tIns="35718" rIns="35718" bIns="35718" anchor="b">
            <a:spAutoFit/>
          </a:bodyPr>
          <a:lstStyle>
            <a:lvl1pPr defTabSz="410765">
              <a:lnSpc>
                <a:spcPct val="50000"/>
              </a:lnSpc>
              <a:spcBef>
                <a:spcPts val="3300"/>
              </a:spcBef>
              <a:defRPr sz="2400">
                <a:solidFill>
                  <a:srgbClr val="531B93"/>
                </a:solidFill>
                <a:latin typeface="Chalkboard"/>
                <a:ea typeface="Chalkboard"/>
                <a:cs typeface="Chalkboard"/>
                <a:sym typeface="Chalkboard"/>
              </a:defRPr>
            </a:lvl1pPr>
          </a:lstStyle>
          <a:p>
            <a:r>
              <a:t>☐p</a:t>
            </a:r>
          </a:p>
        </p:txBody>
      </p:sp>
      <p:sp>
        <p:nvSpPr>
          <p:cNvPr id="441" name="◇p"/>
          <p:cNvSpPr txBox="1"/>
          <p:nvPr/>
        </p:nvSpPr>
        <p:spPr>
          <a:xfrm>
            <a:off x="2113359" y="3929657"/>
            <a:ext cx="549927" cy="490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5718" tIns="35718" rIns="35718" bIns="35718" anchor="b">
            <a:spAutoFit/>
          </a:bodyPr>
          <a:lstStyle>
            <a:lvl1pPr defTabSz="410765">
              <a:lnSpc>
                <a:spcPct val="50000"/>
              </a:lnSpc>
              <a:spcBef>
                <a:spcPts val="3300"/>
              </a:spcBef>
              <a:defRPr sz="2400">
                <a:solidFill>
                  <a:srgbClr val="531B93"/>
                </a:solidFill>
                <a:latin typeface="Chalkboard"/>
                <a:ea typeface="Chalkboard"/>
                <a:cs typeface="Chalkboard"/>
                <a:sym typeface="Chalkboard"/>
              </a:defRPr>
            </a:lvl1pPr>
          </a:lstStyle>
          <a:p>
            <a:r>
              <a:t>◇p</a:t>
            </a:r>
          </a:p>
        </p:txBody>
      </p:sp>
      <p:sp>
        <p:nvSpPr>
          <p:cNvPr id="442" name="Xp"/>
          <p:cNvSpPr txBox="1"/>
          <p:nvPr/>
        </p:nvSpPr>
        <p:spPr>
          <a:xfrm>
            <a:off x="2122289" y="4580929"/>
            <a:ext cx="460797" cy="4732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5718" tIns="35718" rIns="35718" bIns="35718" anchor="b">
            <a:spAutoFit/>
          </a:bodyPr>
          <a:lstStyle>
            <a:lvl1pPr defTabSz="410765">
              <a:lnSpc>
                <a:spcPct val="50000"/>
              </a:lnSpc>
              <a:spcBef>
                <a:spcPts val="3300"/>
              </a:spcBef>
              <a:defRPr sz="2400">
                <a:solidFill>
                  <a:srgbClr val="531B93"/>
                </a:solidFill>
                <a:latin typeface="Chalkboard"/>
                <a:ea typeface="Chalkboard"/>
                <a:cs typeface="Chalkboard"/>
                <a:sym typeface="Chalkboard"/>
              </a:defRPr>
            </a:lvl1pPr>
          </a:lstStyle>
          <a:p>
            <a:r>
              <a:t>Xp</a:t>
            </a:r>
          </a:p>
        </p:txBody>
      </p:sp>
      <p:sp>
        <p:nvSpPr>
          <p:cNvPr id="443" name="pUq"/>
          <p:cNvSpPr txBox="1"/>
          <p:nvPr/>
        </p:nvSpPr>
        <p:spPr>
          <a:xfrm>
            <a:off x="2024062" y="5447109"/>
            <a:ext cx="627394" cy="4732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5718" tIns="35718" rIns="35718" bIns="35718" anchor="b">
            <a:spAutoFit/>
          </a:bodyPr>
          <a:lstStyle>
            <a:lvl1pPr defTabSz="410765">
              <a:lnSpc>
                <a:spcPct val="50000"/>
              </a:lnSpc>
              <a:spcBef>
                <a:spcPts val="3300"/>
              </a:spcBef>
              <a:defRPr sz="2400">
                <a:solidFill>
                  <a:srgbClr val="531B93"/>
                </a:solidFill>
                <a:latin typeface="Chalkboard"/>
                <a:ea typeface="Chalkboard"/>
                <a:cs typeface="Chalkboard"/>
                <a:sym typeface="Chalkboard"/>
              </a:defRPr>
            </a:lvl1pPr>
          </a:lstStyle>
          <a:p>
            <a:r>
              <a:t>pUq</a:t>
            </a:r>
          </a:p>
        </p:txBody>
      </p:sp>
      <p:graphicFrame>
        <p:nvGraphicFramePr>
          <p:cNvPr id="444" name="Table"/>
          <p:cNvGraphicFramePr/>
          <p:nvPr/>
        </p:nvGraphicFramePr>
        <p:xfrm>
          <a:off x="2854523" y="5750718"/>
          <a:ext cx="6139848" cy="505221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5116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6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16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16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16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16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165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165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1165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165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4286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8044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505221">
                <a:tc>
                  <a:txBody>
                    <a:bodyPr/>
                    <a:lstStyle/>
                    <a:p>
                      <a:pPr algn="ctr" defTabSz="321468">
                        <a:defRPr sz="1800"/>
                      </a:pPr>
                      <a:r>
                        <a:rPr sz="2200">
                          <a:solidFill>
                            <a:srgbClr val="005493"/>
                          </a:solidFill>
                          <a:latin typeface="Chalkboard"/>
                          <a:ea typeface="Chalkboard"/>
                          <a:cs typeface="Chalkboard"/>
                          <a:sym typeface="Chalkboard"/>
                        </a:rPr>
                        <a:t>.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321468">
                        <a:defRPr sz="1800"/>
                      </a:pPr>
                      <a:r>
                        <a:rPr sz="2200">
                          <a:solidFill>
                            <a:srgbClr val="005493"/>
                          </a:solidFill>
                          <a:latin typeface="Chalkboard"/>
                          <a:ea typeface="Chalkboard"/>
                          <a:cs typeface="Chalkboard"/>
                          <a:sym typeface="Chalkboard"/>
                        </a:rPr>
                        <a:t>.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321468">
                        <a:defRPr sz="1800"/>
                      </a:pPr>
                      <a:r>
                        <a:rPr sz="2200">
                          <a:solidFill>
                            <a:srgbClr val="005493"/>
                          </a:solidFill>
                          <a:latin typeface="Chalkboard"/>
                          <a:ea typeface="Chalkboard"/>
                          <a:cs typeface="Chalkboard"/>
                          <a:sym typeface="Chalkboard"/>
                        </a:rPr>
                        <a:t>.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321468">
                        <a:defRPr sz="1800"/>
                      </a:pPr>
                      <a:r>
                        <a:rPr sz="2200">
                          <a:solidFill>
                            <a:srgbClr val="005493"/>
                          </a:solidFill>
                          <a:latin typeface="Chalkboard"/>
                          <a:ea typeface="Chalkboard"/>
                          <a:cs typeface="Chalkboard"/>
                          <a:sym typeface="Chalkboard"/>
                        </a:rPr>
                        <a:t>.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321468">
                        <a:defRPr sz="1800"/>
                      </a:pPr>
                      <a:r>
                        <a:rPr sz="2200">
                          <a:solidFill>
                            <a:srgbClr val="005493"/>
                          </a:solidFill>
                          <a:latin typeface="Chalkboard"/>
                          <a:ea typeface="Chalkboard"/>
                          <a:cs typeface="Chalkboard"/>
                          <a:sym typeface="Chalkboard"/>
                        </a:rPr>
                        <a:t>.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321468">
                        <a:defRPr sz="1800"/>
                      </a:pPr>
                      <a:r>
                        <a:rPr sz="2200">
                          <a:solidFill>
                            <a:srgbClr val="531B93"/>
                          </a:solidFill>
                          <a:latin typeface="Chalkboard"/>
                          <a:ea typeface="Chalkboard"/>
                          <a:cs typeface="Chalkboard"/>
                          <a:sym typeface="Chalkboard"/>
                        </a:rPr>
                        <a:t>q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321468">
                        <a:defRPr sz="1800"/>
                      </a:pPr>
                      <a:r>
                        <a:rPr sz="2200">
                          <a:solidFill>
                            <a:srgbClr val="005493"/>
                          </a:solidFill>
                          <a:latin typeface="Chalkboard"/>
                          <a:ea typeface="Chalkboard"/>
                          <a:cs typeface="Chalkboard"/>
                          <a:sym typeface="Chalkboard"/>
                        </a:rPr>
                        <a:t>.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321468">
                        <a:defRPr sz="1800"/>
                      </a:pPr>
                      <a:r>
                        <a:rPr sz="2200">
                          <a:solidFill>
                            <a:srgbClr val="941751"/>
                          </a:solidFill>
                          <a:latin typeface="Chalkboard"/>
                          <a:ea typeface="Chalkboard"/>
                          <a:cs typeface="Chalkboard"/>
                          <a:sym typeface="Chalkboard"/>
                        </a:rPr>
                        <a:t>.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321468">
                        <a:defRPr sz="1800"/>
                      </a:pPr>
                      <a:r>
                        <a:rPr sz="2200">
                          <a:solidFill>
                            <a:srgbClr val="005493"/>
                          </a:solidFill>
                          <a:latin typeface="Chalkboard"/>
                          <a:ea typeface="Chalkboard"/>
                          <a:cs typeface="Chalkboard"/>
                          <a:sym typeface="Chalkboard"/>
                        </a:rPr>
                        <a:t>.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321468">
                        <a:defRPr sz="1800"/>
                      </a:pPr>
                      <a:r>
                        <a:rPr sz="2200">
                          <a:solidFill>
                            <a:srgbClr val="531B93"/>
                          </a:solidFill>
                          <a:latin typeface="Chalkboard"/>
                          <a:ea typeface="Chalkboard"/>
                          <a:cs typeface="Chalkboard"/>
                          <a:sym typeface="Chalkboard"/>
                        </a:rPr>
                        <a:t>.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321468">
                        <a:defRPr sz="1800"/>
                      </a:pPr>
                      <a:r>
                        <a:rPr sz="2200">
                          <a:solidFill>
                            <a:srgbClr val="005493"/>
                          </a:solidFill>
                          <a:latin typeface="Chalkboard"/>
                          <a:ea typeface="Chalkboard"/>
                          <a:cs typeface="Chalkboard"/>
                          <a:sym typeface="Chalkboard"/>
                        </a:rPr>
                        <a:t>.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321468">
                        <a:defRPr sz="1800"/>
                      </a:pPr>
                      <a:r>
                        <a:rPr sz="2200">
                          <a:solidFill>
                            <a:srgbClr val="531B93"/>
                          </a:solidFill>
                          <a:latin typeface="Chalkboard"/>
                          <a:ea typeface="Chalkboard"/>
                          <a:cs typeface="Chalkboard"/>
                          <a:sym typeface="Chalkboard"/>
                        </a:rPr>
                        <a:t>...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45" name="strong…"/>
          <p:cNvSpPr txBox="1"/>
          <p:nvPr/>
        </p:nvSpPr>
        <p:spPr>
          <a:xfrm>
            <a:off x="9051491" y="5339953"/>
            <a:ext cx="1233847" cy="8929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5718" tIns="35718" rIns="35718" bIns="35718" anchor="b">
            <a:spAutoFit/>
          </a:bodyPr>
          <a:lstStyle/>
          <a:p>
            <a:pPr algn="ctr" defTabSz="410765">
              <a:lnSpc>
                <a:spcPct val="70000"/>
              </a:lnSpc>
              <a:defRPr sz="2800">
                <a:solidFill>
                  <a:srgbClr val="FF2F92"/>
                </a:solidFill>
                <a:latin typeface="Chalkboard"/>
                <a:ea typeface="Chalkboard"/>
                <a:cs typeface="Chalkboard"/>
                <a:sym typeface="Chalkboard"/>
              </a:defRPr>
            </a:pPr>
            <a:r>
              <a:t>strong</a:t>
            </a:r>
          </a:p>
          <a:p>
            <a:pPr algn="ctr" defTabSz="410765">
              <a:lnSpc>
                <a:spcPct val="70000"/>
              </a:lnSpc>
              <a:defRPr sz="2800">
                <a:solidFill>
                  <a:srgbClr val="FF2F92"/>
                </a:solidFill>
                <a:latin typeface="Chalkboard"/>
                <a:ea typeface="Chalkboard"/>
                <a:cs typeface="Chalkboard"/>
                <a:sym typeface="Chalkboard"/>
              </a:defRPr>
            </a:pPr>
            <a:r>
              <a:t> until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7" grpId="0" animBg="1" advAuto="0"/>
      <p:bldP spid="428" grpId="0" animBg="1" advAuto="0"/>
      <p:bldP spid="429" grpId="0" animBg="1" advAuto="0"/>
      <p:bldP spid="430" grpId="0" animBg="1" advAuto="0"/>
      <p:bldP spid="431" grpId="0" animBg="1" advAuto="0"/>
      <p:bldP spid="436" grpId="0" animBg="1" advAuto="0"/>
      <p:bldP spid="437" grpId="0" animBg="1" advAuto="0"/>
      <p:bldP spid="438" grpId="0" animBg="1" advAuto="0"/>
      <p:bldP spid="440" grpId="0" animBg="1" advAuto="0"/>
      <p:bldP spid="441" grpId="0" animBg="1" advAuto="0"/>
      <p:bldP spid="442" grpId="0" animBg="1" advAuto="0"/>
      <p:bldP spid="443" grpId="0" animBg="1" advAuto="0"/>
      <p:bldP spid="444" grpId="0" animBg="1" advAuto="0"/>
      <p:bldP spid="445" grpId="0" animBg="1" advAuto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Typical properties</a:t>
            </a:r>
          </a:p>
        </p:txBody>
      </p:sp>
      <p:sp>
        <p:nvSpPr>
          <p:cNvPr id="44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22</a:t>
            </a:fld>
            <a:endParaRPr/>
          </a:p>
        </p:txBody>
      </p:sp>
      <p:sp>
        <p:nvSpPr>
          <p:cNvPr id="449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1214635" y="1573172"/>
            <a:ext cx="3821908" cy="4616650"/>
          </a:xfrm>
          <a:prstGeom prst="rect">
            <a:avLst/>
          </a:prstGeom>
        </p:spPr>
        <p:txBody>
          <a:bodyPr lIns="35718" tIns="35718" rIns="35718" bIns="35718">
            <a:noAutofit/>
          </a:bodyPr>
          <a:lstStyle/>
          <a:p>
            <a:pPr marL="246184" indent="-246184" defTabSz="410765">
              <a:lnSpc>
                <a:spcPct val="100000"/>
              </a:lnSpc>
              <a:spcBef>
                <a:spcPts val="3300"/>
              </a:spcBef>
              <a:buFontTx/>
              <a:defRPr sz="2600">
                <a:solidFill>
                  <a:srgbClr val="531B93"/>
                </a:solidFill>
              </a:defRPr>
            </a:pPr>
            <a:r>
              <a:t>Invariant</a:t>
            </a:r>
          </a:p>
          <a:p>
            <a:pPr marL="246184" indent="-246184" defTabSz="410765">
              <a:lnSpc>
                <a:spcPct val="100000"/>
              </a:lnSpc>
              <a:spcBef>
                <a:spcPts val="3300"/>
              </a:spcBef>
              <a:buFontTx/>
              <a:defRPr sz="2600">
                <a:solidFill>
                  <a:srgbClr val="005493"/>
                </a:solidFill>
              </a:defRPr>
            </a:pPr>
            <a:r>
              <a:t>Reply</a:t>
            </a:r>
            <a:endParaRPr>
              <a:solidFill>
                <a:srgbClr val="FF2600"/>
              </a:solidFill>
            </a:endParaRPr>
          </a:p>
          <a:p>
            <a:pPr marL="246184" indent="-246184" defTabSz="410765">
              <a:lnSpc>
                <a:spcPct val="100000"/>
              </a:lnSpc>
              <a:spcBef>
                <a:spcPts val="3300"/>
              </a:spcBef>
              <a:buFontTx/>
              <a:defRPr sz="2600">
                <a:solidFill>
                  <a:srgbClr val="0096FF"/>
                </a:solidFill>
              </a:defRPr>
            </a:pPr>
            <a:r>
              <a:t>Guaranteed Reply</a:t>
            </a:r>
            <a:endParaRPr>
              <a:solidFill>
                <a:srgbClr val="FF2600"/>
              </a:solidFill>
            </a:endParaRPr>
          </a:p>
          <a:p>
            <a:pPr marL="246184" indent="-246184" defTabSz="410765">
              <a:lnSpc>
                <a:spcPct val="100000"/>
              </a:lnSpc>
              <a:spcBef>
                <a:spcPts val="3300"/>
              </a:spcBef>
              <a:buFontTx/>
              <a:defRPr sz="2600">
                <a:solidFill>
                  <a:srgbClr val="FF9300"/>
                </a:solidFill>
              </a:defRPr>
            </a:pPr>
            <a:r>
              <a:t>Progress</a:t>
            </a:r>
            <a:endParaRPr>
              <a:solidFill>
                <a:srgbClr val="FF2600"/>
              </a:solidFill>
            </a:endParaRPr>
          </a:p>
          <a:p>
            <a:pPr marL="246184" indent="-246184" defTabSz="410765">
              <a:lnSpc>
                <a:spcPct val="100000"/>
              </a:lnSpc>
              <a:spcBef>
                <a:spcPts val="3300"/>
              </a:spcBef>
              <a:buFontTx/>
              <a:defRPr sz="2600">
                <a:solidFill>
                  <a:srgbClr val="FF2F92"/>
                </a:solidFill>
              </a:defRPr>
            </a:pPr>
            <a:r>
              <a:t>Stability</a:t>
            </a:r>
            <a:endParaRPr>
              <a:solidFill>
                <a:srgbClr val="FF2600"/>
              </a:solidFill>
            </a:endParaRPr>
          </a:p>
          <a:p>
            <a:pPr marL="246184" indent="-246184" defTabSz="410765">
              <a:lnSpc>
                <a:spcPct val="100000"/>
              </a:lnSpc>
              <a:spcBef>
                <a:spcPts val="3300"/>
              </a:spcBef>
              <a:buFontTx/>
              <a:defRPr sz="2600">
                <a:solidFill>
                  <a:srgbClr val="FF2600"/>
                </a:solidFill>
              </a:defRPr>
            </a:pPr>
            <a:r>
              <a:t>Exclusion</a:t>
            </a:r>
          </a:p>
        </p:txBody>
      </p:sp>
      <p:sp>
        <p:nvSpPr>
          <p:cNvPr id="450" name="☐p"/>
          <p:cNvSpPr txBox="1"/>
          <p:nvPr/>
        </p:nvSpPr>
        <p:spPr>
          <a:xfrm>
            <a:off x="5837039" y="1485106"/>
            <a:ext cx="662546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5718" tIns="35718" rIns="35718" bIns="35718" anchor="b">
            <a:spAutoFit/>
          </a:bodyPr>
          <a:lstStyle>
            <a:lvl1pPr defTabSz="410765">
              <a:lnSpc>
                <a:spcPct val="50000"/>
              </a:lnSpc>
              <a:spcBef>
                <a:spcPts val="3300"/>
              </a:spcBef>
              <a:defRPr sz="3200">
                <a:solidFill>
                  <a:srgbClr val="531B93"/>
                </a:solidFill>
                <a:latin typeface="Chalkboard"/>
                <a:ea typeface="Chalkboard"/>
                <a:cs typeface="Chalkboard"/>
                <a:sym typeface="Chalkboard"/>
              </a:defRPr>
            </a:lvl1pPr>
          </a:lstStyle>
          <a:p>
            <a:r>
              <a:t>☐p</a:t>
            </a:r>
          </a:p>
        </p:txBody>
      </p:sp>
      <p:sp>
        <p:nvSpPr>
          <p:cNvPr id="451" name="p →◇q"/>
          <p:cNvSpPr txBox="1"/>
          <p:nvPr/>
        </p:nvSpPr>
        <p:spPr>
          <a:xfrm>
            <a:off x="5863828" y="2294929"/>
            <a:ext cx="1434280" cy="642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5718" tIns="35718" rIns="35718" bIns="35718" anchor="b">
            <a:spAutoFit/>
          </a:bodyPr>
          <a:lstStyle/>
          <a:p>
            <a:pPr defTabSz="410765">
              <a:lnSpc>
                <a:spcPct val="50000"/>
              </a:lnSpc>
              <a:spcBef>
                <a:spcPts val="3300"/>
              </a:spcBef>
              <a:defRPr sz="3200">
                <a:solidFill>
                  <a:srgbClr val="005493"/>
                </a:solidFill>
                <a:latin typeface="Chalkboard"/>
                <a:ea typeface="Chalkboard"/>
                <a:cs typeface="Chalkboard"/>
                <a:sym typeface="Chalkboard"/>
              </a:defRPr>
            </a:pPr>
            <a:r>
              <a:t>p</a:t>
            </a:r>
            <a:r>
              <a:rPr>
                <a:latin typeface="Helvetica Neue"/>
                <a:ea typeface="Helvetica Neue"/>
                <a:cs typeface="Helvetica Neue"/>
                <a:sym typeface="Helvetica Neue"/>
              </a:rPr>
              <a:t> →</a:t>
            </a:r>
            <a:r>
              <a:t>◇q</a:t>
            </a:r>
          </a:p>
        </p:txBody>
      </p:sp>
      <p:sp>
        <p:nvSpPr>
          <p:cNvPr id="452" name="☐(p →◇q)"/>
          <p:cNvSpPr txBox="1"/>
          <p:nvPr/>
        </p:nvSpPr>
        <p:spPr>
          <a:xfrm>
            <a:off x="5559315" y="3170039"/>
            <a:ext cx="2043306" cy="6429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5718" tIns="35718" rIns="35718" bIns="35718" anchor="b">
            <a:spAutoFit/>
          </a:bodyPr>
          <a:lstStyle/>
          <a:p>
            <a:pPr defTabSz="410765">
              <a:lnSpc>
                <a:spcPct val="50000"/>
              </a:lnSpc>
              <a:spcBef>
                <a:spcPts val="3300"/>
              </a:spcBef>
              <a:defRPr sz="3200">
                <a:solidFill>
                  <a:srgbClr val="0096FF"/>
                </a:solidFill>
                <a:latin typeface="Chalkboard"/>
                <a:ea typeface="Chalkboard"/>
                <a:cs typeface="Chalkboard"/>
                <a:sym typeface="Chalkboard"/>
              </a:defRPr>
            </a:pPr>
            <a:r>
              <a:t>☐(p</a:t>
            </a:r>
            <a:r>
              <a:rPr>
                <a:latin typeface="Helvetica Neue"/>
                <a:ea typeface="Helvetica Neue"/>
                <a:cs typeface="Helvetica Neue"/>
                <a:sym typeface="Helvetica Neue"/>
              </a:rPr>
              <a:t> →</a:t>
            </a:r>
            <a:r>
              <a:t>◇q)</a:t>
            </a:r>
          </a:p>
        </p:txBody>
      </p:sp>
      <p:sp>
        <p:nvSpPr>
          <p:cNvPr id="453" name="◇p"/>
          <p:cNvSpPr txBox="1"/>
          <p:nvPr/>
        </p:nvSpPr>
        <p:spPr>
          <a:xfrm>
            <a:off x="5893077" y="4022129"/>
            <a:ext cx="705190" cy="642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5718" tIns="35718" rIns="35718" bIns="35718" anchor="b">
            <a:spAutoFit/>
          </a:bodyPr>
          <a:lstStyle>
            <a:lvl1pPr defTabSz="410765">
              <a:lnSpc>
                <a:spcPct val="50000"/>
              </a:lnSpc>
              <a:spcBef>
                <a:spcPts val="3300"/>
              </a:spcBef>
              <a:defRPr sz="3200">
                <a:solidFill>
                  <a:srgbClr val="FF9300"/>
                </a:solidFill>
                <a:latin typeface="Chalkboard"/>
                <a:ea typeface="Chalkboard"/>
                <a:cs typeface="Chalkboard"/>
                <a:sym typeface="Chalkboard"/>
              </a:defRPr>
            </a:lvl1pPr>
          </a:lstStyle>
          <a:p>
            <a:r>
              <a:t>◇p</a:t>
            </a:r>
          </a:p>
        </p:txBody>
      </p:sp>
      <p:sp>
        <p:nvSpPr>
          <p:cNvPr id="454" name="◇☐p"/>
          <p:cNvSpPr txBox="1"/>
          <p:nvPr/>
        </p:nvSpPr>
        <p:spPr>
          <a:xfrm>
            <a:off x="5542359" y="4786312"/>
            <a:ext cx="1042533" cy="642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5718" tIns="35718" rIns="35718" bIns="35718" anchor="b">
            <a:spAutoFit/>
          </a:bodyPr>
          <a:lstStyle>
            <a:lvl1pPr defTabSz="410765">
              <a:lnSpc>
                <a:spcPct val="50000"/>
              </a:lnSpc>
              <a:spcBef>
                <a:spcPts val="3300"/>
              </a:spcBef>
              <a:defRPr sz="3200">
                <a:solidFill>
                  <a:srgbClr val="FF2F92"/>
                </a:solidFill>
                <a:latin typeface="Chalkboard"/>
                <a:ea typeface="Chalkboard"/>
                <a:cs typeface="Chalkboard"/>
                <a:sym typeface="Chalkboard"/>
              </a:defRPr>
            </a:lvl1pPr>
          </a:lstStyle>
          <a:p>
            <a:r>
              <a:t>◇☐p</a:t>
            </a:r>
          </a:p>
        </p:txBody>
      </p:sp>
      <p:sp>
        <p:nvSpPr>
          <p:cNvPr id="455" name="(p →¬q)"/>
          <p:cNvSpPr txBox="1"/>
          <p:nvPr/>
        </p:nvSpPr>
        <p:spPr>
          <a:xfrm>
            <a:off x="5837039" y="5589984"/>
            <a:ext cx="1572844" cy="6429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5718" tIns="35718" rIns="35718" bIns="35718" anchor="b">
            <a:spAutoFit/>
          </a:bodyPr>
          <a:lstStyle/>
          <a:p>
            <a:pPr defTabSz="410765">
              <a:lnSpc>
                <a:spcPct val="50000"/>
              </a:lnSpc>
              <a:spcBef>
                <a:spcPts val="3300"/>
              </a:spcBef>
              <a:defRPr sz="3200">
                <a:solidFill>
                  <a:srgbClr val="FF2600"/>
                </a:solidFill>
                <a:latin typeface="Chalkboard"/>
                <a:ea typeface="Chalkboard"/>
                <a:cs typeface="Chalkboard"/>
                <a:sym typeface="Chalkboard"/>
              </a:defRPr>
            </a:pPr>
            <a:r>
              <a:t>(p →</a:t>
            </a:r>
            <a:r>
              <a:rPr sz="2400"/>
              <a:t>¬</a:t>
            </a:r>
            <a:r>
              <a:t>q)</a:t>
            </a:r>
          </a:p>
        </p:txBody>
      </p:sp>
      <p:sp>
        <p:nvSpPr>
          <p:cNvPr id="456" name="☐(p →X(◇q))"/>
          <p:cNvSpPr txBox="1"/>
          <p:nvPr/>
        </p:nvSpPr>
        <p:spPr>
          <a:xfrm>
            <a:off x="7934285" y="3170039"/>
            <a:ext cx="2524856" cy="6429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5718" tIns="35718" rIns="35718" bIns="35718" anchor="b">
            <a:spAutoFit/>
          </a:bodyPr>
          <a:lstStyle/>
          <a:p>
            <a:pPr defTabSz="410765">
              <a:lnSpc>
                <a:spcPct val="50000"/>
              </a:lnSpc>
              <a:spcBef>
                <a:spcPts val="3300"/>
              </a:spcBef>
              <a:defRPr sz="3200">
                <a:solidFill>
                  <a:srgbClr val="0096FF"/>
                </a:solidFill>
                <a:latin typeface="Chalkboard"/>
                <a:ea typeface="Chalkboard"/>
                <a:cs typeface="Chalkboard"/>
                <a:sym typeface="Chalkboard"/>
              </a:defRPr>
            </a:pPr>
            <a:r>
              <a:t>☐(p</a:t>
            </a:r>
            <a:r>
              <a:rPr>
                <a:latin typeface="Helvetica Neue"/>
                <a:ea typeface="Helvetica Neue"/>
                <a:cs typeface="Helvetica Neue"/>
                <a:sym typeface="Helvetica Neue"/>
              </a:rPr>
              <a:t> →X(</a:t>
            </a:r>
            <a:r>
              <a:t>◇q))</a:t>
            </a:r>
          </a:p>
        </p:txBody>
      </p:sp>
      <p:sp>
        <p:nvSpPr>
          <p:cNvPr id="457" name="☐"/>
          <p:cNvSpPr txBox="1"/>
          <p:nvPr/>
        </p:nvSpPr>
        <p:spPr>
          <a:xfrm>
            <a:off x="5444132" y="5628481"/>
            <a:ext cx="43616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5718" tIns="35718" rIns="35718" bIns="35718" anchor="b">
            <a:spAutoFit/>
          </a:bodyPr>
          <a:lstStyle>
            <a:lvl1pPr defTabSz="410765">
              <a:lnSpc>
                <a:spcPct val="50000"/>
              </a:lnSpc>
              <a:spcBef>
                <a:spcPts val="3300"/>
              </a:spcBef>
              <a:defRPr sz="3200">
                <a:solidFill>
                  <a:srgbClr val="FF2600"/>
                </a:solidFill>
                <a:latin typeface="Chalkboard"/>
                <a:ea typeface="Chalkboard"/>
                <a:cs typeface="Chalkboard"/>
                <a:sym typeface="Chalkboard"/>
              </a:defRPr>
            </a:lvl1pPr>
          </a:lstStyle>
          <a:p>
            <a:r>
              <a:t>☐</a:t>
            </a:r>
          </a:p>
        </p:txBody>
      </p:sp>
      <p:sp>
        <p:nvSpPr>
          <p:cNvPr id="458" name="☐"/>
          <p:cNvSpPr txBox="1"/>
          <p:nvPr/>
        </p:nvSpPr>
        <p:spPr>
          <a:xfrm>
            <a:off x="5533429" y="3994348"/>
            <a:ext cx="43616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5718" tIns="35718" rIns="35718" bIns="35718" anchor="b">
            <a:spAutoFit/>
          </a:bodyPr>
          <a:lstStyle>
            <a:lvl1pPr defTabSz="410765">
              <a:lnSpc>
                <a:spcPct val="50000"/>
              </a:lnSpc>
              <a:spcBef>
                <a:spcPts val="3300"/>
              </a:spcBef>
              <a:defRPr sz="3200">
                <a:solidFill>
                  <a:srgbClr val="FF9300"/>
                </a:solidFill>
                <a:latin typeface="Chalkboard"/>
                <a:ea typeface="Chalkboard"/>
                <a:cs typeface="Chalkboard"/>
                <a:sym typeface="Chalkboard"/>
              </a:defRPr>
            </a:lvl1pPr>
          </a:lstStyle>
          <a:p>
            <a:r>
              <a:t>☐</a:t>
            </a:r>
          </a:p>
        </p:txBody>
      </p:sp>
      <p:sp>
        <p:nvSpPr>
          <p:cNvPr id="459" name="infinitely often p"/>
          <p:cNvSpPr txBox="1"/>
          <p:nvPr/>
        </p:nvSpPr>
        <p:spPr>
          <a:xfrm>
            <a:off x="7036529" y="4070548"/>
            <a:ext cx="2852755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5718" tIns="35718" rIns="35718" bIns="35718" anchor="b">
            <a:spAutoFit/>
          </a:bodyPr>
          <a:lstStyle>
            <a:lvl1pPr algn="ctr" defTabSz="410765">
              <a:defRPr sz="2800">
                <a:solidFill>
                  <a:srgbClr val="FF9300"/>
                </a:solidFill>
              </a:defRPr>
            </a:lvl1pPr>
          </a:lstStyle>
          <a:p>
            <a:r>
              <a:t>infinitely often p</a:t>
            </a:r>
          </a:p>
        </p:txBody>
      </p:sp>
      <p:sp>
        <p:nvSpPr>
          <p:cNvPr id="460" name="eventually forever p"/>
          <p:cNvSpPr txBox="1"/>
          <p:nvPr/>
        </p:nvSpPr>
        <p:spPr>
          <a:xfrm>
            <a:off x="6706531" y="4811712"/>
            <a:ext cx="3511672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5718" tIns="35718" rIns="35718" bIns="35718" anchor="b">
            <a:spAutoFit/>
          </a:bodyPr>
          <a:lstStyle>
            <a:lvl1pPr algn="ctr" defTabSz="410765">
              <a:defRPr sz="2800">
                <a:solidFill>
                  <a:srgbClr val="FF2F92"/>
                </a:solidFill>
              </a:defRPr>
            </a:lvl1pPr>
          </a:lstStyle>
          <a:p>
            <a:r>
              <a:t>eventually forever p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4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4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4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4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4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4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4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9" grpId="0" build="p" bldLvl="5" animBg="1" advAuto="0"/>
      <p:bldP spid="450" grpId="0" animBg="1" advAuto="0"/>
      <p:bldP spid="451" grpId="0" animBg="1" advAuto="0"/>
      <p:bldP spid="452" grpId="0" animBg="1" advAuto="0"/>
      <p:bldP spid="453" grpId="0" animBg="1" advAuto="0"/>
      <p:bldP spid="454" grpId="0" animBg="1" advAuto="0"/>
      <p:bldP spid="455" grpId="0" animBg="1" advAuto="0"/>
      <p:bldP spid="456" grpId="0" animBg="1" advAuto="0"/>
      <p:bldP spid="457" grpId="0" animBg="1" advAuto="0"/>
      <p:bldP spid="458" grpId="0" animBg="1" advAuto="0"/>
      <p:bldP spid="459" grpId="0" animBg="1" advAuto="0"/>
      <p:bldP spid="460" grpId="0" animBg="1" advAuto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Linear Logics</a:t>
            </a:r>
          </a:p>
        </p:txBody>
      </p:sp>
      <p:sp>
        <p:nvSpPr>
          <p:cNvPr id="46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23</a:t>
            </a:fld>
            <a:endParaRPr/>
          </a:p>
        </p:txBody>
      </p:sp>
      <p:sp>
        <p:nvSpPr>
          <p:cNvPr id="464" name="All properties we can state in LTL refer to only one execution - linear interpretation over a sequence of states…"/>
          <p:cNvSpPr txBox="1"/>
          <p:nvPr/>
        </p:nvSpPr>
        <p:spPr>
          <a:xfrm>
            <a:off x="533360" y="1970900"/>
            <a:ext cx="9656009" cy="2399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690684" indent="-246184" defTabSz="410765">
              <a:spcBef>
                <a:spcPts val="3300"/>
              </a:spcBef>
              <a:buSzPct val="100000"/>
              <a:buChar char="•"/>
              <a:defRPr sz="2700">
                <a:solidFill>
                  <a:srgbClr val="747474"/>
                </a:solidFill>
              </a:defRPr>
            </a:pPr>
            <a:r>
              <a:rPr>
                <a:solidFill>
                  <a:srgbClr val="424242"/>
                </a:solidFill>
              </a:rPr>
              <a:t>All properties we can state in LTL refer to only one execution -</a:t>
            </a:r>
            <a:r>
              <a:t> </a:t>
            </a:r>
            <a:r>
              <a:rPr>
                <a:solidFill>
                  <a:srgbClr val="0096FF"/>
                </a:solidFill>
              </a:rPr>
              <a:t>linear interpretation over a sequence of states</a:t>
            </a:r>
            <a:endParaRPr>
              <a:solidFill>
                <a:srgbClr val="797979"/>
              </a:solidFill>
            </a:endParaRPr>
          </a:p>
          <a:p>
            <a:pPr marL="690684" indent="-246184" defTabSz="410765">
              <a:spcBef>
                <a:spcPts val="3300"/>
              </a:spcBef>
              <a:buSzPct val="100000"/>
              <a:buChar char="•"/>
              <a:defRPr sz="27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rPr>
              <a:t>A formula</a:t>
            </a:r>
            <a:r>
              <a:rPr>
                <a:solidFill>
                  <a:srgbClr val="005493"/>
                </a:solidFill>
                <a:latin typeface="Chalkboard"/>
                <a:ea typeface="Chalkboard"/>
                <a:cs typeface="Chalkboard"/>
                <a:sym typeface="Chalkboard"/>
              </a:rPr>
              <a:t> φ </a:t>
            </a:r>
            <a:r>
              <a:rPr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rPr>
              <a:t>holds in a state</a:t>
            </a:r>
            <a:r>
              <a:rPr>
                <a:solidFill>
                  <a:srgbClr val="005493"/>
                </a:solidFill>
                <a:latin typeface="Chalkboard"/>
                <a:ea typeface="Chalkboard"/>
                <a:cs typeface="Chalkboard"/>
                <a:sym typeface="Chalkboard"/>
              </a:rPr>
              <a:t> s</a:t>
            </a:r>
            <a:r>
              <a:rPr>
                <a:solidFill>
                  <a:srgbClr val="797979"/>
                </a:solidFill>
              </a:rPr>
              <a:t> </a:t>
            </a:r>
            <a:r>
              <a:rPr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rPr>
              <a:t>if all possible paths (or computations) that start in</a:t>
            </a:r>
            <a:r>
              <a:rPr>
                <a:solidFill>
                  <a:srgbClr val="797979"/>
                </a:solidFill>
              </a:rPr>
              <a:t> </a:t>
            </a:r>
            <a:r>
              <a:rPr>
                <a:solidFill>
                  <a:srgbClr val="005493"/>
                </a:solidFill>
                <a:latin typeface="Chalkboard"/>
                <a:ea typeface="Chalkboard"/>
                <a:cs typeface="Chalkboard"/>
                <a:sym typeface="Chalkboard"/>
              </a:rPr>
              <a:t>s</a:t>
            </a:r>
            <a:r>
              <a:rPr>
                <a:solidFill>
                  <a:srgbClr val="797979"/>
                </a:solidFill>
              </a:rPr>
              <a:t> </a:t>
            </a:r>
            <a:r>
              <a:rPr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rPr>
              <a:t>satisfy</a:t>
            </a:r>
            <a:r>
              <a:rPr>
                <a:solidFill>
                  <a:srgbClr val="797979"/>
                </a:solidFill>
              </a:rPr>
              <a:t> </a:t>
            </a:r>
            <a:r>
              <a:rPr>
                <a:solidFill>
                  <a:srgbClr val="005493"/>
                </a:solidFill>
                <a:latin typeface="Chalkboard"/>
                <a:ea typeface="Chalkboard"/>
                <a:cs typeface="Chalkboard"/>
                <a:sym typeface="Chalkboard"/>
              </a:rPr>
              <a:t>φ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On Linear Temporal Logic</a:t>
            </a:r>
          </a:p>
        </p:txBody>
      </p:sp>
      <p:sp>
        <p:nvSpPr>
          <p:cNvPr id="46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24</a:t>
            </a:fld>
            <a:endParaRPr/>
          </a:p>
        </p:txBody>
      </p:sp>
      <p:sp>
        <p:nvSpPr>
          <p:cNvPr id="468" name="LTL has other temporal operators……"/>
          <p:cNvSpPr txBox="1"/>
          <p:nvPr/>
        </p:nvSpPr>
        <p:spPr>
          <a:xfrm>
            <a:off x="533360" y="1970900"/>
            <a:ext cx="10670104" cy="29713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46184" indent="-246184" defTabSz="410765">
              <a:spcBef>
                <a:spcPts val="3300"/>
              </a:spcBef>
              <a:buSzPct val="100000"/>
              <a:buChar char="•"/>
              <a:defRPr sz="2600">
                <a:solidFill>
                  <a:srgbClr val="424242"/>
                </a:solidFill>
              </a:defRPr>
            </a:pPr>
            <a:r>
              <a:t>LTL has other </a:t>
            </a:r>
            <a:r>
              <a:rPr>
                <a:solidFill>
                  <a:srgbClr val="005493"/>
                </a:solidFill>
              </a:rPr>
              <a:t>temporal operators</a:t>
            </a:r>
            <a:r>
              <a:t>…</a:t>
            </a:r>
          </a:p>
          <a:p>
            <a:pPr marL="246184" indent="-246184" defTabSz="410765">
              <a:spcBef>
                <a:spcPts val="3300"/>
              </a:spcBef>
              <a:buSzPct val="100000"/>
              <a:buChar char="•"/>
              <a:defRPr sz="2600">
                <a:solidFill>
                  <a:srgbClr val="424242"/>
                </a:solidFill>
              </a:defRPr>
            </a:pPr>
            <a:r>
              <a:t>LTL allows the natural specification of </a:t>
            </a:r>
            <a:r>
              <a:rPr>
                <a:solidFill>
                  <a:srgbClr val="FF9300"/>
                </a:solidFill>
              </a:rPr>
              <a:t>dynamic properties</a:t>
            </a:r>
            <a:r>
              <a:t> that relate to paths</a:t>
            </a:r>
          </a:p>
          <a:p>
            <a:pPr marL="246184" indent="-246184" defTabSz="410765">
              <a:spcBef>
                <a:spcPts val="3300"/>
              </a:spcBef>
              <a:buSzPct val="100000"/>
              <a:buChar char="•"/>
              <a:defRPr sz="2600">
                <a:solidFill>
                  <a:srgbClr val="424242"/>
                </a:solidFill>
              </a:defRPr>
            </a:pPr>
            <a:r>
              <a:t>Other facts: logicians have studied variants of LTL and other logics such as </a:t>
            </a:r>
            <a:r>
              <a:rPr>
                <a:solidFill>
                  <a:srgbClr val="0096FF"/>
                </a:solidFill>
              </a:rPr>
              <a:t>first-order logic (FOL)</a:t>
            </a:r>
            <a:r>
              <a:t>, etc. It was shown that LTL and FOL are equally expressive.</a:t>
            </a: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Applications of formal methods</a:t>
            </a:r>
          </a:p>
        </p:txBody>
      </p:sp>
      <p:sp>
        <p:nvSpPr>
          <p:cNvPr id="471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51108" indent="-251108" defTabSz="397256">
              <a:lnSpc>
                <a:spcPct val="100000"/>
              </a:lnSpc>
              <a:spcBef>
                <a:spcPts val="3200"/>
              </a:spcBef>
              <a:buFontTx/>
              <a:defRPr sz="2448">
                <a:solidFill>
                  <a:srgbClr val="3A3B4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>
                <a:solidFill>
                  <a:srgbClr val="FF2600"/>
                </a:solidFill>
              </a:rPr>
              <a:t>Automated techniques</a:t>
            </a:r>
            <a:r>
              <a:t> can have applications in health informatics and systems biology: </a:t>
            </a:r>
            <a:r>
              <a:rPr>
                <a:solidFill>
                  <a:srgbClr val="0096FF"/>
                </a:solidFill>
              </a:rPr>
              <a:t>constraint solvers</a:t>
            </a:r>
            <a:r>
              <a:t> and </a:t>
            </a:r>
            <a:r>
              <a:rPr>
                <a:solidFill>
                  <a:srgbClr val="008F00"/>
                </a:solidFill>
              </a:rPr>
              <a:t>model checkers</a:t>
            </a:r>
          </a:p>
          <a:p>
            <a:pPr marL="251108" indent="-251108" defTabSz="397256">
              <a:lnSpc>
                <a:spcPct val="100000"/>
              </a:lnSpc>
              <a:spcBef>
                <a:spcPts val="3200"/>
              </a:spcBef>
              <a:buFontTx/>
              <a:defRPr sz="2448">
                <a:solidFill>
                  <a:srgbClr val="3A3B4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Logic-based approaches with different purposes:</a:t>
            </a:r>
          </a:p>
          <a:p>
            <a:pPr marL="553368" lvl="1" indent="-251108" defTabSz="397256">
              <a:lnSpc>
                <a:spcPct val="100000"/>
              </a:lnSpc>
              <a:spcBef>
                <a:spcPts val="3200"/>
              </a:spcBef>
              <a:buFontTx/>
              <a:buChar char="-"/>
              <a:defRPr sz="2448">
                <a:solidFill>
                  <a:srgbClr val="3A3B4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>
                <a:solidFill>
                  <a:srgbClr val="0096FF"/>
                </a:solidFill>
              </a:rPr>
              <a:t>Constraint solvers</a:t>
            </a:r>
            <a:r>
              <a:t> find a model satisfying a set of constraints       (SAT/SMT solvers -&gt; variable values that satisfy all FOL constraints)</a:t>
            </a:r>
          </a:p>
          <a:p>
            <a:pPr marL="553368" lvl="1" indent="-251108" defTabSz="397256">
              <a:lnSpc>
                <a:spcPct val="100000"/>
              </a:lnSpc>
              <a:spcBef>
                <a:spcPts val="3200"/>
              </a:spcBef>
              <a:buFontTx/>
              <a:buChar char="-"/>
              <a:defRPr sz="2448">
                <a:solidFill>
                  <a:srgbClr val="3A3B4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>
                <a:solidFill>
                  <a:srgbClr val="008F00"/>
                </a:solidFill>
              </a:rPr>
              <a:t>Model checkers</a:t>
            </a:r>
            <a:r>
              <a:t> use a finite state representation of a system (model) and a temporal logic-based property to check exhaustively whether the model satisfies a property</a:t>
            </a:r>
          </a:p>
        </p:txBody>
      </p:sp>
      <p:sp>
        <p:nvSpPr>
          <p:cNvPr id="47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25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7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4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4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" grpId="0" build="p" bldLvl="5" animBg="1" advAuto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On Model Checking</a:t>
            </a:r>
          </a:p>
        </p:txBody>
      </p:sp>
      <p:sp>
        <p:nvSpPr>
          <p:cNvPr id="47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26</a:t>
            </a:fld>
            <a:endParaRPr/>
          </a:p>
        </p:txBody>
      </p:sp>
      <p:sp>
        <p:nvSpPr>
          <p:cNvPr id="480" name="Reflections:…"/>
          <p:cNvSpPr txBox="1"/>
          <p:nvPr/>
        </p:nvSpPr>
        <p:spPr>
          <a:xfrm>
            <a:off x="806524" y="1862435"/>
            <a:ext cx="6612067" cy="298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46184" indent="-246184" defTabSz="410765">
              <a:spcBef>
                <a:spcPts val="3300"/>
              </a:spcBef>
              <a:buSzPct val="100000"/>
              <a:buChar char="•"/>
              <a:defRPr sz="2600">
                <a:solidFill>
                  <a:srgbClr val="3A3B4F"/>
                </a:solidFill>
              </a:defRPr>
            </a:pPr>
            <a:r>
              <a:t>Reflections:</a:t>
            </a:r>
            <a:endParaRPr>
              <a:solidFill>
                <a:srgbClr val="FF9300"/>
              </a:solidFill>
            </a:endParaRPr>
          </a:p>
          <a:p>
            <a:pPr marL="622300" lvl="1" indent="-177800" defTabSz="410765">
              <a:spcBef>
                <a:spcPts val="3300"/>
              </a:spcBef>
              <a:buSzPct val="100000"/>
              <a:buChar char="-"/>
              <a:defRPr sz="2600">
                <a:solidFill>
                  <a:srgbClr val="009193"/>
                </a:solidFill>
              </a:defRPr>
            </a:pPr>
            <a:r>
              <a:t>The algorithmic challenge</a:t>
            </a:r>
          </a:p>
          <a:p>
            <a:pPr marL="622300" lvl="1" indent="-177800" defTabSz="410765">
              <a:spcBef>
                <a:spcPts val="3300"/>
              </a:spcBef>
              <a:buSzPct val="100000"/>
              <a:buChar char="-"/>
              <a:defRPr sz="2600">
                <a:solidFill>
                  <a:srgbClr val="424242"/>
                </a:solidFill>
              </a:defRPr>
            </a:pPr>
            <a:r>
              <a:rPr>
                <a:solidFill>
                  <a:srgbClr val="FF7E79"/>
                </a:solidFill>
              </a:rPr>
              <a:t>The modelling challenge</a:t>
            </a:r>
          </a:p>
          <a:p>
            <a:pPr marL="622300" lvl="1" indent="-177800" defTabSz="410765">
              <a:spcBef>
                <a:spcPts val="3300"/>
              </a:spcBef>
              <a:buSzPct val="100000"/>
              <a:buChar char="-"/>
              <a:defRPr sz="2600">
                <a:solidFill>
                  <a:srgbClr val="005493"/>
                </a:solidFill>
              </a:defRPr>
            </a:pPr>
            <a:r>
              <a:t>The future of model checking</a:t>
            </a: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Untimed model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Untimed models</a:t>
            </a:r>
          </a:p>
        </p:txBody>
      </p:sp>
      <p:sp>
        <p:nvSpPr>
          <p:cNvPr id="483" name="Can be used to model the sequence of actions on a network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46184" indent="-246184">
              <a:defRPr sz="2400">
                <a:solidFill>
                  <a:srgbClr val="424242"/>
                </a:solidFill>
              </a:defRPr>
            </a:pPr>
            <a:r>
              <a:t>Can be used to model the sequence of actions on a network</a:t>
            </a:r>
          </a:p>
          <a:p>
            <a:pPr marL="246184" indent="-246184">
              <a:defRPr sz="2400"/>
            </a:pPr>
            <a:endParaRPr/>
          </a:p>
          <a:p>
            <a:pPr marL="246184" indent="-246184">
              <a:defRPr sz="2400">
                <a:solidFill>
                  <a:srgbClr val="424242"/>
                </a:solidFill>
              </a:defRPr>
            </a:pPr>
            <a:r>
              <a:t>There is no quantitative information on the delay between two actions.</a:t>
            </a:r>
          </a:p>
        </p:txBody>
      </p:sp>
      <p:sp>
        <p:nvSpPr>
          <p:cNvPr id="484" name="“Trigger the alarm action upon the detection of a problem”"/>
          <p:cNvSpPr txBox="1"/>
          <p:nvPr/>
        </p:nvSpPr>
        <p:spPr>
          <a:xfrm>
            <a:off x="1846009" y="2768203"/>
            <a:ext cx="8438556" cy="4464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8" tIns="35718" rIns="35718" bIns="35718" anchor="b">
            <a:spAutoFit/>
          </a:bodyPr>
          <a:lstStyle>
            <a:lvl1pPr algn="ctr" defTabSz="410765">
              <a:defRPr sz="2400">
                <a:solidFill>
                  <a:srgbClr val="0096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“Trigger the alarm action upon the detection of a problem”</a:t>
            </a:r>
          </a:p>
        </p:txBody>
      </p:sp>
      <p:sp>
        <p:nvSpPr>
          <p:cNvPr id="485" name="“Trigger the alarm action less than 5 seconds after the detection of a problem”"/>
          <p:cNvSpPr txBox="1"/>
          <p:nvPr/>
        </p:nvSpPr>
        <p:spPr>
          <a:xfrm>
            <a:off x="1899046" y="4625578"/>
            <a:ext cx="8384978" cy="839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8" tIns="35718" rIns="35718" bIns="35718" anchor="b">
            <a:spAutoFit/>
          </a:bodyPr>
          <a:lstStyle/>
          <a:p>
            <a:pPr algn="ctr" defTabSz="410765">
              <a:defRPr sz="2400">
                <a:solidFill>
                  <a:srgbClr val="00549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“Trigger the alarm action </a:t>
            </a:r>
            <a:r>
              <a:rPr>
                <a:latin typeface="Helvetica Neue Medium"/>
                <a:ea typeface="Helvetica Neue Medium"/>
                <a:cs typeface="Helvetica Neue Medium"/>
                <a:sym typeface="Helvetica Neue Medium"/>
              </a:rPr>
              <a:t>less than 5 seconds</a:t>
            </a:r>
            <a:r>
              <a:t> after the detection of a problem”</a:t>
            </a:r>
          </a:p>
        </p:txBody>
      </p:sp>
      <p:sp>
        <p:nvSpPr>
          <p:cNvPr id="486" name="Real-time constraints"/>
          <p:cNvSpPr txBox="1"/>
          <p:nvPr/>
        </p:nvSpPr>
        <p:spPr>
          <a:xfrm>
            <a:off x="4500185" y="5545335"/>
            <a:ext cx="3192709" cy="4732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5718" tIns="35718" rIns="35718" bIns="35718" anchor="b">
            <a:spAutoFit/>
          </a:bodyPr>
          <a:lstStyle>
            <a:lvl1pPr algn="ctr" defTabSz="410765">
              <a:defRPr sz="2400">
                <a:solidFill>
                  <a:srgbClr val="FF2600"/>
                </a:solidFill>
                <a:latin typeface="Chalkboard"/>
                <a:ea typeface="Chalkboard"/>
                <a:cs typeface="Chalkboard"/>
                <a:sym typeface="Chalkboard"/>
              </a:defRPr>
            </a:lvl1pPr>
          </a:lstStyle>
          <a:p>
            <a:r>
              <a:t>Real-time constraints</a:t>
            </a:r>
          </a:p>
        </p:txBody>
      </p:sp>
      <p:sp>
        <p:nvSpPr>
          <p:cNvPr id="48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0150078" y="6465093"/>
            <a:ext cx="219385" cy="2159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27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8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3" grpId="0" build="p" bldLvl="5" animBg="1" advAuto="0"/>
      <p:bldP spid="484" grpId="0" animBg="1" advAuto="0"/>
      <p:bldP spid="485" grpId="0" animBg="1" advAuto="0"/>
      <p:bldP spid="486" grpId="0" animBg="1" advAuto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Conclusions</a:t>
            </a:r>
          </a:p>
        </p:txBody>
      </p:sp>
      <p:sp>
        <p:nvSpPr>
          <p:cNvPr id="490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Model checking can be used for understanding many different kinds of systems - we will see more on how to use it for biological systems</a:t>
            </a:r>
          </a:p>
          <a:p>
            <a:r>
              <a:t>Models should be kept as simple as possible (abstraction) and capture what you need - still allow you to find answers for properties of interest </a:t>
            </a:r>
          </a:p>
          <a:p>
            <a:r>
              <a:t>Logic: captures the properties you want to check against your model, but can only ask what the model knows about</a:t>
            </a:r>
          </a:p>
          <a:p>
            <a:r>
              <a:t>Constraint solvers have been used in combination with model checkers but can be used individually as well</a:t>
            </a:r>
          </a:p>
        </p:txBody>
      </p:sp>
      <p:sp>
        <p:nvSpPr>
          <p:cNvPr id="49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28</a:t>
            </a:fld>
            <a:endParaRPr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Systems Biology</a:t>
            </a:r>
          </a:p>
        </p:txBody>
      </p:sp>
      <p:sp>
        <p:nvSpPr>
          <p:cNvPr id="122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Takes a systemic point of view: </a:t>
            </a:r>
          </a:p>
          <a:p>
            <a:pPr marL="685800" lvl="1" indent="-228600"/>
            <a:r>
              <a:t>Focusing on the </a:t>
            </a:r>
            <a:r>
              <a:rPr>
                <a:solidFill>
                  <a:srgbClr val="0096FF"/>
                </a:solidFill>
              </a:rPr>
              <a:t>interaction</a:t>
            </a:r>
            <a:r>
              <a:t> between biological entities in order to understand the </a:t>
            </a:r>
            <a:r>
              <a:rPr>
                <a:solidFill>
                  <a:srgbClr val="FF2600"/>
                </a:solidFill>
              </a:rPr>
              <a:t>properties</a:t>
            </a:r>
            <a:r>
              <a:t> of the whole system</a:t>
            </a:r>
          </a:p>
          <a:p>
            <a:pPr marL="685800" lvl="1" indent="-228600"/>
            <a:r>
              <a:rPr>
                <a:solidFill>
                  <a:srgbClr val="009193"/>
                </a:solidFill>
              </a:rPr>
              <a:t>Formal tools</a:t>
            </a:r>
            <a:r>
              <a:t> are needed for describing biological networks, building mathematical models and analysing them in order to understand the functioning of such systems</a:t>
            </a:r>
            <a:endParaRPr sz="2400"/>
          </a:p>
          <a:p>
            <a:pPr marL="685800" lvl="1" indent="-228600">
              <a:spcBef>
                <a:spcPts val="500"/>
              </a:spcBef>
            </a:pPr>
            <a:r>
              <a:t>There is a convergence of techniques from: </a:t>
            </a:r>
          </a:p>
          <a:p>
            <a:pPr marL="1143000" lvl="2" indent="-228600">
              <a:spcBef>
                <a:spcPts val="500"/>
              </a:spcBef>
              <a:defRPr sz="2400"/>
            </a:pPr>
            <a:r>
              <a:t>theoretical and experimental biology </a:t>
            </a:r>
          </a:p>
          <a:p>
            <a:pPr marL="1143000" lvl="2" indent="-228600">
              <a:spcBef>
                <a:spcPts val="500"/>
              </a:spcBef>
              <a:defRPr sz="2400"/>
            </a:pPr>
            <a:r>
              <a:t>mathematics (biomathematics, theory of dynamical systems) </a:t>
            </a:r>
          </a:p>
          <a:p>
            <a:pPr marL="1143000" lvl="2" indent="-228600">
              <a:spcBef>
                <a:spcPts val="500"/>
              </a:spcBef>
              <a:defRPr sz="2400"/>
            </a:pPr>
            <a:r>
              <a:t>computer science (stochastic simulations, formal theory of concurrence…) </a:t>
            </a:r>
          </a:p>
        </p:txBody>
      </p:sp>
      <p:sp>
        <p:nvSpPr>
          <p:cNvPr id="1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172418" y="6414760"/>
            <a:ext cx="181382" cy="24830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 build="p" bldLvl="5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Computer Science</a:t>
            </a:r>
          </a:p>
        </p:txBody>
      </p:sp>
      <p:sp>
        <p:nvSpPr>
          <p:cNvPr id="126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2600"/>
            </a:pPr>
            <a:r>
              <a:t>Has over many decades developed a set of techniques to analyse another class of complex systems: </a:t>
            </a:r>
          </a:p>
          <a:p>
            <a:pPr>
              <a:defRPr sz="2600"/>
            </a:pPr>
            <a:r>
              <a:rPr>
                <a:solidFill>
                  <a:srgbClr val="0096FF"/>
                </a:solidFill>
              </a:rPr>
              <a:t>Concurrent software systems</a:t>
            </a:r>
            <a:r>
              <a:t> - seen as the composition of communicating processes </a:t>
            </a:r>
            <a:r>
              <a:rPr i="1">
                <a:solidFill>
                  <a:srgbClr val="535353"/>
                </a:solidFill>
              </a:rPr>
              <a:t>(complex dynamics - emergent behaviour)</a:t>
            </a:r>
          </a:p>
          <a:p>
            <a:pPr marL="685800" lvl="1" indent="-228600">
              <a:defRPr sz="2600"/>
            </a:pPr>
            <a:r>
              <a:rPr>
                <a:solidFill>
                  <a:srgbClr val="009193"/>
                </a:solidFill>
              </a:rPr>
              <a:t>Languages </a:t>
            </a:r>
            <a:r>
              <a:t>for describing/modelling their main features</a:t>
            </a:r>
          </a:p>
          <a:p>
            <a:pPr marL="685800" lvl="1" indent="-228600">
              <a:defRPr sz="2600"/>
            </a:pPr>
            <a:r>
              <a:rPr>
                <a:solidFill>
                  <a:srgbClr val="FF9300"/>
                </a:solidFill>
              </a:rPr>
              <a:t>Analysis techniques</a:t>
            </a:r>
            <a:r>
              <a:rPr>
                <a:solidFill>
                  <a:srgbClr val="009193"/>
                </a:solidFill>
              </a:rPr>
              <a:t> </a:t>
            </a:r>
            <a:r>
              <a:t>calibrated over these language formalisms </a:t>
            </a:r>
          </a:p>
        </p:txBody>
      </p:sp>
      <p:sp>
        <p:nvSpPr>
          <p:cNvPr id="12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172418" y="6414760"/>
            <a:ext cx="181382" cy="24830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128" name="If we abstract from biochemical details of molecular interactions, we can…"/>
          <p:cNvSpPr txBox="1"/>
          <p:nvPr/>
        </p:nvSpPr>
        <p:spPr>
          <a:xfrm>
            <a:off x="873781" y="4806776"/>
            <a:ext cx="10444439" cy="8747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400">
                <a:solidFill>
                  <a:srgbClr val="005493"/>
                </a:solidFill>
                <a:latin typeface="Chalkboard"/>
                <a:ea typeface="Chalkboard"/>
                <a:cs typeface="Chalkboard"/>
                <a:sym typeface="Chalkboard"/>
              </a:defRPr>
            </a:pPr>
            <a:r>
              <a:t>If we abstract from biochemical details of molecular interactions, we can </a:t>
            </a:r>
          </a:p>
          <a:p>
            <a:pPr>
              <a:defRPr sz="2400">
                <a:solidFill>
                  <a:srgbClr val="005493"/>
                </a:solidFill>
                <a:latin typeface="Chalkboard"/>
                <a:ea typeface="Chalkboard"/>
                <a:cs typeface="Chalkboard"/>
                <a:sym typeface="Chalkboard"/>
              </a:defRPr>
            </a:pPr>
            <a:r>
              <a:t>describe a biological system as a network of interacting entities/agents…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" grpId="0" build="p" bldLvl="5" animBg="1" advAuto="0"/>
      <p:bldP spid="128" grpId="0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Computer Science &amp; Systems Biology</a:t>
            </a:r>
          </a:p>
        </p:txBody>
      </p:sp>
      <p:sp>
        <p:nvSpPr>
          <p:cNvPr id="13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172418" y="6414760"/>
            <a:ext cx="181382" cy="24830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132" name="Think about biological entities as processes with a discrete number…"/>
          <p:cNvSpPr txBox="1"/>
          <p:nvPr/>
        </p:nvSpPr>
        <p:spPr>
          <a:xfrm>
            <a:off x="1001280" y="4501976"/>
            <a:ext cx="10189440" cy="894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600">
                <a:solidFill>
                  <a:srgbClr val="00549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Think about biological entities as processes with a discrete number </a:t>
            </a:r>
          </a:p>
          <a:p>
            <a:pPr>
              <a:defRPr sz="2600">
                <a:solidFill>
                  <a:srgbClr val="00549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of internal states that can change through interactions</a:t>
            </a:r>
          </a:p>
        </p:txBody>
      </p:sp>
      <p:sp>
        <p:nvSpPr>
          <p:cNvPr id="133" name="REPLACE"/>
          <p:cNvSpPr txBox="1"/>
          <p:nvPr/>
        </p:nvSpPr>
        <p:spPr>
          <a:xfrm>
            <a:off x="5636903" y="2707837"/>
            <a:ext cx="918194" cy="333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REPLACE</a:t>
            </a:r>
          </a:p>
        </p:txBody>
      </p:sp>
      <p:sp>
        <p:nvSpPr>
          <p:cNvPr id="134" name="Communicating…"/>
          <p:cNvSpPr txBox="1"/>
          <p:nvPr/>
        </p:nvSpPr>
        <p:spPr>
          <a:xfrm>
            <a:off x="1882454" y="2321013"/>
            <a:ext cx="2361207" cy="8567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2600">
                <a:solidFill>
                  <a:srgbClr val="0096FF"/>
                </a:solidFill>
              </a:defRPr>
            </a:pPr>
            <a:r>
              <a:t>Communicating </a:t>
            </a:r>
          </a:p>
          <a:p>
            <a:pPr algn="ctr">
              <a:defRPr sz="2600">
                <a:solidFill>
                  <a:srgbClr val="0096FF"/>
                </a:solidFill>
              </a:defRPr>
            </a:pPr>
            <a:r>
              <a:t>Processes</a:t>
            </a:r>
          </a:p>
        </p:txBody>
      </p:sp>
      <p:sp>
        <p:nvSpPr>
          <p:cNvPr id="135" name="Interacting…"/>
          <p:cNvSpPr txBox="1"/>
          <p:nvPr/>
        </p:nvSpPr>
        <p:spPr>
          <a:xfrm>
            <a:off x="7999214" y="2321013"/>
            <a:ext cx="1699839" cy="8567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2600">
                <a:solidFill>
                  <a:srgbClr val="FF2600"/>
                </a:solidFill>
              </a:defRPr>
            </a:pPr>
            <a:r>
              <a:t>Interacting </a:t>
            </a:r>
          </a:p>
          <a:p>
            <a:pPr algn="ctr">
              <a:defRPr sz="2600">
                <a:solidFill>
                  <a:srgbClr val="FF2600"/>
                </a:solidFill>
              </a:defRPr>
            </a:pPr>
            <a:r>
              <a:t>Agents</a:t>
            </a:r>
          </a:p>
        </p:txBody>
      </p:sp>
      <p:cxnSp>
        <p:nvCxnSpPr>
          <p:cNvPr id="136" name="Connection Line"/>
          <p:cNvCxnSpPr>
            <a:stCxn id="134" idx="0"/>
            <a:endCxn id="135" idx="0"/>
          </p:cNvCxnSpPr>
          <p:nvPr/>
        </p:nvCxnSpPr>
        <p:spPr>
          <a:xfrm>
            <a:off x="3063057" y="2749395"/>
            <a:ext cx="5786077" cy="1"/>
          </a:xfrm>
          <a:prstGeom prst="straightConnector1">
            <a:avLst/>
          </a:prstGeom>
          <a:ln w="25400">
            <a:solidFill>
              <a:schemeClr val="accent1"/>
            </a:solidFill>
            <a:miter/>
            <a:headEnd type="arrow"/>
            <a:tailEnd type="arrow"/>
          </a:ln>
        </p:spPr>
      </p:cxn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" grpId="0" animBg="1" advAuto="0"/>
      <p:bldP spid="133" grpId="0" animBg="1" advAuto="0"/>
      <p:bldP spid="134" grpId="0" animBg="1" advAuto="0"/>
      <p:bldP spid="135" grpId="0" animBg="1" advAuto="0"/>
      <p:bldP spid="136" grpId="0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Computer Science &amp; Systems Biology</a:t>
            </a:r>
          </a:p>
        </p:txBody>
      </p:sp>
      <p:sp>
        <p:nvSpPr>
          <p:cNvPr id="1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172418" y="6414760"/>
            <a:ext cx="181382" cy="24830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140" name="REPLACE"/>
          <p:cNvSpPr txBox="1"/>
          <p:nvPr/>
        </p:nvSpPr>
        <p:spPr>
          <a:xfrm>
            <a:off x="5636903" y="2707837"/>
            <a:ext cx="918194" cy="333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REPLACE</a:t>
            </a:r>
          </a:p>
        </p:txBody>
      </p:sp>
      <p:sp>
        <p:nvSpPr>
          <p:cNvPr id="141" name="Communicating…"/>
          <p:cNvSpPr txBox="1"/>
          <p:nvPr/>
        </p:nvSpPr>
        <p:spPr>
          <a:xfrm>
            <a:off x="1882454" y="2321013"/>
            <a:ext cx="2361207" cy="8567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2600">
                <a:solidFill>
                  <a:srgbClr val="0096FF"/>
                </a:solidFill>
              </a:defRPr>
            </a:pPr>
            <a:r>
              <a:t>Communicating </a:t>
            </a:r>
          </a:p>
          <a:p>
            <a:pPr algn="ctr">
              <a:defRPr sz="2600">
                <a:solidFill>
                  <a:srgbClr val="0096FF"/>
                </a:solidFill>
              </a:defRPr>
            </a:pPr>
            <a:r>
              <a:t>Processes</a:t>
            </a:r>
          </a:p>
        </p:txBody>
      </p:sp>
      <p:sp>
        <p:nvSpPr>
          <p:cNvPr id="142" name="Interacting…"/>
          <p:cNvSpPr txBox="1"/>
          <p:nvPr/>
        </p:nvSpPr>
        <p:spPr>
          <a:xfrm>
            <a:off x="7999213" y="2321013"/>
            <a:ext cx="1699839" cy="8567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2600">
                <a:solidFill>
                  <a:srgbClr val="FF2600"/>
                </a:solidFill>
              </a:defRPr>
            </a:pPr>
            <a:r>
              <a:t>Interacting </a:t>
            </a:r>
          </a:p>
          <a:p>
            <a:pPr algn="ctr">
              <a:defRPr sz="2600">
                <a:solidFill>
                  <a:srgbClr val="FF2600"/>
                </a:solidFill>
              </a:defRPr>
            </a:pPr>
            <a:r>
              <a:t>Agents</a:t>
            </a:r>
          </a:p>
        </p:txBody>
      </p:sp>
      <p:cxnSp>
        <p:nvCxnSpPr>
          <p:cNvPr id="143" name="Connection Line"/>
          <p:cNvCxnSpPr>
            <a:stCxn id="141" idx="0"/>
            <a:endCxn id="142" idx="0"/>
          </p:cNvCxnSpPr>
          <p:nvPr/>
        </p:nvCxnSpPr>
        <p:spPr>
          <a:xfrm>
            <a:off x="3063057" y="2749395"/>
            <a:ext cx="5786076" cy="1"/>
          </a:xfrm>
          <a:prstGeom prst="straightConnector1">
            <a:avLst/>
          </a:prstGeom>
          <a:ln w="25400">
            <a:solidFill>
              <a:schemeClr val="accent1"/>
            </a:solidFill>
            <a:miter/>
            <a:headEnd type="arrow"/>
            <a:tailEnd type="arrow"/>
          </a:ln>
        </p:spPr>
      </p:cxnSp>
      <p:sp>
        <p:nvSpPr>
          <p:cNvPr id="144" name="Modelling language:…"/>
          <p:cNvSpPr txBox="1"/>
          <p:nvPr/>
        </p:nvSpPr>
        <p:spPr>
          <a:xfrm>
            <a:off x="270226" y="4058074"/>
            <a:ext cx="5377419" cy="24009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2" indent="457200">
              <a:lnSpc>
                <a:spcPct val="90000"/>
              </a:lnSpc>
              <a:spcBef>
                <a:spcPts val="500"/>
              </a:spcBef>
              <a:defRPr sz="2400"/>
            </a:pPr>
            <a:r>
              <a:rPr>
                <a:solidFill>
                  <a:srgbClr val="005493"/>
                </a:solidFill>
              </a:rPr>
              <a:t>Modelling language</a:t>
            </a:r>
            <a:r>
              <a:t>:</a:t>
            </a:r>
          </a:p>
          <a:p>
            <a:pPr marL="685800" lvl="2" indent="-2286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sz="2400"/>
            </a:pPr>
            <a:r>
              <a:t>parallelism, interaction and causality</a:t>
            </a:r>
          </a:p>
          <a:p>
            <a:pPr marL="685800" lvl="2" indent="-2286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sz="2400"/>
            </a:pPr>
            <a:r>
              <a:t>composition/encapsulation</a:t>
            </a:r>
          </a:p>
          <a:p>
            <a:pPr marL="685800" lvl="2" indent="-2286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sz="2400"/>
            </a:pPr>
            <a:r>
              <a:t>abstraction/refinement</a:t>
            </a:r>
          </a:p>
          <a:p>
            <a:pPr marL="685800" lvl="2" indent="-2286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sz="2400"/>
            </a:pPr>
            <a:r>
              <a:t>non-determinism/uncertainty</a:t>
            </a:r>
          </a:p>
          <a:p>
            <a:pPr marL="685800" lvl="2" indent="-2286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sz="2400"/>
            </a:pPr>
            <a:r>
              <a:t>verification/simulation </a:t>
            </a:r>
          </a:p>
        </p:txBody>
      </p:sp>
      <p:sp>
        <p:nvSpPr>
          <p:cNvPr id="145" name="Examples:…"/>
          <p:cNvSpPr txBox="1"/>
          <p:nvPr/>
        </p:nvSpPr>
        <p:spPr>
          <a:xfrm>
            <a:off x="6483593" y="3955412"/>
            <a:ext cx="4893640" cy="26121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2" indent="457200">
              <a:lnSpc>
                <a:spcPct val="90000"/>
              </a:lnSpc>
              <a:spcBef>
                <a:spcPts val="500"/>
              </a:spcBef>
              <a:defRPr sz="2400"/>
            </a:pPr>
            <a:r>
              <a:rPr>
                <a:solidFill>
                  <a:srgbClr val="008F00"/>
                </a:solidFill>
              </a:rPr>
              <a:t>Examples</a:t>
            </a:r>
            <a:r>
              <a:t>:</a:t>
            </a:r>
          </a:p>
          <a:p>
            <a:pPr marL="685800" lvl="2" indent="-2286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sz="2400"/>
            </a:pPr>
            <a:r>
              <a:t>Process algebras (e.g. PEPA)</a:t>
            </a:r>
          </a:p>
          <a:p>
            <a:pPr marL="685800" lvl="2" indent="-2286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sz="2400"/>
            </a:pPr>
            <a:r>
              <a:t>(stochastic) Petri nets</a:t>
            </a:r>
          </a:p>
          <a:p>
            <a:pPr marL="685800" lvl="2" indent="-2286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sz="2400"/>
            </a:pPr>
            <a:r>
              <a:t>Variants of automata (timed automata, priced automata, stochastic automata, hybrid automata…)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4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" grpId="0" build="p" bldLvl="5" animBg="1" advAuto="0"/>
      <p:bldP spid="145" grpId="0" build="p" bldLvl="5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Petri nets</a:t>
            </a:r>
          </a:p>
        </p:txBody>
      </p:sp>
      <p:sp>
        <p:nvSpPr>
          <p:cNvPr id="14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172418" y="6414760"/>
            <a:ext cx="181382" cy="24830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pic>
        <p:nvPicPr>
          <p:cNvPr id="149" name="Petri_Fig1.png" descr="Petri_Fig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0244" y="1877020"/>
            <a:ext cx="8551512" cy="2062759"/>
          </a:xfrm>
          <a:prstGeom prst="rect">
            <a:avLst/>
          </a:prstGeom>
          <a:ln w="12700">
            <a:miter lim="400000"/>
          </a:ln>
        </p:spPr>
      </p:pic>
      <p:sp>
        <p:nvSpPr>
          <p:cNvPr id="150" name="Carl Adam Petri (1926-2010)"/>
          <p:cNvSpPr txBox="1"/>
          <p:nvPr/>
        </p:nvSpPr>
        <p:spPr>
          <a:xfrm>
            <a:off x="6850493" y="791269"/>
            <a:ext cx="4206808" cy="4732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5718" tIns="35718" rIns="35718" bIns="35718" anchor="b">
            <a:spAutoFit/>
          </a:bodyPr>
          <a:lstStyle>
            <a:lvl1pPr algn="ctr" defTabSz="410765">
              <a:defRPr sz="2400">
                <a:solidFill>
                  <a:srgbClr val="FF2600"/>
                </a:solidFill>
                <a:latin typeface="Chalkboard"/>
                <a:ea typeface="Chalkboard"/>
                <a:cs typeface="Chalkboard"/>
                <a:sym typeface="Chalkboard"/>
              </a:defRPr>
            </a:lvl1pPr>
          </a:lstStyle>
          <a:p>
            <a:r>
              <a:t>Carl Adam Petri (1926-2010)</a:t>
            </a:r>
          </a:p>
        </p:txBody>
      </p:sp>
      <p:sp>
        <p:nvSpPr>
          <p:cNvPr id="151" name="(taken from scholarpedia)"/>
          <p:cNvSpPr txBox="1"/>
          <p:nvPr/>
        </p:nvSpPr>
        <p:spPr>
          <a:xfrm>
            <a:off x="8821045" y="6311185"/>
            <a:ext cx="2119464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5718" tIns="35718" rIns="35718" bIns="35718" anchor="b">
            <a:spAutoFit/>
          </a:bodyPr>
          <a:lstStyle>
            <a:lvl1pPr algn="ctr" defTabSz="410765">
              <a:defRPr sz="1400">
                <a:solidFill>
                  <a:srgbClr val="FF2600"/>
                </a:solidFill>
                <a:latin typeface="Chalkboard"/>
                <a:ea typeface="Chalkboard"/>
                <a:cs typeface="Chalkboard"/>
                <a:sym typeface="Chalkboard"/>
              </a:defRPr>
            </a:lvl1pPr>
          </a:lstStyle>
          <a:p>
            <a:r>
              <a:t>(taken from scholarpedia)</a:t>
            </a:r>
          </a:p>
        </p:txBody>
      </p:sp>
      <p:sp>
        <p:nvSpPr>
          <p:cNvPr id="152" name="Find out more if you are interested…"/>
          <p:cNvSpPr txBox="1"/>
          <p:nvPr/>
        </p:nvSpPr>
        <p:spPr>
          <a:xfrm>
            <a:off x="3882204" y="5050616"/>
            <a:ext cx="4427592" cy="382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300"/>
            </a:lvl1pPr>
          </a:lstStyle>
          <a:p>
            <a:r>
              <a:t>Find out more if you are interested…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" grpId="0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 CS Perspective: Software Verification</a:t>
            </a:r>
          </a:p>
        </p:txBody>
      </p:sp>
      <p:sp>
        <p:nvSpPr>
          <p:cNvPr id="155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188331" indent="-188331" defTabSz="297941">
              <a:lnSpc>
                <a:spcPct val="100000"/>
              </a:lnSpc>
              <a:spcBef>
                <a:spcPts val="2400"/>
              </a:spcBef>
              <a:buFontTx/>
              <a:defRPr sz="1836">
                <a:solidFill>
                  <a:srgbClr val="3A3B4F"/>
                </a:solidFill>
              </a:defRPr>
            </a:pPr>
            <a:r>
              <a:t>Establishing full </a:t>
            </a:r>
            <a:r>
              <a:rPr b="1">
                <a:solidFill>
                  <a:srgbClr val="009051"/>
                </a:solidFill>
              </a:rPr>
              <a:t>guarantees of software correctness</a:t>
            </a:r>
            <a:r>
              <a:rPr b="1"/>
              <a:t> </a:t>
            </a:r>
            <a:r>
              <a:t>has never been more important. </a:t>
            </a:r>
            <a:r>
              <a:rPr b="1">
                <a:solidFill>
                  <a:srgbClr val="FF2600"/>
                </a:solidFill>
              </a:rPr>
              <a:t>Formal verification techniques</a:t>
            </a:r>
            <a:r>
              <a:rPr b="1"/>
              <a:t> </a:t>
            </a:r>
            <a:r>
              <a:t>(e.g., model checking, theorem proving, static analysis, and runtime monitoring) are essential and complement more widely used </a:t>
            </a:r>
            <a:r>
              <a:rPr b="1">
                <a:solidFill>
                  <a:srgbClr val="FF9300"/>
                </a:solidFill>
              </a:rPr>
              <a:t>testing</a:t>
            </a:r>
          </a:p>
          <a:p>
            <a:pPr marL="188331" indent="-188331" defTabSz="297941">
              <a:lnSpc>
                <a:spcPct val="100000"/>
              </a:lnSpc>
              <a:spcBef>
                <a:spcPts val="2400"/>
              </a:spcBef>
              <a:buFontTx/>
              <a:defRPr sz="1836" i="1">
                <a:solidFill>
                  <a:srgbClr val="5E5E5E"/>
                </a:solidFill>
              </a:defRPr>
            </a:pPr>
            <a:r>
              <a:rPr b="1"/>
              <a:t>"Program testing can be used to show the presence of bugs, but never to show their absence!” E. Dijkstra</a:t>
            </a:r>
          </a:p>
          <a:p>
            <a:pPr marL="188331" indent="-188331" defTabSz="297941">
              <a:lnSpc>
                <a:spcPct val="100000"/>
              </a:lnSpc>
              <a:spcBef>
                <a:spcPts val="2400"/>
              </a:spcBef>
              <a:buFontTx/>
              <a:defRPr sz="1836">
                <a:solidFill>
                  <a:srgbClr val="3A3B4F"/>
                </a:solidFill>
              </a:defRPr>
            </a:pPr>
            <a:r>
              <a:rPr b="1">
                <a:solidFill>
                  <a:srgbClr val="008F00"/>
                </a:solidFill>
              </a:rPr>
              <a:t>Model checking</a:t>
            </a:r>
            <a:r>
              <a:rPr b="1"/>
              <a:t> </a:t>
            </a:r>
            <a:r>
              <a:t>is a fully automated approach for software verification. Different systems will need different approaches (modelling languages, logics) and hence tools</a:t>
            </a:r>
          </a:p>
          <a:p>
            <a:pPr marL="415026" lvl="1" indent="-188331" defTabSz="297941">
              <a:lnSpc>
                <a:spcPct val="100000"/>
              </a:lnSpc>
              <a:spcBef>
                <a:spcPts val="2400"/>
              </a:spcBef>
              <a:buFontTx/>
              <a:defRPr sz="1836">
                <a:solidFill>
                  <a:srgbClr val="3A3B4F"/>
                </a:solidFill>
              </a:defRPr>
            </a:pPr>
            <a:r>
              <a:t>How to</a:t>
            </a:r>
            <a:r>
              <a:rPr b="1"/>
              <a:t> </a:t>
            </a:r>
            <a:r>
              <a:rPr b="1">
                <a:solidFill>
                  <a:srgbClr val="009193"/>
                </a:solidFill>
              </a:rPr>
              <a:t>model a system</a:t>
            </a:r>
            <a:r>
              <a:rPr b="1"/>
              <a:t>, how to use a model checker, and what is happening </a:t>
            </a:r>
          </a:p>
          <a:p>
            <a:pPr marL="415026" lvl="1" indent="-188331" defTabSz="297941">
              <a:lnSpc>
                <a:spcPct val="100000"/>
              </a:lnSpc>
              <a:spcBef>
                <a:spcPts val="2400"/>
              </a:spcBef>
              <a:buFontTx/>
              <a:defRPr sz="1836">
                <a:solidFill>
                  <a:srgbClr val="3A3B4F"/>
                </a:solidFill>
              </a:defRPr>
            </a:pPr>
            <a:r>
              <a:t>Why </a:t>
            </a:r>
            <a:r>
              <a:rPr b="1">
                <a:solidFill>
                  <a:srgbClr val="531B93"/>
                </a:solidFill>
              </a:rPr>
              <a:t>temporal logics</a:t>
            </a:r>
            <a:r>
              <a:t> are useful to express program properties/behavioural properties</a:t>
            </a:r>
          </a:p>
          <a:p>
            <a:pPr marL="415026" lvl="1" indent="-188331" defTabSz="297941">
              <a:lnSpc>
                <a:spcPct val="100000"/>
              </a:lnSpc>
              <a:spcBef>
                <a:spcPts val="2400"/>
              </a:spcBef>
              <a:buFontTx/>
              <a:defRPr sz="1836">
                <a:solidFill>
                  <a:srgbClr val="3A3B4F"/>
                </a:solidFill>
              </a:defRPr>
            </a:pPr>
            <a:r>
              <a:t>Why model checking is particularly useful for </a:t>
            </a:r>
            <a:r>
              <a:rPr b="1"/>
              <a:t>distributed</a:t>
            </a:r>
            <a:r>
              <a:t> and </a:t>
            </a:r>
            <a:r>
              <a:rPr b="1"/>
              <a:t>multi-threaded systems</a:t>
            </a:r>
          </a:p>
        </p:txBody>
      </p:sp>
      <p:sp>
        <p:nvSpPr>
          <p:cNvPr id="15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172418" y="6414760"/>
            <a:ext cx="181382" cy="24830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" grpId="0" build="p" bldLvl="5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Model Checking</a:t>
            </a:r>
          </a:p>
        </p:txBody>
      </p:sp>
      <p:sp>
        <p:nvSpPr>
          <p:cNvPr id="159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88036" indent="-288036" defTabSz="455675">
              <a:lnSpc>
                <a:spcPct val="100000"/>
              </a:lnSpc>
              <a:spcBef>
                <a:spcPts val="3700"/>
              </a:spcBef>
              <a:buFontTx/>
              <a:defRPr sz="2807">
                <a:solidFill>
                  <a:srgbClr val="3A3B4F"/>
                </a:solidFill>
              </a:defRPr>
            </a:pPr>
            <a:r>
              <a:t>Allows for </a:t>
            </a:r>
            <a:r>
              <a:rPr>
                <a:solidFill>
                  <a:srgbClr val="005493"/>
                </a:solidFill>
              </a:rPr>
              <a:t>desired behavioural properties</a:t>
            </a:r>
            <a:r>
              <a:t> of a system to be verified on the basis of a </a:t>
            </a:r>
            <a:r>
              <a:rPr>
                <a:solidFill>
                  <a:srgbClr val="008F00"/>
                </a:solidFill>
              </a:rPr>
              <a:t>suitable model of the system</a:t>
            </a:r>
            <a:r>
              <a:t> through systematic inspection of all the states of the model.</a:t>
            </a:r>
          </a:p>
          <a:p>
            <a:pPr marL="288036" indent="-288036" defTabSz="455675">
              <a:lnSpc>
                <a:spcPct val="100000"/>
              </a:lnSpc>
              <a:spcBef>
                <a:spcPts val="3700"/>
              </a:spcBef>
              <a:buFontTx/>
              <a:defRPr sz="2807">
                <a:solidFill>
                  <a:srgbClr val="3A3B4F"/>
                </a:solidFill>
              </a:defRPr>
            </a:pPr>
            <a:r>
              <a:t>Is completely </a:t>
            </a:r>
            <a:r>
              <a:rPr>
                <a:solidFill>
                  <a:srgbClr val="0096FF"/>
                </a:solidFill>
              </a:rPr>
              <a:t>automatic</a:t>
            </a:r>
            <a:r>
              <a:t> and offers </a:t>
            </a:r>
            <a:r>
              <a:rPr>
                <a:solidFill>
                  <a:srgbClr val="FF9300"/>
                </a:solidFill>
              </a:rPr>
              <a:t>counterexamples</a:t>
            </a:r>
            <a:r>
              <a:t> in case a model fails to satisfy a property serving as indispensable debugging information.</a:t>
            </a:r>
          </a:p>
          <a:p>
            <a:pPr marL="288036" indent="-288036" defTabSz="455675">
              <a:lnSpc>
                <a:spcPct val="100000"/>
              </a:lnSpc>
              <a:spcBef>
                <a:spcPts val="3700"/>
              </a:spcBef>
              <a:buFontTx/>
              <a:defRPr sz="2807">
                <a:solidFill>
                  <a:srgbClr val="3A3B4F"/>
                </a:solidFill>
              </a:defRPr>
            </a:pPr>
            <a:r>
              <a:rPr>
                <a:solidFill>
                  <a:srgbClr val="942193"/>
                </a:solidFill>
              </a:rPr>
              <a:t>Tools</a:t>
            </a:r>
            <a:r>
              <a:t> and scalability have improved considerably over the last decade.</a:t>
            </a:r>
          </a:p>
        </p:txBody>
      </p:sp>
      <p:sp>
        <p:nvSpPr>
          <p:cNvPr id="16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172418" y="6414760"/>
            <a:ext cx="181382" cy="24830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" grpId="0" build="p" bldLvl="5" animBg="1" advAuto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1677</Words>
  <Application>Microsoft Office PowerPoint</Application>
  <PresentationFormat>Widescreen</PresentationFormat>
  <Paragraphs>358</Paragraphs>
  <Slides>28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8" baseType="lpstr">
      <vt:lpstr>Arial</vt:lpstr>
      <vt:lpstr>Calibri</vt:lpstr>
      <vt:lpstr>Calibri Light</vt:lpstr>
      <vt:lpstr>Chalkboard</vt:lpstr>
      <vt:lpstr>Helvetica</vt:lpstr>
      <vt:lpstr>Helvetica Neue</vt:lpstr>
      <vt:lpstr>Helvetica Neue Light</vt:lpstr>
      <vt:lpstr>Helvetica Neue Medium</vt:lpstr>
      <vt:lpstr>Lucida Grande</vt:lpstr>
      <vt:lpstr>Office Theme</vt:lpstr>
      <vt:lpstr>Introduction to  Model checking</vt:lpstr>
      <vt:lpstr>Structure of the lecture</vt:lpstr>
      <vt:lpstr>Systems Biology</vt:lpstr>
      <vt:lpstr>Computer Science</vt:lpstr>
      <vt:lpstr>Computer Science &amp; Systems Biology</vt:lpstr>
      <vt:lpstr>Computer Science &amp; Systems Biology</vt:lpstr>
      <vt:lpstr>Petri nets</vt:lpstr>
      <vt:lpstr>A CS Perspective: Software Verification</vt:lpstr>
      <vt:lpstr>Model Checking</vt:lpstr>
      <vt:lpstr>Model checking in software development</vt:lpstr>
      <vt:lpstr>Model checking more generally</vt:lpstr>
      <vt:lpstr>Model Checking</vt:lpstr>
      <vt:lpstr>Logic and Model</vt:lpstr>
      <vt:lpstr>Property is violated - what happens</vt:lpstr>
      <vt:lpstr>Model Checker - analysing the results</vt:lpstr>
      <vt:lpstr>System Model</vt:lpstr>
      <vt:lpstr>Transition System (formal def)</vt:lpstr>
      <vt:lpstr>Property specification - Temporal Logic</vt:lpstr>
      <vt:lpstr>Properties over states or executions</vt:lpstr>
      <vt:lpstr>Linear Temporal Logic (LTL)</vt:lpstr>
      <vt:lpstr>Illustrating the semantics</vt:lpstr>
      <vt:lpstr>Typical properties</vt:lpstr>
      <vt:lpstr>Linear Logics</vt:lpstr>
      <vt:lpstr>On Linear Temporal Logic</vt:lpstr>
      <vt:lpstr>Applications of formal methods</vt:lpstr>
      <vt:lpstr>On Model Checking</vt:lpstr>
      <vt:lpstr>Untimed models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Model checking</dc:title>
  <cp:lastModifiedBy>Ben Hall</cp:lastModifiedBy>
  <cp:revision>1</cp:revision>
  <dcterms:modified xsi:type="dcterms:W3CDTF">2022-11-27T09:20:00Z</dcterms:modified>
</cp:coreProperties>
</file>