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57" r:id="rId3"/>
    <p:sldId id="258" r:id="rId4"/>
    <p:sldId id="259" r:id="rId5"/>
    <p:sldId id="266" r:id="rId6"/>
    <p:sldId id="271" r:id="rId7"/>
    <p:sldId id="260" r:id="rId8"/>
    <p:sldId id="268" r:id="rId9"/>
    <p:sldId id="269" r:id="rId10"/>
    <p:sldId id="276" r:id="rId11"/>
    <p:sldId id="278" r:id="rId12"/>
    <p:sldId id="277" r:id="rId13"/>
    <p:sldId id="270" r:id="rId14"/>
    <p:sldId id="272" r:id="rId15"/>
    <p:sldId id="274" r:id="rId16"/>
    <p:sldId id="275" r:id="rId17"/>
    <p:sldId id="279" r:id="rId18"/>
    <p:sldId id="280" r:id="rId19"/>
    <p:sldId id="28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740"/>
  </p:normalViewPr>
  <p:slideViewPr>
    <p:cSldViewPr snapToGrid="0">
      <p:cViewPr varScale="1">
        <p:scale>
          <a:sx n="124" d="100"/>
          <a:sy n="124" d="100"/>
        </p:scale>
        <p:origin x="64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D8BF4E-3DE4-AF46-80ED-B63008766153}" type="datetimeFigureOut">
              <a:rPr lang="en-US" smtClean="0"/>
              <a:t>2/21/23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E042D8-EC60-1749-9277-2EC1657A8271}" type="slidenum">
              <a:rPr lang="en-US" smtClean="0"/>
              <a:t>‹#›</a:t>
            </a:fld>
            <a:endParaRPr lang="en-US"/>
          </a:p>
        </p:txBody>
      </p:sp>
    </p:spTree>
    <p:extLst>
      <p:ext uri="{BB962C8B-B14F-4D97-AF65-F5344CB8AC3E}">
        <p14:creationId xmlns:p14="http://schemas.microsoft.com/office/powerpoint/2010/main" val="555463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6" name="Google Shape;29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E042D8-EC60-1749-9277-2EC1657A8271}" type="slidenum">
              <a:rPr lang="en-US" smtClean="0"/>
              <a:t>12</a:t>
            </a:fld>
            <a:endParaRPr lang="en-US"/>
          </a:p>
        </p:txBody>
      </p:sp>
    </p:spTree>
    <p:extLst>
      <p:ext uri="{BB962C8B-B14F-4D97-AF65-F5344CB8AC3E}">
        <p14:creationId xmlns:p14="http://schemas.microsoft.com/office/powerpoint/2010/main" val="3707679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20B8A-33BD-D5B5-EC1D-7D193D2129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5048D3D-DDAD-7913-58DD-D27DF23A2E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190C4DD-4190-FC21-5867-8C5BDAFD6DEC}"/>
              </a:ext>
            </a:extLst>
          </p:cNvPr>
          <p:cNvSpPr>
            <a:spLocks noGrp="1"/>
          </p:cNvSpPr>
          <p:nvPr>
            <p:ph type="dt" sz="half" idx="10"/>
          </p:nvPr>
        </p:nvSpPr>
        <p:spPr/>
        <p:txBody>
          <a:bodyPr/>
          <a:lstStyle/>
          <a:p>
            <a:fld id="{98B37D4B-0EA3-8B42-BD98-A846D077E6DE}" type="datetimeFigureOut">
              <a:rPr lang="en-US" smtClean="0"/>
              <a:t>2/21/23</a:t>
            </a:fld>
            <a:endParaRPr lang="en-US"/>
          </a:p>
        </p:txBody>
      </p:sp>
      <p:sp>
        <p:nvSpPr>
          <p:cNvPr id="5" name="Footer Placeholder 4">
            <a:extLst>
              <a:ext uri="{FF2B5EF4-FFF2-40B4-BE49-F238E27FC236}">
                <a16:creationId xmlns:a16="http://schemas.microsoft.com/office/drawing/2014/main" id="{6AAA1BEA-E946-15B0-1232-D9D0FAD10C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C25D2F-0217-054B-71E1-9887709FA2CB}"/>
              </a:ext>
            </a:extLst>
          </p:cNvPr>
          <p:cNvSpPr>
            <a:spLocks noGrp="1"/>
          </p:cNvSpPr>
          <p:nvPr>
            <p:ph type="sldNum" sz="quarter" idx="12"/>
          </p:nvPr>
        </p:nvSpPr>
        <p:spPr/>
        <p:txBody>
          <a:bodyPr/>
          <a:lstStyle/>
          <a:p>
            <a:fld id="{1667B4F9-6DE2-444B-AE1B-ADEBF48C4DDC}" type="slidenum">
              <a:rPr lang="en-US" smtClean="0"/>
              <a:t>‹#›</a:t>
            </a:fld>
            <a:endParaRPr lang="en-US"/>
          </a:p>
        </p:txBody>
      </p:sp>
    </p:spTree>
    <p:extLst>
      <p:ext uri="{BB962C8B-B14F-4D97-AF65-F5344CB8AC3E}">
        <p14:creationId xmlns:p14="http://schemas.microsoft.com/office/powerpoint/2010/main" val="2840073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A2EAC-4CCE-F748-56BA-413BA304E17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3A45513-C78D-0350-0E42-F222858798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DA095E-55B0-AEDF-A9D2-A1F5943E7E11}"/>
              </a:ext>
            </a:extLst>
          </p:cNvPr>
          <p:cNvSpPr>
            <a:spLocks noGrp="1"/>
          </p:cNvSpPr>
          <p:nvPr>
            <p:ph type="dt" sz="half" idx="10"/>
          </p:nvPr>
        </p:nvSpPr>
        <p:spPr/>
        <p:txBody>
          <a:bodyPr/>
          <a:lstStyle/>
          <a:p>
            <a:fld id="{98B37D4B-0EA3-8B42-BD98-A846D077E6DE}" type="datetimeFigureOut">
              <a:rPr lang="en-US" smtClean="0"/>
              <a:t>2/21/23</a:t>
            </a:fld>
            <a:endParaRPr lang="en-US"/>
          </a:p>
        </p:txBody>
      </p:sp>
      <p:sp>
        <p:nvSpPr>
          <p:cNvPr id="5" name="Footer Placeholder 4">
            <a:extLst>
              <a:ext uri="{FF2B5EF4-FFF2-40B4-BE49-F238E27FC236}">
                <a16:creationId xmlns:a16="http://schemas.microsoft.com/office/drawing/2014/main" id="{66199ABA-F58E-AD64-F361-AE51B827DE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9664D0-6061-F43E-AA1E-8D39355D3595}"/>
              </a:ext>
            </a:extLst>
          </p:cNvPr>
          <p:cNvSpPr>
            <a:spLocks noGrp="1"/>
          </p:cNvSpPr>
          <p:nvPr>
            <p:ph type="sldNum" sz="quarter" idx="12"/>
          </p:nvPr>
        </p:nvSpPr>
        <p:spPr/>
        <p:txBody>
          <a:bodyPr/>
          <a:lstStyle/>
          <a:p>
            <a:fld id="{1667B4F9-6DE2-444B-AE1B-ADEBF48C4DDC}" type="slidenum">
              <a:rPr lang="en-US" smtClean="0"/>
              <a:t>‹#›</a:t>
            </a:fld>
            <a:endParaRPr lang="en-US"/>
          </a:p>
        </p:txBody>
      </p:sp>
    </p:spTree>
    <p:extLst>
      <p:ext uri="{BB962C8B-B14F-4D97-AF65-F5344CB8AC3E}">
        <p14:creationId xmlns:p14="http://schemas.microsoft.com/office/powerpoint/2010/main" val="3426267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CC775C-7C3A-43C7-92A4-F258443E81C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23EEF95-4E46-E077-D1BF-85D066C5A6A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A10041-0646-3A37-0D23-A8B9AA3EDB89}"/>
              </a:ext>
            </a:extLst>
          </p:cNvPr>
          <p:cNvSpPr>
            <a:spLocks noGrp="1"/>
          </p:cNvSpPr>
          <p:nvPr>
            <p:ph type="dt" sz="half" idx="10"/>
          </p:nvPr>
        </p:nvSpPr>
        <p:spPr/>
        <p:txBody>
          <a:bodyPr/>
          <a:lstStyle/>
          <a:p>
            <a:fld id="{98B37D4B-0EA3-8B42-BD98-A846D077E6DE}" type="datetimeFigureOut">
              <a:rPr lang="en-US" smtClean="0"/>
              <a:t>2/21/23</a:t>
            </a:fld>
            <a:endParaRPr lang="en-US"/>
          </a:p>
        </p:txBody>
      </p:sp>
      <p:sp>
        <p:nvSpPr>
          <p:cNvPr id="5" name="Footer Placeholder 4">
            <a:extLst>
              <a:ext uri="{FF2B5EF4-FFF2-40B4-BE49-F238E27FC236}">
                <a16:creationId xmlns:a16="http://schemas.microsoft.com/office/drawing/2014/main" id="{42A7A7A0-191F-6675-E139-99277DAFB2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957B2C-6303-A2AA-3409-628C8AD2AF9C}"/>
              </a:ext>
            </a:extLst>
          </p:cNvPr>
          <p:cNvSpPr>
            <a:spLocks noGrp="1"/>
          </p:cNvSpPr>
          <p:nvPr>
            <p:ph type="sldNum" sz="quarter" idx="12"/>
          </p:nvPr>
        </p:nvSpPr>
        <p:spPr/>
        <p:txBody>
          <a:bodyPr/>
          <a:lstStyle/>
          <a:p>
            <a:fld id="{1667B4F9-6DE2-444B-AE1B-ADEBF48C4DDC}" type="slidenum">
              <a:rPr lang="en-US" smtClean="0"/>
              <a:t>‹#›</a:t>
            </a:fld>
            <a:endParaRPr lang="en-US"/>
          </a:p>
        </p:txBody>
      </p:sp>
    </p:spTree>
    <p:extLst>
      <p:ext uri="{BB962C8B-B14F-4D97-AF65-F5344CB8AC3E}">
        <p14:creationId xmlns:p14="http://schemas.microsoft.com/office/powerpoint/2010/main" val="2043374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532E7-EEC0-A595-F529-68E767FD1B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9589C7-E524-8C1D-3EF7-3E2BF4551B1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2E08E9-4F96-CAA1-9735-25CE868FCC35}"/>
              </a:ext>
            </a:extLst>
          </p:cNvPr>
          <p:cNvSpPr>
            <a:spLocks noGrp="1"/>
          </p:cNvSpPr>
          <p:nvPr>
            <p:ph type="dt" sz="half" idx="10"/>
          </p:nvPr>
        </p:nvSpPr>
        <p:spPr/>
        <p:txBody>
          <a:bodyPr/>
          <a:lstStyle/>
          <a:p>
            <a:fld id="{98B37D4B-0EA3-8B42-BD98-A846D077E6DE}" type="datetimeFigureOut">
              <a:rPr lang="en-US" smtClean="0"/>
              <a:t>2/21/23</a:t>
            </a:fld>
            <a:endParaRPr lang="en-US"/>
          </a:p>
        </p:txBody>
      </p:sp>
      <p:sp>
        <p:nvSpPr>
          <p:cNvPr id="5" name="Footer Placeholder 4">
            <a:extLst>
              <a:ext uri="{FF2B5EF4-FFF2-40B4-BE49-F238E27FC236}">
                <a16:creationId xmlns:a16="http://schemas.microsoft.com/office/drawing/2014/main" id="{54817379-DDA5-45EC-D204-40BE83762D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2DEC8D-A2DA-9DB5-4175-B36F7F2C5D79}"/>
              </a:ext>
            </a:extLst>
          </p:cNvPr>
          <p:cNvSpPr>
            <a:spLocks noGrp="1"/>
          </p:cNvSpPr>
          <p:nvPr>
            <p:ph type="sldNum" sz="quarter" idx="12"/>
          </p:nvPr>
        </p:nvSpPr>
        <p:spPr/>
        <p:txBody>
          <a:bodyPr/>
          <a:lstStyle/>
          <a:p>
            <a:fld id="{1667B4F9-6DE2-444B-AE1B-ADEBF48C4DDC}" type="slidenum">
              <a:rPr lang="en-US" smtClean="0"/>
              <a:t>‹#›</a:t>
            </a:fld>
            <a:endParaRPr lang="en-US"/>
          </a:p>
        </p:txBody>
      </p:sp>
    </p:spTree>
    <p:extLst>
      <p:ext uri="{BB962C8B-B14F-4D97-AF65-F5344CB8AC3E}">
        <p14:creationId xmlns:p14="http://schemas.microsoft.com/office/powerpoint/2010/main" val="1588345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8B811-CB72-51B3-5F7C-97C7661C9A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045BF1A-CD80-1C14-8A45-F395D4394E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5A2599-2BF9-8BC8-0DEC-39F95853530A}"/>
              </a:ext>
            </a:extLst>
          </p:cNvPr>
          <p:cNvSpPr>
            <a:spLocks noGrp="1"/>
          </p:cNvSpPr>
          <p:nvPr>
            <p:ph type="dt" sz="half" idx="10"/>
          </p:nvPr>
        </p:nvSpPr>
        <p:spPr/>
        <p:txBody>
          <a:bodyPr/>
          <a:lstStyle/>
          <a:p>
            <a:fld id="{98B37D4B-0EA3-8B42-BD98-A846D077E6DE}" type="datetimeFigureOut">
              <a:rPr lang="en-US" smtClean="0"/>
              <a:t>2/21/23</a:t>
            </a:fld>
            <a:endParaRPr lang="en-US"/>
          </a:p>
        </p:txBody>
      </p:sp>
      <p:sp>
        <p:nvSpPr>
          <p:cNvPr id="5" name="Footer Placeholder 4">
            <a:extLst>
              <a:ext uri="{FF2B5EF4-FFF2-40B4-BE49-F238E27FC236}">
                <a16:creationId xmlns:a16="http://schemas.microsoft.com/office/drawing/2014/main" id="{3F3D8719-5CC9-8143-3810-F8FB8E571A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DC1C7C-4AE0-831C-B81C-BE91FCD2CEE4}"/>
              </a:ext>
            </a:extLst>
          </p:cNvPr>
          <p:cNvSpPr>
            <a:spLocks noGrp="1"/>
          </p:cNvSpPr>
          <p:nvPr>
            <p:ph type="sldNum" sz="quarter" idx="12"/>
          </p:nvPr>
        </p:nvSpPr>
        <p:spPr/>
        <p:txBody>
          <a:bodyPr/>
          <a:lstStyle/>
          <a:p>
            <a:fld id="{1667B4F9-6DE2-444B-AE1B-ADEBF48C4DDC}" type="slidenum">
              <a:rPr lang="en-US" smtClean="0"/>
              <a:t>‹#›</a:t>
            </a:fld>
            <a:endParaRPr lang="en-US"/>
          </a:p>
        </p:txBody>
      </p:sp>
    </p:spTree>
    <p:extLst>
      <p:ext uri="{BB962C8B-B14F-4D97-AF65-F5344CB8AC3E}">
        <p14:creationId xmlns:p14="http://schemas.microsoft.com/office/powerpoint/2010/main" val="2872502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7A196-C596-9C83-4704-5D5B967F4D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993BF2-222A-5543-652A-434641FA624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DCB032F-B068-3DFF-27A0-A0B2D97C99A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79A0D97-B76B-C044-C22B-9C0A49D29FD1}"/>
              </a:ext>
            </a:extLst>
          </p:cNvPr>
          <p:cNvSpPr>
            <a:spLocks noGrp="1"/>
          </p:cNvSpPr>
          <p:nvPr>
            <p:ph type="dt" sz="half" idx="10"/>
          </p:nvPr>
        </p:nvSpPr>
        <p:spPr/>
        <p:txBody>
          <a:bodyPr/>
          <a:lstStyle/>
          <a:p>
            <a:fld id="{98B37D4B-0EA3-8B42-BD98-A846D077E6DE}" type="datetimeFigureOut">
              <a:rPr lang="en-US" smtClean="0"/>
              <a:t>2/21/23</a:t>
            </a:fld>
            <a:endParaRPr lang="en-US"/>
          </a:p>
        </p:txBody>
      </p:sp>
      <p:sp>
        <p:nvSpPr>
          <p:cNvPr id="6" name="Footer Placeholder 5">
            <a:extLst>
              <a:ext uri="{FF2B5EF4-FFF2-40B4-BE49-F238E27FC236}">
                <a16:creationId xmlns:a16="http://schemas.microsoft.com/office/drawing/2014/main" id="{CC7CF58A-29BB-4AEB-BDBD-A2A7D61685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53C01A-50A4-EA42-21C8-D56978E30465}"/>
              </a:ext>
            </a:extLst>
          </p:cNvPr>
          <p:cNvSpPr>
            <a:spLocks noGrp="1"/>
          </p:cNvSpPr>
          <p:nvPr>
            <p:ph type="sldNum" sz="quarter" idx="12"/>
          </p:nvPr>
        </p:nvSpPr>
        <p:spPr/>
        <p:txBody>
          <a:bodyPr/>
          <a:lstStyle/>
          <a:p>
            <a:fld id="{1667B4F9-6DE2-444B-AE1B-ADEBF48C4DDC}" type="slidenum">
              <a:rPr lang="en-US" smtClean="0"/>
              <a:t>‹#›</a:t>
            </a:fld>
            <a:endParaRPr lang="en-US"/>
          </a:p>
        </p:txBody>
      </p:sp>
    </p:spTree>
    <p:extLst>
      <p:ext uri="{BB962C8B-B14F-4D97-AF65-F5344CB8AC3E}">
        <p14:creationId xmlns:p14="http://schemas.microsoft.com/office/powerpoint/2010/main" val="2324534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D7EDC-E11E-3C81-668C-124CAA0EE96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DC35A18-771B-6DAA-676F-44D863D282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5EC066-A78E-4210-9DCC-66FC1D164F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E4ED5B2-E88F-71A4-BEF6-F45E17914A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856FF6-94CD-4470-8926-E1112D35BD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F682E2C-9C94-855C-9D83-9F2C5CD25B1B}"/>
              </a:ext>
            </a:extLst>
          </p:cNvPr>
          <p:cNvSpPr>
            <a:spLocks noGrp="1"/>
          </p:cNvSpPr>
          <p:nvPr>
            <p:ph type="dt" sz="half" idx="10"/>
          </p:nvPr>
        </p:nvSpPr>
        <p:spPr/>
        <p:txBody>
          <a:bodyPr/>
          <a:lstStyle/>
          <a:p>
            <a:fld id="{98B37D4B-0EA3-8B42-BD98-A846D077E6DE}" type="datetimeFigureOut">
              <a:rPr lang="en-US" smtClean="0"/>
              <a:t>2/21/23</a:t>
            </a:fld>
            <a:endParaRPr lang="en-US"/>
          </a:p>
        </p:txBody>
      </p:sp>
      <p:sp>
        <p:nvSpPr>
          <p:cNvPr id="8" name="Footer Placeholder 7">
            <a:extLst>
              <a:ext uri="{FF2B5EF4-FFF2-40B4-BE49-F238E27FC236}">
                <a16:creationId xmlns:a16="http://schemas.microsoft.com/office/drawing/2014/main" id="{D16C3FEB-AF88-1D17-BBD6-301D2455F5E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169C266-39E8-B21D-5826-FB8921BB57A7}"/>
              </a:ext>
            </a:extLst>
          </p:cNvPr>
          <p:cNvSpPr>
            <a:spLocks noGrp="1"/>
          </p:cNvSpPr>
          <p:nvPr>
            <p:ph type="sldNum" sz="quarter" idx="12"/>
          </p:nvPr>
        </p:nvSpPr>
        <p:spPr/>
        <p:txBody>
          <a:bodyPr/>
          <a:lstStyle/>
          <a:p>
            <a:fld id="{1667B4F9-6DE2-444B-AE1B-ADEBF48C4DDC}" type="slidenum">
              <a:rPr lang="en-US" smtClean="0"/>
              <a:t>‹#›</a:t>
            </a:fld>
            <a:endParaRPr lang="en-US"/>
          </a:p>
        </p:txBody>
      </p:sp>
    </p:spTree>
    <p:extLst>
      <p:ext uri="{BB962C8B-B14F-4D97-AF65-F5344CB8AC3E}">
        <p14:creationId xmlns:p14="http://schemas.microsoft.com/office/powerpoint/2010/main" val="1564651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135EC-0725-6278-E137-6706E4A6D0C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5FD7B6-769E-67BF-6907-39775A8A3B19}"/>
              </a:ext>
            </a:extLst>
          </p:cNvPr>
          <p:cNvSpPr>
            <a:spLocks noGrp="1"/>
          </p:cNvSpPr>
          <p:nvPr>
            <p:ph type="dt" sz="half" idx="10"/>
          </p:nvPr>
        </p:nvSpPr>
        <p:spPr/>
        <p:txBody>
          <a:bodyPr/>
          <a:lstStyle/>
          <a:p>
            <a:fld id="{98B37D4B-0EA3-8B42-BD98-A846D077E6DE}" type="datetimeFigureOut">
              <a:rPr lang="en-US" smtClean="0"/>
              <a:t>2/21/23</a:t>
            </a:fld>
            <a:endParaRPr lang="en-US"/>
          </a:p>
        </p:txBody>
      </p:sp>
      <p:sp>
        <p:nvSpPr>
          <p:cNvPr id="4" name="Footer Placeholder 3">
            <a:extLst>
              <a:ext uri="{FF2B5EF4-FFF2-40B4-BE49-F238E27FC236}">
                <a16:creationId xmlns:a16="http://schemas.microsoft.com/office/drawing/2014/main" id="{A4DF5211-7FDA-C72B-1A6C-FF1A2A10F16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8C68A2F-90D9-34A2-03C8-F6677CE15020}"/>
              </a:ext>
            </a:extLst>
          </p:cNvPr>
          <p:cNvSpPr>
            <a:spLocks noGrp="1"/>
          </p:cNvSpPr>
          <p:nvPr>
            <p:ph type="sldNum" sz="quarter" idx="12"/>
          </p:nvPr>
        </p:nvSpPr>
        <p:spPr/>
        <p:txBody>
          <a:bodyPr/>
          <a:lstStyle/>
          <a:p>
            <a:fld id="{1667B4F9-6DE2-444B-AE1B-ADEBF48C4DDC}" type="slidenum">
              <a:rPr lang="en-US" smtClean="0"/>
              <a:t>‹#›</a:t>
            </a:fld>
            <a:endParaRPr lang="en-US"/>
          </a:p>
        </p:txBody>
      </p:sp>
    </p:spTree>
    <p:extLst>
      <p:ext uri="{BB962C8B-B14F-4D97-AF65-F5344CB8AC3E}">
        <p14:creationId xmlns:p14="http://schemas.microsoft.com/office/powerpoint/2010/main" val="1282301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D643B3-1737-06E8-7CA8-04EDB2FE6CAF}"/>
              </a:ext>
            </a:extLst>
          </p:cNvPr>
          <p:cNvSpPr>
            <a:spLocks noGrp="1"/>
          </p:cNvSpPr>
          <p:nvPr>
            <p:ph type="dt" sz="half" idx="10"/>
          </p:nvPr>
        </p:nvSpPr>
        <p:spPr/>
        <p:txBody>
          <a:bodyPr/>
          <a:lstStyle/>
          <a:p>
            <a:fld id="{98B37D4B-0EA3-8B42-BD98-A846D077E6DE}" type="datetimeFigureOut">
              <a:rPr lang="en-US" smtClean="0"/>
              <a:t>2/21/23</a:t>
            </a:fld>
            <a:endParaRPr lang="en-US"/>
          </a:p>
        </p:txBody>
      </p:sp>
      <p:sp>
        <p:nvSpPr>
          <p:cNvPr id="3" name="Footer Placeholder 2">
            <a:extLst>
              <a:ext uri="{FF2B5EF4-FFF2-40B4-BE49-F238E27FC236}">
                <a16:creationId xmlns:a16="http://schemas.microsoft.com/office/drawing/2014/main" id="{DB756546-1796-AFCF-BB15-9820906A45C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F0A1294-D9D9-342F-0CD9-A412B760D143}"/>
              </a:ext>
            </a:extLst>
          </p:cNvPr>
          <p:cNvSpPr>
            <a:spLocks noGrp="1"/>
          </p:cNvSpPr>
          <p:nvPr>
            <p:ph type="sldNum" sz="quarter" idx="12"/>
          </p:nvPr>
        </p:nvSpPr>
        <p:spPr/>
        <p:txBody>
          <a:bodyPr/>
          <a:lstStyle/>
          <a:p>
            <a:fld id="{1667B4F9-6DE2-444B-AE1B-ADEBF48C4DDC}" type="slidenum">
              <a:rPr lang="en-US" smtClean="0"/>
              <a:t>‹#›</a:t>
            </a:fld>
            <a:endParaRPr lang="en-US"/>
          </a:p>
        </p:txBody>
      </p:sp>
    </p:spTree>
    <p:extLst>
      <p:ext uri="{BB962C8B-B14F-4D97-AF65-F5344CB8AC3E}">
        <p14:creationId xmlns:p14="http://schemas.microsoft.com/office/powerpoint/2010/main" val="737552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2E921-FF15-F403-5F52-07C3DE93AA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08F0CF-3A4D-3745-2BE6-C2EE5272C9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5FB3F9-7BC2-E8FF-E1AB-C0209E9E12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7FC11B-999F-AB31-9E1D-76C79B104EBC}"/>
              </a:ext>
            </a:extLst>
          </p:cNvPr>
          <p:cNvSpPr>
            <a:spLocks noGrp="1"/>
          </p:cNvSpPr>
          <p:nvPr>
            <p:ph type="dt" sz="half" idx="10"/>
          </p:nvPr>
        </p:nvSpPr>
        <p:spPr/>
        <p:txBody>
          <a:bodyPr/>
          <a:lstStyle/>
          <a:p>
            <a:fld id="{98B37D4B-0EA3-8B42-BD98-A846D077E6DE}" type="datetimeFigureOut">
              <a:rPr lang="en-US" smtClean="0"/>
              <a:t>2/21/23</a:t>
            </a:fld>
            <a:endParaRPr lang="en-US"/>
          </a:p>
        </p:txBody>
      </p:sp>
      <p:sp>
        <p:nvSpPr>
          <p:cNvPr id="6" name="Footer Placeholder 5">
            <a:extLst>
              <a:ext uri="{FF2B5EF4-FFF2-40B4-BE49-F238E27FC236}">
                <a16:creationId xmlns:a16="http://schemas.microsoft.com/office/drawing/2014/main" id="{6D63306D-DEB3-184E-5695-B2674C960A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E38F28-1B56-EE32-F22B-34781A7FA2FC}"/>
              </a:ext>
            </a:extLst>
          </p:cNvPr>
          <p:cNvSpPr>
            <a:spLocks noGrp="1"/>
          </p:cNvSpPr>
          <p:nvPr>
            <p:ph type="sldNum" sz="quarter" idx="12"/>
          </p:nvPr>
        </p:nvSpPr>
        <p:spPr/>
        <p:txBody>
          <a:bodyPr/>
          <a:lstStyle/>
          <a:p>
            <a:fld id="{1667B4F9-6DE2-444B-AE1B-ADEBF48C4DDC}" type="slidenum">
              <a:rPr lang="en-US" smtClean="0"/>
              <a:t>‹#›</a:t>
            </a:fld>
            <a:endParaRPr lang="en-US"/>
          </a:p>
        </p:txBody>
      </p:sp>
    </p:spTree>
    <p:extLst>
      <p:ext uri="{BB962C8B-B14F-4D97-AF65-F5344CB8AC3E}">
        <p14:creationId xmlns:p14="http://schemas.microsoft.com/office/powerpoint/2010/main" val="1426318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4B8AD-7DF3-D31E-4127-2F35AB1CC5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765C306-50EE-C46A-DEE1-148103E6C7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C05ECE8-DFA1-AFEA-2DD9-182293550E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FAC90C-799B-A78B-EA3A-E81B52DF7167}"/>
              </a:ext>
            </a:extLst>
          </p:cNvPr>
          <p:cNvSpPr>
            <a:spLocks noGrp="1"/>
          </p:cNvSpPr>
          <p:nvPr>
            <p:ph type="dt" sz="half" idx="10"/>
          </p:nvPr>
        </p:nvSpPr>
        <p:spPr/>
        <p:txBody>
          <a:bodyPr/>
          <a:lstStyle/>
          <a:p>
            <a:fld id="{98B37D4B-0EA3-8B42-BD98-A846D077E6DE}" type="datetimeFigureOut">
              <a:rPr lang="en-US" smtClean="0"/>
              <a:t>2/21/23</a:t>
            </a:fld>
            <a:endParaRPr lang="en-US"/>
          </a:p>
        </p:txBody>
      </p:sp>
      <p:sp>
        <p:nvSpPr>
          <p:cNvPr id="6" name="Footer Placeholder 5">
            <a:extLst>
              <a:ext uri="{FF2B5EF4-FFF2-40B4-BE49-F238E27FC236}">
                <a16:creationId xmlns:a16="http://schemas.microsoft.com/office/drawing/2014/main" id="{5FCC44DD-E1B3-12AF-55E2-BC451289D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D78590-D839-7AE2-BFED-BD3A71014E0A}"/>
              </a:ext>
            </a:extLst>
          </p:cNvPr>
          <p:cNvSpPr>
            <a:spLocks noGrp="1"/>
          </p:cNvSpPr>
          <p:nvPr>
            <p:ph type="sldNum" sz="quarter" idx="12"/>
          </p:nvPr>
        </p:nvSpPr>
        <p:spPr/>
        <p:txBody>
          <a:bodyPr/>
          <a:lstStyle/>
          <a:p>
            <a:fld id="{1667B4F9-6DE2-444B-AE1B-ADEBF48C4DDC}" type="slidenum">
              <a:rPr lang="en-US" smtClean="0"/>
              <a:t>‹#›</a:t>
            </a:fld>
            <a:endParaRPr lang="en-US"/>
          </a:p>
        </p:txBody>
      </p:sp>
    </p:spTree>
    <p:extLst>
      <p:ext uri="{BB962C8B-B14F-4D97-AF65-F5344CB8AC3E}">
        <p14:creationId xmlns:p14="http://schemas.microsoft.com/office/powerpoint/2010/main" val="1744031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B301EC-FF2D-BA4A-73D3-16EBA75AF9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AD53767-2EA3-D505-EECB-7B39770F9A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0C2820-00C8-9930-80E7-7990F81927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B37D4B-0EA3-8B42-BD98-A846D077E6DE}" type="datetimeFigureOut">
              <a:rPr lang="en-US" smtClean="0"/>
              <a:t>2/21/23</a:t>
            </a:fld>
            <a:endParaRPr lang="en-US"/>
          </a:p>
        </p:txBody>
      </p:sp>
      <p:sp>
        <p:nvSpPr>
          <p:cNvPr id="5" name="Footer Placeholder 4">
            <a:extLst>
              <a:ext uri="{FF2B5EF4-FFF2-40B4-BE49-F238E27FC236}">
                <a16:creationId xmlns:a16="http://schemas.microsoft.com/office/drawing/2014/main" id="{EABFDB8B-D866-980D-77BA-9530584D4A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F29B9FC-E328-8AB2-DC42-4C48EB26E8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67B4F9-6DE2-444B-AE1B-ADEBF48C4DDC}" type="slidenum">
              <a:rPr lang="en-US" smtClean="0"/>
              <a:t>‹#›</a:t>
            </a:fld>
            <a:endParaRPr lang="en-US"/>
          </a:p>
        </p:txBody>
      </p:sp>
    </p:spTree>
    <p:extLst>
      <p:ext uri="{BB962C8B-B14F-4D97-AF65-F5344CB8AC3E}">
        <p14:creationId xmlns:p14="http://schemas.microsoft.com/office/powerpoint/2010/main" val="27050018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Hypergeometric_distribution" TargetMode="External"/><Relationship Id="rId2" Type="http://schemas.openxmlformats.org/officeDocument/2006/relationships/hyperlink" Target="http://www.biostathandbook.com/hypothesistesting.html#null"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3" Type="http://schemas.openxmlformats.org/officeDocument/2006/relationships/hyperlink" Target="http://www.candidagenome.org/" TargetMode="External"/><Relationship Id="rId18" Type="http://schemas.openxmlformats.org/officeDocument/2006/relationships/hyperlink" Target="http://current.geneontology.org/ontology/subsets/goslim_drosophila.obo" TargetMode="External"/><Relationship Id="rId26" Type="http://schemas.openxmlformats.org/officeDocument/2006/relationships/hyperlink" Target="http://current.geneontology.org/ontology/subsets/goslim_metagenomics.obo" TargetMode="External"/><Relationship Id="rId39" Type="http://schemas.openxmlformats.org/officeDocument/2006/relationships/hyperlink" Target="http://current.geneontology.org/ontology/subsets/goslim_pir.owl" TargetMode="External"/><Relationship Id="rId21" Type="http://schemas.openxmlformats.org/officeDocument/2006/relationships/hyperlink" Target="https://www.ebi.ac.uk/chembl/" TargetMode="External"/><Relationship Id="rId34" Type="http://schemas.openxmlformats.org/officeDocument/2006/relationships/hyperlink" Target="http://current.geneontology.org/ontology/subsets/goslim_plant.obo" TargetMode="External"/><Relationship Id="rId42" Type="http://schemas.openxmlformats.org/officeDocument/2006/relationships/hyperlink" Target="http://current.geneontology.org/ontology/subsets/goslim_pombe.obo" TargetMode="External"/><Relationship Id="rId47" Type="http://schemas.openxmlformats.org/officeDocument/2006/relationships/hyperlink" Target="http://current.geneontology.org/ontology/subsets/goslim_yeast.owl" TargetMode="External"/><Relationship Id="rId7" Type="http://schemas.openxmlformats.org/officeDocument/2006/relationships/hyperlink" Target="http://current.geneontology.org/ontology/subsets/goslim_generic.owl" TargetMode="External"/><Relationship Id="rId2" Type="http://schemas.openxmlformats.org/officeDocument/2006/relationships/hyperlink" Target="https://www.alliancegenome.org/" TargetMode="External"/><Relationship Id="rId16" Type="http://schemas.openxmlformats.org/officeDocument/2006/relationships/hyperlink" Target="http://current.geneontology.org/ontology/subsets/goslim_candida.json" TargetMode="External"/><Relationship Id="rId29" Type="http://schemas.openxmlformats.org/officeDocument/2006/relationships/hyperlink" Target="http://www.informatics.jax.org/" TargetMode="External"/><Relationship Id="rId1" Type="http://schemas.openxmlformats.org/officeDocument/2006/relationships/slideLayout" Target="../slideLayouts/slideLayout2.xml"/><Relationship Id="rId6" Type="http://schemas.openxmlformats.org/officeDocument/2006/relationships/hyperlink" Target="http://current.geneontology.org/ontology/subsets/goslim_generic.obo" TargetMode="External"/><Relationship Id="rId11" Type="http://schemas.openxmlformats.org/officeDocument/2006/relationships/hyperlink" Target="http://current.geneontology.org/ontology/subsets/goslim_aspergillus.owl" TargetMode="External"/><Relationship Id="rId24" Type="http://schemas.openxmlformats.org/officeDocument/2006/relationships/hyperlink" Target="http://current.geneontology.org/ontology/subsets/goslim_chembl.json" TargetMode="External"/><Relationship Id="rId32" Type="http://schemas.openxmlformats.org/officeDocument/2006/relationships/hyperlink" Target="http://current.geneontology.org/ontology/subsets/goslim_mouse.json" TargetMode="External"/><Relationship Id="rId37" Type="http://schemas.openxmlformats.org/officeDocument/2006/relationships/hyperlink" Target="https://proteininformationresource.org/" TargetMode="External"/><Relationship Id="rId40" Type="http://schemas.openxmlformats.org/officeDocument/2006/relationships/hyperlink" Target="http://current.geneontology.org/ontology/subsets/goslim_pir.json" TargetMode="External"/><Relationship Id="rId45" Type="http://schemas.openxmlformats.org/officeDocument/2006/relationships/hyperlink" Target="https://www.yeastgenome.org/" TargetMode="External"/><Relationship Id="rId5" Type="http://schemas.openxmlformats.org/officeDocument/2006/relationships/hyperlink" Target="http://current.geneontology.org/ontology/subsets/goslim_agr.json" TargetMode="External"/><Relationship Id="rId15" Type="http://schemas.openxmlformats.org/officeDocument/2006/relationships/hyperlink" Target="http://current.geneontology.org/ontology/subsets/goslim_candida.owl" TargetMode="External"/><Relationship Id="rId23" Type="http://schemas.openxmlformats.org/officeDocument/2006/relationships/hyperlink" Target="http://current.geneontology.org/ontology/subsets/goslim_chembl.owl" TargetMode="External"/><Relationship Id="rId28" Type="http://schemas.openxmlformats.org/officeDocument/2006/relationships/hyperlink" Target="http://current.geneontology.org/ontology/subsets/goslim_metagenomics.json" TargetMode="External"/><Relationship Id="rId36" Type="http://schemas.openxmlformats.org/officeDocument/2006/relationships/hyperlink" Target="http://current.geneontology.org/ontology/subsets/goslim_plant.json" TargetMode="External"/><Relationship Id="rId10" Type="http://schemas.openxmlformats.org/officeDocument/2006/relationships/hyperlink" Target="http://current.geneontology.org/ontology/subsets/goslim_aspergillus.obo" TargetMode="External"/><Relationship Id="rId19" Type="http://schemas.openxmlformats.org/officeDocument/2006/relationships/hyperlink" Target="http://current.geneontology.org/ontology/subsets/goslim_drosophila.owl" TargetMode="External"/><Relationship Id="rId31" Type="http://schemas.openxmlformats.org/officeDocument/2006/relationships/hyperlink" Target="http://current.geneontology.org/ontology/subsets/goslim_mouse.owl" TargetMode="External"/><Relationship Id="rId44" Type="http://schemas.openxmlformats.org/officeDocument/2006/relationships/hyperlink" Target="http://current.geneontology.org/ontology/subsets/goslim_pombe.json" TargetMode="External"/><Relationship Id="rId4" Type="http://schemas.openxmlformats.org/officeDocument/2006/relationships/hyperlink" Target="http://current.geneontology.org/ontology/subsets/goslim_agr.owl" TargetMode="External"/><Relationship Id="rId9" Type="http://schemas.openxmlformats.org/officeDocument/2006/relationships/hyperlink" Target="http://www.aspgd.org/" TargetMode="External"/><Relationship Id="rId14" Type="http://schemas.openxmlformats.org/officeDocument/2006/relationships/hyperlink" Target="http://current.geneontology.org/ontology/subsets/goslim_candida.obo" TargetMode="External"/><Relationship Id="rId22" Type="http://schemas.openxmlformats.org/officeDocument/2006/relationships/hyperlink" Target="http://current.geneontology.org/ontology/subsets/goslim_chembl.obo" TargetMode="External"/><Relationship Id="rId27" Type="http://schemas.openxmlformats.org/officeDocument/2006/relationships/hyperlink" Target="http://current.geneontology.org/ontology/subsets/goslim_metagenomics.owl" TargetMode="External"/><Relationship Id="rId30" Type="http://schemas.openxmlformats.org/officeDocument/2006/relationships/hyperlink" Target="http://current.geneontology.org/ontology/subsets/goslim_mouse.obo" TargetMode="External"/><Relationship Id="rId35" Type="http://schemas.openxmlformats.org/officeDocument/2006/relationships/hyperlink" Target="http://current.geneontology.org/ontology/subsets/goslim_plant.owl" TargetMode="External"/><Relationship Id="rId43" Type="http://schemas.openxmlformats.org/officeDocument/2006/relationships/hyperlink" Target="http://current.geneontology.org/ontology/subsets/goslim_pombe.owl" TargetMode="External"/><Relationship Id="rId48" Type="http://schemas.openxmlformats.org/officeDocument/2006/relationships/hyperlink" Target="http://current.geneontology.org/ontology/subsets/goslim_yeast.json" TargetMode="External"/><Relationship Id="rId8" Type="http://schemas.openxmlformats.org/officeDocument/2006/relationships/hyperlink" Target="http://current.geneontology.org/ontology/subsets/goslim_generic.json" TargetMode="External"/><Relationship Id="rId3" Type="http://schemas.openxmlformats.org/officeDocument/2006/relationships/hyperlink" Target="http://current.geneontology.org/ontology/subsets/goslim_agr.obo" TargetMode="External"/><Relationship Id="rId12" Type="http://schemas.openxmlformats.org/officeDocument/2006/relationships/hyperlink" Target="http://current.geneontology.org/ontology/subsets/goslim_aspergillus.json" TargetMode="External"/><Relationship Id="rId17" Type="http://schemas.openxmlformats.org/officeDocument/2006/relationships/hyperlink" Target="http://www.flybase.org/" TargetMode="External"/><Relationship Id="rId25" Type="http://schemas.openxmlformats.org/officeDocument/2006/relationships/hyperlink" Target="http://www.ebi.ac.uk/interpro/" TargetMode="External"/><Relationship Id="rId33" Type="http://schemas.openxmlformats.org/officeDocument/2006/relationships/hyperlink" Target="https://www.arabidopsis.org/" TargetMode="External"/><Relationship Id="rId38" Type="http://schemas.openxmlformats.org/officeDocument/2006/relationships/hyperlink" Target="http://current.geneontology.org/ontology/subsets/goslim_pir.obo" TargetMode="External"/><Relationship Id="rId46" Type="http://schemas.openxmlformats.org/officeDocument/2006/relationships/hyperlink" Target="http://current.geneontology.org/ontology/subsets/goslim_yeast.obo" TargetMode="External"/><Relationship Id="rId20" Type="http://schemas.openxmlformats.org/officeDocument/2006/relationships/hyperlink" Target="http://current.geneontology.org/ontology/subsets/goslim_drosophila.json" TargetMode="External"/><Relationship Id="rId41" Type="http://schemas.openxmlformats.org/officeDocument/2006/relationships/hyperlink" Target="https://www.pombase.org/"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hyperlink" Target="https://www.ebi.ac.uk/QuickGO/term/GO:0061718"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ncbi.nlm.nih.gov/pubmed/?term=loprovGeneOntol%5bSB%5d"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grpSp>
        <p:nvGrpSpPr>
          <p:cNvPr id="88" name="Google Shape;88;p1"/>
          <p:cNvGrpSpPr/>
          <p:nvPr/>
        </p:nvGrpSpPr>
        <p:grpSpPr>
          <a:xfrm>
            <a:off x="1249030" y="412333"/>
            <a:ext cx="5987116" cy="1795555"/>
            <a:chOff x="664027" y="119743"/>
            <a:chExt cx="6318066" cy="1894808"/>
          </a:xfrm>
        </p:grpSpPr>
        <p:pic>
          <p:nvPicPr>
            <p:cNvPr id="89" name="Google Shape;89;p1" descr="A picture containing food&#10;&#10;Description automatically generated"/>
            <p:cNvPicPr preferRelativeResize="0"/>
            <p:nvPr/>
          </p:nvPicPr>
          <p:blipFill rotWithShape="1">
            <a:blip r:embed="rId3">
              <a:alphaModFix/>
            </a:blip>
            <a:srcRect/>
            <a:stretch/>
          </p:blipFill>
          <p:spPr>
            <a:xfrm>
              <a:off x="664027" y="119743"/>
              <a:ext cx="5769426" cy="1802946"/>
            </a:xfrm>
            <a:prstGeom prst="rect">
              <a:avLst/>
            </a:prstGeom>
            <a:noFill/>
            <a:ln>
              <a:noFill/>
            </a:ln>
          </p:spPr>
        </p:pic>
        <p:pic>
          <p:nvPicPr>
            <p:cNvPr id="90" name="Google Shape;90;p1" descr="A close up of a sign&#10;&#10;Description automatically generated"/>
            <p:cNvPicPr preferRelativeResize="0"/>
            <p:nvPr/>
          </p:nvPicPr>
          <p:blipFill rotWithShape="1">
            <a:blip r:embed="rId4">
              <a:alphaModFix/>
            </a:blip>
            <a:srcRect r="74174" b="-5268"/>
            <a:stretch/>
          </p:blipFill>
          <p:spPr>
            <a:xfrm>
              <a:off x="6433453" y="1467915"/>
              <a:ext cx="548640" cy="546636"/>
            </a:xfrm>
            <a:prstGeom prst="rect">
              <a:avLst/>
            </a:prstGeom>
            <a:noFill/>
            <a:ln>
              <a:noFill/>
            </a:ln>
          </p:spPr>
        </p:pic>
      </p:grpSp>
      <p:sp>
        <p:nvSpPr>
          <p:cNvPr id="91" name="Google Shape;91;p1"/>
          <p:cNvSpPr txBox="1"/>
          <p:nvPr/>
        </p:nvSpPr>
        <p:spPr>
          <a:xfrm>
            <a:off x="512325" y="3089340"/>
            <a:ext cx="7218386" cy="144650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b="1" u="none" strike="noStrike" cap="none" dirty="0">
                <a:solidFill>
                  <a:schemeClr val="dk1"/>
                </a:solidFill>
                <a:latin typeface="Calibri"/>
                <a:ea typeface="Calibri"/>
                <a:cs typeface="Calibri"/>
                <a:sym typeface="Calibri"/>
              </a:rPr>
              <a:t>Enrichment Analysis Tools in VEuPathDB</a:t>
            </a:r>
            <a:endParaRPr dirty="0"/>
          </a:p>
        </p:txBody>
      </p:sp>
      <p:sp>
        <p:nvSpPr>
          <p:cNvPr id="92" name="Google Shape;92;p1"/>
          <p:cNvSpPr/>
          <p:nvPr/>
        </p:nvSpPr>
        <p:spPr>
          <a:xfrm>
            <a:off x="0" y="6334780"/>
            <a:ext cx="12192000"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0" i="0" u="none" strike="noStrike" cap="none">
                <a:solidFill>
                  <a:schemeClr val="dk1"/>
                </a:solidFill>
                <a:latin typeface="Open Sans"/>
                <a:ea typeface="Open Sans"/>
                <a:cs typeface="Open Sans"/>
                <a:sym typeface="Open Sans"/>
              </a:rPr>
              <a:t>Webinar Series:	https://veupathdb.org/veupathdb/app/static-content/webinars.html</a:t>
            </a:r>
            <a:endParaRPr/>
          </a:p>
        </p:txBody>
      </p:sp>
      <p:sp>
        <p:nvSpPr>
          <p:cNvPr id="93" name="Google Shape;93;p1"/>
          <p:cNvSpPr txBox="1"/>
          <p:nvPr/>
        </p:nvSpPr>
        <p:spPr>
          <a:xfrm>
            <a:off x="8998634" y="4624172"/>
            <a:ext cx="2522101"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i="0" u="none" strike="noStrike" cap="none">
                <a:solidFill>
                  <a:schemeClr val="dk1"/>
                </a:solidFill>
                <a:latin typeface="Calibri"/>
                <a:ea typeface="Calibri"/>
                <a:cs typeface="Calibri"/>
                <a:sym typeface="Calibri"/>
              </a:rPr>
              <a:t>Evelina Basenko</a:t>
            </a:r>
            <a:endParaRPr/>
          </a:p>
          <a:p>
            <a:pPr marL="0" marR="0" lvl="0" indent="0" algn="ctr" rtl="0">
              <a:spcBef>
                <a:spcPts val="0"/>
              </a:spcBef>
              <a:spcAft>
                <a:spcPts val="0"/>
              </a:spcAft>
              <a:buNone/>
            </a:pPr>
            <a:r>
              <a:rPr lang="en-US" sz="2000" b="0" i="1" u="none" strike="noStrike" cap="none">
                <a:solidFill>
                  <a:schemeClr val="dk1"/>
                </a:solidFill>
                <a:latin typeface="Calibri"/>
                <a:ea typeface="Calibri"/>
                <a:cs typeface="Calibri"/>
                <a:sym typeface="Calibri"/>
              </a:rPr>
              <a:t>University of Liverpool</a:t>
            </a:r>
            <a:endParaRPr/>
          </a:p>
        </p:txBody>
      </p:sp>
      <p:pic>
        <p:nvPicPr>
          <p:cNvPr id="94" name="Google Shape;94;p1"/>
          <p:cNvPicPr preferRelativeResize="0"/>
          <p:nvPr/>
        </p:nvPicPr>
        <p:blipFill rotWithShape="1">
          <a:blip r:embed="rId5">
            <a:alphaModFix/>
          </a:blip>
          <a:srcRect/>
          <a:stretch/>
        </p:blipFill>
        <p:spPr>
          <a:xfrm>
            <a:off x="7656546" y="4520915"/>
            <a:ext cx="914400" cy="914400"/>
          </a:xfrm>
          <a:prstGeom prst="ellipse">
            <a:avLst/>
          </a:prstGeom>
          <a:noFill/>
          <a:ln w="9525" cap="flat" cmpd="sng">
            <a:solidFill>
              <a:schemeClr val="dk1"/>
            </a:solidFill>
            <a:prstDash val="solid"/>
            <a:round/>
            <a:headEnd type="none" w="sm" len="sm"/>
            <a:tailEnd type="none" w="sm" len="sm"/>
          </a:ln>
        </p:spPr>
      </p:pic>
      <p:pic>
        <p:nvPicPr>
          <p:cNvPr id="97" name="Google Shape;97;p1"/>
          <p:cNvPicPr preferRelativeResize="0"/>
          <p:nvPr/>
        </p:nvPicPr>
        <p:blipFill>
          <a:blip r:embed="rId6"/>
          <a:srcRect l="9389" r="9389"/>
          <a:stretch/>
        </p:blipFill>
        <p:spPr>
          <a:xfrm>
            <a:off x="7656546" y="2807852"/>
            <a:ext cx="914400" cy="914400"/>
          </a:xfrm>
          <a:custGeom>
            <a:avLst/>
            <a:gdLst/>
            <a:ahLst/>
            <a:cxnLst/>
            <a:rect l="l" t="t" r="r" b="b"/>
            <a:pathLst>
              <a:path w="2849586" h="2849586" extrusionOk="0">
                <a:moveTo>
                  <a:pt x="1424793" y="0"/>
                </a:moveTo>
                <a:cubicBezTo>
                  <a:pt x="2211684" y="0"/>
                  <a:pt x="2849586" y="637902"/>
                  <a:pt x="2849586" y="1424793"/>
                </a:cubicBezTo>
                <a:cubicBezTo>
                  <a:pt x="2849586" y="2211684"/>
                  <a:pt x="2211684" y="2849586"/>
                  <a:pt x="1424793" y="2849586"/>
                </a:cubicBezTo>
                <a:cubicBezTo>
                  <a:pt x="637902" y="2849586"/>
                  <a:pt x="0" y="2211684"/>
                  <a:pt x="0" y="1424793"/>
                </a:cubicBezTo>
                <a:cubicBezTo>
                  <a:pt x="0" y="637902"/>
                  <a:pt x="637902" y="0"/>
                  <a:pt x="1424793" y="0"/>
                </a:cubicBezTo>
                <a:close/>
              </a:path>
            </a:pathLst>
          </a:custGeom>
          <a:noFill/>
          <a:ln>
            <a:noFill/>
          </a:ln>
        </p:spPr>
      </p:pic>
      <p:sp>
        <p:nvSpPr>
          <p:cNvPr id="98" name="Google Shape;98;p1"/>
          <p:cNvSpPr txBox="1"/>
          <p:nvPr/>
        </p:nvSpPr>
        <p:spPr>
          <a:xfrm>
            <a:off x="8675712" y="2757241"/>
            <a:ext cx="3167945" cy="70784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2000"/>
              <a:buFont typeface="Calibri"/>
              <a:buNone/>
            </a:pPr>
            <a:r>
              <a:rPr lang="en-GB" sz="2000" b="1" i="0" u="none" strike="noStrike" cap="none" dirty="0">
                <a:solidFill>
                  <a:schemeClr val="dk1"/>
                </a:solidFill>
                <a:latin typeface="Calibri"/>
                <a:ea typeface="Calibri"/>
                <a:cs typeface="Calibri"/>
                <a:sym typeface="Calibri"/>
              </a:rPr>
              <a:t>Stuart Brown</a:t>
            </a:r>
            <a:endParaRPr sz="1800" b="1" i="0" u="none" strike="noStrike" cap="none" dirty="0">
              <a:solidFill>
                <a:schemeClr val="dk1"/>
              </a:solidFill>
              <a:latin typeface="Calibri"/>
              <a:ea typeface="Calibri"/>
              <a:cs typeface="Calibri"/>
              <a:sym typeface="Calibri"/>
            </a:endParaRPr>
          </a:p>
          <a:p>
            <a:pPr marL="0" marR="0" lvl="0" indent="0" algn="ctr" rtl="0">
              <a:spcBef>
                <a:spcPts val="0"/>
              </a:spcBef>
              <a:spcAft>
                <a:spcPts val="0"/>
              </a:spcAft>
              <a:buClr>
                <a:schemeClr val="dk1"/>
              </a:buClr>
              <a:buSzPts val="2000"/>
              <a:buFont typeface="Calibri"/>
              <a:buNone/>
            </a:pPr>
            <a:r>
              <a:rPr lang="en-US" sz="2000" b="0" i="1" u="none" strike="noStrike" cap="none" dirty="0">
                <a:solidFill>
                  <a:schemeClr val="dk1"/>
                </a:solidFill>
                <a:latin typeface="Calibri"/>
                <a:ea typeface="Calibri"/>
                <a:cs typeface="Calibri"/>
                <a:sym typeface="Calibri"/>
              </a:rPr>
              <a:t>University of Pennsylvania</a:t>
            </a:r>
            <a:endParaRPr sz="18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6F99B-1803-691A-12C2-60886D591CF0}"/>
              </a:ext>
            </a:extLst>
          </p:cNvPr>
          <p:cNvSpPr>
            <a:spLocks noGrp="1"/>
          </p:cNvSpPr>
          <p:nvPr>
            <p:ph type="title"/>
          </p:nvPr>
        </p:nvSpPr>
        <p:spPr/>
        <p:txBody>
          <a:bodyPr/>
          <a:lstStyle/>
          <a:p>
            <a:r>
              <a:rPr lang="en-US" b="0" i="0" dirty="0">
                <a:solidFill>
                  <a:srgbClr val="000000"/>
                </a:solidFill>
                <a:effectLst/>
                <a:latin typeface="Palatino" pitchFamily="2" charset="77"/>
              </a:rPr>
              <a:t>Fisher’s Exact Test</a:t>
            </a:r>
            <a:endParaRPr lang="en-US" dirty="0"/>
          </a:p>
        </p:txBody>
      </p:sp>
      <p:sp>
        <p:nvSpPr>
          <p:cNvPr id="3" name="Content Placeholder 2">
            <a:extLst>
              <a:ext uri="{FF2B5EF4-FFF2-40B4-BE49-F238E27FC236}">
                <a16:creationId xmlns:a16="http://schemas.microsoft.com/office/drawing/2014/main" id="{EA3D8C27-A8EE-AECA-3BF9-CD51DBDC8623}"/>
              </a:ext>
            </a:extLst>
          </p:cNvPr>
          <p:cNvSpPr>
            <a:spLocks noGrp="1"/>
          </p:cNvSpPr>
          <p:nvPr>
            <p:ph idx="1"/>
          </p:nvPr>
        </p:nvSpPr>
        <p:spPr>
          <a:xfrm>
            <a:off x="838200" y="1560448"/>
            <a:ext cx="10515600" cy="4730623"/>
          </a:xfrm>
        </p:spPr>
        <p:txBody>
          <a:bodyPr>
            <a:normAutofit fontScale="92500"/>
          </a:bodyPr>
          <a:lstStyle/>
          <a:p>
            <a:pPr marL="0" indent="0">
              <a:buNone/>
            </a:pPr>
            <a:r>
              <a:rPr lang="en-US" sz="2400" b="0" i="0" dirty="0">
                <a:solidFill>
                  <a:srgbClr val="000000"/>
                </a:solidFill>
                <a:effectLst/>
                <a:latin typeface="Palatino" pitchFamily="2" charset="77"/>
              </a:rPr>
              <a:t>“Use Fisher's exact test of independence when you have two nominal variables and you want to see whether the proportions of one variable are different depending on the value of the other variable. Use it when the sample size is small.”</a:t>
            </a:r>
            <a:br>
              <a:rPr lang="en-US" sz="2400" b="0" i="0" dirty="0">
                <a:solidFill>
                  <a:srgbClr val="000000"/>
                </a:solidFill>
                <a:effectLst/>
                <a:latin typeface="Palatino" pitchFamily="2" charset="77"/>
              </a:rPr>
            </a:br>
            <a:r>
              <a:rPr lang="en-US" sz="1200" b="1" dirty="0">
                <a:solidFill>
                  <a:srgbClr val="7030A0"/>
                </a:solidFill>
                <a:latin typeface="Palatino" pitchFamily="2" charset="77"/>
              </a:rPr>
              <a:t>	</a:t>
            </a:r>
            <a:r>
              <a:rPr lang="en-US" sz="1300" b="1" i="0" u="none" strike="noStrike" dirty="0">
                <a:solidFill>
                  <a:srgbClr val="7030A0"/>
                </a:solidFill>
                <a:effectLst/>
                <a:latin typeface="Palatino" pitchFamily="2" charset="77"/>
              </a:rPr>
              <a:t>[Handbook of Biological Statistics, John H. McDonald]</a:t>
            </a:r>
          </a:p>
          <a:p>
            <a:pPr marL="0" indent="0">
              <a:buNone/>
            </a:pPr>
            <a:endParaRPr lang="en-US" sz="1200" dirty="0">
              <a:solidFill>
                <a:srgbClr val="7030A0"/>
              </a:solidFill>
              <a:latin typeface="Palatino" pitchFamily="2" charset="77"/>
            </a:endParaRPr>
          </a:p>
          <a:p>
            <a:pPr marL="0" indent="0">
              <a:buNone/>
            </a:pPr>
            <a:r>
              <a:rPr lang="en-US" sz="2400" b="0" i="0" dirty="0">
                <a:solidFill>
                  <a:srgbClr val="000000"/>
                </a:solidFill>
                <a:effectLst/>
                <a:latin typeface="Palatino" pitchFamily="2" charset="77"/>
              </a:rPr>
              <a:t>In the case of gene enrichment, we are testing if the fraction of genes with Function A in a gene list is different than the fraction in the whole genome</a:t>
            </a:r>
            <a:br>
              <a:rPr lang="en-US" sz="2400" b="0" i="0" dirty="0">
                <a:solidFill>
                  <a:srgbClr val="000000"/>
                </a:solidFill>
                <a:effectLst/>
                <a:latin typeface="Palatino" pitchFamily="2" charset="77"/>
              </a:rPr>
            </a:br>
            <a:br>
              <a:rPr lang="en-US" sz="2400" b="0" i="0" dirty="0">
                <a:solidFill>
                  <a:srgbClr val="000000"/>
                </a:solidFill>
                <a:effectLst/>
                <a:latin typeface="Palatino" pitchFamily="2" charset="77"/>
              </a:rPr>
            </a:br>
            <a:r>
              <a:rPr lang="en-US" sz="2400" b="0" i="1" dirty="0">
                <a:solidFill>
                  <a:srgbClr val="000000"/>
                </a:solidFill>
                <a:effectLst/>
                <a:latin typeface="Palatino" pitchFamily="2" charset="77"/>
              </a:rPr>
              <a:t>If </a:t>
            </a:r>
            <a:r>
              <a:rPr lang="en-US" sz="2400" i="1" dirty="0">
                <a:solidFill>
                  <a:srgbClr val="000000"/>
                </a:solidFill>
                <a:latin typeface="Palatino" pitchFamily="2" charset="77"/>
              </a:rPr>
              <a:t>6/10 genes in a list have Function A, how often (</a:t>
            </a:r>
            <a:r>
              <a:rPr lang="en-US" sz="2400" i="1" dirty="0">
                <a:solidFill>
                  <a:srgbClr val="0070C0"/>
                </a:solidFill>
                <a:latin typeface="Palatino" pitchFamily="2" charset="77"/>
              </a:rPr>
              <a:t>how unlikely is it</a:t>
            </a:r>
            <a:r>
              <a:rPr lang="en-US" sz="2400" i="1" dirty="0">
                <a:solidFill>
                  <a:srgbClr val="000000"/>
                </a:solidFill>
                <a:latin typeface="Palatino" pitchFamily="2" charset="77"/>
              </a:rPr>
              <a:t>) that 6/10 are found for Function A when 10 genes are randomly drawn from the genome? </a:t>
            </a:r>
            <a:endParaRPr lang="en-US" sz="2400" b="0" i="1" dirty="0">
              <a:solidFill>
                <a:srgbClr val="000000"/>
              </a:solidFill>
              <a:effectLst/>
              <a:latin typeface="Palatino" pitchFamily="2" charset="77"/>
            </a:endParaRPr>
          </a:p>
          <a:p>
            <a:pPr marL="0" indent="0">
              <a:buNone/>
            </a:pPr>
            <a:r>
              <a:rPr lang="en-US" sz="700" dirty="0">
                <a:solidFill>
                  <a:srgbClr val="000000"/>
                </a:solidFill>
                <a:latin typeface="Palatino" pitchFamily="2" charset="77"/>
              </a:rPr>
              <a:t>  </a:t>
            </a:r>
          </a:p>
          <a:p>
            <a:pPr marL="0" indent="0">
              <a:buNone/>
            </a:pPr>
            <a:r>
              <a:rPr lang="en-US" sz="2400" b="0" i="0" dirty="0">
                <a:solidFill>
                  <a:srgbClr val="000000"/>
                </a:solidFill>
                <a:effectLst/>
                <a:latin typeface="Palatino" pitchFamily="2" charset="77"/>
              </a:rPr>
              <a:t>The </a:t>
            </a:r>
            <a:r>
              <a:rPr lang="en-US" sz="2400" b="0" i="0" dirty="0">
                <a:effectLst/>
                <a:latin typeface="Palatino" pitchFamily="2" charset="77"/>
                <a:hlinkClick r:id="rId2"/>
              </a:rPr>
              <a:t>null hypothesis</a:t>
            </a:r>
            <a:r>
              <a:rPr lang="en-US" sz="2400" b="0" i="0" dirty="0">
                <a:solidFill>
                  <a:srgbClr val="000000"/>
                </a:solidFill>
                <a:effectLst/>
                <a:latin typeface="Palatino" pitchFamily="2" charset="77"/>
              </a:rPr>
              <a:t> is that the relative proportions are NOT different.  </a:t>
            </a:r>
          </a:p>
          <a:p>
            <a:pPr marL="0" indent="0">
              <a:buNone/>
            </a:pPr>
            <a:r>
              <a:rPr lang="en-US" sz="800" dirty="0">
                <a:solidFill>
                  <a:srgbClr val="000000"/>
                </a:solidFill>
                <a:latin typeface="Palatino" pitchFamily="2" charset="77"/>
              </a:rPr>
              <a:t> </a:t>
            </a:r>
          </a:p>
          <a:p>
            <a:pPr marL="0" indent="0">
              <a:buNone/>
            </a:pPr>
            <a:endParaRPr lang="en-US" sz="800" dirty="0">
              <a:solidFill>
                <a:srgbClr val="000000"/>
              </a:solidFill>
              <a:latin typeface="Palatino" pitchFamily="2" charset="77"/>
            </a:endParaRPr>
          </a:p>
          <a:p>
            <a:pPr marL="0" indent="0">
              <a:buNone/>
            </a:pPr>
            <a:r>
              <a:rPr lang="en-US" sz="2000" dirty="0">
                <a:solidFill>
                  <a:srgbClr val="000000"/>
                </a:solidFill>
                <a:latin typeface="Palatino" pitchFamily="2" charset="77"/>
              </a:rPr>
              <a:t>Note: this is equivalent to a </a:t>
            </a:r>
            <a:r>
              <a:rPr lang="en-US" sz="2000" b="0" i="0" u="none" strike="noStrike" dirty="0">
                <a:solidFill>
                  <a:srgbClr val="3366CC"/>
                </a:solidFill>
                <a:effectLst/>
                <a:latin typeface="Arial" panose="020B0604020202020204" pitchFamily="34" charset="0"/>
                <a:hlinkClick r:id="rId3" tooltip="Hypergeometric distribution"/>
              </a:rPr>
              <a:t>hypergeometric</a:t>
            </a:r>
            <a:r>
              <a:rPr lang="en-US" sz="2000" dirty="0">
                <a:solidFill>
                  <a:srgbClr val="000000"/>
                </a:solidFill>
                <a:latin typeface="Palatino" pitchFamily="2" charset="77"/>
              </a:rPr>
              <a:t> test</a:t>
            </a:r>
          </a:p>
          <a:p>
            <a:pPr marL="0" indent="0">
              <a:buNone/>
            </a:pPr>
            <a:endParaRPr lang="en-US" b="0" i="0" dirty="0">
              <a:solidFill>
                <a:srgbClr val="000000"/>
              </a:solidFill>
              <a:effectLst/>
              <a:latin typeface="Palatino" pitchFamily="2" charset="77"/>
            </a:endParaRPr>
          </a:p>
          <a:p>
            <a:pPr marL="0" indent="0">
              <a:buNone/>
            </a:pPr>
            <a:endParaRPr lang="en-US" dirty="0">
              <a:solidFill>
                <a:srgbClr val="000000"/>
              </a:solidFill>
              <a:latin typeface="Palatino" pitchFamily="2" charset="77"/>
            </a:endParaRPr>
          </a:p>
          <a:p>
            <a:pPr marL="0" indent="0">
              <a:buNone/>
            </a:pPr>
            <a:endParaRPr lang="en-US" dirty="0"/>
          </a:p>
        </p:txBody>
      </p:sp>
      <p:pic>
        <p:nvPicPr>
          <p:cNvPr id="5" name="Picture 4">
            <a:extLst>
              <a:ext uri="{FF2B5EF4-FFF2-40B4-BE49-F238E27FC236}">
                <a16:creationId xmlns:a16="http://schemas.microsoft.com/office/drawing/2014/main" id="{1D52ED12-3321-025B-169C-37F11F56E56D}"/>
              </a:ext>
            </a:extLst>
          </p:cNvPr>
          <p:cNvPicPr>
            <a:picLocks noChangeAspect="1"/>
          </p:cNvPicPr>
          <p:nvPr/>
        </p:nvPicPr>
        <p:blipFill>
          <a:blip r:embed="rId4"/>
          <a:stretch>
            <a:fillRect/>
          </a:stretch>
        </p:blipFill>
        <p:spPr>
          <a:xfrm>
            <a:off x="6278056" y="5344687"/>
            <a:ext cx="3086100" cy="1206500"/>
          </a:xfrm>
          <a:prstGeom prst="rect">
            <a:avLst/>
          </a:prstGeom>
        </p:spPr>
      </p:pic>
    </p:spTree>
    <p:extLst>
      <p:ext uri="{BB962C8B-B14F-4D97-AF65-F5344CB8AC3E}">
        <p14:creationId xmlns:p14="http://schemas.microsoft.com/office/powerpoint/2010/main" val="2895877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3EC76-D6A4-03E9-11E9-FF1327DFAFD7}"/>
              </a:ext>
            </a:extLst>
          </p:cNvPr>
          <p:cNvSpPr>
            <a:spLocks noGrp="1"/>
          </p:cNvSpPr>
          <p:nvPr>
            <p:ph type="title"/>
          </p:nvPr>
        </p:nvSpPr>
        <p:spPr/>
        <p:txBody>
          <a:bodyPr/>
          <a:lstStyle/>
          <a:p>
            <a:r>
              <a:rPr lang="en-US" dirty="0"/>
              <a:t>Poker analogy</a:t>
            </a:r>
          </a:p>
        </p:txBody>
      </p:sp>
      <p:sp>
        <p:nvSpPr>
          <p:cNvPr id="3" name="Content Placeholder 2">
            <a:extLst>
              <a:ext uri="{FF2B5EF4-FFF2-40B4-BE49-F238E27FC236}">
                <a16:creationId xmlns:a16="http://schemas.microsoft.com/office/drawing/2014/main" id="{7FC3A6E8-599E-C038-157F-0D1298ECE74A}"/>
              </a:ext>
            </a:extLst>
          </p:cNvPr>
          <p:cNvSpPr>
            <a:spLocks noGrp="1"/>
          </p:cNvSpPr>
          <p:nvPr>
            <p:ph idx="1"/>
          </p:nvPr>
        </p:nvSpPr>
        <p:spPr>
          <a:xfrm>
            <a:off x="0" y="1749242"/>
            <a:ext cx="11887200" cy="4589774"/>
          </a:xfrm>
        </p:spPr>
        <p:txBody>
          <a:bodyPr>
            <a:normAutofit fontScale="92500" lnSpcReduction="10000"/>
          </a:bodyPr>
          <a:lstStyle/>
          <a:p>
            <a:r>
              <a:rPr lang="en-US" dirty="0"/>
              <a:t>If  you are dealt  5 cards from a standard deck…</a:t>
            </a:r>
          </a:p>
          <a:p>
            <a:r>
              <a:rPr lang="en-US" dirty="0"/>
              <a:t>How likely are you to get 2 Aces? </a:t>
            </a:r>
          </a:p>
          <a:p>
            <a:endParaRPr lang="en-US" dirty="0"/>
          </a:p>
          <a:p>
            <a:r>
              <a:rPr lang="en-US" dirty="0"/>
              <a:t>Your hand  has function “A” for 2/5 cards  	= 0.4</a:t>
            </a:r>
          </a:p>
          <a:p>
            <a:r>
              <a:rPr lang="en-US" dirty="0"/>
              <a:t>The deck has function “A” for 4/52 cards   	= 0.0769 </a:t>
            </a:r>
          </a:p>
          <a:p>
            <a:pPr marL="914400" lvl="2" indent="0">
              <a:buNone/>
            </a:pPr>
            <a:r>
              <a:rPr lang="en-US" sz="2800" dirty="0"/>
              <a:t>			</a:t>
            </a:r>
            <a:br>
              <a:rPr lang="en-US" sz="2800" dirty="0"/>
            </a:br>
            <a:r>
              <a:rPr lang="en-US" sz="2800" dirty="0"/>
              <a:t>			=Enrichment 		= 5.2 fold</a:t>
            </a:r>
            <a:br>
              <a:rPr lang="en-US" sz="2800" dirty="0"/>
            </a:br>
            <a:endParaRPr lang="en-US" sz="2800" dirty="0"/>
          </a:p>
          <a:p>
            <a:pPr marL="0" indent="0">
              <a:buNone/>
            </a:pPr>
            <a:r>
              <a:rPr lang="en-US" sz="3000" dirty="0"/>
              <a:t>But what is the exact probability to get this hand?</a:t>
            </a:r>
            <a:br>
              <a:rPr lang="en-US" sz="3000" dirty="0"/>
            </a:br>
            <a:r>
              <a:rPr lang="en-US" sz="3000" dirty="0"/>
              <a:t>You have to compute all possible hands: all possible combinations of 52 cards, and then count all combinations that contain 2 Aces.</a:t>
            </a:r>
          </a:p>
          <a:p>
            <a:endParaRPr lang="en-US" dirty="0"/>
          </a:p>
        </p:txBody>
      </p:sp>
      <p:cxnSp>
        <p:nvCxnSpPr>
          <p:cNvPr id="5" name="Straight Connector 4">
            <a:extLst>
              <a:ext uri="{FF2B5EF4-FFF2-40B4-BE49-F238E27FC236}">
                <a16:creationId xmlns:a16="http://schemas.microsoft.com/office/drawing/2014/main" id="{7A4B4810-D6B1-2E89-25C5-38B54A51F405}"/>
              </a:ext>
            </a:extLst>
          </p:cNvPr>
          <p:cNvCxnSpPr/>
          <p:nvPr/>
        </p:nvCxnSpPr>
        <p:spPr>
          <a:xfrm>
            <a:off x="6487298" y="3466070"/>
            <a:ext cx="1149178" cy="0"/>
          </a:xfrm>
          <a:prstGeom prst="line">
            <a:avLst/>
          </a:prstGeom>
          <a:ln w="50800"/>
        </p:spPr>
        <p:style>
          <a:lnRef idx="1">
            <a:schemeClr val="accent1"/>
          </a:lnRef>
          <a:fillRef idx="0">
            <a:schemeClr val="accent1"/>
          </a:fillRef>
          <a:effectRef idx="0">
            <a:schemeClr val="accent1"/>
          </a:effectRef>
          <a:fontRef idx="minor">
            <a:schemeClr val="tx1"/>
          </a:fontRef>
        </p:style>
      </p:cxnSp>
      <p:pic>
        <p:nvPicPr>
          <p:cNvPr id="1026" name="Picture 2" descr="Poker Hand Two Pair Two's Aces Stock Photo - Alamy">
            <a:extLst>
              <a:ext uri="{FF2B5EF4-FFF2-40B4-BE49-F238E27FC236}">
                <a16:creationId xmlns:a16="http://schemas.microsoft.com/office/drawing/2014/main" id="{D7BA6592-38EF-7DA7-3900-23392C74ACB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842" r="7078" b="30650"/>
          <a:stretch/>
        </p:blipFill>
        <p:spPr bwMode="auto">
          <a:xfrm>
            <a:off x="7401708" y="165132"/>
            <a:ext cx="4790291" cy="2952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6612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C7221-629B-628E-ED59-3E98D6661093}"/>
              </a:ext>
            </a:extLst>
          </p:cNvPr>
          <p:cNvSpPr>
            <a:spLocks noGrp="1"/>
          </p:cNvSpPr>
          <p:nvPr>
            <p:ph type="title"/>
          </p:nvPr>
        </p:nvSpPr>
        <p:spPr>
          <a:xfrm>
            <a:off x="838200" y="365125"/>
            <a:ext cx="10515600" cy="933323"/>
          </a:xfrm>
        </p:spPr>
        <p:txBody>
          <a:bodyPr>
            <a:normAutofit fontScale="90000"/>
          </a:bodyPr>
          <a:lstStyle/>
          <a:p>
            <a:pPr algn="ctr"/>
            <a:r>
              <a:rPr lang="en-US" dirty="0"/>
              <a:t>Formula for </a:t>
            </a:r>
            <a:r>
              <a:rPr lang="en-US" b="0" i="0" dirty="0">
                <a:solidFill>
                  <a:srgbClr val="000000"/>
                </a:solidFill>
                <a:effectLst/>
                <a:latin typeface="Palatino" pitchFamily="2" charset="77"/>
              </a:rPr>
              <a:t>Fisher’s Exact Test</a:t>
            </a:r>
            <a:br>
              <a:rPr lang="en-US" b="0" i="0" dirty="0">
                <a:solidFill>
                  <a:srgbClr val="000000"/>
                </a:solidFill>
                <a:effectLst/>
                <a:latin typeface="Palatino" pitchFamily="2" charset="77"/>
              </a:rPr>
            </a:br>
            <a:r>
              <a:rPr lang="en-US" sz="2700" b="0" i="1" dirty="0">
                <a:solidFill>
                  <a:srgbClr val="000000"/>
                </a:solidFill>
                <a:effectLst/>
                <a:latin typeface="Palatino" pitchFamily="2" charset="77"/>
              </a:rPr>
              <a:t>(for those who like formulas)</a:t>
            </a:r>
            <a:r>
              <a:rPr lang="en-US" sz="2700" i="1" dirty="0"/>
              <a:t> </a:t>
            </a:r>
            <a:endParaRPr lang="en-US" i="1" dirty="0"/>
          </a:p>
        </p:txBody>
      </p:sp>
      <p:sp>
        <p:nvSpPr>
          <p:cNvPr id="3" name="Content Placeholder 2">
            <a:extLst>
              <a:ext uri="{FF2B5EF4-FFF2-40B4-BE49-F238E27FC236}">
                <a16:creationId xmlns:a16="http://schemas.microsoft.com/office/drawing/2014/main" id="{6FF6B8F4-837F-8B57-4317-FFC6D00CE7F0}"/>
              </a:ext>
            </a:extLst>
          </p:cNvPr>
          <p:cNvSpPr>
            <a:spLocks noGrp="1"/>
          </p:cNvSpPr>
          <p:nvPr>
            <p:ph idx="1"/>
          </p:nvPr>
        </p:nvSpPr>
        <p:spPr>
          <a:xfrm>
            <a:off x="557784" y="1670177"/>
            <a:ext cx="11247120" cy="4351338"/>
          </a:xfrm>
        </p:spPr>
        <p:txBody>
          <a:bodyPr>
            <a:normAutofit fontScale="77500" lnSpcReduction="20000"/>
          </a:bodyPr>
          <a:lstStyle/>
          <a:p>
            <a:pPr marL="0" indent="0">
              <a:buNone/>
            </a:pPr>
            <a:r>
              <a:rPr lang="en-US" b="0" i="0" dirty="0">
                <a:solidFill>
                  <a:srgbClr val="4C5F6F"/>
                </a:solidFill>
                <a:effectLst/>
                <a:latin typeface="Roboto" panose="02000000000000000000" pitchFamily="2" charset="0"/>
              </a:rPr>
              <a:t>p= ( ( a + b ) ! ( c + d ) ! ( a + c ) ! ( b + d ) ! ) / a ! b ! c ! d ! N !</a:t>
            </a:r>
          </a:p>
          <a:p>
            <a:pPr marL="0" indent="0">
              <a:buNone/>
            </a:pPr>
            <a:endParaRPr lang="en-US" dirty="0">
              <a:solidFill>
                <a:srgbClr val="4C5F6F"/>
              </a:solidFill>
              <a:latin typeface="Roboto" panose="02000000000000000000" pitchFamily="2" charset="0"/>
            </a:endParaRPr>
          </a:p>
          <a:p>
            <a:pPr marL="0" indent="0">
              <a:buNone/>
            </a:pPr>
            <a:r>
              <a:rPr lang="en-US" dirty="0">
                <a:solidFill>
                  <a:srgbClr val="4C5F6F"/>
                </a:solidFill>
                <a:latin typeface="Roboto" panose="02000000000000000000" pitchFamily="2" charset="0"/>
              </a:rPr>
              <a:t>Where </a:t>
            </a:r>
            <a:r>
              <a:rPr lang="en-US" b="0" i="0" dirty="0">
                <a:solidFill>
                  <a:srgbClr val="4C5F6F"/>
                </a:solidFill>
                <a:effectLst/>
                <a:latin typeface="Roboto" panose="02000000000000000000" pitchFamily="2" charset="0"/>
              </a:rPr>
              <a:t> ‘a,’ ‘b,’ ‘c’ and ‘d’ are the individual frequencies and and ‘N’ is the total frequency.</a:t>
            </a:r>
            <a:br>
              <a:rPr lang="en-US" b="0" i="0" dirty="0">
                <a:solidFill>
                  <a:srgbClr val="4C5F6F"/>
                </a:solidFill>
                <a:effectLst/>
                <a:latin typeface="Roboto" panose="02000000000000000000" pitchFamily="2" charset="0"/>
              </a:rPr>
            </a:br>
            <a:endParaRPr lang="en-US" b="0" i="0" dirty="0">
              <a:solidFill>
                <a:srgbClr val="4C5F6F"/>
              </a:solidFill>
              <a:effectLst/>
              <a:latin typeface="Roboto" panose="02000000000000000000" pitchFamily="2" charset="0"/>
            </a:endParaRPr>
          </a:p>
          <a:p>
            <a:pPr marL="0" indent="0">
              <a:buNone/>
            </a:pPr>
            <a:r>
              <a:rPr lang="en-US" b="0" i="0" dirty="0">
                <a:solidFill>
                  <a:srgbClr val="4C5F6F"/>
                </a:solidFill>
                <a:effectLst/>
                <a:latin typeface="Roboto" panose="02000000000000000000" pitchFamily="2" charset="0"/>
              </a:rPr>
              <a:t>Given a gene list from an experiment and a list of all genes with a given function from a genome. </a:t>
            </a:r>
            <a:br>
              <a:rPr lang="en-US" b="0" i="0" dirty="0">
                <a:solidFill>
                  <a:srgbClr val="4C5F6F"/>
                </a:solidFill>
                <a:effectLst/>
                <a:latin typeface="Roboto" panose="02000000000000000000" pitchFamily="2" charset="0"/>
              </a:rPr>
            </a:br>
            <a:endParaRPr lang="en-US" b="0" i="0" dirty="0">
              <a:solidFill>
                <a:srgbClr val="4C5F6F"/>
              </a:solidFill>
              <a:effectLst/>
              <a:latin typeface="Roboto" panose="02000000000000000000" pitchFamily="2" charset="0"/>
            </a:endParaRPr>
          </a:p>
          <a:p>
            <a:pPr marL="0" indent="0" algn="l">
              <a:buNone/>
            </a:pPr>
            <a:r>
              <a:rPr lang="en-US" dirty="0">
                <a:solidFill>
                  <a:srgbClr val="202122"/>
                </a:solidFill>
                <a:latin typeface="Arial" panose="020B0604020202020204" pitchFamily="34" charset="0"/>
              </a:rPr>
              <a:t>a = g</a:t>
            </a:r>
            <a:r>
              <a:rPr lang="en-US" b="0" i="0" dirty="0">
                <a:solidFill>
                  <a:srgbClr val="202122"/>
                </a:solidFill>
                <a:effectLst/>
                <a:latin typeface="Arial" panose="020B0604020202020204" pitchFamily="34" charset="0"/>
              </a:rPr>
              <a:t>enes that are provided in both lists 		</a:t>
            </a:r>
            <a:r>
              <a:rPr lang="en-US" sz="2600" b="0" i="1" dirty="0">
                <a:solidFill>
                  <a:srgbClr val="0070C0"/>
                </a:solidFill>
                <a:effectLst/>
                <a:latin typeface="Arial" panose="020B0604020202020204" pitchFamily="34" charset="0"/>
              </a:rPr>
              <a:t>(genes with function A in your list)</a:t>
            </a:r>
          </a:p>
          <a:p>
            <a:pPr marL="0" indent="0" algn="l">
              <a:buNone/>
            </a:pPr>
            <a:r>
              <a:rPr lang="en-US" dirty="0">
                <a:solidFill>
                  <a:srgbClr val="202122"/>
                </a:solidFill>
                <a:latin typeface="Arial" panose="020B0604020202020204" pitchFamily="34" charset="0"/>
              </a:rPr>
              <a:t>b </a:t>
            </a:r>
            <a:r>
              <a:rPr lang="en-US" b="0" i="0" dirty="0">
                <a:solidFill>
                  <a:srgbClr val="202122"/>
                </a:solidFill>
                <a:effectLst/>
                <a:latin typeface="Arial" panose="020B0604020202020204" pitchFamily="34" charset="0"/>
              </a:rPr>
              <a:t>= genes that are provided in the first list and not the second </a:t>
            </a:r>
            <a:r>
              <a:rPr lang="en-US" sz="2600" b="0" i="1" dirty="0">
                <a:solidFill>
                  <a:srgbClr val="0070C0"/>
                </a:solidFill>
                <a:effectLst/>
                <a:latin typeface="Arial" panose="020B0604020202020204" pitchFamily="34" charset="0"/>
              </a:rPr>
              <a:t>(genes in list not </a:t>
            </a:r>
            <a:r>
              <a:rPr lang="en-US" sz="2600" b="0" i="1" dirty="0" err="1">
                <a:solidFill>
                  <a:srgbClr val="0070C0"/>
                </a:solidFill>
                <a:effectLst/>
                <a:latin typeface="Arial" panose="020B0604020202020204" pitchFamily="34" charset="0"/>
              </a:rPr>
              <a:t>funct</a:t>
            </a:r>
            <a:r>
              <a:rPr lang="en-US" sz="2600" b="0" i="1" dirty="0">
                <a:solidFill>
                  <a:srgbClr val="0070C0"/>
                </a:solidFill>
                <a:effectLst/>
                <a:latin typeface="Arial" panose="020B0604020202020204" pitchFamily="34" charset="0"/>
              </a:rPr>
              <a:t>. A)</a:t>
            </a:r>
          </a:p>
          <a:p>
            <a:pPr marL="0" indent="0" algn="l">
              <a:buNone/>
            </a:pPr>
            <a:r>
              <a:rPr lang="en-US" dirty="0">
                <a:solidFill>
                  <a:srgbClr val="202122"/>
                </a:solidFill>
                <a:latin typeface="Arial" panose="020B0604020202020204" pitchFamily="34" charset="0"/>
              </a:rPr>
              <a:t>c = g</a:t>
            </a:r>
            <a:r>
              <a:rPr lang="en-US" b="0" i="0" dirty="0">
                <a:solidFill>
                  <a:srgbClr val="202122"/>
                </a:solidFill>
                <a:effectLst/>
                <a:latin typeface="Arial" panose="020B0604020202020204" pitchFamily="34" charset="0"/>
              </a:rPr>
              <a:t>enes that are provided in the second list and not the first </a:t>
            </a:r>
            <a:r>
              <a:rPr lang="en-US" sz="2600" b="0" i="1" dirty="0">
                <a:solidFill>
                  <a:srgbClr val="0070C0"/>
                </a:solidFill>
                <a:effectLst/>
                <a:latin typeface="Arial" panose="020B0604020202020204" pitchFamily="34" charset="0"/>
              </a:rPr>
              <a:t>(genes of </a:t>
            </a:r>
            <a:r>
              <a:rPr lang="en-US" sz="2600" i="1" dirty="0" err="1">
                <a:solidFill>
                  <a:srgbClr val="0070C0"/>
                </a:solidFill>
                <a:latin typeface="Arial" panose="020B0604020202020204" pitchFamily="34" charset="0"/>
              </a:rPr>
              <a:t>funct</a:t>
            </a:r>
            <a:r>
              <a:rPr lang="en-US" sz="2600" i="1" dirty="0">
                <a:solidFill>
                  <a:srgbClr val="0070C0"/>
                </a:solidFill>
                <a:latin typeface="Arial" panose="020B0604020202020204" pitchFamily="34" charset="0"/>
              </a:rPr>
              <a:t> A not in list)</a:t>
            </a:r>
            <a:endParaRPr lang="en-US" sz="2600" b="0" i="1" dirty="0">
              <a:solidFill>
                <a:srgbClr val="0070C0"/>
              </a:solidFill>
              <a:effectLst/>
              <a:latin typeface="Arial" panose="020B0604020202020204" pitchFamily="34" charset="0"/>
            </a:endParaRPr>
          </a:p>
          <a:p>
            <a:pPr marL="0" indent="0" algn="l">
              <a:buNone/>
            </a:pPr>
            <a:r>
              <a:rPr lang="en-US" dirty="0">
                <a:solidFill>
                  <a:srgbClr val="202122"/>
                </a:solidFill>
                <a:latin typeface="Arial" panose="020B0604020202020204" pitchFamily="34" charset="0"/>
              </a:rPr>
              <a:t>d = g</a:t>
            </a:r>
            <a:r>
              <a:rPr lang="en-US" b="0" i="0" dirty="0">
                <a:solidFill>
                  <a:srgbClr val="202122"/>
                </a:solidFill>
                <a:effectLst/>
                <a:latin typeface="Arial" panose="020B0604020202020204" pitchFamily="34" charset="0"/>
              </a:rPr>
              <a:t>enes that are not provided in either list 		</a:t>
            </a:r>
            <a:r>
              <a:rPr lang="en-US" sz="2600" b="0" i="1" dirty="0">
                <a:solidFill>
                  <a:srgbClr val="0070C0"/>
                </a:solidFill>
                <a:effectLst/>
                <a:latin typeface="Arial" panose="020B0604020202020204" pitchFamily="34" charset="0"/>
              </a:rPr>
              <a:t>(the rest of the genome)</a:t>
            </a:r>
          </a:p>
          <a:p>
            <a:pPr marL="0" indent="0">
              <a:buNone/>
            </a:pPr>
            <a:r>
              <a:rPr lang="en-US" dirty="0">
                <a:solidFill>
                  <a:srgbClr val="4C5F6F"/>
                </a:solidFill>
                <a:latin typeface="Roboto" panose="02000000000000000000" pitchFamily="2" charset="0"/>
              </a:rPr>
              <a:t>	</a:t>
            </a:r>
            <a:endParaRPr lang="en-US" dirty="0"/>
          </a:p>
        </p:txBody>
      </p:sp>
      <p:sp>
        <p:nvSpPr>
          <p:cNvPr id="5" name="TextBox 4">
            <a:extLst>
              <a:ext uri="{FF2B5EF4-FFF2-40B4-BE49-F238E27FC236}">
                <a16:creationId xmlns:a16="http://schemas.microsoft.com/office/drawing/2014/main" id="{27FEAD43-AD1B-5795-4E35-C1A8F35F40BD}"/>
              </a:ext>
            </a:extLst>
          </p:cNvPr>
          <p:cNvSpPr txBox="1"/>
          <p:nvPr/>
        </p:nvSpPr>
        <p:spPr>
          <a:xfrm>
            <a:off x="557784" y="6028675"/>
            <a:ext cx="6099048" cy="369332"/>
          </a:xfrm>
          <a:prstGeom prst="rect">
            <a:avLst/>
          </a:prstGeom>
          <a:noFill/>
        </p:spPr>
        <p:txBody>
          <a:bodyPr wrap="square">
            <a:spAutoFit/>
          </a:bodyPr>
          <a:lstStyle/>
          <a:p>
            <a:r>
              <a:rPr lang="en-US" dirty="0">
                <a:solidFill>
                  <a:schemeClr val="accent5">
                    <a:lumMod val="50000"/>
                  </a:schemeClr>
                </a:solidFill>
              </a:rPr>
              <a:t>https://</a:t>
            </a:r>
            <a:r>
              <a:rPr lang="en-US" dirty="0" err="1">
                <a:solidFill>
                  <a:schemeClr val="accent5">
                    <a:lumMod val="50000"/>
                  </a:schemeClr>
                </a:solidFill>
              </a:rPr>
              <a:t>en.wikipedia.org</a:t>
            </a:r>
            <a:r>
              <a:rPr lang="en-US" dirty="0">
                <a:solidFill>
                  <a:schemeClr val="accent5">
                    <a:lumMod val="50000"/>
                  </a:schemeClr>
                </a:solidFill>
              </a:rPr>
              <a:t>/wiki/Fisher%27s_exact_test</a:t>
            </a:r>
          </a:p>
        </p:txBody>
      </p:sp>
    </p:spTree>
    <p:extLst>
      <p:ext uri="{BB962C8B-B14F-4D97-AF65-F5344CB8AC3E}">
        <p14:creationId xmlns:p14="http://schemas.microsoft.com/office/powerpoint/2010/main" val="375520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24A65-4ECA-D1CB-3F1D-6145CC9C3678}"/>
              </a:ext>
            </a:extLst>
          </p:cNvPr>
          <p:cNvSpPr>
            <a:spLocks noGrp="1"/>
          </p:cNvSpPr>
          <p:nvPr>
            <p:ph type="title"/>
          </p:nvPr>
        </p:nvSpPr>
        <p:spPr/>
        <p:txBody>
          <a:bodyPr/>
          <a:lstStyle/>
          <a:p>
            <a:r>
              <a:rPr lang="en-US" dirty="0"/>
              <a:t>Multiple testing</a:t>
            </a:r>
          </a:p>
        </p:txBody>
      </p:sp>
      <p:sp>
        <p:nvSpPr>
          <p:cNvPr id="3" name="Content Placeholder 2">
            <a:extLst>
              <a:ext uri="{FF2B5EF4-FFF2-40B4-BE49-F238E27FC236}">
                <a16:creationId xmlns:a16="http://schemas.microsoft.com/office/drawing/2014/main" id="{66ACC7E8-CF42-E02A-9985-CCF2CAA64A4F}"/>
              </a:ext>
            </a:extLst>
          </p:cNvPr>
          <p:cNvSpPr>
            <a:spLocks noGrp="1"/>
          </p:cNvSpPr>
          <p:nvPr>
            <p:ph idx="1"/>
          </p:nvPr>
        </p:nvSpPr>
        <p:spPr/>
        <p:txBody>
          <a:bodyPr/>
          <a:lstStyle/>
          <a:p>
            <a:r>
              <a:rPr lang="en-US" dirty="0"/>
              <a:t>If you make the enrichment test for a large number of different functions, you are likely to hit one that seems significant just by chance</a:t>
            </a:r>
          </a:p>
          <a:p>
            <a:pPr lvl="1"/>
            <a:r>
              <a:rPr lang="en-US" dirty="0"/>
              <a:t>This is especially true for functions that are rare in the genome</a:t>
            </a:r>
          </a:p>
          <a:p>
            <a:pPr lvl="1"/>
            <a:endParaRPr lang="en-US" dirty="0"/>
          </a:p>
          <a:p>
            <a:r>
              <a:rPr lang="en-US" dirty="0"/>
              <a:t>Statistical tests must be corrected for multiple testing either by </a:t>
            </a:r>
            <a:r>
              <a:rPr lang="en-US" dirty="0" err="1"/>
              <a:t>Bonferonni</a:t>
            </a:r>
            <a:r>
              <a:rPr lang="en-US" dirty="0"/>
              <a:t> (very strict) or </a:t>
            </a:r>
            <a:r>
              <a:rPr lang="en-US" b="0" i="0" dirty="0" err="1">
                <a:solidFill>
                  <a:srgbClr val="000000"/>
                </a:solidFill>
                <a:effectLst/>
                <a:latin typeface="Roboto" panose="02000000000000000000" pitchFamily="2" charset="0"/>
              </a:rPr>
              <a:t>Benjamini</a:t>
            </a:r>
            <a:r>
              <a:rPr lang="en-US" b="0" i="0" dirty="0">
                <a:solidFill>
                  <a:srgbClr val="000000"/>
                </a:solidFill>
                <a:effectLst/>
                <a:latin typeface="Roboto" panose="02000000000000000000" pitchFamily="2" charset="0"/>
              </a:rPr>
              <a:t>-Hochberg false discovery rate (FDR) </a:t>
            </a:r>
            <a:r>
              <a:rPr lang="en-US" dirty="0"/>
              <a:t>(a bit less strict). These give an “adjusted p-value”, which will always be less significant than the original p-value. </a:t>
            </a:r>
          </a:p>
        </p:txBody>
      </p:sp>
    </p:spTree>
    <p:extLst>
      <p:ext uri="{BB962C8B-B14F-4D97-AF65-F5344CB8AC3E}">
        <p14:creationId xmlns:p14="http://schemas.microsoft.com/office/powerpoint/2010/main" val="1805054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2C70A-9AE6-4ABB-66A8-86426E490FB1}"/>
              </a:ext>
            </a:extLst>
          </p:cNvPr>
          <p:cNvSpPr>
            <a:spLocks noGrp="1"/>
          </p:cNvSpPr>
          <p:nvPr>
            <p:ph type="title"/>
          </p:nvPr>
        </p:nvSpPr>
        <p:spPr>
          <a:xfrm>
            <a:off x="1956816" y="365125"/>
            <a:ext cx="9396984" cy="1325563"/>
          </a:xfrm>
        </p:spPr>
        <p:txBody>
          <a:bodyPr/>
          <a:lstStyle/>
          <a:p>
            <a:r>
              <a:rPr lang="en-US" dirty="0"/>
              <a:t>GO SLIM</a:t>
            </a:r>
          </a:p>
        </p:txBody>
      </p:sp>
      <p:sp>
        <p:nvSpPr>
          <p:cNvPr id="3" name="Content Placeholder 2">
            <a:extLst>
              <a:ext uri="{FF2B5EF4-FFF2-40B4-BE49-F238E27FC236}">
                <a16:creationId xmlns:a16="http://schemas.microsoft.com/office/drawing/2014/main" id="{8A4D2DA3-4E2A-64EB-67D2-BA52C0D5EA48}"/>
              </a:ext>
            </a:extLst>
          </p:cNvPr>
          <p:cNvSpPr>
            <a:spLocks noGrp="1"/>
          </p:cNvSpPr>
          <p:nvPr>
            <p:ph idx="1"/>
          </p:nvPr>
        </p:nvSpPr>
        <p:spPr>
          <a:xfrm>
            <a:off x="451890" y="1563371"/>
            <a:ext cx="6268950" cy="4351338"/>
          </a:xfrm>
        </p:spPr>
        <p:txBody>
          <a:bodyPr>
            <a:normAutofit fontScale="85000" lnSpcReduction="20000"/>
          </a:bodyPr>
          <a:lstStyle/>
          <a:p>
            <a:r>
              <a:rPr lang="en-US" dirty="0"/>
              <a:t>To reduce the number of functions being tested (and the multiple testing penalty), GO has many subsets known as GO SLIM sets.</a:t>
            </a:r>
          </a:p>
          <a:p>
            <a:r>
              <a:rPr lang="en-US" dirty="0"/>
              <a:t>These represent targeted groups of functions, often for a specific organism</a:t>
            </a:r>
          </a:p>
          <a:p>
            <a:r>
              <a:rPr lang="en-US" dirty="0"/>
              <a:t>The SLIM set may avoid the lowest, most specific terms</a:t>
            </a:r>
          </a:p>
          <a:p>
            <a:r>
              <a:rPr lang="en-US" dirty="0"/>
              <a:t>A SLIM set may focus on just one area of function or metabolism</a:t>
            </a:r>
          </a:p>
          <a:p>
            <a:r>
              <a:rPr lang="en-US" dirty="0"/>
              <a:t>Anyone can make a SLIM subset of terms for their own use</a:t>
            </a:r>
          </a:p>
          <a:p>
            <a:pPr lvl="1"/>
            <a:r>
              <a:rPr lang="en-US" dirty="0"/>
              <a:t>This works in any statistical test just like the regular GO, it just limits the number of different terms that will be tested</a:t>
            </a:r>
          </a:p>
        </p:txBody>
      </p:sp>
      <p:graphicFrame>
        <p:nvGraphicFramePr>
          <p:cNvPr id="4" name="Content Placeholder 3">
            <a:extLst>
              <a:ext uri="{FF2B5EF4-FFF2-40B4-BE49-F238E27FC236}">
                <a16:creationId xmlns:a16="http://schemas.microsoft.com/office/drawing/2014/main" id="{E3612A11-BC1E-5912-9B6A-59BFA87C23EF}"/>
              </a:ext>
            </a:extLst>
          </p:cNvPr>
          <p:cNvGraphicFramePr>
            <a:graphicFrameLocks/>
          </p:cNvGraphicFramePr>
          <p:nvPr>
            <p:extLst>
              <p:ext uri="{D42A27DB-BD31-4B8C-83A1-F6EECF244321}">
                <p14:modId xmlns:p14="http://schemas.microsoft.com/office/powerpoint/2010/main" val="2439739423"/>
              </p:ext>
            </p:extLst>
          </p:nvPr>
        </p:nvGraphicFramePr>
        <p:xfrm>
          <a:off x="6766223" y="1432433"/>
          <a:ext cx="5797632" cy="4351337"/>
        </p:xfrm>
        <a:graphic>
          <a:graphicData uri="http://schemas.openxmlformats.org/drawingml/2006/table">
            <a:tbl>
              <a:tblPr/>
              <a:tblGrid>
                <a:gridCol w="966272">
                  <a:extLst>
                    <a:ext uri="{9D8B030D-6E8A-4147-A177-3AD203B41FA5}">
                      <a16:colId xmlns:a16="http://schemas.microsoft.com/office/drawing/2014/main" val="2030535515"/>
                    </a:ext>
                  </a:extLst>
                </a:gridCol>
                <a:gridCol w="966272">
                  <a:extLst>
                    <a:ext uri="{9D8B030D-6E8A-4147-A177-3AD203B41FA5}">
                      <a16:colId xmlns:a16="http://schemas.microsoft.com/office/drawing/2014/main" val="2771447880"/>
                    </a:ext>
                  </a:extLst>
                </a:gridCol>
                <a:gridCol w="966272">
                  <a:extLst>
                    <a:ext uri="{9D8B030D-6E8A-4147-A177-3AD203B41FA5}">
                      <a16:colId xmlns:a16="http://schemas.microsoft.com/office/drawing/2014/main" val="1986569079"/>
                    </a:ext>
                  </a:extLst>
                </a:gridCol>
                <a:gridCol w="966272">
                  <a:extLst>
                    <a:ext uri="{9D8B030D-6E8A-4147-A177-3AD203B41FA5}">
                      <a16:colId xmlns:a16="http://schemas.microsoft.com/office/drawing/2014/main" val="822445435"/>
                    </a:ext>
                  </a:extLst>
                </a:gridCol>
                <a:gridCol w="966272">
                  <a:extLst>
                    <a:ext uri="{9D8B030D-6E8A-4147-A177-3AD203B41FA5}">
                      <a16:colId xmlns:a16="http://schemas.microsoft.com/office/drawing/2014/main" val="4158162214"/>
                    </a:ext>
                  </a:extLst>
                </a:gridCol>
                <a:gridCol w="966272">
                  <a:extLst>
                    <a:ext uri="{9D8B030D-6E8A-4147-A177-3AD203B41FA5}">
                      <a16:colId xmlns:a16="http://schemas.microsoft.com/office/drawing/2014/main" val="4256499056"/>
                    </a:ext>
                  </a:extLst>
                </a:gridCol>
              </a:tblGrid>
              <a:tr h="192173">
                <a:tc>
                  <a:txBody>
                    <a:bodyPr/>
                    <a:lstStyle/>
                    <a:p>
                      <a:pPr algn="l" fontAlgn="b"/>
                      <a:r>
                        <a:rPr lang="en-US" sz="800" b="1">
                          <a:effectLst/>
                          <a:latin typeface="Lato" panose="020F0502020204030203" pitchFamily="34" charset="0"/>
                        </a:rPr>
                        <a:t>Subset name</a:t>
                      </a:r>
                      <a:endParaRPr lang="en-US" sz="800" b="0">
                        <a:effectLst/>
                        <a:latin typeface="Lato" panose="020F0502020204030203" pitchFamily="34" charset="0"/>
                      </a:endParaRPr>
                    </a:p>
                  </a:txBody>
                  <a:tcPr marL="34317" marR="34317" marT="34317" marB="34317" anchor="b">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800" b="1">
                          <a:effectLst/>
                          <a:latin typeface="Lato" panose="020F0502020204030203" pitchFamily="34" charset="0"/>
                        </a:rPr>
                        <a:t>Maintainer</a:t>
                      </a:r>
                      <a:endParaRPr lang="en-US" sz="800" b="0">
                        <a:effectLst/>
                        <a:latin typeface="Lato" panose="020F0502020204030203" pitchFamily="34" charset="0"/>
                      </a:endParaRPr>
                    </a:p>
                  </a:txBody>
                  <a:tcPr marL="34317" marR="34317" marT="34317" marB="34317" anchor="b">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800" b="1">
                          <a:effectLst/>
                          <a:latin typeface="Lato" panose="020F0502020204030203" pitchFamily="34" charset="0"/>
                        </a:rPr>
                        <a:t>File name</a:t>
                      </a:r>
                      <a:endParaRPr lang="en-US" sz="800" b="0">
                        <a:effectLst/>
                        <a:latin typeface="Lato" panose="020F0502020204030203" pitchFamily="34" charset="0"/>
                      </a:endParaRPr>
                    </a:p>
                  </a:txBody>
                  <a:tcPr marL="34317" marR="34317" marT="34317" marB="34317" anchor="b">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800" b="1">
                          <a:effectLst/>
                          <a:latin typeface="Lato" panose="020F0502020204030203" pitchFamily="34" charset="0"/>
                        </a:rPr>
                        <a:t>OBO format</a:t>
                      </a:r>
                      <a:endParaRPr lang="en-US" sz="800" b="0">
                        <a:effectLst/>
                        <a:latin typeface="Lato" panose="020F0502020204030203" pitchFamily="34" charset="0"/>
                      </a:endParaRPr>
                    </a:p>
                  </a:txBody>
                  <a:tcPr marL="34317" marR="34317" marT="34317" marB="34317" anchor="b">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800" b="1">
                          <a:effectLst/>
                          <a:latin typeface="Lato" panose="020F0502020204030203" pitchFamily="34" charset="0"/>
                        </a:rPr>
                        <a:t>OWL format</a:t>
                      </a:r>
                      <a:endParaRPr lang="en-US" sz="800" b="0">
                        <a:effectLst/>
                        <a:latin typeface="Lato" panose="020F0502020204030203" pitchFamily="34" charset="0"/>
                      </a:endParaRPr>
                    </a:p>
                  </a:txBody>
                  <a:tcPr marL="34317" marR="34317" marT="34317" marB="34317" anchor="b">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800" b="1">
                          <a:effectLst/>
                          <a:latin typeface="Lato" panose="020F0502020204030203" pitchFamily="34" charset="0"/>
                        </a:rPr>
                        <a:t>json format</a:t>
                      </a:r>
                      <a:endParaRPr lang="en-US" sz="800" b="0">
                        <a:effectLst/>
                        <a:latin typeface="Lato" panose="020F0502020204030203" pitchFamily="34" charset="0"/>
                      </a:endParaRPr>
                    </a:p>
                  </a:txBody>
                  <a:tcPr marL="34317" marR="34317" marT="34317" marB="34317" anchor="b">
                    <a:lnL>
                      <a:noFill/>
                    </a:lnL>
                    <a:lnR>
                      <a:noFill/>
                    </a:lnR>
                    <a:lnT>
                      <a:noFill/>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822835650"/>
                  </a:ext>
                </a:extLst>
              </a:tr>
              <a:tr h="686331">
                <a:tc>
                  <a:txBody>
                    <a:bodyPr/>
                    <a:lstStyle/>
                    <a:p>
                      <a:pPr fontAlgn="t"/>
                      <a:r>
                        <a:rPr lang="en-US" sz="800" b="1">
                          <a:effectLst/>
                          <a:latin typeface="Lato" panose="020F0502020204030203" pitchFamily="34" charset="0"/>
                        </a:rPr>
                        <a:t>GO slim AGR subset</a:t>
                      </a:r>
                      <a:endParaRPr lang="en-US" sz="800" b="0">
                        <a:effectLst/>
                        <a:latin typeface="Lato" panose="020F0502020204030203" pitchFamily="34" charset="0"/>
                      </a:endParaRPr>
                    </a:p>
                  </a:txBody>
                  <a:tcPr marL="34317" marR="34317" marT="34317" marB="3431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800" b="0">
                          <a:effectLst/>
                          <a:latin typeface="Lato" panose="020F0502020204030203" pitchFamily="34" charset="0"/>
                        </a:rPr>
                        <a:t>Developed by GO Consortium for the </a:t>
                      </a:r>
                      <a:r>
                        <a:rPr lang="en-US" sz="800" b="0" u="none" strike="noStrike">
                          <a:solidFill>
                            <a:srgbClr val="4965C2"/>
                          </a:solidFill>
                          <a:effectLst/>
                          <a:latin typeface="Lato" panose="020F0502020204030203" pitchFamily="34" charset="0"/>
                          <a:hlinkClick r:id="rId2"/>
                        </a:rPr>
                        <a:t>Alliance of Genomes Resources</a:t>
                      </a:r>
                      <a:endParaRPr lang="en-US" sz="800" b="0">
                        <a:effectLst/>
                        <a:latin typeface="Lato" panose="020F0502020204030203" pitchFamily="34" charset="0"/>
                      </a:endParaRPr>
                    </a:p>
                  </a:txBody>
                  <a:tcPr marL="34317" marR="34317" marT="34317" marB="3431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800" b="0">
                          <a:effectLst/>
                          <a:latin typeface="Lato" panose="020F0502020204030203" pitchFamily="34" charset="0"/>
                        </a:rPr>
                        <a:t>goslim_agr</a:t>
                      </a:r>
                    </a:p>
                  </a:txBody>
                  <a:tcPr marL="34317" marR="34317" marT="34317" marB="3431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800" b="0" u="none" strike="noStrike">
                          <a:solidFill>
                            <a:srgbClr val="4965C2"/>
                          </a:solidFill>
                          <a:effectLst/>
                          <a:latin typeface="Lato" panose="020F0502020204030203" pitchFamily="34" charset="0"/>
                          <a:hlinkClick r:id="rId3"/>
                        </a:rPr>
                        <a:t>obo</a:t>
                      </a:r>
                      <a:endParaRPr lang="en-US" sz="800" b="0">
                        <a:effectLst/>
                        <a:latin typeface="Lato" panose="020F0502020204030203" pitchFamily="34" charset="0"/>
                      </a:endParaRPr>
                    </a:p>
                  </a:txBody>
                  <a:tcPr marL="34317" marR="34317" marT="34317" marB="3431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800" b="0" u="none" strike="noStrike">
                          <a:solidFill>
                            <a:srgbClr val="4965C2"/>
                          </a:solidFill>
                          <a:effectLst/>
                          <a:latin typeface="Lato" panose="020F0502020204030203" pitchFamily="34" charset="0"/>
                          <a:hlinkClick r:id="rId4"/>
                        </a:rPr>
                        <a:t>owl</a:t>
                      </a:r>
                      <a:endParaRPr lang="en-US" sz="800" b="0">
                        <a:effectLst/>
                        <a:latin typeface="Lato" panose="020F0502020204030203" pitchFamily="34" charset="0"/>
                      </a:endParaRPr>
                    </a:p>
                  </a:txBody>
                  <a:tcPr marL="34317" marR="34317" marT="34317" marB="3431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800" b="0" u="none" strike="noStrike">
                          <a:solidFill>
                            <a:srgbClr val="4965C2"/>
                          </a:solidFill>
                          <a:effectLst/>
                          <a:latin typeface="Lato" panose="020F0502020204030203" pitchFamily="34" charset="0"/>
                          <a:hlinkClick r:id="rId5"/>
                        </a:rPr>
                        <a:t>json</a:t>
                      </a:r>
                      <a:endParaRPr lang="en-US" sz="800" b="0">
                        <a:effectLst/>
                        <a:latin typeface="Lato" panose="020F0502020204030203" pitchFamily="34" charset="0"/>
                      </a:endParaRPr>
                    </a:p>
                  </a:txBody>
                  <a:tcPr marL="34317" marR="34317" marT="34317" marB="3431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452660489"/>
                  </a:ext>
                </a:extLst>
              </a:tr>
              <a:tr h="315712">
                <a:tc>
                  <a:txBody>
                    <a:bodyPr/>
                    <a:lstStyle/>
                    <a:p>
                      <a:pPr fontAlgn="t"/>
                      <a:r>
                        <a:rPr lang="en-US" sz="800" b="1">
                          <a:effectLst/>
                          <a:latin typeface="Lato" panose="020F0502020204030203" pitchFamily="34" charset="0"/>
                        </a:rPr>
                        <a:t>Generic GO subset</a:t>
                      </a:r>
                      <a:endParaRPr lang="en-US" sz="800" b="0">
                        <a:effectLst/>
                        <a:latin typeface="Lato" panose="020F0502020204030203" pitchFamily="34" charset="0"/>
                      </a:endParaRPr>
                    </a:p>
                  </a:txBody>
                  <a:tcPr marL="34317" marR="34317" marT="34317" marB="3431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800" b="0">
                          <a:effectLst/>
                          <a:latin typeface="Lato" panose="020F0502020204030203" pitchFamily="34" charset="0"/>
                        </a:rPr>
                        <a:t>GO Consortium</a:t>
                      </a:r>
                    </a:p>
                  </a:txBody>
                  <a:tcPr marL="34317" marR="34317" marT="34317" marB="3431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800" b="0">
                          <a:effectLst/>
                          <a:latin typeface="Lato" panose="020F0502020204030203" pitchFamily="34" charset="0"/>
                        </a:rPr>
                        <a:t>goslim_generic</a:t>
                      </a:r>
                    </a:p>
                  </a:txBody>
                  <a:tcPr marL="34317" marR="34317" marT="34317" marB="3431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800" b="0" u="none" strike="noStrike">
                          <a:solidFill>
                            <a:srgbClr val="4965C2"/>
                          </a:solidFill>
                          <a:effectLst/>
                          <a:latin typeface="Lato" panose="020F0502020204030203" pitchFamily="34" charset="0"/>
                          <a:hlinkClick r:id="rId6"/>
                        </a:rPr>
                        <a:t>obo</a:t>
                      </a:r>
                      <a:endParaRPr lang="en-US" sz="800" b="0">
                        <a:effectLst/>
                        <a:latin typeface="Lato" panose="020F0502020204030203" pitchFamily="34" charset="0"/>
                      </a:endParaRPr>
                    </a:p>
                  </a:txBody>
                  <a:tcPr marL="34317" marR="34317" marT="34317" marB="3431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800" b="0" u="none" strike="noStrike">
                          <a:solidFill>
                            <a:srgbClr val="4965C2"/>
                          </a:solidFill>
                          <a:effectLst/>
                          <a:latin typeface="Lato" panose="020F0502020204030203" pitchFamily="34" charset="0"/>
                          <a:hlinkClick r:id="rId7"/>
                        </a:rPr>
                        <a:t>owl</a:t>
                      </a:r>
                      <a:endParaRPr lang="en-US" sz="800" b="0">
                        <a:effectLst/>
                        <a:latin typeface="Lato" panose="020F0502020204030203" pitchFamily="34" charset="0"/>
                      </a:endParaRPr>
                    </a:p>
                  </a:txBody>
                  <a:tcPr marL="34317" marR="34317" marT="34317" marB="3431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800" b="0" u="none" strike="noStrike">
                          <a:solidFill>
                            <a:srgbClr val="4965C2"/>
                          </a:solidFill>
                          <a:effectLst/>
                          <a:latin typeface="Lato" panose="020F0502020204030203" pitchFamily="34" charset="0"/>
                          <a:hlinkClick r:id="rId8"/>
                        </a:rPr>
                        <a:t>json</a:t>
                      </a:r>
                      <a:endParaRPr lang="en-US" sz="800" b="0">
                        <a:effectLst/>
                        <a:latin typeface="Lato" panose="020F0502020204030203" pitchFamily="34" charset="0"/>
                      </a:endParaRPr>
                    </a:p>
                  </a:txBody>
                  <a:tcPr marL="34317" marR="34317" marT="34317" marB="3431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124236722"/>
                  </a:ext>
                </a:extLst>
              </a:tr>
              <a:tr h="315712">
                <a:tc>
                  <a:txBody>
                    <a:bodyPr/>
                    <a:lstStyle/>
                    <a:p>
                      <a:pPr fontAlgn="t"/>
                      <a:r>
                        <a:rPr lang="en-US" sz="800" b="1" i="1">
                          <a:effectLst/>
                          <a:latin typeface="Lato" panose="020F0502020204030203" pitchFamily="34" charset="0"/>
                        </a:rPr>
                        <a:t>Aspergillus</a:t>
                      </a:r>
                      <a:r>
                        <a:rPr lang="en-US" sz="800" b="0">
                          <a:effectLst/>
                          <a:latin typeface="Lato" panose="020F0502020204030203" pitchFamily="34" charset="0"/>
                        </a:rPr>
                        <a:t> </a:t>
                      </a:r>
                      <a:r>
                        <a:rPr lang="en-US" sz="800" b="1">
                          <a:effectLst/>
                          <a:latin typeface="Lato" panose="020F0502020204030203" pitchFamily="34" charset="0"/>
                        </a:rPr>
                        <a:t>subset</a:t>
                      </a:r>
                      <a:endParaRPr lang="en-US" sz="800" b="0">
                        <a:effectLst/>
                        <a:latin typeface="Lato" panose="020F0502020204030203" pitchFamily="34" charset="0"/>
                      </a:endParaRPr>
                    </a:p>
                  </a:txBody>
                  <a:tcPr marL="34317" marR="34317" marT="34317" marB="3431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800" b="0" i="1" u="none" strike="noStrike">
                          <a:solidFill>
                            <a:srgbClr val="4965C2"/>
                          </a:solidFill>
                          <a:effectLst/>
                          <a:latin typeface="Lato" panose="020F0502020204030203" pitchFamily="34" charset="0"/>
                          <a:hlinkClick r:id="rId9"/>
                        </a:rPr>
                        <a:t>Aspergillus</a:t>
                      </a:r>
                      <a:r>
                        <a:rPr lang="en-US" sz="800" b="0" u="none" strike="noStrike">
                          <a:solidFill>
                            <a:srgbClr val="4965C2"/>
                          </a:solidFill>
                          <a:effectLst/>
                          <a:latin typeface="Lato" panose="020F0502020204030203" pitchFamily="34" charset="0"/>
                          <a:hlinkClick r:id="rId9"/>
                        </a:rPr>
                        <a:t> Genome Data</a:t>
                      </a:r>
                      <a:endParaRPr lang="en-US" sz="800" b="0">
                        <a:effectLst/>
                        <a:latin typeface="Lato" panose="020F0502020204030203" pitchFamily="34" charset="0"/>
                      </a:endParaRPr>
                    </a:p>
                  </a:txBody>
                  <a:tcPr marL="34317" marR="34317" marT="34317" marB="3431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800" b="0">
                          <a:effectLst/>
                          <a:latin typeface="Lato" panose="020F0502020204030203" pitchFamily="34" charset="0"/>
                        </a:rPr>
                        <a:t>goslim_aspergillus</a:t>
                      </a:r>
                    </a:p>
                  </a:txBody>
                  <a:tcPr marL="34317" marR="34317" marT="34317" marB="3431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800" b="0" u="none" strike="noStrike">
                          <a:solidFill>
                            <a:srgbClr val="4965C2"/>
                          </a:solidFill>
                          <a:effectLst/>
                          <a:latin typeface="Lato" panose="020F0502020204030203" pitchFamily="34" charset="0"/>
                          <a:hlinkClick r:id="rId10"/>
                        </a:rPr>
                        <a:t>obo</a:t>
                      </a:r>
                      <a:endParaRPr lang="en-US" sz="800" b="0">
                        <a:effectLst/>
                        <a:latin typeface="Lato" panose="020F0502020204030203" pitchFamily="34" charset="0"/>
                      </a:endParaRPr>
                    </a:p>
                  </a:txBody>
                  <a:tcPr marL="34317" marR="34317" marT="34317" marB="3431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800" b="0" u="none" strike="noStrike">
                          <a:solidFill>
                            <a:srgbClr val="4965C2"/>
                          </a:solidFill>
                          <a:effectLst/>
                          <a:latin typeface="Lato" panose="020F0502020204030203" pitchFamily="34" charset="0"/>
                          <a:hlinkClick r:id="rId11"/>
                        </a:rPr>
                        <a:t>owl</a:t>
                      </a:r>
                      <a:endParaRPr lang="en-US" sz="800" b="0">
                        <a:effectLst/>
                        <a:latin typeface="Lato" panose="020F0502020204030203" pitchFamily="34" charset="0"/>
                      </a:endParaRPr>
                    </a:p>
                  </a:txBody>
                  <a:tcPr marL="34317" marR="34317" marT="34317" marB="3431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800" b="0" u="none" strike="noStrike">
                          <a:solidFill>
                            <a:srgbClr val="4965C2"/>
                          </a:solidFill>
                          <a:effectLst/>
                          <a:latin typeface="Lato" panose="020F0502020204030203" pitchFamily="34" charset="0"/>
                          <a:hlinkClick r:id="rId12"/>
                        </a:rPr>
                        <a:t>json</a:t>
                      </a:r>
                      <a:endParaRPr lang="en-US" sz="800" b="0">
                        <a:effectLst/>
                        <a:latin typeface="Lato" panose="020F0502020204030203" pitchFamily="34" charset="0"/>
                      </a:endParaRPr>
                    </a:p>
                  </a:txBody>
                  <a:tcPr marL="34317" marR="34317" marT="34317" marB="3431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541578246"/>
                  </a:ext>
                </a:extLst>
              </a:tr>
              <a:tr h="315712">
                <a:tc>
                  <a:txBody>
                    <a:bodyPr/>
                    <a:lstStyle/>
                    <a:p>
                      <a:pPr fontAlgn="t"/>
                      <a:r>
                        <a:rPr lang="en-US" sz="800" b="1" i="1">
                          <a:effectLst/>
                          <a:latin typeface="Lato" panose="020F0502020204030203" pitchFamily="34" charset="0"/>
                        </a:rPr>
                        <a:t>Candida albicans</a:t>
                      </a:r>
                      <a:r>
                        <a:rPr lang="en-US" sz="800" b="0">
                          <a:effectLst/>
                          <a:latin typeface="Lato" panose="020F0502020204030203" pitchFamily="34" charset="0"/>
                        </a:rPr>
                        <a:t> </a:t>
                      </a:r>
                      <a:r>
                        <a:rPr lang="en-US" sz="800" b="1">
                          <a:effectLst/>
                          <a:latin typeface="Lato" panose="020F0502020204030203" pitchFamily="34" charset="0"/>
                        </a:rPr>
                        <a:t>subset</a:t>
                      </a:r>
                      <a:endParaRPr lang="en-US" sz="800" b="0">
                        <a:effectLst/>
                        <a:latin typeface="Lato" panose="020F0502020204030203" pitchFamily="34" charset="0"/>
                      </a:endParaRPr>
                    </a:p>
                  </a:txBody>
                  <a:tcPr marL="34317" marR="34317" marT="34317" marB="3431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800" b="0" i="1" u="none" strike="noStrike">
                          <a:solidFill>
                            <a:srgbClr val="4965C2"/>
                          </a:solidFill>
                          <a:effectLst/>
                          <a:latin typeface="Lato" panose="020F0502020204030203" pitchFamily="34" charset="0"/>
                          <a:hlinkClick r:id="rId13"/>
                        </a:rPr>
                        <a:t>Candida</a:t>
                      </a:r>
                      <a:r>
                        <a:rPr lang="en-US" sz="800" b="0" u="none" strike="noStrike">
                          <a:solidFill>
                            <a:srgbClr val="4965C2"/>
                          </a:solidFill>
                          <a:effectLst/>
                          <a:latin typeface="Lato" panose="020F0502020204030203" pitchFamily="34" charset="0"/>
                          <a:hlinkClick r:id="rId13"/>
                        </a:rPr>
                        <a:t> Genome Database</a:t>
                      </a:r>
                      <a:endParaRPr lang="en-US" sz="800" b="0">
                        <a:effectLst/>
                        <a:latin typeface="Lato" panose="020F0502020204030203" pitchFamily="34" charset="0"/>
                      </a:endParaRPr>
                    </a:p>
                  </a:txBody>
                  <a:tcPr marL="34317" marR="34317" marT="34317" marB="3431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800" b="0">
                          <a:effectLst/>
                          <a:latin typeface="Lato" panose="020F0502020204030203" pitchFamily="34" charset="0"/>
                        </a:rPr>
                        <a:t>goslim_candida</a:t>
                      </a:r>
                    </a:p>
                  </a:txBody>
                  <a:tcPr marL="34317" marR="34317" marT="34317" marB="3431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800" b="0" u="none" strike="noStrike">
                          <a:solidFill>
                            <a:srgbClr val="4965C2"/>
                          </a:solidFill>
                          <a:effectLst/>
                          <a:latin typeface="Lato" panose="020F0502020204030203" pitchFamily="34" charset="0"/>
                          <a:hlinkClick r:id="rId14"/>
                        </a:rPr>
                        <a:t>obo</a:t>
                      </a:r>
                      <a:endParaRPr lang="en-US" sz="800" b="0">
                        <a:effectLst/>
                        <a:latin typeface="Lato" panose="020F0502020204030203" pitchFamily="34" charset="0"/>
                      </a:endParaRPr>
                    </a:p>
                  </a:txBody>
                  <a:tcPr marL="34317" marR="34317" marT="34317" marB="3431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800" b="0" u="none" strike="noStrike">
                          <a:solidFill>
                            <a:srgbClr val="4965C2"/>
                          </a:solidFill>
                          <a:effectLst/>
                          <a:latin typeface="Lato" panose="020F0502020204030203" pitchFamily="34" charset="0"/>
                          <a:hlinkClick r:id="rId15"/>
                        </a:rPr>
                        <a:t>owl</a:t>
                      </a:r>
                      <a:endParaRPr lang="en-US" sz="800" b="0">
                        <a:effectLst/>
                        <a:latin typeface="Lato" panose="020F0502020204030203" pitchFamily="34" charset="0"/>
                      </a:endParaRPr>
                    </a:p>
                  </a:txBody>
                  <a:tcPr marL="34317" marR="34317" marT="34317" marB="3431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800" b="0" u="none" strike="noStrike">
                          <a:solidFill>
                            <a:srgbClr val="4965C2"/>
                          </a:solidFill>
                          <a:effectLst/>
                          <a:latin typeface="Lato" panose="020F0502020204030203" pitchFamily="34" charset="0"/>
                          <a:hlinkClick r:id="rId16"/>
                        </a:rPr>
                        <a:t>json</a:t>
                      </a:r>
                      <a:endParaRPr lang="en-US" sz="800" b="0">
                        <a:effectLst/>
                        <a:latin typeface="Lato" panose="020F0502020204030203" pitchFamily="34" charset="0"/>
                      </a:endParaRPr>
                    </a:p>
                  </a:txBody>
                  <a:tcPr marL="34317" marR="34317" marT="34317" marB="3431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377041203"/>
                  </a:ext>
                </a:extLst>
              </a:tr>
              <a:tr h="192173">
                <a:tc>
                  <a:txBody>
                    <a:bodyPr/>
                    <a:lstStyle/>
                    <a:p>
                      <a:pPr fontAlgn="t"/>
                      <a:r>
                        <a:rPr lang="en-US" sz="800" b="1" i="1">
                          <a:effectLst/>
                          <a:latin typeface="Lato" panose="020F0502020204030203" pitchFamily="34" charset="0"/>
                        </a:rPr>
                        <a:t>Drosophila</a:t>
                      </a:r>
                      <a:r>
                        <a:rPr lang="en-US" sz="800" b="0">
                          <a:effectLst/>
                          <a:latin typeface="Lato" panose="020F0502020204030203" pitchFamily="34" charset="0"/>
                        </a:rPr>
                        <a:t> </a:t>
                      </a:r>
                      <a:r>
                        <a:rPr lang="en-US" sz="800" b="1">
                          <a:effectLst/>
                          <a:latin typeface="Lato" panose="020F0502020204030203" pitchFamily="34" charset="0"/>
                        </a:rPr>
                        <a:t>subset</a:t>
                      </a:r>
                      <a:endParaRPr lang="en-US" sz="800" b="0">
                        <a:effectLst/>
                        <a:latin typeface="Lato" panose="020F0502020204030203" pitchFamily="34" charset="0"/>
                      </a:endParaRPr>
                    </a:p>
                  </a:txBody>
                  <a:tcPr marL="34317" marR="34317" marT="34317" marB="3431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800" b="0" u="none" strike="noStrike">
                          <a:solidFill>
                            <a:srgbClr val="4965C2"/>
                          </a:solidFill>
                          <a:effectLst/>
                          <a:latin typeface="Lato" panose="020F0502020204030203" pitchFamily="34" charset="0"/>
                          <a:hlinkClick r:id="rId17"/>
                        </a:rPr>
                        <a:t>FlyBase</a:t>
                      </a:r>
                      <a:endParaRPr lang="en-US" sz="800" b="0">
                        <a:effectLst/>
                        <a:latin typeface="Lato" panose="020F0502020204030203" pitchFamily="34" charset="0"/>
                      </a:endParaRPr>
                    </a:p>
                  </a:txBody>
                  <a:tcPr marL="34317" marR="34317" marT="34317" marB="3431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800" b="0">
                          <a:effectLst/>
                          <a:latin typeface="Lato" panose="020F0502020204030203" pitchFamily="34" charset="0"/>
                        </a:rPr>
                        <a:t>goslim_drosophila</a:t>
                      </a:r>
                    </a:p>
                  </a:txBody>
                  <a:tcPr marL="34317" marR="34317" marT="34317" marB="3431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800" b="0" u="none" strike="noStrike">
                          <a:solidFill>
                            <a:srgbClr val="4965C2"/>
                          </a:solidFill>
                          <a:effectLst/>
                          <a:latin typeface="Lato" panose="020F0502020204030203" pitchFamily="34" charset="0"/>
                          <a:hlinkClick r:id="rId18"/>
                        </a:rPr>
                        <a:t>obo</a:t>
                      </a:r>
                      <a:endParaRPr lang="en-US" sz="800" b="0">
                        <a:effectLst/>
                        <a:latin typeface="Lato" panose="020F0502020204030203" pitchFamily="34" charset="0"/>
                      </a:endParaRPr>
                    </a:p>
                  </a:txBody>
                  <a:tcPr marL="34317" marR="34317" marT="34317" marB="3431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800" b="0" u="none" strike="noStrike">
                          <a:solidFill>
                            <a:srgbClr val="4965C2"/>
                          </a:solidFill>
                          <a:effectLst/>
                          <a:latin typeface="Lato" panose="020F0502020204030203" pitchFamily="34" charset="0"/>
                          <a:hlinkClick r:id="rId19"/>
                        </a:rPr>
                        <a:t>owl</a:t>
                      </a:r>
                      <a:endParaRPr lang="en-US" sz="800" b="0">
                        <a:effectLst/>
                        <a:latin typeface="Lato" panose="020F0502020204030203" pitchFamily="34" charset="0"/>
                      </a:endParaRPr>
                    </a:p>
                  </a:txBody>
                  <a:tcPr marL="34317" marR="34317" marT="34317" marB="3431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800" b="0" u="none" strike="noStrike">
                          <a:solidFill>
                            <a:srgbClr val="4965C2"/>
                          </a:solidFill>
                          <a:effectLst/>
                          <a:latin typeface="Lato" panose="020F0502020204030203" pitchFamily="34" charset="0"/>
                          <a:hlinkClick r:id="rId20"/>
                        </a:rPr>
                        <a:t>json</a:t>
                      </a:r>
                      <a:endParaRPr lang="en-US" sz="800" b="0">
                        <a:effectLst/>
                        <a:latin typeface="Lato" panose="020F0502020204030203" pitchFamily="34" charset="0"/>
                      </a:endParaRPr>
                    </a:p>
                  </a:txBody>
                  <a:tcPr marL="34317" marR="34317" marT="34317" marB="3431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011519915"/>
                  </a:ext>
                </a:extLst>
              </a:tr>
              <a:tr h="315712">
                <a:tc>
                  <a:txBody>
                    <a:bodyPr/>
                    <a:lstStyle/>
                    <a:p>
                      <a:pPr fontAlgn="t"/>
                      <a:r>
                        <a:rPr lang="en-US" sz="800" b="1">
                          <a:effectLst/>
                          <a:latin typeface="Lato" panose="020F0502020204030203" pitchFamily="34" charset="0"/>
                        </a:rPr>
                        <a:t>Chembl Drug Target subset</a:t>
                      </a:r>
                      <a:endParaRPr lang="en-US" sz="800" b="0">
                        <a:effectLst/>
                        <a:latin typeface="Lato" panose="020F0502020204030203" pitchFamily="34" charset="0"/>
                      </a:endParaRPr>
                    </a:p>
                  </a:txBody>
                  <a:tcPr marL="34317" marR="34317" marT="34317" marB="3431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800" b="0" u="none" strike="noStrike">
                          <a:solidFill>
                            <a:srgbClr val="4965C2"/>
                          </a:solidFill>
                          <a:effectLst/>
                          <a:latin typeface="Lato" panose="020F0502020204030203" pitchFamily="34" charset="0"/>
                          <a:hlinkClick r:id="rId21"/>
                        </a:rPr>
                        <a:t>ChEMBL</a:t>
                      </a:r>
                      <a:endParaRPr lang="en-US" sz="800" b="0">
                        <a:effectLst/>
                        <a:latin typeface="Lato" panose="020F0502020204030203" pitchFamily="34" charset="0"/>
                      </a:endParaRPr>
                    </a:p>
                  </a:txBody>
                  <a:tcPr marL="34317" marR="34317" marT="34317" marB="3431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800" b="0">
                          <a:effectLst/>
                          <a:latin typeface="Lato" panose="020F0502020204030203" pitchFamily="34" charset="0"/>
                        </a:rPr>
                        <a:t>goslim_chembl</a:t>
                      </a:r>
                    </a:p>
                  </a:txBody>
                  <a:tcPr marL="34317" marR="34317" marT="34317" marB="3431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800" b="0" u="none" strike="noStrike">
                          <a:solidFill>
                            <a:srgbClr val="4965C2"/>
                          </a:solidFill>
                          <a:effectLst/>
                          <a:latin typeface="Lato" panose="020F0502020204030203" pitchFamily="34" charset="0"/>
                          <a:hlinkClick r:id="rId22"/>
                        </a:rPr>
                        <a:t>obo</a:t>
                      </a:r>
                      <a:endParaRPr lang="en-US" sz="800" b="0">
                        <a:effectLst/>
                        <a:latin typeface="Lato" panose="020F0502020204030203" pitchFamily="34" charset="0"/>
                      </a:endParaRPr>
                    </a:p>
                  </a:txBody>
                  <a:tcPr marL="34317" marR="34317" marT="34317" marB="3431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800" b="0" u="none" strike="noStrike">
                          <a:solidFill>
                            <a:srgbClr val="4965C2"/>
                          </a:solidFill>
                          <a:effectLst/>
                          <a:latin typeface="Lato" panose="020F0502020204030203" pitchFamily="34" charset="0"/>
                          <a:hlinkClick r:id="rId23"/>
                        </a:rPr>
                        <a:t>owl</a:t>
                      </a:r>
                      <a:endParaRPr lang="en-US" sz="800" b="0">
                        <a:effectLst/>
                        <a:latin typeface="Lato" panose="020F0502020204030203" pitchFamily="34" charset="0"/>
                      </a:endParaRPr>
                    </a:p>
                  </a:txBody>
                  <a:tcPr marL="34317" marR="34317" marT="34317" marB="3431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800" b="0" u="none" strike="noStrike">
                          <a:solidFill>
                            <a:srgbClr val="4965C2"/>
                          </a:solidFill>
                          <a:effectLst/>
                          <a:latin typeface="Lato" panose="020F0502020204030203" pitchFamily="34" charset="0"/>
                          <a:hlinkClick r:id="rId24"/>
                        </a:rPr>
                        <a:t>json</a:t>
                      </a:r>
                      <a:endParaRPr lang="en-US" sz="800" b="0">
                        <a:effectLst/>
                        <a:latin typeface="Lato" panose="020F0502020204030203" pitchFamily="34" charset="0"/>
                      </a:endParaRPr>
                    </a:p>
                  </a:txBody>
                  <a:tcPr marL="34317" marR="34317" marT="34317" marB="3431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018043705"/>
                  </a:ext>
                </a:extLst>
              </a:tr>
              <a:tr h="315712">
                <a:tc>
                  <a:txBody>
                    <a:bodyPr/>
                    <a:lstStyle/>
                    <a:p>
                      <a:pPr fontAlgn="t"/>
                      <a:r>
                        <a:rPr lang="en-US" sz="800" b="1">
                          <a:effectLst/>
                          <a:latin typeface="Lato" panose="020F0502020204030203" pitchFamily="34" charset="0"/>
                        </a:rPr>
                        <a:t>Metagenomics subset</a:t>
                      </a:r>
                      <a:endParaRPr lang="en-US" sz="800" b="0">
                        <a:effectLst/>
                        <a:latin typeface="Lato" panose="020F0502020204030203" pitchFamily="34" charset="0"/>
                      </a:endParaRPr>
                    </a:p>
                  </a:txBody>
                  <a:tcPr marL="34317" marR="34317" marT="34317" marB="3431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800" b="0" u="none" strike="noStrike">
                          <a:solidFill>
                            <a:srgbClr val="4965C2"/>
                          </a:solidFill>
                          <a:effectLst/>
                          <a:latin typeface="Lato" panose="020F0502020204030203" pitchFamily="34" charset="0"/>
                          <a:hlinkClick r:id="rId25"/>
                        </a:rPr>
                        <a:t>InterPro</a:t>
                      </a:r>
                      <a:r>
                        <a:rPr lang="en-US" sz="800" b="0">
                          <a:effectLst/>
                          <a:latin typeface="Lato" panose="020F0502020204030203" pitchFamily="34" charset="0"/>
                        </a:rPr>
                        <a:t> group</a:t>
                      </a:r>
                    </a:p>
                  </a:txBody>
                  <a:tcPr marL="34317" marR="34317" marT="34317" marB="3431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800" b="0">
                          <a:effectLst/>
                          <a:latin typeface="Lato" panose="020F0502020204030203" pitchFamily="34" charset="0"/>
                        </a:rPr>
                        <a:t>goslim_metagenomic</a:t>
                      </a:r>
                    </a:p>
                  </a:txBody>
                  <a:tcPr marL="34317" marR="34317" marT="34317" marB="3431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800" b="0" u="none" strike="noStrike">
                          <a:solidFill>
                            <a:srgbClr val="4965C2"/>
                          </a:solidFill>
                          <a:effectLst/>
                          <a:latin typeface="Lato" panose="020F0502020204030203" pitchFamily="34" charset="0"/>
                          <a:hlinkClick r:id="rId26"/>
                        </a:rPr>
                        <a:t>obo</a:t>
                      </a:r>
                      <a:endParaRPr lang="en-US" sz="800" b="0">
                        <a:effectLst/>
                        <a:latin typeface="Lato" panose="020F0502020204030203" pitchFamily="34" charset="0"/>
                      </a:endParaRPr>
                    </a:p>
                  </a:txBody>
                  <a:tcPr marL="34317" marR="34317" marT="34317" marB="3431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800" b="0" u="none" strike="noStrike">
                          <a:solidFill>
                            <a:srgbClr val="4965C2"/>
                          </a:solidFill>
                          <a:effectLst/>
                          <a:latin typeface="Lato" panose="020F0502020204030203" pitchFamily="34" charset="0"/>
                          <a:hlinkClick r:id="rId27"/>
                        </a:rPr>
                        <a:t>owl</a:t>
                      </a:r>
                      <a:endParaRPr lang="en-US" sz="800" b="0">
                        <a:effectLst/>
                        <a:latin typeface="Lato" panose="020F0502020204030203" pitchFamily="34" charset="0"/>
                      </a:endParaRPr>
                    </a:p>
                  </a:txBody>
                  <a:tcPr marL="34317" marR="34317" marT="34317" marB="3431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800" b="0" u="none" strike="noStrike">
                          <a:solidFill>
                            <a:srgbClr val="4965C2"/>
                          </a:solidFill>
                          <a:effectLst/>
                          <a:latin typeface="Lato" panose="020F0502020204030203" pitchFamily="34" charset="0"/>
                          <a:hlinkClick r:id="rId28"/>
                        </a:rPr>
                        <a:t>json</a:t>
                      </a:r>
                      <a:endParaRPr lang="en-US" sz="800" b="0">
                        <a:effectLst/>
                        <a:latin typeface="Lato" panose="020F0502020204030203" pitchFamily="34" charset="0"/>
                      </a:endParaRPr>
                    </a:p>
                  </a:txBody>
                  <a:tcPr marL="34317" marR="34317" marT="34317" marB="3431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965569978"/>
                  </a:ext>
                </a:extLst>
              </a:tr>
              <a:tr h="315712">
                <a:tc>
                  <a:txBody>
                    <a:bodyPr/>
                    <a:lstStyle/>
                    <a:p>
                      <a:pPr fontAlgn="t"/>
                      <a:r>
                        <a:rPr lang="en-US" sz="800" b="1">
                          <a:effectLst/>
                          <a:latin typeface="Lato" panose="020F0502020204030203" pitchFamily="34" charset="0"/>
                        </a:rPr>
                        <a:t>Mouse GO slim</a:t>
                      </a:r>
                      <a:endParaRPr lang="en-US" sz="800" b="0">
                        <a:effectLst/>
                        <a:latin typeface="Lato" panose="020F0502020204030203" pitchFamily="34" charset="0"/>
                      </a:endParaRPr>
                    </a:p>
                  </a:txBody>
                  <a:tcPr marL="34317" marR="34317" marT="34317" marB="3431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800" b="0" u="none" strike="noStrike">
                          <a:solidFill>
                            <a:srgbClr val="4965C2"/>
                          </a:solidFill>
                          <a:effectLst/>
                          <a:latin typeface="Lato" panose="020F0502020204030203" pitchFamily="34" charset="0"/>
                          <a:hlinkClick r:id="rId29"/>
                        </a:rPr>
                        <a:t>Mouse Genome Informatics</a:t>
                      </a:r>
                      <a:endParaRPr lang="en-US" sz="800" b="0">
                        <a:effectLst/>
                        <a:latin typeface="Lato" panose="020F0502020204030203" pitchFamily="34" charset="0"/>
                      </a:endParaRPr>
                    </a:p>
                  </a:txBody>
                  <a:tcPr marL="34317" marR="34317" marT="34317" marB="3431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800" b="0">
                          <a:effectLst/>
                          <a:latin typeface="Lato" panose="020F0502020204030203" pitchFamily="34" charset="0"/>
                        </a:rPr>
                        <a:t>goslim_mouse</a:t>
                      </a:r>
                    </a:p>
                  </a:txBody>
                  <a:tcPr marL="34317" marR="34317" marT="34317" marB="3431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800" b="0" u="none" strike="noStrike">
                          <a:solidFill>
                            <a:srgbClr val="4965C2"/>
                          </a:solidFill>
                          <a:effectLst/>
                          <a:latin typeface="Lato" panose="020F0502020204030203" pitchFamily="34" charset="0"/>
                          <a:hlinkClick r:id="rId30"/>
                        </a:rPr>
                        <a:t>obo</a:t>
                      </a:r>
                      <a:endParaRPr lang="en-US" sz="800" b="0">
                        <a:effectLst/>
                        <a:latin typeface="Lato" panose="020F0502020204030203" pitchFamily="34" charset="0"/>
                      </a:endParaRPr>
                    </a:p>
                  </a:txBody>
                  <a:tcPr marL="34317" marR="34317" marT="34317" marB="3431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800" b="0" u="none" strike="noStrike">
                          <a:solidFill>
                            <a:srgbClr val="4965C2"/>
                          </a:solidFill>
                          <a:effectLst/>
                          <a:latin typeface="Lato" panose="020F0502020204030203" pitchFamily="34" charset="0"/>
                          <a:hlinkClick r:id="rId31"/>
                        </a:rPr>
                        <a:t>owl</a:t>
                      </a:r>
                      <a:endParaRPr lang="en-US" sz="800" b="0">
                        <a:effectLst/>
                        <a:latin typeface="Lato" panose="020F0502020204030203" pitchFamily="34" charset="0"/>
                      </a:endParaRPr>
                    </a:p>
                  </a:txBody>
                  <a:tcPr marL="34317" marR="34317" marT="34317" marB="3431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800" b="0" u="none" strike="noStrike">
                          <a:solidFill>
                            <a:srgbClr val="4965C2"/>
                          </a:solidFill>
                          <a:effectLst/>
                          <a:latin typeface="Lato" panose="020F0502020204030203" pitchFamily="34" charset="0"/>
                          <a:hlinkClick r:id="rId32"/>
                        </a:rPr>
                        <a:t>json</a:t>
                      </a:r>
                      <a:endParaRPr lang="en-US" sz="800" b="0">
                        <a:effectLst/>
                        <a:latin typeface="Lato" panose="020F0502020204030203" pitchFamily="34" charset="0"/>
                      </a:endParaRPr>
                    </a:p>
                  </a:txBody>
                  <a:tcPr marL="34317" marR="34317" marT="34317" marB="3431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556989746"/>
                  </a:ext>
                </a:extLst>
              </a:tr>
              <a:tr h="315712">
                <a:tc>
                  <a:txBody>
                    <a:bodyPr/>
                    <a:lstStyle/>
                    <a:p>
                      <a:pPr fontAlgn="t"/>
                      <a:r>
                        <a:rPr lang="en-US" sz="800" b="1">
                          <a:effectLst/>
                          <a:latin typeface="Lato" panose="020F0502020204030203" pitchFamily="34" charset="0"/>
                        </a:rPr>
                        <a:t>Plant subset</a:t>
                      </a:r>
                      <a:endParaRPr lang="en-US" sz="800" b="0">
                        <a:effectLst/>
                        <a:latin typeface="Lato" panose="020F0502020204030203" pitchFamily="34" charset="0"/>
                      </a:endParaRPr>
                    </a:p>
                  </a:txBody>
                  <a:tcPr marL="34317" marR="34317" marT="34317" marB="3431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800" b="0" u="none" strike="noStrike">
                          <a:solidFill>
                            <a:srgbClr val="4965C2"/>
                          </a:solidFill>
                          <a:effectLst/>
                          <a:latin typeface="Lato" panose="020F0502020204030203" pitchFamily="34" charset="0"/>
                          <a:hlinkClick r:id="rId33"/>
                        </a:rPr>
                        <a:t>The </a:t>
                      </a:r>
                      <a:r>
                        <a:rPr lang="en-US" sz="800" b="0" i="1" u="none" strike="noStrike">
                          <a:solidFill>
                            <a:srgbClr val="4965C2"/>
                          </a:solidFill>
                          <a:effectLst/>
                          <a:latin typeface="Lato" panose="020F0502020204030203" pitchFamily="34" charset="0"/>
                          <a:hlinkClick r:id="rId33"/>
                        </a:rPr>
                        <a:t>Arabidopsis</a:t>
                      </a:r>
                      <a:r>
                        <a:rPr lang="en-US" sz="800" b="0" u="none" strike="noStrike">
                          <a:solidFill>
                            <a:srgbClr val="4965C2"/>
                          </a:solidFill>
                          <a:effectLst/>
                          <a:latin typeface="Lato" panose="020F0502020204030203" pitchFamily="34" charset="0"/>
                          <a:hlinkClick r:id="rId33"/>
                        </a:rPr>
                        <a:t> Information Resource</a:t>
                      </a:r>
                      <a:endParaRPr lang="en-US" sz="800" b="0">
                        <a:effectLst/>
                        <a:latin typeface="Lato" panose="020F0502020204030203" pitchFamily="34" charset="0"/>
                      </a:endParaRPr>
                    </a:p>
                  </a:txBody>
                  <a:tcPr marL="34317" marR="34317" marT="34317" marB="3431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800" b="0">
                          <a:effectLst/>
                          <a:latin typeface="Lato" panose="020F0502020204030203" pitchFamily="34" charset="0"/>
                        </a:rPr>
                        <a:t>goslim_plant</a:t>
                      </a:r>
                    </a:p>
                  </a:txBody>
                  <a:tcPr marL="34317" marR="34317" marT="34317" marB="3431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800" b="0" u="none" strike="noStrike">
                          <a:solidFill>
                            <a:srgbClr val="4965C2"/>
                          </a:solidFill>
                          <a:effectLst/>
                          <a:latin typeface="Lato" panose="020F0502020204030203" pitchFamily="34" charset="0"/>
                          <a:hlinkClick r:id="rId34"/>
                        </a:rPr>
                        <a:t>obo</a:t>
                      </a:r>
                      <a:endParaRPr lang="en-US" sz="800" b="0">
                        <a:effectLst/>
                        <a:latin typeface="Lato" panose="020F0502020204030203" pitchFamily="34" charset="0"/>
                      </a:endParaRPr>
                    </a:p>
                  </a:txBody>
                  <a:tcPr marL="34317" marR="34317" marT="34317" marB="3431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800" b="0" u="none" strike="noStrike">
                          <a:solidFill>
                            <a:srgbClr val="4965C2"/>
                          </a:solidFill>
                          <a:effectLst/>
                          <a:latin typeface="Lato" panose="020F0502020204030203" pitchFamily="34" charset="0"/>
                          <a:hlinkClick r:id="rId35"/>
                        </a:rPr>
                        <a:t>owl</a:t>
                      </a:r>
                      <a:endParaRPr lang="en-US" sz="800" b="0">
                        <a:effectLst/>
                        <a:latin typeface="Lato" panose="020F0502020204030203" pitchFamily="34" charset="0"/>
                      </a:endParaRPr>
                    </a:p>
                  </a:txBody>
                  <a:tcPr marL="34317" marR="34317" marT="34317" marB="3431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800" b="0" u="none" strike="noStrike">
                          <a:solidFill>
                            <a:srgbClr val="4965C2"/>
                          </a:solidFill>
                          <a:effectLst/>
                          <a:latin typeface="Lato" panose="020F0502020204030203" pitchFamily="34" charset="0"/>
                          <a:hlinkClick r:id="rId36"/>
                        </a:rPr>
                        <a:t>json</a:t>
                      </a:r>
                      <a:endParaRPr lang="en-US" sz="800" b="0">
                        <a:effectLst/>
                        <a:latin typeface="Lato" panose="020F0502020204030203" pitchFamily="34" charset="0"/>
                      </a:endParaRPr>
                    </a:p>
                  </a:txBody>
                  <a:tcPr marL="34317" marR="34317" marT="34317" marB="3431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070534391"/>
                  </a:ext>
                </a:extLst>
              </a:tr>
              <a:tr h="439252">
                <a:tc>
                  <a:txBody>
                    <a:bodyPr/>
                    <a:lstStyle/>
                    <a:p>
                      <a:pPr fontAlgn="t"/>
                      <a:r>
                        <a:rPr lang="en-US" sz="800" b="1">
                          <a:effectLst/>
                          <a:latin typeface="Lato" panose="020F0502020204030203" pitchFamily="34" charset="0"/>
                        </a:rPr>
                        <a:t>Protein Information Resource subset</a:t>
                      </a:r>
                      <a:endParaRPr lang="en-US" sz="800" b="0">
                        <a:effectLst/>
                        <a:latin typeface="Lato" panose="020F0502020204030203" pitchFamily="34" charset="0"/>
                      </a:endParaRPr>
                    </a:p>
                  </a:txBody>
                  <a:tcPr marL="34317" marR="34317" marT="34317" marB="3431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800" b="0" u="none" strike="noStrike">
                          <a:solidFill>
                            <a:srgbClr val="4965C2"/>
                          </a:solidFill>
                          <a:effectLst/>
                          <a:latin typeface="Lato" panose="020F0502020204030203" pitchFamily="34" charset="0"/>
                          <a:hlinkClick r:id="rId37"/>
                        </a:rPr>
                        <a:t>PIR</a:t>
                      </a:r>
                      <a:endParaRPr lang="en-US" sz="800" b="0">
                        <a:effectLst/>
                        <a:latin typeface="Lato" panose="020F0502020204030203" pitchFamily="34" charset="0"/>
                      </a:endParaRPr>
                    </a:p>
                  </a:txBody>
                  <a:tcPr marL="34317" marR="34317" marT="34317" marB="3431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800" b="0">
                          <a:effectLst/>
                          <a:latin typeface="Lato" panose="020F0502020204030203" pitchFamily="34" charset="0"/>
                        </a:rPr>
                        <a:t>goslim_pir</a:t>
                      </a:r>
                    </a:p>
                  </a:txBody>
                  <a:tcPr marL="34317" marR="34317" marT="34317" marB="3431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800" b="0" u="none" strike="noStrike">
                          <a:solidFill>
                            <a:srgbClr val="4965C2"/>
                          </a:solidFill>
                          <a:effectLst/>
                          <a:latin typeface="Lato" panose="020F0502020204030203" pitchFamily="34" charset="0"/>
                          <a:hlinkClick r:id="rId38"/>
                        </a:rPr>
                        <a:t>obo</a:t>
                      </a:r>
                      <a:endParaRPr lang="en-US" sz="800" b="0">
                        <a:effectLst/>
                        <a:latin typeface="Lato" panose="020F0502020204030203" pitchFamily="34" charset="0"/>
                      </a:endParaRPr>
                    </a:p>
                  </a:txBody>
                  <a:tcPr marL="34317" marR="34317" marT="34317" marB="3431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800" b="0" u="none" strike="noStrike">
                          <a:solidFill>
                            <a:srgbClr val="4965C2"/>
                          </a:solidFill>
                          <a:effectLst/>
                          <a:latin typeface="Lato" panose="020F0502020204030203" pitchFamily="34" charset="0"/>
                          <a:hlinkClick r:id="rId39"/>
                        </a:rPr>
                        <a:t>owl</a:t>
                      </a:r>
                      <a:endParaRPr lang="en-US" sz="800" b="0">
                        <a:effectLst/>
                        <a:latin typeface="Lato" panose="020F0502020204030203" pitchFamily="34" charset="0"/>
                      </a:endParaRPr>
                    </a:p>
                  </a:txBody>
                  <a:tcPr marL="34317" marR="34317" marT="34317" marB="3431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800" b="0" u="none" strike="noStrike">
                          <a:solidFill>
                            <a:srgbClr val="4965C2"/>
                          </a:solidFill>
                          <a:effectLst/>
                          <a:latin typeface="Lato" panose="020F0502020204030203" pitchFamily="34" charset="0"/>
                          <a:hlinkClick r:id="rId40"/>
                        </a:rPr>
                        <a:t>json</a:t>
                      </a:r>
                      <a:endParaRPr lang="en-US" sz="800" b="0">
                        <a:effectLst/>
                        <a:latin typeface="Lato" panose="020F0502020204030203" pitchFamily="34" charset="0"/>
                      </a:endParaRPr>
                    </a:p>
                  </a:txBody>
                  <a:tcPr marL="34317" marR="34317" marT="34317" marB="3431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042954591"/>
                  </a:ext>
                </a:extLst>
              </a:tr>
              <a:tr h="315712">
                <a:tc>
                  <a:txBody>
                    <a:bodyPr/>
                    <a:lstStyle/>
                    <a:p>
                      <a:pPr fontAlgn="t"/>
                      <a:r>
                        <a:rPr lang="en-US" sz="800" b="1" i="1">
                          <a:effectLst/>
                          <a:latin typeface="Lato" panose="020F0502020204030203" pitchFamily="34" charset="0"/>
                        </a:rPr>
                        <a:t>Schizosaccharomyces pombe</a:t>
                      </a:r>
                      <a:r>
                        <a:rPr lang="en-US" sz="800" b="0">
                          <a:effectLst/>
                          <a:latin typeface="Lato" panose="020F0502020204030203" pitchFamily="34" charset="0"/>
                        </a:rPr>
                        <a:t> </a:t>
                      </a:r>
                      <a:r>
                        <a:rPr lang="en-US" sz="800" b="1">
                          <a:effectLst/>
                          <a:latin typeface="Lato" panose="020F0502020204030203" pitchFamily="34" charset="0"/>
                        </a:rPr>
                        <a:t>subset</a:t>
                      </a:r>
                      <a:endParaRPr lang="en-US" sz="800" b="0">
                        <a:effectLst/>
                        <a:latin typeface="Lato" panose="020F0502020204030203" pitchFamily="34" charset="0"/>
                      </a:endParaRPr>
                    </a:p>
                  </a:txBody>
                  <a:tcPr marL="34317" marR="34317" marT="34317" marB="3431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800" b="0" u="none" strike="noStrike">
                          <a:solidFill>
                            <a:srgbClr val="4965C2"/>
                          </a:solidFill>
                          <a:effectLst/>
                          <a:latin typeface="Lato" panose="020F0502020204030203" pitchFamily="34" charset="0"/>
                          <a:hlinkClick r:id="rId41"/>
                        </a:rPr>
                        <a:t>PomBase</a:t>
                      </a:r>
                      <a:endParaRPr lang="en-US" sz="800" b="0">
                        <a:effectLst/>
                        <a:latin typeface="Lato" panose="020F0502020204030203" pitchFamily="34" charset="0"/>
                      </a:endParaRPr>
                    </a:p>
                  </a:txBody>
                  <a:tcPr marL="34317" marR="34317" marT="34317" marB="3431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800" b="0">
                          <a:effectLst/>
                          <a:latin typeface="Lato" panose="020F0502020204030203" pitchFamily="34" charset="0"/>
                        </a:rPr>
                        <a:t>goslim_pombe</a:t>
                      </a:r>
                    </a:p>
                  </a:txBody>
                  <a:tcPr marL="34317" marR="34317" marT="34317" marB="3431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800" b="0" u="none" strike="noStrike">
                          <a:solidFill>
                            <a:srgbClr val="4965C2"/>
                          </a:solidFill>
                          <a:effectLst/>
                          <a:latin typeface="Lato" panose="020F0502020204030203" pitchFamily="34" charset="0"/>
                          <a:hlinkClick r:id="rId42"/>
                        </a:rPr>
                        <a:t>obo</a:t>
                      </a:r>
                      <a:endParaRPr lang="en-US" sz="800" b="0">
                        <a:effectLst/>
                        <a:latin typeface="Lato" panose="020F0502020204030203" pitchFamily="34" charset="0"/>
                      </a:endParaRPr>
                    </a:p>
                  </a:txBody>
                  <a:tcPr marL="34317" marR="34317" marT="34317" marB="3431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800" b="0" u="none" strike="noStrike">
                          <a:solidFill>
                            <a:srgbClr val="4965C2"/>
                          </a:solidFill>
                          <a:effectLst/>
                          <a:latin typeface="Lato" panose="020F0502020204030203" pitchFamily="34" charset="0"/>
                          <a:hlinkClick r:id="rId43"/>
                        </a:rPr>
                        <a:t>owl</a:t>
                      </a:r>
                      <a:endParaRPr lang="en-US" sz="800" b="0">
                        <a:effectLst/>
                        <a:latin typeface="Lato" panose="020F0502020204030203" pitchFamily="34" charset="0"/>
                      </a:endParaRPr>
                    </a:p>
                  </a:txBody>
                  <a:tcPr marL="34317" marR="34317" marT="34317" marB="3431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800" b="0" u="none" strike="noStrike">
                          <a:solidFill>
                            <a:srgbClr val="4965C2"/>
                          </a:solidFill>
                          <a:effectLst/>
                          <a:latin typeface="Lato" panose="020F0502020204030203" pitchFamily="34" charset="0"/>
                          <a:hlinkClick r:id="rId44"/>
                        </a:rPr>
                        <a:t>json</a:t>
                      </a:r>
                      <a:endParaRPr lang="en-US" sz="800" b="0">
                        <a:effectLst/>
                        <a:latin typeface="Lato" panose="020F0502020204030203" pitchFamily="34" charset="0"/>
                      </a:endParaRPr>
                    </a:p>
                  </a:txBody>
                  <a:tcPr marL="34317" marR="34317" marT="34317" marB="3431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838309339"/>
                  </a:ext>
                </a:extLst>
              </a:tr>
              <a:tr h="315712">
                <a:tc>
                  <a:txBody>
                    <a:bodyPr/>
                    <a:lstStyle/>
                    <a:p>
                      <a:pPr fontAlgn="t"/>
                      <a:r>
                        <a:rPr lang="en-US" sz="800" b="1">
                          <a:effectLst/>
                          <a:latin typeface="Lato" panose="020F0502020204030203" pitchFamily="34" charset="0"/>
                        </a:rPr>
                        <a:t>Yeast subset</a:t>
                      </a:r>
                      <a:endParaRPr lang="en-US" sz="800" b="0">
                        <a:effectLst/>
                        <a:latin typeface="Lato" panose="020F0502020204030203" pitchFamily="34" charset="0"/>
                      </a:endParaRPr>
                    </a:p>
                  </a:txBody>
                  <a:tcPr marL="34317" marR="34317" marT="34317" marB="34317">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fontAlgn="t"/>
                      <a:r>
                        <a:rPr lang="en-US" sz="800" b="0" i="1" u="none" strike="noStrike">
                          <a:solidFill>
                            <a:srgbClr val="4965C2"/>
                          </a:solidFill>
                          <a:effectLst/>
                          <a:latin typeface="Lato" panose="020F0502020204030203" pitchFamily="34" charset="0"/>
                          <a:hlinkClick r:id="rId45"/>
                        </a:rPr>
                        <a:t>Saccharomyces</a:t>
                      </a:r>
                      <a:r>
                        <a:rPr lang="en-US" sz="800" b="0" u="none" strike="noStrike">
                          <a:solidFill>
                            <a:srgbClr val="4965C2"/>
                          </a:solidFill>
                          <a:effectLst/>
                          <a:latin typeface="Lato" panose="020F0502020204030203" pitchFamily="34" charset="0"/>
                          <a:hlinkClick r:id="rId45"/>
                        </a:rPr>
                        <a:t> Genome Database</a:t>
                      </a:r>
                      <a:endParaRPr lang="en-US" sz="800" b="0">
                        <a:effectLst/>
                        <a:latin typeface="Lato" panose="020F0502020204030203" pitchFamily="34" charset="0"/>
                      </a:endParaRPr>
                    </a:p>
                  </a:txBody>
                  <a:tcPr marL="34317" marR="34317" marT="34317" marB="34317">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fontAlgn="t"/>
                      <a:r>
                        <a:rPr lang="en-US" sz="800" b="0">
                          <a:effectLst/>
                          <a:latin typeface="Lato" panose="020F0502020204030203" pitchFamily="34" charset="0"/>
                        </a:rPr>
                        <a:t>goslim_yeast</a:t>
                      </a:r>
                    </a:p>
                  </a:txBody>
                  <a:tcPr marL="34317" marR="34317" marT="34317" marB="34317">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fontAlgn="t"/>
                      <a:r>
                        <a:rPr lang="en-US" sz="800" b="0" u="none" strike="noStrike">
                          <a:solidFill>
                            <a:srgbClr val="4965C2"/>
                          </a:solidFill>
                          <a:effectLst/>
                          <a:latin typeface="Lato" panose="020F0502020204030203" pitchFamily="34" charset="0"/>
                          <a:hlinkClick r:id="rId46"/>
                        </a:rPr>
                        <a:t>obo</a:t>
                      </a:r>
                      <a:endParaRPr lang="en-US" sz="800" b="0">
                        <a:effectLst/>
                        <a:latin typeface="Lato" panose="020F0502020204030203" pitchFamily="34" charset="0"/>
                      </a:endParaRPr>
                    </a:p>
                  </a:txBody>
                  <a:tcPr marL="34317" marR="34317" marT="34317" marB="34317">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fontAlgn="t"/>
                      <a:r>
                        <a:rPr lang="en-US" sz="800" b="0" u="none" strike="noStrike">
                          <a:solidFill>
                            <a:srgbClr val="4965C2"/>
                          </a:solidFill>
                          <a:effectLst/>
                          <a:latin typeface="Lato" panose="020F0502020204030203" pitchFamily="34" charset="0"/>
                          <a:hlinkClick r:id="rId47"/>
                        </a:rPr>
                        <a:t>owl</a:t>
                      </a:r>
                      <a:endParaRPr lang="en-US" sz="800" b="0">
                        <a:effectLst/>
                        <a:latin typeface="Lato" panose="020F0502020204030203" pitchFamily="34" charset="0"/>
                      </a:endParaRPr>
                    </a:p>
                  </a:txBody>
                  <a:tcPr marL="34317" marR="34317" marT="34317" marB="34317">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fontAlgn="t"/>
                      <a:r>
                        <a:rPr lang="en-US" sz="800" b="0" u="none" strike="noStrike" dirty="0">
                          <a:solidFill>
                            <a:srgbClr val="4965C2"/>
                          </a:solidFill>
                          <a:effectLst/>
                          <a:latin typeface="Lato" panose="020F0502020204030203" pitchFamily="34" charset="0"/>
                          <a:hlinkClick r:id="rId48"/>
                        </a:rPr>
                        <a:t>json</a:t>
                      </a:r>
                      <a:endParaRPr lang="en-US" sz="800" b="0" dirty="0">
                        <a:effectLst/>
                        <a:latin typeface="Lato" panose="020F0502020204030203" pitchFamily="34" charset="0"/>
                      </a:endParaRPr>
                    </a:p>
                  </a:txBody>
                  <a:tcPr marL="34317" marR="34317" marT="34317" marB="34317">
                    <a:lnL>
                      <a:noFill/>
                    </a:lnL>
                    <a:lnR>
                      <a:noFill/>
                    </a:lnR>
                    <a:lnT w="9525" cap="flat" cmpd="sng" algn="ctr">
                      <a:solidFill>
                        <a:srgbClr val="DDDDDD"/>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148396591"/>
                  </a:ext>
                </a:extLst>
              </a:tr>
            </a:tbl>
          </a:graphicData>
        </a:graphic>
      </p:graphicFrame>
      <p:sp>
        <p:nvSpPr>
          <p:cNvPr id="5" name="Rectangle 1">
            <a:extLst>
              <a:ext uri="{FF2B5EF4-FFF2-40B4-BE49-F238E27FC236}">
                <a16:creationId xmlns:a16="http://schemas.microsoft.com/office/drawing/2014/main" id="{0E7CF027-E602-E399-53CF-DB54E75335DF}"/>
              </a:ext>
            </a:extLst>
          </p:cNvPr>
          <p:cNvSpPr>
            <a:spLocks noChangeArrowheads="1"/>
          </p:cNvSpPr>
          <p:nvPr/>
        </p:nvSpPr>
        <p:spPr bwMode="auto">
          <a:xfrm>
            <a:off x="3584448" y="-716357"/>
            <a:ext cx="1272650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911400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85F53-B5EA-1371-3C6C-6E58667F4A09}"/>
              </a:ext>
            </a:extLst>
          </p:cNvPr>
          <p:cNvSpPr>
            <a:spLocks noGrp="1"/>
          </p:cNvSpPr>
          <p:nvPr>
            <p:ph type="title"/>
          </p:nvPr>
        </p:nvSpPr>
        <p:spPr/>
        <p:txBody>
          <a:bodyPr/>
          <a:lstStyle/>
          <a:p>
            <a:r>
              <a:rPr lang="en-US" dirty="0"/>
              <a:t>Interpret the enrichment results</a:t>
            </a:r>
          </a:p>
        </p:txBody>
      </p:sp>
      <p:sp>
        <p:nvSpPr>
          <p:cNvPr id="3" name="Content Placeholder 2">
            <a:extLst>
              <a:ext uri="{FF2B5EF4-FFF2-40B4-BE49-F238E27FC236}">
                <a16:creationId xmlns:a16="http://schemas.microsoft.com/office/drawing/2014/main" id="{18196FE2-2DF8-8A8F-F8E5-E9C66E2F367E}"/>
              </a:ext>
            </a:extLst>
          </p:cNvPr>
          <p:cNvSpPr>
            <a:spLocks noGrp="1"/>
          </p:cNvSpPr>
          <p:nvPr>
            <p:ph idx="1"/>
          </p:nvPr>
        </p:nvSpPr>
        <p:spPr>
          <a:xfrm>
            <a:off x="838200" y="1690688"/>
            <a:ext cx="10515600" cy="4351338"/>
          </a:xfrm>
        </p:spPr>
        <p:txBody>
          <a:bodyPr>
            <a:normAutofit fontScale="92500" lnSpcReduction="10000"/>
          </a:bodyPr>
          <a:lstStyle/>
          <a:p>
            <a:r>
              <a:rPr lang="en-US" dirty="0"/>
              <a:t>Making an enrichment test for a gene list is now a fairly simple set of button clicks</a:t>
            </a:r>
          </a:p>
          <a:p>
            <a:r>
              <a:rPr lang="en-US" dirty="0"/>
              <a:t>However, understanding the meaning of the result requires domain expertise</a:t>
            </a:r>
          </a:p>
          <a:p>
            <a:r>
              <a:rPr lang="en-US" dirty="0"/>
              <a:t>Is this set of functions relevant to the process that constructed the list? </a:t>
            </a:r>
          </a:p>
          <a:p>
            <a:r>
              <a:rPr lang="en-US" dirty="0"/>
              <a:t>Are the p-values strong enough to support an argument for the importance of a function in this experiment? </a:t>
            </a:r>
          </a:p>
          <a:p>
            <a:pPr lvl="1"/>
            <a:r>
              <a:rPr lang="en-US" dirty="0"/>
              <a:t>Can a larger or smaller gene list be used? – perhaps at a higher or lower fold change</a:t>
            </a:r>
          </a:p>
          <a:p>
            <a:pPr lvl="1"/>
            <a:r>
              <a:rPr lang="en-US" dirty="0"/>
              <a:t>Can a more restricted GO SLIM be used to emphasize relevant functions</a:t>
            </a:r>
          </a:p>
          <a:p>
            <a:r>
              <a:rPr lang="en-US" dirty="0"/>
              <a:t>Sometimes the “enriched” terms are more general or more specific than the terms used in the community specializing in an organism</a:t>
            </a:r>
          </a:p>
        </p:txBody>
      </p:sp>
    </p:spTree>
    <p:extLst>
      <p:ext uri="{BB962C8B-B14F-4D97-AF65-F5344CB8AC3E}">
        <p14:creationId xmlns:p14="http://schemas.microsoft.com/office/powerpoint/2010/main" val="39807351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F028D-9CC7-126E-38FD-4ED1F1C92C18}"/>
              </a:ext>
            </a:extLst>
          </p:cNvPr>
          <p:cNvSpPr>
            <a:spLocks noGrp="1"/>
          </p:cNvSpPr>
          <p:nvPr>
            <p:ph type="title"/>
          </p:nvPr>
        </p:nvSpPr>
        <p:spPr/>
        <p:txBody>
          <a:bodyPr/>
          <a:lstStyle/>
          <a:p>
            <a:r>
              <a:rPr lang="en-US" dirty="0"/>
              <a:t>Cluster terms by meaning</a:t>
            </a:r>
          </a:p>
        </p:txBody>
      </p:sp>
      <p:sp>
        <p:nvSpPr>
          <p:cNvPr id="3" name="Content Placeholder 2">
            <a:extLst>
              <a:ext uri="{FF2B5EF4-FFF2-40B4-BE49-F238E27FC236}">
                <a16:creationId xmlns:a16="http://schemas.microsoft.com/office/drawing/2014/main" id="{33F0C7A9-92E9-389C-ED8F-D982435A4654}"/>
              </a:ext>
            </a:extLst>
          </p:cNvPr>
          <p:cNvSpPr>
            <a:spLocks noGrp="1"/>
          </p:cNvSpPr>
          <p:nvPr>
            <p:ph idx="1"/>
          </p:nvPr>
        </p:nvSpPr>
        <p:spPr>
          <a:xfrm>
            <a:off x="573024" y="1690688"/>
            <a:ext cx="4794504" cy="4024312"/>
          </a:xfrm>
        </p:spPr>
        <p:txBody>
          <a:bodyPr>
            <a:normAutofit fontScale="92500"/>
          </a:bodyPr>
          <a:lstStyle/>
          <a:p>
            <a:r>
              <a:rPr lang="en-US" dirty="0"/>
              <a:t>REVIGO makes a “word cloud” clustering of a group of ontology terms discovered by an enrichment test. </a:t>
            </a:r>
          </a:p>
          <a:p>
            <a:r>
              <a:rPr lang="en-US" dirty="0"/>
              <a:t>A cluster of related terms suggests an important process. </a:t>
            </a:r>
          </a:p>
          <a:p>
            <a:r>
              <a:rPr lang="en-US" dirty="0"/>
              <a:t>Some of the terms in a cluster may have stronger p-values than others, which makes the whole cluster more interesting</a:t>
            </a:r>
          </a:p>
        </p:txBody>
      </p:sp>
      <p:pic>
        <p:nvPicPr>
          <p:cNvPr id="4098" name="Picture 2">
            <a:extLst>
              <a:ext uri="{FF2B5EF4-FFF2-40B4-BE49-F238E27FC236}">
                <a16:creationId xmlns:a16="http://schemas.microsoft.com/office/drawing/2014/main" id="{B18C927B-28D7-8DF1-4448-88B37D25CE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0221" y="1690688"/>
            <a:ext cx="6765337" cy="4655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60519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7CD49-3819-B337-9198-E9B460E46C1B}"/>
              </a:ext>
            </a:extLst>
          </p:cNvPr>
          <p:cNvSpPr>
            <a:spLocks noGrp="1"/>
          </p:cNvSpPr>
          <p:nvPr>
            <p:ph type="title"/>
          </p:nvPr>
        </p:nvSpPr>
        <p:spPr/>
        <p:txBody>
          <a:bodyPr/>
          <a:lstStyle/>
          <a:p>
            <a:r>
              <a:rPr lang="en-US" dirty="0"/>
              <a:t>Metabolic Pathways</a:t>
            </a:r>
          </a:p>
        </p:txBody>
      </p:sp>
      <p:sp>
        <p:nvSpPr>
          <p:cNvPr id="3" name="Content Placeholder 2">
            <a:extLst>
              <a:ext uri="{FF2B5EF4-FFF2-40B4-BE49-F238E27FC236}">
                <a16:creationId xmlns:a16="http://schemas.microsoft.com/office/drawing/2014/main" id="{A8E16414-A99A-9A54-623C-37E9A6D0E73C}"/>
              </a:ext>
            </a:extLst>
          </p:cNvPr>
          <p:cNvSpPr>
            <a:spLocks noGrp="1"/>
          </p:cNvSpPr>
          <p:nvPr>
            <p:ph idx="1"/>
          </p:nvPr>
        </p:nvSpPr>
        <p:spPr>
          <a:xfrm>
            <a:off x="516923" y="1996346"/>
            <a:ext cx="10282882" cy="4351338"/>
          </a:xfrm>
        </p:spPr>
        <p:txBody>
          <a:bodyPr>
            <a:normAutofit/>
          </a:bodyPr>
          <a:lstStyle/>
          <a:p>
            <a:r>
              <a:rPr lang="en-US" dirty="0"/>
              <a:t>Gene lists can also be examined for enrichment of </a:t>
            </a:r>
            <a:br>
              <a:rPr lang="en-US" dirty="0"/>
            </a:br>
            <a:r>
              <a:rPr lang="en-US" dirty="0"/>
              <a:t>terms from metabolic pathways </a:t>
            </a:r>
            <a:br>
              <a:rPr lang="en-US" dirty="0"/>
            </a:br>
            <a:r>
              <a:rPr lang="en-US" dirty="0"/>
              <a:t>(such as KEGG, </a:t>
            </a:r>
            <a:r>
              <a:rPr lang="en-US" dirty="0" err="1"/>
              <a:t>Reactome</a:t>
            </a:r>
            <a:r>
              <a:rPr lang="en-US" dirty="0"/>
              <a:t>, </a:t>
            </a:r>
            <a:r>
              <a:rPr lang="en-US" dirty="0" err="1"/>
              <a:t>BioCyc</a:t>
            </a:r>
            <a:r>
              <a:rPr lang="en-US" dirty="0"/>
              <a:t>)</a:t>
            </a:r>
          </a:p>
          <a:p>
            <a:r>
              <a:rPr lang="en-US" dirty="0"/>
              <a:t>Each pathway can be treated as a function term, so all </a:t>
            </a:r>
            <a:br>
              <a:rPr lang="en-US" dirty="0"/>
            </a:br>
            <a:r>
              <a:rPr lang="en-US" dirty="0"/>
              <a:t>the genes/proteins in that pathway form a gene set. </a:t>
            </a:r>
          </a:p>
          <a:p>
            <a:r>
              <a:rPr lang="en-US" dirty="0"/>
              <a:t>Enrichment is again calculated as the proportion of genes in a list from a given pathway compared to the proportion in that pathway for the whole genome. </a:t>
            </a:r>
          </a:p>
          <a:p>
            <a:r>
              <a:rPr lang="en-US" dirty="0"/>
              <a:t>When an enriched pathway is found, a nice figure can be generated highlighting the genes in the list on the pathway map.</a:t>
            </a:r>
          </a:p>
        </p:txBody>
      </p:sp>
      <p:pic>
        <p:nvPicPr>
          <p:cNvPr id="2050" name="Picture 2" descr="The Origin and Evolution of Metabolic Pathways: Why and How did Primordial  Cells Construct Metabolic Routes? | Evolution: Education and Outreach |  Full Text">
            <a:extLst>
              <a:ext uri="{FF2B5EF4-FFF2-40B4-BE49-F238E27FC236}">
                <a16:creationId xmlns:a16="http://schemas.microsoft.com/office/drawing/2014/main" id="{C8784CAD-8202-C697-6EBE-80C5B74B8A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5146" y="0"/>
            <a:ext cx="3146854" cy="3806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68286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0467553-9B1B-72B2-543D-DFD887832521}"/>
              </a:ext>
            </a:extLst>
          </p:cNvPr>
          <p:cNvPicPr>
            <a:picLocks noChangeAspect="1"/>
          </p:cNvPicPr>
          <p:nvPr/>
        </p:nvPicPr>
        <p:blipFill>
          <a:blip r:embed="rId2"/>
          <a:stretch>
            <a:fillRect/>
          </a:stretch>
        </p:blipFill>
        <p:spPr>
          <a:xfrm>
            <a:off x="2579753" y="86497"/>
            <a:ext cx="7123488" cy="6771503"/>
          </a:xfrm>
          <a:prstGeom prst="rect">
            <a:avLst/>
          </a:prstGeom>
        </p:spPr>
      </p:pic>
    </p:spTree>
    <p:extLst>
      <p:ext uri="{BB962C8B-B14F-4D97-AF65-F5344CB8AC3E}">
        <p14:creationId xmlns:p14="http://schemas.microsoft.com/office/powerpoint/2010/main" val="17494292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EC919-F9D3-67CF-A90F-E83BBB1CC80F}"/>
              </a:ext>
            </a:extLst>
          </p:cNvPr>
          <p:cNvSpPr>
            <a:spLocks noGrp="1"/>
          </p:cNvSpPr>
          <p:nvPr>
            <p:ph type="title"/>
          </p:nvPr>
        </p:nvSpPr>
        <p:spPr/>
        <p:txBody>
          <a:bodyPr>
            <a:normAutofit/>
          </a:bodyPr>
          <a:lstStyle/>
          <a:p>
            <a:r>
              <a:rPr lang="en-US" sz="4000" dirty="0"/>
              <a:t>Strengths and Weaknesses of Gene Enrichment</a:t>
            </a:r>
          </a:p>
        </p:txBody>
      </p:sp>
      <p:sp>
        <p:nvSpPr>
          <p:cNvPr id="3" name="Content Placeholder 2">
            <a:extLst>
              <a:ext uri="{FF2B5EF4-FFF2-40B4-BE49-F238E27FC236}">
                <a16:creationId xmlns:a16="http://schemas.microsoft.com/office/drawing/2014/main" id="{5F994356-BDEA-700A-7BF9-1370CA8B7668}"/>
              </a:ext>
            </a:extLst>
          </p:cNvPr>
          <p:cNvSpPr>
            <a:spLocks noGrp="1"/>
          </p:cNvSpPr>
          <p:nvPr>
            <p:ph idx="1"/>
          </p:nvPr>
        </p:nvSpPr>
        <p:spPr/>
        <p:txBody>
          <a:bodyPr>
            <a:normAutofit lnSpcReduction="10000"/>
          </a:bodyPr>
          <a:lstStyle/>
          <a:p>
            <a:pPr marL="0" indent="0">
              <a:buNone/>
            </a:pPr>
            <a:r>
              <a:rPr lang="en-US" sz="3200" b="1" dirty="0">
                <a:solidFill>
                  <a:srgbClr val="00B050"/>
                </a:solidFill>
              </a:rPr>
              <a:t>+</a:t>
            </a:r>
            <a:r>
              <a:rPr lang="en-US" dirty="0"/>
              <a:t> Enrichment can find functional patterns in a list that is too large to</a:t>
            </a:r>
            <a:br>
              <a:rPr lang="en-US" dirty="0"/>
            </a:br>
            <a:r>
              <a:rPr lang="en-US" dirty="0"/>
              <a:t>      understand by just reading gene names</a:t>
            </a:r>
          </a:p>
          <a:p>
            <a:pPr marL="0" indent="0">
              <a:buNone/>
            </a:pPr>
            <a:r>
              <a:rPr lang="en-US" sz="3200" b="1" dirty="0">
                <a:solidFill>
                  <a:srgbClr val="00B050"/>
                </a:solidFill>
              </a:rPr>
              <a:t>+</a:t>
            </a:r>
            <a:r>
              <a:rPr lang="en-US" dirty="0"/>
              <a:t> Enrichment is flexible for your choice of functional gene sets</a:t>
            </a:r>
          </a:p>
          <a:p>
            <a:pPr marL="0" indent="0">
              <a:buNone/>
            </a:pPr>
            <a:r>
              <a:rPr lang="en-US" sz="3200" b="1" dirty="0">
                <a:solidFill>
                  <a:srgbClr val="FF0000"/>
                </a:solidFill>
              </a:rPr>
              <a:t>-</a:t>
            </a:r>
            <a:r>
              <a:rPr lang="en-US" dirty="0"/>
              <a:t> Enrichment requires a well annotated genome</a:t>
            </a:r>
          </a:p>
          <a:p>
            <a:pPr marL="0" indent="0">
              <a:buNone/>
            </a:pPr>
            <a:r>
              <a:rPr lang="en-US" sz="3200" b="1" dirty="0">
                <a:solidFill>
                  <a:srgbClr val="FF0000"/>
                </a:solidFill>
              </a:rPr>
              <a:t>-</a:t>
            </a:r>
            <a:r>
              <a:rPr lang="en-US" dirty="0"/>
              <a:t> Enrichment does not work well for very large or very small gene lists</a:t>
            </a:r>
          </a:p>
          <a:p>
            <a:pPr marL="0" indent="0">
              <a:buNone/>
            </a:pPr>
            <a:r>
              <a:rPr lang="en-US" sz="3200" b="1" dirty="0">
                <a:solidFill>
                  <a:srgbClr val="FF0000"/>
                </a:solidFill>
              </a:rPr>
              <a:t>- </a:t>
            </a:r>
            <a:r>
              <a:rPr lang="en-US" dirty="0"/>
              <a:t>Enrichment is not sensitive for small changes in a large number of</a:t>
            </a:r>
            <a:br>
              <a:rPr lang="en-US" dirty="0"/>
            </a:br>
            <a:r>
              <a:rPr lang="en-US" dirty="0"/>
              <a:t>      genes from a functional category or pathway</a:t>
            </a:r>
          </a:p>
          <a:p>
            <a:pPr marL="0" indent="0">
              <a:buNone/>
            </a:pPr>
            <a:r>
              <a:rPr lang="en-US" sz="3200" b="1" dirty="0">
                <a:solidFill>
                  <a:srgbClr val="FF0000"/>
                </a:solidFill>
              </a:rPr>
              <a:t>- </a:t>
            </a:r>
            <a:r>
              <a:rPr lang="en-US" dirty="0"/>
              <a:t>Enrichment relies on a gene list that is usually constructed with an.  </a:t>
            </a:r>
            <a:br>
              <a:rPr lang="en-US" dirty="0"/>
            </a:br>
            <a:r>
              <a:rPr lang="en-US" dirty="0"/>
              <a:t>      arbitrary cutoff (p-value or fold change)</a:t>
            </a:r>
          </a:p>
        </p:txBody>
      </p:sp>
    </p:spTree>
    <p:extLst>
      <p:ext uri="{BB962C8B-B14F-4D97-AF65-F5344CB8AC3E}">
        <p14:creationId xmlns:p14="http://schemas.microsoft.com/office/powerpoint/2010/main" val="478193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B35D6-F3B0-C6B1-518E-53E6AAB92CB8}"/>
              </a:ext>
            </a:extLst>
          </p:cNvPr>
          <p:cNvSpPr>
            <a:spLocks noGrp="1"/>
          </p:cNvSpPr>
          <p:nvPr>
            <p:ph type="title"/>
          </p:nvPr>
        </p:nvSpPr>
        <p:spPr>
          <a:xfrm>
            <a:off x="838200" y="166334"/>
            <a:ext cx="10515600" cy="718957"/>
          </a:xfrm>
        </p:spPr>
        <p:txBody>
          <a:bodyPr/>
          <a:lstStyle/>
          <a:p>
            <a:r>
              <a:rPr lang="en-US" dirty="0"/>
              <a:t>A Factual Resource for Gene Function</a:t>
            </a:r>
          </a:p>
        </p:txBody>
      </p:sp>
      <p:sp>
        <p:nvSpPr>
          <p:cNvPr id="3" name="Content Placeholder 2">
            <a:extLst>
              <a:ext uri="{FF2B5EF4-FFF2-40B4-BE49-F238E27FC236}">
                <a16:creationId xmlns:a16="http://schemas.microsoft.com/office/drawing/2014/main" id="{FE4C7E2C-F393-88DD-0CAF-E46574E9DD47}"/>
              </a:ext>
            </a:extLst>
          </p:cNvPr>
          <p:cNvSpPr>
            <a:spLocks noGrp="1"/>
          </p:cNvSpPr>
          <p:nvPr>
            <p:ph idx="1"/>
          </p:nvPr>
        </p:nvSpPr>
        <p:spPr>
          <a:xfrm>
            <a:off x="604331" y="1129722"/>
            <a:ext cx="10515600" cy="4792513"/>
          </a:xfrm>
        </p:spPr>
        <p:txBody>
          <a:bodyPr>
            <a:normAutofit/>
          </a:bodyPr>
          <a:lstStyle/>
          <a:p>
            <a:r>
              <a:rPr lang="en-US" sz="2400" dirty="0">
                <a:solidFill>
                  <a:srgbClr val="333333"/>
                </a:solidFill>
                <a:latin typeface="Lato" panose="020F0502020204030203" pitchFamily="34" charset="0"/>
              </a:rPr>
              <a:t>E</a:t>
            </a:r>
            <a:r>
              <a:rPr lang="en-US" sz="2400" b="0" i="0" dirty="0">
                <a:solidFill>
                  <a:srgbClr val="333333"/>
                </a:solidFill>
                <a:effectLst/>
                <a:latin typeface="Lato" panose="020F0502020204030203" pitchFamily="34" charset="0"/>
              </a:rPr>
              <a:t>xperimental knowledge obtained in one organism is often applicable to other organisms</a:t>
            </a:r>
          </a:p>
          <a:p>
            <a:r>
              <a:rPr lang="en-US" sz="2400" dirty="0"/>
              <a:t>But, biology is complex, and functional information about genes is often difficult to transfer across organisms</a:t>
            </a:r>
          </a:p>
          <a:p>
            <a:r>
              <a:rPr lang="en-US" sz="2400" dirty="0"/>
              <a:t>A small number of genetic “model organisms” including mouse, </a:t>
            </a:r>
            <a:r>
              <a:rPr lang="en-US" sz="2400" dirty="0" err="1"/>
              <a:t>fruitfly</a:t>
            </a:r>
            <a:r>
              <a:rPr lang="en-US" sz="2400" dirty="0"/>
              <a:t>, yeast, nematode, and </a:t>
            </a:r>
            <a:r>
              <a:rPr lang="en-US" sz="2400" i="1" dirty="0"/>
              <a:t>E. coli </a:t>
            </a:r>
            <a:r>
              <a:rPr lang="en-US" sz="2400" dirty="0"/>
              <a:t> have been extensively studied, often with mutations in every single gene. </a:t>
            </a:r>
          </a:p>
          <a:p>
            <a:r>
              <a:rPr lang="en-US" sz="2400" dirty="0"/>
              <a:t>However, it is necessary to make an abstraction – to identify the general </a:t>
            </a:r>
            <a:r>
              <a:rPr lang="en-US" sz="2400" b="1" dirty="0"/>
              <a:t>biological process </a:t>
            </a:r>
            <a:r>
              <a:rPr lang="en-US" sz="2400" dirty="0"/>
              <a:t>involved in gene function, rather than some very organism-specific phenotype like pink eyes, number of bristles on the thorax, or a particular swimming behavior. </a:t>
            </a:r>
          </a:p>
        </p:txBody>
      </p:sp>
      <p:pic>
        <p:nvPicPr>
          <p:cNvPr id="4" name="Picture 4" descr="Fly sniffs molecule's quantum vibrations | New Scientist">
            <a:extLst>
              <a:ext uri="{FF2B5EF4-FFF2-40B4-BE49-F238E27FC236}">
                <a16:creationId xmlns:a16="http://schemas.microsoft.com/office/drawing/2014/main" id="{6FA06671-F414-013B-654D-8948E6B588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098" y="5005479"/>
            <a:ext cx="2444684" cy="183351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Worm">
            <a:extLst>
              <a:ext uri="{FF2B5EF4-FFF2-40B4-BE49-F238E27FC236}">
                <a16:creationId xmlns:a16="http://schemas.microsoft.com/office/drawing/2014/main" id="{2BE4B579-1062-029F-470E-AF5E72C423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2198" y="4901938"/>
            <a:ext cx="2554959" cy="1956062"/>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a:extLst>
              <a:ext uri="{FF2B5EF4-FFF2-40B4-BE49-F238E27FC236}">
                <a16:creationId xmlns:a16="http://schemas.microsoft.com/office/drawing/2014/main" id="{F49230ED-FEC8-6445-09D6-0437E352BE57}"/>
              </a:ext>
            </a:extLst>
          </p:cNvPr>
          <p:cNvCxnSpPr/>
          <p:nvPr/>
        </p:nvCxnSpPr>
        <p:spPr>
          <a:xfrm>
            <a:off x="7145518" y="6038377"/>
            <a:ext cx="2017336"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2C29413-6048-95DA-D20D-82564F3E2CB2}"/>
              </a:ext>
            </a:extLst>
          </p:cNvPr>
          <p:cNvSpPr txBox="1"/>
          <p:nvPr/>
        </p:nvSpPr>
        <p:spPr>
          <a:xfrm>
            <a:off x="7914263" y="5411498"/>
            <a:ext cx="221151" cy="586817"/>
          </a:xfrm>
          <a:prstGeom prst="rect">
            <a:avLst/>
          </a:prstGeom>
          <a:noFill/>
        </p:spPr>
        <p:txBody>
          <a:bodyPr wrap="none" rtlCol="0">
            <a:spAutoFit/>
          </a:bodyPr>
          <a:lstStyle/>
          <a:p>
            <a:r>
              <a:rPr lang="en-US" sz="3600" dirty="0">
                <a:solidFill>
                  <a:srgbClr val="0070C0"/>
                </a:solidFill>
              </a:rPr>
              <a:t>?</a:t>
            </a:r>
          </a:p>
        </p:txBody>
      </p:sp>
    </p:spTree>
    <p:extLst>
      <p:ext uri="{BB962C8B-B14F-4D97-AF65-F5344CB8AC3E}">
        <p14:creationId xmlns:p14="http://schemas.microsoft.com/office/powerpoint/2010/main" val="3790952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B1AA4-1E40-C21D-F767-D842A9D88DF0}"/>
              </a:ext>
            </a:extLst>
          </p:cNvPr>
          <p:cNvSpPr>
            <a:spLocks noGrp="1"/>
          </p:cNvSpPr>
          <p:nvPr>
            <p:ph type="title"/>
          </p:nvPr>
        </p:nvSpPr>
        <p:spPr>
          <a:xfrm>
            <a:off x="575354" y="219466"/>
            <a:ext cx="7695344" cy="1144589"/>
          </a:xfrm>
        </p:spPr>
        <p:txBody>
          <a:bodyPr>
            <a:normAutofit fontScale="90000"/>
          </a:bodyPr>
          <a:lstStyle/>
          <a:p>
            <a:r>
              <a:rPr lang="en-US" dirty="0"/>
              <a:t>The Gene Ontology Consortium (GO)</a:t>
            </a:r>
          </a:p>
        </p:txBody>
      </p:sp>
      <p:sp>
        <p:nvSpPr>
          <p:cNvPr id="3" name="Content Placeholder 2">
            <a:extLst>
              <a:ext uri="{FF2B5EF4-FFF2-40B4-BE49-F238E27FC236}">
                <a16:creationId xmlns:a16="http://schemas.microsoft.com/office/drawing/2014/main" id="{0F8336F4-D81E-0CA2-9B43-275FC63C522D}"/>
              </a:ext>
            </a:extLst>
          </p:cNvPr>
          <p:cNvSpPr>
            <a:spLocks noGrp="1"/>
          </p:cNvSpPr>
          <p:nvPr>
            <p:ph idx="1"/>
          </p:nvPr>
        </p:nvSpPr>
        <p:spPr>
          <a:xfrm>
            <a:off x="838200" y="1476303"/>
            <a:ext cx="10515600" cy="3050252"/>
          </a:xfrm>
        </p:spPr>
        <p:txBody>
          <a:bodyPr>
            <a:normAutofit fontScale="77500" lnSpcReduction="20000"/>
          </a:bodyPr>
          <a:lstStyle/>
          <a:p>
            <a:pPr marL="0" indent="0">
              <a:buNone/>
            </a:pPr>
            <a:r>
              <a:rPr lang="en-US" dirty="0"/>
              <a:t>“</a:t>
            </a:r>
            <a:r>
              <a:rPr lang="en-US" b="0" i="0" dirty="0">
                <a:effectLst/>
              </a:rPr>
              <a:t>The </a:t>
            </a:r>
            <a:r>
              <a:rPr lang="en-US" b="0" i="0" dirty="0">
                <a:solidFill>
                  <a:srgbClr val="333333"/>
                </a:solidFill>
                <a:effectLst/>
              </a:rPr>
              <a:t>mission of the GO Consortium is to develop an up-to-date, comprehensive, model of biological systems, from the molecular level to larger pathways, cellular and organism-level systems. </a:t>
            </a:r>
            <a:r>
              <a:rPr lang="en-US" b="0" i="0" dirty="0">
                <a:effectLst/>
              </a:rPr>
              <a:t>The GO knowledgebase is the world’s largest source of information on the functions of genes. This knowledge is a foundation for computational analysis of large-scale molecular biology and genetics experiments in biomedical research. </a:t>
            </a:r>
            <a:endParaRPr lang="en-US" b="0" i="0" dirty="0">
              <a:solidFill>
                <a:srgbClr val="333333"/>
              </a:solidFill>
              <a:effectLst/>
            </a:endParaRPr>
          </a:p>
          <a:p>
            <a:pPr marL="0" indent="0">
              <a:buNone/>
            </a:pPr>
            <a:r>
              <a:rPr lang="en-US" sz="1200" dirty="0">
                <a:solidFill>
                  <a:srgbClr val="333333"/>
                </a:solidFill>
              </a:rPr>
              <a:t>    </a:t>
            </a:r>
          </a:p>
          <a:p>
            <a:pPr marL="0" indent="0">
              <a:buNone/>
            </a:pPr>
            <a:r>
              <a:rPr lang="en-US" b="0" i="0" dirty="0">
                <a:solidFill>
                  <a:srgbClr val="333333"/>
                </a:solidFill>
                <a:effectLst/>
              </a:rPr>
              <a:t>“The Gene Ontology (GO) consortium, began in </a:t>
            </a:r>
            <a:r>
              <a:rPr lang="en-US" b="1" i="0" dirty="0">
                <a:solidFill>
                  <a:srgbClr val="333333"/>
                </a:solidFill>
                <a:effectLst/>
              </a:rPr>
              <a:t>1998</a:t>
            </a:r>
            <a:r>
              <a:rPr lang="en-US" b="0" i="0" dirty="0">
                <a:solidFill>
                  <a:srgbClr val="333333"/>
                </a:solidFill>
                <a:effectLst/>
              </a:rPr>
              <a:t> when researchers studying the genome of three model organisms — </a:t>
            </a:r>
            <a:r>
              <a:rPr lang="en-US" b="0" i="1" dirty="0">
                <a:solidFill>
                  <a:srgbClr val="333333"/>
                </a:solidFill>
                <a:effectLst/>
              </a:rPr>
              <a:t>Drosophila melanogaster</a:t>
            </a:r>
            <a:r>
              <a:rPr lang="en-US" b="0" i="0" dirty="0">
                <a:solidFill>
                  <a:srgbClr val="333333"/>
                </a:solidFill>
                <a:effectLst/>
              </a:rPr>
              <a:t> (fruit fly), </a:t>
            </a:r>
            <a:r>
              <a:rPr lang="en-US" b="0" i="1" dirty="0">
                <a:solidFill>
                  <a:srgbClr val="333333"/>
                </a:solidFill>
                <a:effectLst/>
              </a:rPr>
              <a:t>Mus musculus</a:t>
            </a:r>
            <a:r>
              <a:rPr lang="en-US" b="0" i="0" dirty="0">
                <a:solidFill>
                  <a:srgbClr val="333333"/>
                </a:solidFill>
                <a:effectLst/>
              </a:rPr>
              <a:t> (mouse), and </a:t>
            </a:r>
            <a:r>
              <a:rPr lang="en-US" b="0" i="1" dirty="0">
                <a:solidFill>
                  <a:srgbClr val="333333"/>
                </a:solidFill>
                <a:effectLst/>
              </a:rPr>
              <a:t>Saccharomyces cerevisiae</a:t>
            </a:r>
            <a:r>
              <a:rPr lang="en-US" b="0" i="0" dirty="0">
                <a:solidFill>
                  <a:srgbClr val="333333"/>
                </a:solidFill>
                <a:effectLst/>
              </a:rPr>
              <a:t> (brewer’s or baker’s yeast) — agreed to work collaboratively on </a:t>
            </a:r>
            <a:r>
              <a:rPr lang="en-US" b="1" i="0" dirty="0">
                <a:solidFill>
                  <a:srgbClr val="7030A0"/>
                </a:solidFill>
                <a:effectLst/>
              </a:rPr>
              <a:t>a common classification scheme for gene function</a:t>
            </a:r>
            <a:r>
              <a:rPr lang="en-US" i="0" dirty="0">
                <a:effectLst/>
              </a:rPr>
              <a:t>.”</a:t>
            </a:r>
            <a:endParaRPr lang="en-US" dirty="0"/>
          </a:p>
          <a:p>
            <a:pPr marL="0" indent="0">
              <a:buNone/>
            </a:pPr>
            <a:endParaRPr lang="en-US" sz="2400" b="0" i="0" dirty="0">
              <a:solidFill>
                <a:srgbClr val="333333"/>
              </a:solidFill>
              <a:effectLst/>
            </a:endParaRPr>
          </a:p>
        </p:txBody>
      </p:sp>
      <p:pic>
        <p:nvPicPr>
          <p:cNvPr id="1026" name="Picture 2">
            <a:extLst>
              <a:ext uri="{FF2B5EF4-FFF2-40B4-BE49-F238E27FC236}">
                <a16:creationId xmlns:a16="http://schemas.microsoft.com/office/drawing/2014/main" id="{1DC8B7DC-B007-630F-23A9-C0EA1B757F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61115" y="330118"/>
            <a:ext cx="3202111" cy="82512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E738BDF-8A9C-C4E8-4220-7C18B05F7440}"/>
              </a:ext>
            </a:extLst>
          </p:cNvPr>
          <p:cNvSpPr txBox="1"/>
          <p:nvPr/>
        </p:nvSpPr>
        <p:spPr>
          <a:xfrm>
            <a:off x="838200" y="4735365"/>
            <a:ext cx="10835902" cy="1292662"/>
          </a:xfrm>
          <a:prstGeom prst="rect">
            <a:avLst/>
          </a:prstGeom>
          <a:noFill/>
        </p:spPr>
        <p:txBody>
          <a:bodyPr wrap="square" rtlCol="0">
            <a:spAutoFit/>
          </a:bodyPr>
          <a:lstStyle/>
          <a:p>
            <a:r>
              <a:rPr lang="en-US" sz="2000" i="0" dirty="0">
                <a:effectLst/>
              </a:rPr>
              <a:t>The GO now includes experimenta</a:t>
            </a:r>
            <a:r>
              <a:rPr lang="en-US" sz="2000" dirty="0"/>
              <a:t>l evidence from several model organism databases including: </a:t>
            </a:r>
            <a:r>
              <a:rPr lang="en-US" sz="2000" dirty="0" err="1"/>
              <a:t>Flybase</a:t>
            </a:r>
            <a:r>
              <a:rPr lang="en-US" sz="2000" dirty="0"/>
              <a:t>, Mouse Genome Database (MGI), Rat Genome Database (RGD), Saccharomyces Genome Database(SGD), </a:t>
            </a:r>
            <a:r>
              <a:rPr lang="en-US" sz="2000" dirty="0" err="1"/>
              <a:t>WormBase</a:t>
            </a:r>
            <a:r>
              <a:rPr lang="en-US" sz="2000" dirty="0"/>
              <a:t>, </a:t>
            </a:r>
            <a:r>
              <a:rPr lang="en-US" sz="2000" dirty="0" err="1"/>
              <a:t>Xenbase</a:t>
            </a:r>
            <a:r>
              <a:rPr lang="en-US" sz="2000" dirty="0"/>
              <a:t>, and Zebrafish Information Network(ZFIN).</a:t>
            </a:r>
            <a:endParaRPr lang="en-US" sz="2000" i="0" dirty="0">
              <a:effectLst/>
            </a:endParaRPr>
          </a:p>
          <a:p>
            <a:endParaRPr lang="en-US" dirty="0"/>
          </a:p>
        </p:txBody>
      </p:sp>
    </p:spTree>
    <p:extLst>
      <p:ext uri="{BB962C8B-B14F-4D97-AF65-F5344CB8AC3E}">
        <p14:creationId xmlns:p14="http://schemas.microsoft.com/office/powerpoint/2010/main" val="2268385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01C98-3134-0569-1F57-EE70DBA741BE}"/>
              </a:ext>
            </a:extLst>
          </p:cNvPr>
          <p:cNvSpPr>
            <a:spLocks noGrp="1"/>
          </p:cNvSpPr>
          <p:nvPr>
            <p:ph type="title"/>
          </p:nvPr>
        </p:nvSpPr>
        <p:spPr/>
        <p:txBody>
          <a:bodyPr/>
          <a:lstStyle/>
          <a:p>
            <a:r>
              <a:rPr lang="en-US" dirty="0"/>
              <a:t>Ontology</a:t>
            </a:r>
          </a:p>
        </p:txBody>
      </p:sp>
      <p:sp>
        <p:nvSpPr>
          <p:cNvPr id="3" name="Content Placeholder 2">
            <a:extLst>
              <a:ext uri="{FF2B5EF4-FFF2-40B4-BE49-F238E27FC236}">
                <a16:creationId xmlns:a16="http://schemas.microsoft.com/office/drawing/2014/main" id="{137BDA55-EFDC-F53B-8062-DF56A74FCC9D}"/>
              </a:ext>
            </a:extLst>
          </p:cNvPr>
          <p:cNvSpPr>
            <a:spLocks noGrp="1"/>
          </p:cNvSpPr>
          <p:nvPr>
            <p:ph idx="1"/>
          </p:nvPr>
        </p:nvSpPr>
        <p:spPr/>
        <p:txBody>
          <a:bodyPr>
            <a:normAutofit fontScale="92500" lnSpcReduction="10000"/>
          </a:bodyPr>
          <a:lstStyle/>
          <a:p>
            <a:r>
              <a:rPr lang="en-US" dirty="0"/>
              <a:t>A defined vocabulary of clearly defined terms with a system of categories and relationships</a:t>
            </a:r>
          </a:p>
          <a:p>
            <a:r>
              <a:rPr lang="en-US" dirty="0">
                <a:solidFill>
                  <a:schemeClr val="dk1"/>
                </a:solidFill>
                <a:ea typeface="Arial"/>
                <a:cs typeface="Arial"/>
                <a:sym typeface="Arial"/>
              </a:rPr>
              <a:t>A method to name biological processes uniquely, systematically, and consistently.</a:t>
            </a:r>
            <a:endParaRPr lang="en-US" dirty="0"/>
          </a:p>
          <a:p>
            <a:endParaRPr lang="en-US" dirty="0"/>
          </a:p>
          <a:p>
            <a:r>
              <a:rPr lang="en-US" dirty="0"/>
              <a:t>Ontologies are generally structured as a hierarchy from more general to more specific terms.</a:t>
            </a:r>
          </a:p>
          <a:p>
            <a:r>
              <a:rPr lang="en-US" dirty="0"/>
              <a:t>This is particularly helpful in biology where we can define the function of a protein in a stepwise fashion:</a:t>
            </a:r>
          </a:p>
          <a:p>
            <a:pPr lvl="1"/>
            <a:r>
              <a:rPr lang="en-US" dirty="0"/>
              <a:t>Membrane protein &gt; Transporter &gt; Ion transporter &gt; Calcium transporter </a:t>
            </a:r>
            <a:br>
              <a:rPr lang="en-US" dirty="0"/>
            </a:br>
            <a:r>
              <a:rPr lang="en-US" dirty="0"/>
              <a:t>  &gt; Voltage gated calcium transporter</a:t>
            </a:r>
            <a:br>
              <a:rPr lang="en-US" dirty="0"/>
            </a:br>
            <a:endParaRPr lang="en-US" dirty="0"/>
          </a:p>
          <a:p>
            <a:pPr lvl="1"/>
            <a:endParaRPr lang="en-US" dirty="0"/>
          </a:p>
        </p:txBody>
      </p:sp>
    </p:spTree>
    <p:extLst>
      <p:ext uri="{BB962C8B-B14F-4D97-AF65-F5344CB8AC3E}">
        <p14:creationId xmlns:p14="http://schemas.microsoft.com/office/powerpoint/2010/main" val="4253870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pic>
        <p:nvPicPr>
          <p:cNvPr id="298" name="Google Shape;298;p11"/>
          <p:cNvPicPr preferRelativeResize="0"/>
          <p:nvPr/>
        </p:nvPicPr>
        <p:blipFill rotWithShape="1">
          <a:blip r:embed="rId3">
            <a:alphaModFix/>
          </a:blip>
          <a:srcRect l="1392" t="463" r="1393" b="772"/>
          <a:stretch/>
        </p:blipFill>
        <p:spPr>
          <a:xfrm>
            <a:off x="5240593" y="0"/>
            <a:ext cx="6484678" cy="6655851"/>
          </a:xfrm>
          <a:prstGeom prst="rect">
            <a:avLst/>
          </a:prstGeom>
          <a:noFill/>
          <a:ln>
            <a:noFill/>
          </a:ln>
        </p:spPr>
      </p:pic>
      <p:sp>
        <p:nvSpPr>
          <p:cNvPr id="299" name="Google Shape;299;p11"/>
          <p:cNvSpPr txBox="1"/>
          <p:nvPr/>
        </p:nvSpPr>
        <p:spPr>
          <a:xfrm>
            <a:off x="609598" y="442126"/>
            <a:ext cx="4630995" cy="1384954"/>
          </a:xfrm>
          <a:prstGeom prst="rect">
            <a:avLst/>
          </a:prstGeom>
          <a:noFill/>
          <a:ln>
            <a:noFill/>
          </a:ln>
        </p:spPr>
        <p:txBody>
          <a:bodyPr spcFirstLastPara="1" wrap="square" lIns="91425" tIns="45700" rIns="91425" bIns="45700" anchor="t" anchorCtr="0">
            <a:spAutoFit/>
          </a:bodyPr>
          <a:lstStyle/>
          <a:p>
            <a:r>
              <a:rPr lang="en-US" sz="2800" dirty="0">
                <a:solidFill>
                  <a:schemeClr val="dk1"/>
                </a:solidFill>
                <a:latin typeface="Arial"/>
                <a:ea typeface="Arial"/>
                <a:cs typeface="Arial"/>
                <a:sym typeface="Arial"/>
              </a:rPr>
              <a:t>An ontology for bio-process:</a:t>
            </a:r>
            <a:endParaRPr dirty="0"/>
          </a:p>
          <a:p>
            <a:r>
              <a:rPr lang="en-US" sz="2800" dirty="0">
                <a:solidFill>
                  <a:schemeClr val="dk1"/>
                </a:solidFill>
                <a:latin typeface="Arial"/>
                <a:ea typeface="Arial"/>
                <a:cs typeface="Arial"/>
                <a:sym typeface="Arial"/>
              </a:rPr>
              <a:t>glucose catabolism to</a:t>
            </a:r>
            <a:endParaRPr dirty="0"/>
          </a:p>
          <a:p>
            <a:r>
              <a:rPr lang="en-US" sz="2800" dirty="0">
                <a:solidFill>
                  <a:schemeClr val="dk1"/>
                </a:solidFill>
                <a:latin typeface="Arial"/>
                <a:ea typeface="Arial"/>
                <a:cs typeface="Arial"/>
                <a:sym typeface="Arial"/>
              </a:rPr>
              <a:t>pyruvate</a:t>
            </a:r>
            <a:endParaRPr sz="2800" dirty="0">
              <a:solidFill>
                <a:schemeClr val="dk1"/>
              </a:solidFill>
              <a:latin typeface="Arial"/>
              <a:ea typeface="Arial"/>
              <a:cs typeface="Arial"/>
              <a:sym typeface="Arial"/>
            </a:endParaRPr>
          </a:p>
        </p:txBody>
      </p:sp>
      <p:sp>
        <p:nvSpPr>
          <p:cNvPr id="300" name="Google Shape;300;p11"/>
          <p:cNvSpPr txBox="1"/>
          <p:nvPr/>
        </p:nvSpPr>
        <p:spPr>
          <a:xfrm>
            <a:off x="488091" y="5430989"/>
            <a:ext cx="3735978" cy="646331"/>
          </a:xfrm>
          <a:prstGeom prst="rect">
            <a:avLst/>
          </a:prstGeom>
          <a:noFill/>
          <a:ln>
            <a:noFill/>
          </a:ln>
        </p:spPr>
        <p:txBody>
          <a:bodyPr spcFirstLastPara="1" wrap="square" lIns="91425" tIns="45700" rIns="91425" bIns="45700" anchor="t" anchorCtr="0">
            <a:spAutoFit/>
          </a:bodyPr>
          <a:lstStyle/>
          <a:p>
            <a:r>
              <a:rPr lang="en-US" u="sng" dirty="0">
                <a:solidFill>
                  <a:srgbClr val="0033CC"/>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https://www.ebi.ac.uk/QuickGO/term/GO:0061718</a:t>
            </a:r>
            <a:endParaRPr dirty="0">
              <a:solidFill>
                <a:srgbClr val="0033CC"/>
              </a:solidFill>
              <a:latin typeface="Calibri"/>
              <a:ea typeface="Calibri"/>
              <a:cs typeface="Calibri"/>
              <a:sym typeface="Calibri"/>
            </a:endParaRPr>
          </a:p>
        </p:txBody>
      </p:sp>
      <p:sp>
        <p:nvSpPr>
          <p:cNvPr id="2" name="TextBox 1">
            <a:extLst>
              <a:ext uri="{FF2B5EF4-FFF2-40B4-BE49-F238E27FC236}">
                <a16:creationId xmlns:a16="http://schemas.microsoft.com/office/drawing/2014/main" id="{B61B1A63-91E0-FA1C-96BD-D1AA17F13ADF}"/>
              </a:ext>
            </a:extLst>
          </p:cNvPr>
          <p:cNvSpPr txBox="1"/>
          <p:nvPr/>
        </p:nvSpPr>
        <p:spPr>
          <a:xfrm>
            <a:off x="488091" y="6077320"/>
            <a:ext cx="4242059" cy="338554"/>
          </a:xfrm>
          <a:prstGeom prst="rect">
            <a:avLst/>
          </a:prstGeom>
          <a:noFill/>
        </p:spPr>
        <p:txBody>
          <a:bodyPr wrap="none" rtlCol="0">
            <a:spAutoFit/>
          </a:bodyPr>
          <a:lstStyle/>
          <a:p>
            <a:r>
              <a:rPr lang="en-US" sz="1600" dirty="0"/>
              <a:t>Slide created by </a:t>
            </a:r>
            <a:r>
              <a:rPr lang="en-US" sz="1600" b="0" i="0" u="none" strike="noStrike" cap="none" dirty="0">
                <a:solidFill>
                  <a:schemeClr val="dk1"/>
                </a:solidFill>
                <a:latin typeface="Arial"/>
                <a:ea typeface="Arial"/>
                <a:cs typeface="Arial"/>
                <a:sym typeface="Arial"/>
              </a:rPr>
              <a:t>Peter </a:t>
            </a:r>
            <a:r>
              <a:rPr lang="en-US" sz="1600" b="0" i="0" u="none" strike="noStrike" cap="none" dirty="0" err="1">
                <a:solidFill>
                  <a:schemeClr val="dk1"/>
                </a:solidFill>
                <a:latin typeface="Arial"/>
                <a:ea typeface="Arial"/>
                <a:cs typeface="Arial"/>
                <a:sym typeface="Arial"/>
              </a:rPr>
              <a:t>D’Eustachio</a:t>
            </a:r>
            <a:r>
              <a:rPr lang="en-US" sz="1600" b="0" i="0" u="none" strike="noStrike" cap="none" dirty="0">
                <a:solidFill>
                  <a:schemeClr val="dk1"/>
                </a:solidFill>
                <a:latin typeface="Arial"/>
                <a:ea typeface="Arial"/>
                <a:cs typeface="Arial"/>
                <a:sym typeface="Arial"/>
              </a:rPr>
              <a:t>, </a:t>
            </a:r>
            <a:r>
              <a:rPr lang="en-US" sz="1600" b="0" i="0" u="none" strike="noStrike" cap="none" dirty="0" err="1">
                <a:solidFill>
                  <a:schemeClr val="dk1"/>
                </a:solidFill>
                <a:latin typeface="Arial"/>
                <a:ea typeface="Arial"/>
                <a:cs typeface="Arial"/>
                <a:sym typeface="Arial"/>
              </a:rPr>
              <a:t>Reactome</a:t>
            </a:r>
            <a:endParaRPr lang="en-US"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C17F8-FC42-7D3D-17AB-F779D253D809}"/>
              </a:ext>
            </a:extLst>
          </p:cNvPr>
          <p:cNvSpPr>
            <a:spLocks noGrp="1"/>
          </p:cNvSpPr>
          <p:nvPr>
            <p:ph type="title"/>
          </p:nvPr>
        </p:nvSpPr>
        <p:spPr>
          <a:xfrm>
            <a:off x="838200" y="365126"/>
            <a:ext cx="10515600" cy="954628"/>
          </a:xfrm>
        </p:spPr>
        <p:txBody>
          <a:bodyPr/>
          <a:lstStyle/>
          <a:p>
            <a:r>
              <a:rPr lang="en-US" dirty="0"/>
              <a:t>3 GO Ontologies</a:t>
            </a:r>
          </a:p>
        </p:txBody>
      </p:sp>
      <p:sp>
        <p:nvSpPr>
          <p:cNvPr id="3" name="Content Placeholder 2">
            <a:extLst>
              <a:ext uri="{FF2B5EF4-FFF2-40B4-BE49-F238E27FC236}">
                <a16:creationId xmlns:a16="http://schemas.microsoft.com/office/drawing/2014/main" id="{E7FCE279-BDDE-21B1-CDE1-127B180526B5}"/>
              </a:ext>
            </a:extLst>
          </p:cNvPr>
          <p:cNvSpPr>
            <a:spLocks noGrp="1"/>
          </p:cNvSpPr>
          <p:nvPr>
            <p:ph idx="1"/>
          </p:nvPr>
        </p:nvSpPr>
        <p:spPr>
          <a:xfrm>
            <a:off x="678094" y="1580528"/>
            <a:ext cx="10675706" cy="4351338"/>
          </a:xfrm>
        </p:spPr>
        <p:txBody>
          <a:bodyPr>
            <a:normAutofit fontScale="92500" lnSpcReduction="10000"/>
          </a:bodyPr>
          <a:lstStyle/>
          <a:p>
            <a:r>
              <a:rPr lang="en-US" dirty="0"/>
              <a:t>The GO is composed of 3 different ontologies</a:t>
            </a:r>
          </a:p>
          <a:p>
            <a:pPr lvl="1"/>
            <a:endParaRPr lang="en-US" dirty="0"/>
          </a:p>
          <a:p>
            <a:r>
              <a:rPr lang="en-US" b="1" dirty="0">
                <a:solidFill>
                  <a:srgbClr val="7030A0"/>
                </a:solidFill>
              </a:rPr>
              <a:t>Bioprocess</a:t>
            </a:r>
            <a:r>
              <a:rPr lang="en-US" dirty="0"/>
              <a:t> describes processes like energy metabolism, reaction to stimuli, DNA repair, etc.</a:t>
            </a:r>
          </a:p>
          <a:p>
            <a:pPr marL="0" indent="0">
              <a:buNone/>
            </a:pPr>
            <a:r>
              <a:rPr lang="en-US" sz="900" dirty="0"/>
              <a:t>   </a:t>
            </a:r>
          </a:p>
          <a:p>
            <a:r>
              <a:rPr lang="en-US" b="1" dirty="0">
                <a:solidFill>
                  <a:srgbClr val="7030A0"/>
                </a:solidFill>
              </a:rPr>
              <a:t>Molecular function </a:t>
            </a:r>
            <a:r>
              <a:rPr lang="en-US" dirty="0"/>
              <a:t>maps to steps in specific metabolic pathways, but also generalizes to activities of a protein such </a:t>
            </a:r>
            <a:r>
              <a:rPr lang="en-US" b="0" i="0" dirty="0">
                <a:solidFill>
                  <a:srgbClr val="333333"/>
                </a:solidFill>
                <a:effectLst/>
                <a:latin typeface="Lato" panose="020F0502020204030203" pitchFamily="34" charset="0"/>
              </a:rPr>
              <a:t>as “catalysis” or “transport”. </a:t>
            </a:r>
          </a:p>
          <a:p>
            <a:pPr lvl="1"/>
            <a:r>
              <a:rPr lang="en-US" b="0" i="0" dirty="0">
                <a:solidFill>
                  <a:srgbClr val="333333"/>
                </a:solidFill>
                <a:effectLst/>
                <a:latin typeface="Lato" panose="020F0502020204030203" pitchFamily="34" charset="0"/>
              </a:rPr>
              <a:t>GO molecular function terms do not specify where, when, or in what context the action takes place</a:t>
            </a:r>
            <a:r>
              <a:rPr lang="en-US" b="1" i="0" dirty="0">
                <a:solidFill>
                  <a:srgbClr val="333333"/>
                </a:solidFill>
                <a:effectLst/>
                <a:latin typeface="Lato" panose="020F0502020204030203" pitchFamily="34" charset="0"/>
              </a:rPr>
              <a:t>.</a:t>
            </a:r>
          </a:p>
          <a:p>
            <a:pPr lvl="1"/>
            <a:endParaRPr lang="en-US" b="1" i="0" dirty="0">
              <a:solidFill>
                <a:srgbClr val="333333"/>
              </a:solidFill>
              <a:effectLst/>
              <a:latin typeface="Lato" panose="020F0502020204030203" pitchFamily="34" charset="0"/>
            </a:endParaRPr>
          </a:p>
          <a:p>
            <a:r>
              <a:rPr lang="en-US" b="1" i="0" dirty="0">
                <a:solidFill>
                  <a:srgbClr val="7030A0"/>
                </a:solidFill>
                <a:effectLst/>
                <a:latin typeface="Lato" panose="020F0502020204030203" pitchFamily="34" charset="0"/>
              </a:rPr>
              <a:t>Cellular Component</a:t>
            </a:r>
            <a:r>
              <a:rPr lang="en-US" b="1" dirty="0">
                <a:solidFill>
                  <a:srgbClr val="7030A0"/>
                </a:solidFill>
                <a:latin typeface="Lato" panose="020F0502020204030203" pitchFamily="34" charset="0"/>
              </a:rPr>
              <a:t> </a:t>
            </a:r>
            <a:r>
              <a:rPr lang="en-US" dirty="0">
                <a:solidFill>
                  <a:srgbClr val="333333"/>
                </a:solidFill>
                <a:latin typeface="Lato" panose="020F0502020204030203" pitchFamily="34" charset="0"/>
              </a:rPr>
              <a:t>refers to a location in the cell such as membrane, nucleus, mitochondrion, ribosome, etc. </a:t>
            </a:r>
            <a:endParaRPr lang="en-US" dirty="0"/>
          </a:p>
        </p:txBody>
      </p:sp>
    </p:spTree>
    <p:extLst>
      <p:ext uri="{BB962C8B-B14F-4D97-AF65-F5344CB8AC3E}">
        <p14:creationId xmlns:p14="http://schemas.microsoft.com/office/powerpoint/2010/main" val="2403784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5F227-37A1-1BDC-F78A-867740DB4A7F}"/>
              </a:ext>
            </a:extLst>
          </p:cNvPr>
          <p:cNvSpPr>
            <a:spLocks noGrp="1"/>
          </p:cNvSpPr>
          <p:nvPr>
            <p:ph type="title"/>
          </p:nvPr>
        </p:nvSpPr>
        <p:spPr/>
        <p:txBody>
          <a:bodyPr/>
          <a:lstStyle/>
          <a:p>
            <a:r>
              <a:rPr lang="en-US" dirty="0"/>
              <a:t>GO is based on experimental facts</a:t>
            </a:r>
          </a:p>
        </p:txBody>
      </p:sp>
      <p:sp>
        <p:nvSpPr>
          <p:cNvPr id="3" name="Content Placeholder 2">
            <a:extLst>
              <a:ext uri="{FF2B5EF4-FFF2-40B4-BE49-F238E27FC236}">
                <a16:creationId xmlns:a16="http://schemas.microsoft.com/office/drawing/2014/main" id="{1CAEBC2E-FEE6-494A-14EF-239EE3146898}"/>
              </a:ext>
            </a:extLst>
          </p:cNvPr>
          <p:cNvSpPr>
            <a:spLocks noGrp="1"/>
          </p:cNvSpPr>
          <p:nvPr>
            <p:ph idx="1"/>
          </p:nvPr>
        </p:nvSpPr>
        <p:spPr/>
        <p:txBody>
          <a:bodyPr/>
          <a:lstStyle/>
          <a:p>
            <a:r>
              <a:rPr lang="en-US" b="0" i="0" dirty="0">
                <a:solidFill>
                  <a:srgbClr val="333333"/>
                </a:solidFill>
                <a:effectLst/>
                <a:latin typeface="Lato" panose="020F0502020204030203" pitchFamily="34" charset="0"/>
              </a:rPr>
              <a:t>Every GO term annotated to a gene is based on traceable, evidence-based statements relating a specific gene product to specific terms to describe its biological role.</a:t>
            </a:r>
            <a:br>
              <a:rPr lang="en-US" b="0" i="0" dirty="0">
                <a:solidFill>
                  <a:srgbClr val="333333"/>
                </a:solidFill>
                <a:effectLst/>
                <a:latin typeface="Lato" panose="020F0502020204030203" pitchFamily="34" charset="0"/>
              </a:rPr>
            </a:br>
            <a:endParaRPr lang="en-US" b="0" i="0" dirty="0">
              <a:solidFill>
                <a:srgbClr val="333333"/>
              </a:solidFill>
              <a:effectLst/>
              <a:latin typeface="Lato" panose="020F0502020204030203" pitchFamily="34" charset="0"/>
            </a:endParaRPr>
          </a:p>
          <a:p>
            <a:r>
              <a:rPr lang="en-US" sz="2400" b="0" i="0" dirty="0">
                <a:solidFill>
                  <a:srgbClr val="333333"/>
                </a:solidFill>
                <a:effectLst/>
                <a:latin typeface="Lato" panose="020F0502020204030203" pitchFamily="34" charset="0"/>
              </a:rPr>
              <a:t>Currently, the GO includes experimental findings from over </a:t>
            </a:r>
            <a:r>
              <a:rPr lang="en-US" sz="2400" b="0" i="0" u="none" strike="noStrike" dirty="0">
                <a:solidFill>
                  <a:srgbClr val="4965C2"/>
                </a:solidFill>
                <a:effectLst/>
                <a:latin typeface="Lato" panose="020F0502020204030203" pitchFamily="34" charset="0"/>
                <a:hlinkClick r:id="rId2"/>
              </a:rPr>
              <a:t>150,000 published papers</a:t>
            </a:r>
            <a:r>
              <a:rPr lang="en-US" sz="2400" b="0" i="0" dirty="0">
                <a:solidFill>
                  <a:srgbClr val="333333"/>
                </a:solidFill>
                <a:effectLst/>
                <a:latin typeface="Lato" panose="020F0502020204030203" pitchFamily="34" charset="0"/>
              </a:rPr>
              <a:t>, represented as over 700,000 experimentally-supported annotations.</a:t>
            </a:r>
          </a:p>
          <a:p>
            <a:r>
              <a:rPr lang="en-US" sz="2400" dirty="0">
                <a:solidFill>
                  <a:srgbClr val="333333"/>
                </a:solidFill>
                <a:latin typeface="Lato" panose="020F0502020204030203" pitchFamily="34" charset="0"/>
              </a:rPr>
              <a:t>An additional 6 million annotations are computationally inferred – generally by protein sequence similarity. </a:t>
            </a:r>
            <a:endParaRPr lang="en-US" sz="2400" dirty="0"/>
          </a:p>
          <a:p>
            <a:pPr marL="0" indent="0">
              <a:buNone/>
            </a:pPr>
            <a:endParaRPr lang="en-US" dirty="0"/>
          </a:p>
        </p:txBody>
      </p:sp>
    </p:spTree>
    <p:extLst>
      <p:ext uri="{BB962C8B-B14F-4D97-AF65-F5344CB8AC3E}">
        <p14:creationId xmlns:p14="http://schemas.microsoft.com/office/powerpoint/2010/main" val="3153965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75DA6-24C2-48C2-E84F-21F36E93C665}"/>
              </a:ext>
            </a:extLst>
          </p:cNvPr>
          <p:cNvSpPr>
            <a:spLocks noGrp="1"/>
          </p:cNvSpPr>
          <p:nvPr>
            <p:ph type="title"/>
          </p:nvPr>
        </p:nvSpPr>
        <p:spPr/>
        <p:txBody>
          <a:bodyPr/>
          <a:lstStyle/>
          <a:p>
            <a:r>
              <a:rPr lang="en-US" dirty="0"/>
              <a:t>Gene Lists</a:t>
            </a:r>
          </a:p>
        </p:txBody>
      </p:sp>
      <p:sp>
        <p:nvSpPr>
          <p:cNvPr id="3" name="Content Placeholder 2">
            <a:extLst>
              <a:ext uri="{FF2B5EF4-FFF2-40B4-BE49-F238E27FC236}">
                <a16:creationId xmlns:a16="http://schemas.microsoft.com/office/drawing/2014/main" id="{0A6149B2-7851-4B6D-01C3-0846BD928ABD}"/>
              </a:ext>
            </a:extLst>
          </p:cNvPr>
          <p:cNvSpPr>
            <a:spLocks noGrp="1"/>
          </p:cNvSpPr>
          <p:nvPr>
            <p:ph idx="1"/>
          </p:nvPr>
        </p:nvSpPr>
        <p:spPr>
          <a:xfrm>
            <a:off x="838200" y="1573161"/>
            <a:ext cx="10515600" cy="5024284"/>
          </a:xfrm>
        </p:spPr>
        <p:txBody>
          <a:bodyPr>
            <a:normAutofit/>
          </a:bodyPr>
          <a:lstStyle/>
          <a:p>
            <a:r>
              <a:rPr lang="en-US" dirty="0"/>
              <a:t>Many genomics experiments produce a list of genes as a result</a:t>
            </a:r>
          </a:p>
          <a:p>
            <a:pPr lvl="1"/>
            <a:r>
              <a:rPr lang="en-US" dirty="0"/>
              <a:t>Differential gene expression</a:t>
            </a:r>
          </a:p>
          <a:p>
            <a:pPr lvl="1"/>
            <a:r>
              <a:rPr lang="en-US" dirty="0"/>
              <a:t>Genes (orthologs) that are restricted to a particular clade</a:t>
            </a:r>
          </a:p>
          <a:p>
            <a:pPr lvl="1"/>
            <a:r>
              <a:rPr lang="en-US" dirty="0"/>
              <a:t>Transcription factor binding (</a:t>
            </a:r>
            <a:r>
              <a:rPr lang="en-US" dirty="0" err="1"/>
              <a:t>ChIPseq</a:t>
            </a:r>
            <a:r>
              <a:rPr lang="en-US" dirty="0"/>
              <a:t>)</a:t>
            </a:r>
          </a:p>
          <a:p>
            <a:pPr lvl="1"/>
            <a:r>
              <a:rPr lang="en-US" dirty="0"/>
              <a:t>Protein-protein interaction</a:t>
            </a:r>
          </a:p>
          <a:p>
            <a:pPr lvl="1"/>
            <a:r>
              <a:rPr lang="en-US" dirty="0"/>
              <a:t>Targets of regulators</a:t>
            </a:r>
          </a:p>
          <a:p>
            <a:pPr lvl="1"/>
            <a:r>
              <a:rPr lang="en-US" dirty="0"/>
              <a:t>SNPs (mutations) associated with disease</a:t>
            </a:r>
          </a:p>
          <a:p>
            <a:pPr lvl="1"/>
            <a:r>
              <a:rPr lang="en-US" dirty="0"/>
              <a:t>SNPs that differentiate two strains or two species with different phenotypes</a:t>
            </a:r>
            <a:br>
              <a:rPr lang="en-US" dirty="0"/>
            </a:br>
            <a:endParaRPr lang="en-US" dirty="0"/>
          </a:p>
          <a:p>
            <a:r>
              <a:rPr lang="en-US" dirty="0"/>
              <a:t>How do we identify </a:t>
            </a:r>
            <a:r>
              <a:rPr lang="en-US" i="1" dirty="0">
                <a:solidFill>
                  <a:srgbClr val="00B0F0"/>
                </a:solidFill>
              </a:rPr>
              <a:t>INTERESTING</a:t>
            </a:r>
            <a:r>
              <a:rPr lang="en-US" dirty="0"/>
              <a:t> (rather than random) properties of a list of genes produced by an experiment or analysis? </a:t>
            </a:r>
          </a:p>
          <a:p>
            <a:pPr lvl="2"/>
            <a:r>
              <a:rPr lang="en-US" sz="3200" dirty="0"/>
              <a:t>The answer is:  </a:t>
            </a:r>
            <a:r>
              <a:rPr lang="en-US" sz="3200" dirty="0">
                <a:solidFill>
                  <a:srgbClr val="C00000"/>
                </a:solidFill>
              </a:rPr>
              <a:t>Gene Function Enrichment Analysis</a:t>
            </a:r>
          </a:p>
        </p:txBody>
      </p:sp>
    </p:spTree>
    <p:extLst>
      <p:ext uri="{BB962C8B-B14F-4D97-AF65-F5344CB8AC3E}">
        <p14:creationId xmlns:p14="http://schemas.microsoft.com/office/powerpoint/2010/main" val="4115841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FEDBB-076C-5C80-0AE7-18749144AAEB}"/>
              </a:ext>
            </a:extLst>
          </p:cNvPr>
          <p:cNvSpPr>
            <a:spLocks noGrp="1"/>
          </p:cNvSpPr>
          <p:nvPr>
            <p:ph type="title"/>
          </p:nvPr>
        </p:nvSpPr>
        <p:spPr/>
        <p:txBody>
          <a:bodyPr/>
          <a:lstStyle/>
          <a:p>
            <a:r>
              <a:rPr lang="en-US" dirty="0"/>
              <a:t>Simple math for Enrichment</a:t>
            </a:r>
          </a:p>
        </p:txBody>
      </p:sp>
      <p:sp>
        <p:nvSpPr>
          <p:cNvPr id="3" name="Content Placeholder 2">
            <a:extLst>
              <a:ext uri="{FF2B5EF4-FFF2-40B4-BE49-F238E27FC236}">
                <a16:creationId xmlns:a16="http://schemas.microsoft.com/office/drawing/2014/main" id="{F1568FBC-ABF6-3514-C95C-15AE898F48AE}"/>
              </a:ext>
            </a:extLst>
          </p:cNvPr>
          <p:cNvSpPr>
            <a:spLocks noGrp="1"/>
          </p:cNvSpPr>
          <p:nvPr>
            <p:ph idx="1"/>
          </p:nvPr>
        </p:nvSpPr>
        <p:spPr>
          <a:xfrm>
            <a:off x="3452880" y="3454915"/>
            <a:ext cx="5515432" cy="553781"/>
          </a:xfrm>
        </p:spPr>
        <p:txBody>
          <a:bodyPr>
            <a:normAutofit fontScale="92500"/>
          </a:bodyPr>
          <a:lstStyle/>
          <a:p>
            <a:pPr marL="0" indent="0">
              <a:buNone/>
            </a:pPr>
            <a:r>
              <a:rPr lang="en-US" sz="2400" dirty="0">
                <a:solidFill>
                  <a:srgbClr val="7030A0"/>
                </a:solidFill>
              </a:rPr>
              <a:t>Fraction of genes in </a:t>
            </a:r>
            <a:r>
              <a:rPr lang="en-US" sz="2400" b="1" dirty="0">
                <a:solidFill>
                  <a:srgbClr val="7030A0"/>
                </a:solidFill>
              </a:rPr>
              <a:t>genome</a:t>
            </a:r>
            <a:r>
              <a:rPr lang="en-US" sz="2400" dirty="0">
                <a:solidFill>
                  <a:srgbClr val="7030A0"/>
                </a:solidFill>
              </a:rPr>
              <a:t> with Function A</a:t>
            </a:r>
          </a:p>
        </p:txBody>
      </p:sp>
      <p:sp>
        <p:nvSpPr>
          <p:cNvPr id="6" name="TextBox 5">
            <a:extLst>
              <a:ext uri="{FF2B5EF4-FFF2-40B4-BE49-F238E27FC236}">
                <a16:creationId xmlns:a16="http://schemas.microsoft.com/office/drawing/2014/main" id="{7DB156B1-60FD-18EC-6915-2F90283373CE}"/>
              </a:ext>
            </a:extLst>
          </p:cNvPr>
          <p:cNvSpPr txBox="1"/>
          <p:nvPr/>
        </p:nvSpPr>
        <p:spPr>
          <a:xfrm>
            <a:off x="3460691" y="2814185"/>
            <a:ext cx="5749589" cy="461665"/>
          </a:xfrm>
          <a:prstGeom prst="rect">
            <a:avLst/>
          </a:prstGeom>
          <a:noFill/>
        </p:spPr>
        <p:txBody>
          <a:bodyPr wrap="square">
            <a:spAutoFit/>
          </a:bodyPr>
          <a:lstStyle/>
          <a:p>
            <a:r>
              <a:rPr lang="en-US" sz="2400" dirty="0">
                <a:solidFill>
                  <a:srgbClr val="00B050"/>
                </a:solidFill>
              </a:rPr>
              <a:t>Fraction of genes in </a:t>
            </a:r>
            <a:r>
              <a:rPr lang="en-US" sz="2400" b="1" dirty="0">
                <a:solidFill>
                  <a:srgbClr val="00B050"/>
                </a:solidFill>
              </a:rPr>
              <a:t>list</a:t>
            </a:r>
            <a:r>
              <a:rPr lang="en-US" sz="2400" dirty="0">
                <a:solidFill>
                  <a:srgbClr val="00B050"/>
                </a:solidFill>
              </a:rPr>
              <a:t> with Function A</a:t>
            </a:r>
          </a:p>
        </p:txBody>
      </p:sp>
      <p:cxnSp>
        <p:nvCxnSpPr>
          <p:cNvPr id="8" name="Straight Connector 7">
            <a:extLst>
              <a:ext uri="{FF2B5EF4-FFF2-40B4-BE49-F238E27FC236}">
                <a16:creationId xmlns:a16="http://schemas.microsoft.com/office/drawing/2014/main" id="{7058CC3A-6D18-24CD-7ED2-2C894F898A7B}"/>
              </a:ext>
            </a:extLst>
          </p:cNvPr>
          <p:cNvCxnSpPr>
            <a:cxnSpLocks/>
          </p:cNvCxnSpPr>
          <p:nvPr/>
        </p:nvCxnSpPr>
        <p:spPr>
          <a:xfrm>
            <a:off x="3452879" y="3367826"/>
            <a:ext cx="5172311"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3AF44D1-2A39-2513-AEFC-B5168FD531B9}"/>
              </a:ext>
            </a:extLst>
          </p:cNvPr>
          <p:cNvSpPr txBox="1"/>
          <p:nvPr/>
        </p:nvSpPr>
        <p:spPr>
          <a:xfrm>
            <a:off x="990600" y="2890773"/>
            <a:ext cx="1949444" cy="954107"/>
          </a:xfrm>
          <a:prstGeom prst="rect">
            <a:avLst/>
          </a:prstGeom>
          <a:noFill/>
        </p:spPr>
        <p:txBody>
          <a:bodyPr wrap="none" rtlCol="0">
            <a:spAutoFit/>
          </a:bodyPr>
          <a:lstStyle/>
          <a:p>
            <a:pPr algn="ctr"/>
            <a:r>
              <a:rPr lang="en-US" sz="2800" dirty="0">
                <a:solidFill>
                  <a:srgbClr val="C00000"/>
                </a:solidFill>
              </a:rPr>
              <a:t>Enrichment </a:t>
            </a:r>
            <a:br>
              <a:rPr lang="en-US" sz="2800" dirty="0">
                <a:solidFill>
                  <a:srgbClr val="C00000"/>
                </a:solidFill>
              </a:rPr>
            </a:br>
            <a:r>
              <a:rPr lang="en-US" sz="2800" dirty="0">
                <a:solidFill>
                  <a:srgbClr val="C00000"/>
                </a:solidFill>
              </a:rPr>
              <a:t>score</a:t>
            </a:r>
          </a:p>
        </p:txBody>
      </p:sp>
      <p:sp>
        <p:nvSpPr>
          <p:cNvPr id="11" name="TextBox 10">
            <a:extLst>
              <a:ext uri="{FF2B5EF4-FFF2-40B4-BE49-F238E27FC236}">
                <a16:creationId xmlns:a16="http://schemas.microsoft.com/office/drawing/2014/main" id="{4055F8B6-9B84-F19F-8166-FC851C4E0A80}"/>
              </a:ext>
            </a:extLst>
          </p:cNvPr>
          <p:cNvSpPr txBox="1"/>
          <p:nvPr/>
        </p:nvSpPr>
        <p:spPr>
          <a:xfrm>
            <a:off x="1529738" y="4522833"/>
            <a:ext cx="8882744" cy="830997"/>
          </a:xfrm>
          <a:prstGeom prst="rect">
            <a:avLst/>
          </a:prstGeom>
          <a:noFill/>
        </p:spPr>
        <p:txBody>
          <a:bodyPr wrap="square" rtlCol="0">
            <a:spAutoFit/>
          </a:bodyPr>
          <a:lstStyle/>
          <a:p>
            <a:pPr algn="ctr"/>
            <a:r>
              <a:rPr lang="en-US" sz="2400" dirty="0"/>
              <a:t>And then a statistical test to determine if this level of enrichment is “significantly” greater than you might expect by chance</a:t>
            </a:r>
          </a:p>
        </p:txBody>
      </p:sp>
      <p:sp>
        <p:nvSpPr>
          <p:cNvPr id="12" name="TextBox 11">
            <a:extLst>
              <a:ext uri="{FF2B5EF4-FFF2-40B4-BE49-F238E27FC236}">
                <a16:creationId xmlns:a16="http://schemas.microsoft.com/office/drawing/2014/main" id="{0DEE59EE-7BB5-A089-BABC-D4A12132E7F4}"/>
              </a:ext>
            </a:extLst>
          </p:cNvPr>
          <p:cNvSpPr txBox="1"/>
          <p:nvPr/>
        </p:nvSpPr>
        <p:spPr>
          <a:xfrm>
            <a:off x="2987629" y="3073558"/>
            <a:ext cx="364202" cy="523220"/>
          </a:xfrm>
          <a:prstGeom prst="rect">
            <a:avLst/>
          </a:prstGeom>
          <a:noFill/>
        </p:spPr>
        <p:txBody>
          <a:bodyPr wrap="none" rtlCol="0">
            <a:spAutoFit/>
          </a:bodyPr>
          <a:lstStyle/>
          <a:p>
            <a:r>
              <a:rPr lang="en-US" sz="2800" b="1" dirty="0"/>
              <a:t>=</a:t>
            </a:r>
          </a:p>
        </p:txBody>
      </p:sp>
      <p:sp>
        <p:nvSpPr>
          <p:cNvPr id="4" name="TextBox 3">
            <a:extLst>
              <a:ext uri="{FF2B5EF4-FFF2-40B4-BE49-F238E27FC236}">
                <a16:creationId xmlns:a16="http://schemas.microsoft.com/office/drawing/2014/main" id="{BE8A76E1-CB75-3176-AE34-DF3EE16BA9F9}"/>
              </a:ext>
            </a:extLst>
          </p:cNvPr>
          <p:cNvSpPr txBox="1"/>
          <p:nvPr/>
        </p:nvSpPr>
        <p:spPr>
          <a:xfrm>
            <a:off x="315296" y="5999917"/>
            <a:ext cx="11790600" cy="400110"/>
          </a:xfrm>
          <a:prstGeom prst="rect">
            <a:avLst/>
          </a:prstGeom>
          <a:noFill/>
        </p:spPr>
        <p:txBody>
          <a:bodyPr wrap="none" rtlCol="0">
            <a:spAutoFit/>
          </a:bodyPr>
          <a:lstStyle/>
          <a:p>
            <a:r>
              <a:rPr lang="en-US" sz="2000" i="1" dirty="0"/>
              <a:t>[Note that it is necessary that all the genes in the list come from a single genome that contains GO annotations]</a:t>
            </a:r>
          </a:p>
        </p:txBody>
      </p:sp>
    </p:spTree>
    <p:extLst>
      <p:ext uri="{BB962C8B-B14F-4D97-AF65-F5344CB8AC3E}">
        <p14:creationId xmlns:p14="http://schemas.microsoft.com/office/powerpoint/2010/main" val="15010151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2008</TotalTime>
  <Words>1943</Words>
  <Application>Microsoft Macintosh PowerPoint</Application>
  <PresentationFormat>Widescreen</PresentationFormat>
  <Paragraphs>205</Paragraphs>
  <Slides>19</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Calibri Light</vt:lpstr>
      <vt:lpstr>Lato</vt:lpstr>
      <vt:lpstr>Open Sans</vt:lpstr>
      <vt:lpstr>Palatino</vt:lpstr>
      <vt:lpstr>Roboto</vt:lpstr>
      <vt:lpstr>Office Theme</vt:lpstr>
      <vt:lpstr>PowerPoint Presentation</vt:lpstr>
      <vt:lpstr>A Factual Resource for Gene Function</vt:lpstr>
      <vt:lpstr>The Gene Ontology Consortium (GO)</vt:lpstr>
      <vt:lpstr>Ontology</vt:lpstr>
      <vt:lpstr>PowerPoint Presentation</vt:lpstr>
      <vt:lpstr>3 GO Ontologies</vt:lpstr>
      <vt:lpstr>GO is based on experimental facts</vt:lpstr>
      <vt:lpstr>Gene Lists</vt:lpstr>
      <vt:lpstr>Simple math for Enrichment</vt:lpstr>
      <vt:lpstr>Fisher’s Exact Test</vt:lpstr>
      <vt:lpstr>Poker analogy</vt:lpstr>
      <vt:lpstr>Formula for Fisher’s Exact Test (for those who like formulas) </vt:lpstr>
      <vt:lpstr>Multiple testing</vt:lpstr>
      <vt:lpstr>GO SLIM</vt:lpstr>
      <vt:lpstr>Interpret the enrichment results</vt:lpstr>
      <vt:lpstr>Cluster terms by meaning</vt:lpstr>
      <vt:lpstr>Metabolic Pathways</vt:lpstr>
      <vt:lpstr>PowerPoint Presentation</vt:lpstr>
      <vt:lpstr>Strengths and Weaknesses of Gene Enrichment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 Function</dc:title>
  <dc:creator>browns02-adm</dc:creator>
  <cp:lastModifiedBy>browns02-adm</cp:lastModifiedBy>
  <cp:revision>32</cp:revision>
  <dcterms:created xsi:type="dcterms:W3CDTF">2023-02-14T16:22:24Z</dcterms:created>
  <dcterms:modified xsi:type="dcterms:W3CDTF">2023-02-21T19:04:38Z</dcterms:modified>
</cp:coreProperties>
</file>