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9" r:id="rId2"/>
    <p:sldId id="256" r:id="rId3"/>
    <p:sldId id="267" r:id="rId4"/>
    <p:sldId id="258" r:id="rId5"/>
    <p:sldId id="262" r:id="rId6"/>
    <p:sldId id="261" r:id="rId7"/>
    <p:sldId id="263" r:id="rId8"/>
    <p:sldId id="257" r:id="rId9"/>
    <p:sldId id="259" r:id="rId10"/>
    <p:sldId id="264" r:id="rId11"/>
    <p:sldId id="273" r:id="rId12"/>
    <p:sldId id="265" r:id="rId13"/>
    <p:sldId id="274" r:id="rId14"/>
    <p:sldId id="266" r:id="rId15"/>
    <p:sldId id="270" r:id="rId16"/>
    <p:sldId id="275" r:id="rId17"/>
    <p:sldId id="271" r:id="rId18"/>
    <p:sldId id="276" r:id="rId19"/>
    <p:sldId id="277" r:id="rId20"/>
    <p:sldId id="260" r:id="rId21"/>
    <p:sldId id="268" r:id="rId22"/>
    <p:sldId id="278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52542" autoAdjust="0"/>
  </p:normalViewPr>
  <p:slideViewPr>
    <p:cSldViewPr snapToGrid="0">
      <p:cViewPr varScale="1">
        <p:scale>
          <a:sx n="58" d="100"/>
          <a:sy n="58" d="100"/>
        </p:scale>
        <p:origin x="25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Buddle" userId="0eb4de52-2d10-49f6-8048-997b899df5bc" providerId="ADAL" clId="{CD1081D7-92AF-48A8-A924-E98B6E37CCCD}"/>
    <pc:docChg chg="undo custSel addSld modSld sldOrd">
      <pc:chgData name="Sarah Buddle" userId="0eb4de52-2d10-49f6-8048-997b899df5bc" providerId="ADAL" clId="{CD1081D7-92AF-48A8-A924-E98B6E37CCCD}" dt="2024-02-19T09:15:56.507" v="303" actId="20577"/>
      <pc:docMkLst>
        <pc:docMk/>
      </pc:docMkLst>
      <pc:sldChg chg="modNotesTx">
        <pc:chgData name="Sarah Buddle" userId="0eb4de52-2d10-49f6-8048-997b899df5bc" providerId="ADAL" clId="{CD1081D7-92AF-48A8-A924-E98B6E37CCCD}" dt="2024-02-19T09:15:18.669" v="298" actId="20577"/>
        <pc:sldMkLst>
          <pc:docMk/>
          <pc:sldMk cId="267669995" sldId="257"/>
        </pc:sldMkLst>
      </pc:sldChg>
      <pc:sldChg chg="modNotesTx">
        <pc:chgData name="Sarah Buddle" userId="0eb4de52-2d10-49f6-8048-997b899df5bc" providerId="ADAL" clId="{CD1081D7-92AF-48A8-A924-E98B6E37CCCD}" dt="2024-02-19T09:15:07.339" v="296" actId="20577"/>
        <pc:sldMkLst>
          <pc:docMk/>
          <pc:sldMk cId="324078388" sldId="258"/>
        </pc:sldMkLst>
      </pc:sldChg>
      <pc:sldChg chg="modNotesTx">
        <pc:chgData name="Sarah Buddle" userId="0eb4de52-2d10-49f6-8048-997b899df5bc" providerId="ADAL" clId="{CD1081D7-92AF-48A8-A924-E98B6E37CCCD}" dt="2024-02-19T09:15:21.746" v="299" actId="20577"/>
        <pc:sldMkLst>
          <pc:docMk/>
          <pc:sldMk cId="2250998169" sldId="259"/>
        </pc:sldMkLst>
      </pc:sldChg>
      <pc:sldChg chg="modNotesTx">
        <pc:chgData name="Sarah Buddle" userId="0eb4de52-2d10-49f6-8048-997b899df5bc" providerId="ADAL" clId="{CD1081D7-92AF-48A8-A924-E98B6E37CCCD}" dt="2024-02-19T09:15:35.653" v="301" actId="20577"/>
        <pc:sldMkLst>
          <pc:docMk/>
          <pc:sldMk cId="1599953605" sldId="260"/>
        </pc:sldMkLst>
      </pc:sldChg>
      <pc:sldChg chg="modNotesTx">
        <pc:chgData name="Sarah Buddle" userId="0eb4de52-2d10-49f6-8048-997b899df5bc" providerId="ADAL" clId="{CD1081D7-92AF-48A8-A924-E98B6E37CCCD}" dt="2024-02-19T09:15:11.831" v="297" actId="20577"/>
        <pc:sldMkLst>
          <pc:docMk/>
          <pc:sldMk cId="4259395642" sldId="267"/>
        </pc:sldMkLst>
      </pc:sldChg>
      <pc:sldChg chg="modNotesTx">
        <pc:chgData name="Sarah Buddle" userId="0eb4de52-2d10-49f6-8048-997b899df5bc" providerId="ADAL" clId="{CD1081D7-92AF-48A8-A924-E98B6E37CCCD}" dt="2024-02-19T09:15:39.200" v="302" actId="20577"/>
        <pc:sldMkLst>
          <pc:docMk/>
          <pc:sldMk cId="701967609" sldId="268"/>
        </pc:sldMkLst>
      </pc:sldChg>
      <pc:sldChg chg="modNotesTx">
        <pc:chgData name="Sarah Buddle" userId="0eb4de52-2d10-49f6-8048-997b899df5bc" providerId="ADAL" clId="{CD1081D7-92AF-48A8-A924-E98B6E37CCCD}" dt="2024-02-19T09:15:31.269" v="300" actId="20577"/>
        <pc:sldMkLst>
          <pc:docMk/>
          <pc:sldMk cId="1096503413" sldId="271"/>
        </pc:sldMkLst>
      </pc:sldChg>
      <pc:sldChg chg="delSp modSp new mod ord">
        <pc:chgData name="Sarah Buddle" userId="0eb4de52-2d10-49f6-8048-997b899df5bc" providerId="ADAL" clId="{CD1081D7-92AF-48A8-A924-E98B6E37CCCD}" dt="2024-02-19T09:15:56.507" v="303" actId="20577"/>
        <pc:sldMkLst>
          <pc:docMk/>
          <pc:sldMk cId="1552957560" sldId="279"/>
        </pc:sldMkLst>
        <pc:spChg chg="del">
          <ac:chgData name="Sarah Buddle" userId="0eb4de52-2d10-49f6-8048-997b899df5bc" providerId="ADAL" clId="{CD1081D7-92AF-48A8-A924-E98B6E37CCCD}" dt="2024-02-19T09:11:25.509" v="3" actId="478"/>
          <ac:spMkLst>
            <pc:docMk/>
            <pc:sldMk cId="1552957560" sldId="279"/>
            <ac:spMk id="2" creationId="{88D23F03-099F-1E57-702C-1CEA0FAC3D6A}"/>
          </ac:spMkLst>
        </pc:spChg>
        <pc:spChg chg="mod">
          <ac:chgData name="Sarah Buddle" userId="0eb4de52-2d10-49f6-8048-997b899df5bc" providerId="ADAL" clId="{CD1081D7-92AF-48A8-A924-E98B6E37CCCD}" dt="2024-02-19T09:15:56.507" v="303" actId="20577"/>
          <ac:spMkLst>
            <pc:docMk/>
            <pc:sldMk cId="1552957560" sldId="279"/>
            <ac:spMk id="3" creationId="{E937168E-F336-840D-4FAD-28BDC4895E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CFADE-2700-47C4-9B3B-56BFF4554634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2A051-5E7F-433E-8DBD-DE58A491D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25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2A051-5E7F-433E-8DBD-DE58A491D6C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050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2A051-5E7F-433E-8DBD-DE58A491D6C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284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2A051-5E7F-433E-8DBD-DE58A491D6C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473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2A051-5E7F-433E-8DBD-DE58A491D6C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844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2A051-5E7F-433E-8DBD-DE58A491D6C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28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2A051-5E7F-433E-8DBD-DE58A491D6C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615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2A051-5E7F-433E-8DBD-DE58A491D6C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971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2A051-5E7F-433E-8DBD-DE58A491D6C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889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2A051-5E7F-433E-8DBD-DE58A491D6C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813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667F5-0A21-8130-A32F-B6A4860AA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52B3A7-C4DE-BA63-31B4-3007A68466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0292B8-7E52-EB73-1556-FF2B56DE1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D1ED8-55F9-E329-F862-316617F04B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2A051-5E7F-433E-8DBD-DE58A491D6C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766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3DF05-AA90-95AE-AC3D-7421404A0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D8F222-78A7-5621-C492-5491DF1E5C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7A3B7F-D2B7-CDB6-B352-9987750B7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8ACEE-4B06-9728-EC25-007DAE99D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2A051-5E7F-433E-8DBD-DE58A491D6C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133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74856-589B-416E-0447-4CED317AA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106E9B-19C5-0DAF-3D4C-B4AFA6A806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5D6E20-D601-030B-3D16-96D0701F7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EDBA7-6B39-D9DB-4922-94572251B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2A051-5E7F-433E-8DBD-DE58A491D6C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1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3A04-BD23-EA05-B175-9BE846787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E755C-2962-0608-5488-7353C8453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BD89B-FD76-AC03-2171-8E0B3520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F208-8D0E-40BB-9CD8-56E6B21752F6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816FE-8225-37E3-6E9B-C3EB864C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93FC0-CCDD-3945-FF47-71649A34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8829-D8CE-4488-8666-60A3E9DE1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17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AB2-B9FB-72F2-3D9C-01879C0B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33C25-4871-EA57-0BAC-3506F0E2C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DEC5-4446-B627-1713-0EB05FFB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F208-8D0E-40BB-9CD8-56E6B21752F6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F8C2F-4D08-CF6E-8E8C-A729505A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6D39F-CB2F-3073-84BF-A5F5BDCD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8829-D8CE-4488-8666-60A3E9DE1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2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B38E8-0C18-0BDB-5B47-1C3CD8151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1B316-1574-B65D-F81D-63B799FCB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29D7A-93A8-42CF-DCCA-9A70B450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F208-8D0E-40BB-9CD8-56E6B21752F6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15AAF-A8EB-F88A-DBBD-85A5565F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7A34B-9BF7-7DAA-A0B2-5E9E7EC1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8829-D8CE-4488-8666-60A3E9DE1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31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F25D-0D58-8BF1-2D95-C176CA3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0D553-5A26-000E-8CCF-841D9433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3CA61-A024-CEC1-FB88-CDA47BE9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F208-8D0E-40BB-9CD8-56E6B21752F6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13D26-6A2B-CEAA-C6C2-25F79FEC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43A5F-5692-F97C-03AC-EF708273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8829-D8CE-4488-8666-60A3E9DE1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54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6C78-BB8D-6F22-0E5C-351B8D1A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85D2B-F6FC-8D18-7279-3C12FBECB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A49E3-D92F-70A8-DD33-C33F8E09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F208-8D0E-40BB-9CD8-56E6B21752F6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A83E9-6712-83B4-4754-A1B5BB7B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52689-5582-4443-E04A-7D89CDE4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8829-D8CE-4488-8666-60A3E9DE1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14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9D89-6FE9-7A98-2137-C89A64B9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8C526-E326-5520-1FB4-CE3112E1E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ACF10-CEC1-D9A8-898A-FE937D5F6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F3B88-00FB-E174-933C-66D7A572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F208-8D0E-40BB-9CD8-56E6B21752F6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282D3-7C68-7E56-CB61-EFE1548A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DA761-2D1D-60E8-DD36-ABA2E443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8829-D8CE-4488-8666-60A3E9DE1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06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4E2D-6DD7-8201-5B16-D7F06E0E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88170-49B3-21FE-0AF2-5E2F679FB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8345F-2FF2-D031-AEC6-FAEAC4C04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86724-B0C1-8C13-CC26-B7AA502CE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571DC-F7E2-D422-93BA-F1C4F3562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253CF-75BB-D824-4350-BA42CA62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F208-8D0E-40BB-9CD8-56E6B21752F6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BC3EAE-3C74-4B13-665B-01D1E33B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9F385-6E58-0ADB-2A78-D631B123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8829-D8CE-4488-8666-60A3E9DE1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37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72E-81BD-D088-F262-30810721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A98A1-9369-4890-2D07-C3273C6D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F208-8D0E-40BB-9CD8-56E6B21752F6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34C5E-759A-53A9-CE37-DA70BC58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736CD-25F0-775C-E108-1C2DFD43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8829-D8CE-4488-8666-60A3E9DE1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16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ECB38-2E71-452E-54D7-2A512A3C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F208-8D0E-40BB-9CD8-56E6B21752F6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44AB3-2561-E7DC-3D52-B52DE0F5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0EA35-CD45-DC4D-5AEC-F17BC0D9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8829-D8CE-4488-8666-60A3E9DE1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9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93F4-A8CC-E9F6-00EE-C731A47D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1A903-EB60-4A95-B1A2-D56896F77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7A9F8-03EE-9BAC-4D92-C4EF0774C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07563-6207-2FC1-AD20-2A0D919D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F208-8D0E-40BB-9CD8-56E6B21752F6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A8E37-0DD9-5244-B10D-E681A373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77945-9267-D9F0-A320-BC918263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8829-D8CE-4488-8666-60A3E9DE1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04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8A89-DA49-16F2-9EC7-0812B8BE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034BE-65FB-EDAA-4D90-B8F5F5BE6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77782-F296-8FAF-7742-1C8149A2B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45B5F-F824-7C1D-BF65-7328A8F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F208-8D0E-40BB-9CD8-56E6B21752F6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4BEC9-7199-106A-B787-9EC7F1D8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6F454-9274-AE2A-2858-0A0B6FA6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8829-D8CE-4488-8666-60A3E9DE1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2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04EA1-763F-1EA0-A6A1-08304F5C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574"/>
            <a:ext cx="10515600" cy="733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F3C92-0555-9E32-9ECA-75393E800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75117"/>
            <a:ext cx="10515600" cy="4701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7565-17B3-8973-EA4F-D11AC0CDA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5F208-8D0E-40BB-9CD8-56E6B21752F6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17CE5-219F-79AE-DD8C-48A7BE499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AD404-4A05-C24F-1F8F-2B1DF88B8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88829-D8CE-4488-8666-60A3E9DE10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A8CF2A-EB06-88A7-5E96-5BE4DA128A7D}"/>
              </a:ext>
            </a:extLst>
          </p:cNvPr>
          <p:cNvSpPr/>
          <p:nvPr userDrawn="1"/>
        </p:nvSpPr>
        <p:spPr>
          <a:xfrm>
            <a:off x="0" y="0"/>
            <a:ext cx="12192000" cy="448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87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7168E-F336-840D-4FAD-28BDC489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460" y="1475117"/>
            <a:ext cx="9403080" cy="47018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400" dirty="0"/>
              <a:t>Please wait to view these slides until after the in-person session, unless you need them for accessibility reasons etc.</a:t>
            </a:r>
          </a:p>
        </p:txBody>
      </p:sp>
    </p:spTree>
    <p:extLst>
      <p:ext uri="{BB962C8B-B14F-4D97-AF65-F5344CB8AC3E}">
        <p14:creationId xmlns:p14="http://schemas.microsoft.com/office/powerpoint/2010/main" val="155295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F41A-D3ED-0086-3BA1-E6386941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Host removal: alignment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65E39B-7B55-A2B8-01E5-C8C9444554FE}"/>
              </a:ext>
            </a:extLst>
          </p:cNvPr>
          <p:cNvSpPr/>
          <p:nvPr/>
        </p:nvSpPr>
        <p:spPr>
          <a:xfrm>
            <a:off x="921589" y="3726615"/>
            <a:ext cx="10515600" cy="2329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186B03-96A4-2AA7-61AF-92F7522917C5}"/>
              </a:ext>
            </a:extLst>
          </p:cNvPr>
          <p:cNvSpPr/>
          <p:nvPr/>
        </p:nvSpPr>
        <p:spPr>
          <a:xfrm>
            <a:off x="1427672" y="3387309"/>
            <a:ext cx="769189" cy="2329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7C17FD-CB28-4816-73EC-7CDA478AF0C9}"/>
              </a:ext>
            </a:extLst>
          </p:cNvPr>
          <p:cNvSpPr/>
          <p:nvPr/>
        </p:nvSpPr>
        <p:spPr>
          <a:xfrm>
            <a:off x="3417498" y="3387309"/>
            <a:ext cx="769189" cy="2329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EED59-23C6-A409-D5DE-1762B3681802}"/>
              </a:ext>
            </a:extLst>
          </p:cNvPr>
          <p:cNvSpPr/>
          <p:nvPr/>
        </p:nvSpPr>
        <p:spPr>
          <a:xfrm>
            <a:off x="4755310" y="3387309"/>
            <a:ext cx="769189" cy="2329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767EC-E214-E0DB-F95F-2F13ACFEC7E3}"/>
              </a:ext>
            </a:extLst>
          </p:cNvPr>
          <p:cNvSpPr/>
          <p:nvPr/>
        </p:nvSpPr>
        <p:spPr>
          <a:xfrm>
            <a:off x="7124698" y="3387309"/>
            <a:ext cx="769189" cy="2329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B4326-48B6-BD33-22B8-6C126730C377}"/>
              </a:ext>
            </a:extLst>
          </p:cNvPr>
          <p:cNvSpPr txBox="1"/>
          <p:nvPr/>
        </p:nvSpPr>
        <p:spPr>
          <a:xfrm>
            <a:off x="838200" y="4026934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Human genome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F1BAED-1AC9-DDBE-BBD5-EA28276CC30A}"/>
              </a:ext>
            </a:extLst>
          </p:cNvPr>
          <p:cNvSpPr txBox="1"/>
          <p:nvPr/>
        </p:nvSpPr>
        <p:spPr>
          <a:xfrm>
            <a:off x="838200" y="2878679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Sequencing reads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107CC4-AEE7-F1C4-2624-11D41119E33B}"/>
              </a:ext>
            </a:extLst>
          </p:cNvPr>
          <p:cNvSpPr txBox="1"/>
          <p:nvPr/>
        </p:nvSpPr>
        <p:spPr>
          <a:xfrm>
            <a:off x="581891" y="5419898"/>
            <a:ext cx="10041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Preliminary round with a quick classifier also an option</a:t>
            </a:r>
          </a:p>
        </p:txBody>
      </p:sp>
    </p:spTree>
    <p:extLst>
      <p:ext uri="{BB962C8B-B14F-4D97-AF65-F5344CB8AC3E}">
        <p14:creationId xmlns:p14="http://schemas.microsoft.com/office/powerpoint/2010/main" val="358436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04569-D7A2-6BF5-FCEA-34D40933B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0252-B79C-3688-5DDD-2575C445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Protocol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A9D55-B9D8-71A1-2A9A-2E189033AD9E}"/>
              </a:ext>
            </a:extLst>
          </p:cNvPr>
          <p:cNvSpPr txBox="1"/>
          <p:nvPr/>
        </p:nvSpPr>
        <p:spPr>
          <a:xfrm>
            <a:off x="842513" y="1851969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Sample collection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DA6F1-7E4C-A27D-15E7-CE2A1B78BD4A}"/>
              </a:ext>
            </a:extLst>
          </p:cNvPr>
          <p:cNvSpPr txBox="1"/>
          <p:nvPr/>
        </p:nvSpPr>
        <p:spPr>
          <a:xfrm>
            <a:off x="923745" y="2723512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DNA/RNA extraction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B705AB-3F01-8A93-76BE-36899CD62565}"/>
              </a:ext>
            </a:extLst>
          </p:cNvPr>
          <p:cNvSpPr txBox="1"/>
          <p:nvPr/>
        </p:nvSpPr>
        <p:spPr>
          <a:xfrm>
            <a:off x="6731480" y="3527069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C00000"/>
                </a:solidFill>
              </a:rPr>
              <a:t>Assembly (optional)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2D440B-C884-3E51-771E-EB58FF6D78B5}"/>
              </a:ext>
            </a:extLst>
          </p:cNvPr>
          <p:cNvSpPr txBox="1"/>
          <p:nvPr/>
        </p:nvSpPr>
        <p:spPr>
          <a:xfrm>
            <a:off x="6690505" y="2650148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C00000"/>
                </a:solidFill>
              </a:rPr>
              <a:t>Host removal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865C9-BBD5-4047-600D-C97D27590662}"/>
              </a:ext>
            </a:extLst>
          </p:cNvPr>
          <p:cNvSpPr txBox="1"/>
          <p:nvPr/>
        </p:nvSpPr>
        <p:spPr>
          <a:xfrm>
            <a:off x="6731480" y="1851969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C00000"/>
                </a:solidFill>
              </a:rPr>
              <a:t>QC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B94D0-7C5B-7D88-2707-C830BDE4F063}"/>
              </a:ext>
            </a:extLst>
          </p:cNvPr>
          <p:cNvSpPr txBox="1"/>
          <p:nvPr/>
        </p:nvSpPr>
        <p:spPr>
          <a:xfrm>
            <a:off x="838200" y="5099787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Sequencing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55F34-A0B3-E8B4-0862-26F7A56169E8}"/>
              </a:ext>
            </a:extLst>
          </p:cNvPr>
          <p:cNvSpPr txBox="1"/>
          <p:nvPr/>
        </p:nvSpPr>
        <p:spPr>
          <a:xfrm>
            <a:off x="838200" y="4325248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Library prep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24C52-97DF-02B5-2016-19F3A9A3D938}"/>
              </a:ext>
            </a:extLst>
          </p:cNvPr>
          <p:cNvSpPr txBox="1"/>
          <p:nvPr/>
        </p:nvSpPr>
        <p:spPr>
          <a:xfrm>
            <a:off x="887801" y="3546103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Host removal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389A937-5F27-41E3-859A-592255476EB5}"/>
              </a:ext>
            </a:extLst>
          </p:cNvPr>
          <p:cNvSpPr/>
          <p:nvPr/>
        </p:nvSpPr>
        <p:spPr>
          <a:xfrm>
            <a:off x="2648310" y="2369985"/>
            <a:ext cx="103516" cy="32182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1D407B1-8195-A921-352C-CD0FCEAE2B4D}"/>
              </a:ext>
            </a:extLst>
          </p:cNvPr>
          <p:cNvSpPr/>
          <p:nvPr/>
        </p:nvSpPr>
        <p:spPr>
          <a:xfrm>
            <a:off x="2628180" y="4056480"/>
            <a:ext cx="103516" cy="32182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ADD147A-A009-6322-995E-544141D219CF}"/>
              </a:ext>
            </a:extLst>
          </p:cNvPr>
          <p:cNvSpPr/>
          <p:nvPr/>
        </p:nvSpPr>
        <p:spPr>
          <a:xfrm>
            <a:off x="8544465" y="2374411"/>
            <a:ext cx="103516" cy="32182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6702123-67DE-3CF9-2623-B96A67FFCF5C}"/>
              </a:ext>
            </a:extLst>
          </p:cNvPr>
          <p:cNvSpPr/>
          <p:nvPr/>
        </p:nvSpPr>
        <p:spPr>
          <a:xfrm>
            <a:off x="2656933" y="4848468"/>
            <a:ext cx="103516" cy="32182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E94640DC-42B2-CBDC-B8FA-1E223A56C966}"/>
              </a:ext>
            </a:extLst>
          </p:cNvPr>
          <p:cNvSpPr/>
          <p:nvPr/>
        </p:nvSpPr>
        <p:spPr>
          <a:xfrm>
            <a:off x="8525776" y="3197908"/>
            <a:ext cx="103516" cy="32182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3FE738F-11DC-9716-E50C-9564115E5C99}"/>
              </a:ext>
            </a:extLst>
          </p:cNvPr>
          <p:cNvSpPr/>
          <p:nvPr/>
        </p:nvSpPr>
        <p:spPr>
          <a:xfrm>
            <a:off x="2639683" y="3292898"/>
            <a:ext cx="103516" cy="32182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319C58C-4273-46C7-50E4-11EF9A5CD345}"/>
              </a:ext>
            </a:extLst>
          </p:cNvPr>
          <p:cNvCxnSpPr>
            <a:cxnSpLocks/>
          </p:cNvCxnSpPr>
          <p:nvPr/>
        </p:nvCxnSpPr>
        <p:spPr>
          <a:xfrm flipV="1">
            <a:off x="3907767" y="2113579"/>
            <a:ext cx="3398807" cy="3247818"/>
          </a:xfrm>
          <a:prstGeom prst="bentConnector3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19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3051-AAF5-E594-7756-FCB5E4F5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Assembly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19B51A-3017-4DCE-069F-0F3E48C433C9}"/>
              </a:ext>
            </a:extLst>
          </p:cNvPr>
          <p:cNvSpPr/>
          <p:nvPr/>
        </p:nvSpPr>
        <p:spPr>
          <a:xfrm>
            <a:off x="2678499" y="1636158"/>
            <a:ext cx="769189" cy="2329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1055AD-37D1-A9DA-8EA0-11A564F85EA2}"/>
              </a:ext>
            </a:extLst>
          </p:cNvPr>
          <p:cNvSpPr/>
          <p:nvPr/>
        </p:nvSpPr>
        <p:spPr>
          <a:xfrm>
            <a:off x="5291224" y="2230182"/>
            <a:ext cx="769189" cy="2329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ABAA04-38E1-DB19-A8A5-9184DCBC384F}"/>
              </a:ext>
            </a:extLst>
          </p:cNvPr>
          <p:cNvSpPr/>
          <p:nvPr/>
        </p:nvSpPr>
        <p:spPr>
          <a:xfrm>
            <a:off x="5962287" y="1525451"/>
            <a:ext cx="769189" cy="2329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659DA2-8B01-CA98-1A22-9E6B13E2A454}"/>
              </a:ext>
            </a:extLst>
          </p:cNvPr>
          <p:cNvSpPr/>
          <p:nvPr/>
        </p:nvSpPr>
        <p:spPr>
          <a:xfrm>
            <a:off x="3876131" y="2096605"/>
            <a:ext cx="769189" cy="2329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DCD78D-26D8-9513-977A-644D512B80F7}"/>
              </a:ext>
            </a:extLst>
          </p:cNvPr>
          <p:cNvSpPr/>
          <p:nvPr/>
        </p:nvSpPr>
        <p:spPr>
          <a:xfrm>
            <a:off x="8775933" y="2412016"/>
            <a:ext cx="769189" cy="2329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E6A955-D5A3-C5C9-8AB2-D8C9AEABEA6A}"/>
              </a:ext>
            </a:extLst>
          </p:cNvPr>
          <p:cNvSpPr/>
          <p:nvPr/>
        </p:nvSpPr>
        <p:spPr>
          <a:xfrm>
            <a:off x="3518495" y="2803596"/>
            <a:ext cx="769189" cy="2329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33DF7B-B170-2677-B73C-944776C8D1B9}"/>
              </a:ext>
            </a:extLst>
          </p:cNvPr>
          <p:cNvSpPr/>
          <p:nvPr/>
        </p:nvSpPr>
        <p:spPr>
          <a:xfrm>
            <a:off x="7658995" y="2155508"/>
            <a:ext cx="769189" cy="2329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166418-E56B-BEDA-EF82-E5AA0305BCB5}"/>
              </a:ext>
            </a:extLst>
          </p:cNvPr>
          <p:cNvSpPr/>
          <p:nvPr/>
        </p:nvSpPr>
        <p:spPr>
          <a:xfrm>
            <a:off x="2585045" y="2177095"/>
            <a:ext cx="769189" cy="232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73F698-219C-6644-98D7-F529B8BCFC4E}"/>
              </a:ext>
            </a:extLst>
          </p:cNvPr>
          <p:cNvSpPr/>
          <p:nvPr/>
        </p:nvSpPr>
        <p:spPr>
          <a:xfrm>
            <a:off x="5075204" y="1869070"/>
            <a:ext cx="769189" cy="232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C56B42-D443-A89A-D8F2-C8A39248887F}"/>
              </a:ext>
            </a:extLst>
          </p:cNvPr>
          <p:cNvSpPr/>
          <p:nvPr/>
        </p:nvSpPr>
        <p:spPr>
          <a:xfrm>
            <a:off x="6675942" y="2333536"/>
            <a:ext cx="769189" cy="232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68B93E-86F7-DF1A-6E86-923518D2F62D}"/>
              </a:ext>
            </a:extLst>
          </p:cNvPr>
          <p:cNvSpPr/>
          <p:nvPr/>
        </p:nvSpPr>
        <p:spPr>
          <a:xfrm>
            <a:off x="7332447" y="1710823"/>
            <a:ext cx="769189" cy="232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795D1E-5CBB-F978-DF77-83FCE77DFCA2}"/>
              </a:ext>
            </a:extLst>
          </p:cNvPr>
          <p:cNvSpPr/>
          <p:nvPr/>
        </p:nvSpPr>
        <p:spPr>
          <a:xfrm>
            <a:off x="8689493" y="2025033"/>
            <a:ext cx="769189" cy="232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94FF93-4498-6505-684F-A00074E74315}"/>
              </a:ext>
            </a:extLst>
          </p:cNvPr>
          <p:cNvSpPr/>
          <p:nvPr/>
        </p:nvSpPr>
        <p:spPr>
          <a:xfrm>
            <a:off x="5183752" y="2695634"/>
            <a:ext cx="769189" cy="232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51050C-2B52-D133-D276-81295301EC3A}"/>
              </a:ext>
            </a:extLst>
          </p:cNvPr>
          <p:cNvSpPr/>
          <p:nvPr/>
        </p:nvSpPr>
        <p:spPr>
          <a:xfrm>
            <a:off x="6321722" y="1943514"/>
            <a:ext cx="769189" cy="232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BE2032-3060-A640-0EC7-111D66E225AA}"/>
              </a:ext>
            </a:extLst>
          </p:cNvPr>
          <p:cNvSpPr/>
          <p:nvPr/>
        </p:nvSpPr>
        <p:spPr>
          <a:xfrm>
            <a:off x="2508485" y="2687140"/>
            <a:ext cx="769189" cy="232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DF823D-B0B5-75CA-CA2E-D149155F7D96}"/>
              </a:ext>
            </a:extLst>
          </p:cNvPr>
          <p:cNvSpPr/>
          <p:nvPr/>
        </p:nvSpPr>
        <p:spPr>
          <a:xfrm>
            <a:off x="4308171" y="2456595"/>
            <a:ext cx="769189" cy="232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1B0148-5BE1-D28D-2ED1-083DB391B4A3}"/>
              </a:ext>
            </a:extLst>
          </p:cNvPr>
          <p:cNvSpPr/>
          <p:nvPr/>
        </p:nvSpPr>
        <p:spPr>
          <a:xfrm>
            <a:off x="8427465" y="1550952"/>
            <a:ext cx="769189" cy="232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CB7183-4F3B-764E-8F27-45F06B90B0C9}"/>
              </a:ext>
            </a:extLst>
          </p:cNvPr>
          <p:cNvSpPr/>
          <p:nvPr/>
        </p:nvSpPr>
        <p:spPr>
          <a:xfrm>
            <a:off x="6366827" y="2698139"/>
            <a:ext cx="769189" cy="232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4C30C3-4A12-D999-C777-D581645D69E4}"/>
              </a:ext>
            </a:extLst>
          </p:cNvPr>
          <p:cNvSpPr/>
          <p:nvPr/>
        </p:nvSpPr>
        <p:spPr>
          <a:xfrm>
            <a:off x="3923577" y="1555651"/>
            <a:ext cx="769189" cy="232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879FC6-038A-B089-092C-3F3EEFE381EB}"/>
              </a:ext>
            </a:extLst>
          </p:cNvPr>
          <p:cNvSpPr/>
          <p:nvPr/>
        </p:nvSpPr>
        <p:spPr>
          <a:xfrm>
            <a:off x="7623950" y="2666424"/>
            <a:ext cx="769189" cy="232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90AFC5-9EC5-1387-75FB-7B46D84A8EA0}"/>
              </a:ext>
            </a:extLst>
          </p:cNvPr>
          <p:cNvSpPr/>
          <p:nvPr/>
        </p:nvSpPr>
        <p:spPr>
          <a:xfrm>
            <a:off x="1102742" y="4669789"/>
            <a:ext cx="2681377" cy="232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1D8B9D-C20E-10BB-B42A-BD4ABF1BC802}"/>
              </a:ext>
            </a:extLst>
          </p:cNvPr>
          <p:cNvSpPr/>
          <p:nvPr/>
        </p:nvSpPr>
        <p:spPr>
          <a:xfrm>
            <a:off x="3014930" y="3764757"/>
            <a:ext cx="769189" cy="232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A6B5F0-5816-FF8D-B669-5ABBFACD5AD3}"/>
              </a:ext>
            </a:extLst>
          </p:cNvPr>
          <p:cNvSpPr/>
          <p:nvPr/>
        </p:nvSpPr>
        <p:spPr>
          <a:xfrm>
            <a:off x="2393829" y="4065233"/>
            <a:ext cx="769189" cy="232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1CE27C-1A67-1574-9E76-BFB832F9F831}"/>
              </a:ext>
            </a:extLst>
          </p:cNvPr>
          <p:cNvSpPr/>
          <p:nvPr/>
        </p:nvSpPr>
        <p:spPr>
          <a:xfrm>
            <a:off x="1726720" y="3774812"/>
            <a:ext cx="769189" cy="232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476FE3-CFAB-0D7E-5E4A-D7F57E2AD34C}"/>
              </a:ext>
            </a:extLst>
          </p:cNvPr>
          <p:cNvSpPr/>
          <p:nvPr/>
        </p:nvSpPr>
        <p:spPr>
          <a:xfrm>
            <a:off x="1109931" y="4065233"/>
            <a:ext cx="769189" cy="232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1850CB-3445-00AC-ECB2-48AF812D414A}"/>
              </a:ext>
            </a:extLst>
          </p:cNvPr>
          <p:cNvSpPr/>
          <p:nvPr/>
        </p:nvSpPr>
        <p:spPr>
          <a:xfrm>
            <a:off x="8487666" y="4635961"/>
            <a:ext cx="2681377" cy="2329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9D34F9-EBD8-3A99-5458-EE864CC9D2F0}"/>
              </a:ext>
            </a:extLst>
          </p:cNvPr>
          <p:cNvSpPr/>
          <p:nvPr/>
        </p:nvSpPr>
        <p:spPr>
          <a:xfrm>
            <a:off x="10399854" y="3730929"/>
            <a:ext cx="769189" cy="2329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BBFD90-5EB3-EA58-AE17-56132A27AF97}"/>
              </a:ext>
            </a:extLst>
          </p:cNvPr>
          <p:cNvSpPr/>
          <p:nvPr/>
        </p:nvSpPr>
        <p:spPr>
          <a:xfrm>
            <a:off x="9778753" y="4031405"/>
            <a:ext cx="769189" cy="2329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EF735F-12FF-2292-A24D-C4BFFF5A6F5D}"/>
              </a:ext>
            </a:extLst>
          </p:cNvPr>
          <p:cNvSpPr/>
          <p:nvPr/>
        </p:nvSpPr>
        <p:spPr>
          <a:xfrm>
            <a:off x="9111644" y="3740984"/>
            <a:ext cx="769189" cy="2329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7CC9F5-D301-3324-9FC6-CD2948A22435}"/>
              </a:ext>
            </a:extLst>
          </p:cNvPr>
          <p:cNvSpPr/>
          <p:nvPr/>
        </p:nvSpPr>
        <p:spPr>
          <a:xfrm>
            <a:off x="8494855" y="4031405"/>
            <a:ext cx="769189" cy="2329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8C9207-9516-CC31-B9A8-AF714FE9C5C7}"/>
              </a:ext>
            </a:extLst>
          </p:cNvPr>
          <p:cNvSpPr/>
          <p:nvPr/>
        </p:nvSpPr>
        <p:spPr>
          <a:xfrm>
            <a:off x="4709302" y="4669789"/>
            <a:ext cx="2681377" cy="232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FDE047-C3D5-CDDA-FD95-916CCF3339F8}"/>
              </a:ext>
            </a:extLst>
          </p:cNvPr>
          <p:cNvSpPr/>
          <p:nvPr/>
        </p:nvSpPr>
        <p:spPr>
          <a:xfrm>
            <a:off x="6143804" y="3786150"/>
            <a:ext cx="769189" cy="232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23AD84-1C0F-7CB9-AAD1-A8D3B433C07B}"/>
              </a:ext>
            </a:extLst>
          </p:cNvPr>
          <p:cNvSpPr/>
          <p:nvPr/>
        </p:nvSpPr>
        <p:spPr>
          <a:xfrm>
            <a:off x="6621490" y="4087881"/>
            <a:ext cx="769189" cy="232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E72FE9-D31A-5F8E-FA19-77687C85E957}"/>
              </a:ext>
            </a:extLst>
          </p:cNvPr>
          <p:cNvSpPr/>
          <p:nvPr/>
        </p:nvSpPr>
        <p:spPr>
          <a:xfrm>
            <a:off x="4704990" y="3773383"/>
            <a:ext cx="769189" cy="232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EDB07C-CA64-2209-1B69-6CD2DDE0BC2A}"/>
              </a:ext>
            </a:extLst>
          </p:cNvPr>
          <p:cNvSpPr/>
          <p:nvPr/>
        </p:nvSpPr>
        <p:spPr>
          <a:xfrm>
            <a:off x="5392948" y="4090972"/>
            <a:ext cx="769189" cy="232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862142-C252-3895-E0CF-851B5EAA1091}"/>
              </a:ext>
            </a:extLst>
          </p:cNvPr>
          <p:cNvSpPr/>
          <p:nvPr/>
        </p:nvSpPr>
        <p:spPr>
          <a:xfrm>
            <a:off x="474453" y="6054681"/>
            <a:ext cx="3487943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EBBADF3-66E4-97DB-65D0-D573110AAB13}"/>
              </a:ext>
            </a:extLst>
          </p:cNvPr>
          <p:cNvSpPr/>
          <p:nvPr/>
        </p:nvSpPr>
        <p:spPr>
          <a:xfrm>
            <a:off x="474453" y="5978204"/>
            <a:ext cx="905773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E99BC6-7551-A3F9-D2F4-3787F5932200}"/>
              </a:ext>
            </a:extLst>
          </p:cNvPr>
          <p:cNvSpPr/>
          <p:nvPr/>
        </p:nvSpPr>
        <p:spPr>
          <a:xfrm>
            <a:off x="1434141" y="5978203"/>
            <a:ext cx="1477273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4EF832-85C7-369E-0CB8-F13E82214C21}"/>
              </a:ext>
            </a:extLst>
          </p:cNvPr>
          <p:cNvSpPr/>
          <p:nvPr/>
        </p:nvSpPr>
        <p:spPr>
          <a:xfrm>
            <a:off x="3056623" y="5978202"/>
            <a:ext cx="905773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D8ED7DA-D674-B38A-197E-026933057483}"/>
              </a:ext>
            </a:extLst>
          </p:cNvPr>
          <p:cNvSpPr/>
          <p:nvPr/>
        </p:nvSpPr>
        <p:spPr>
          <a:xfrm>
            <a:off x="4296316" y="6034082"/>
            <a:ext cx="3487943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92D4D3-0698-75D5-B793-81DDB4DA413F}"/>
              </a:ext>
            </a:extLst>
          </p:cNvPr>
          <p:cNvSpPr/>
          <p:nvPr/>
        </p:nvSpPr>
        <p:spPr>
          <a:xfrm>
            <a:off x="4296316" y="5957605"/>
            <a:ext cx="1444561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9CB53AD-4727-E115-EBC5-930016210833}"/>
              </a:ext>
            </a:extLst>
          </p:cNvPr>
          <p:cNvSpPr/>
          <p:nvPr/>
        </p:nvSpPr>
        <p:spPr>
          <a:xfrm>
            <a:off x="5956897" y="5948672"/>
            <a:ext cx="776380" cy="546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D63D7D9-0F3A-134B-8028-ADFC3F477291}"/>
              </a:ext>
            </a:extLst>
          </p:cNvPr>
          <p:cNvSpPr/>
          <p:nvPr/>
        </p:nvSpPr>
        <p:spPr>
          <a:xfrm>
            <a:off x="6878486" y="5957603"/>
            <a:ext cx="905773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5B3531-02EB-1005-5CD4-95FAB32B50A7}"/>
              </a:ext>
            </a:extLst>
          </p:cNvPr>
          <p:cNvSpPr/>
          <p:nvPr/>
        </p:nvSpPr>
        <p:spPr>
          <a:xfrm>
            <a:off x="8229604" y="6045749"/>
            <a:ext cx="3487943" cy="546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56BF79-5AE0-1344-5D50-2ADB40007529}"/>
              </a:ext>
            </a:extLst>
          </p:cNvPr>
          <p:cNvSpPr/>
          <p:nvPr/>
        </p:nvSpPr>
        <p:spPr>
          <a:xfrm>
            <a:off x="8229604" y="5969272"/>
            <a:ext cx="905773" cy="546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8F071F-D6EE-B31D-DF65-E2F9ADE510FD}"/>
              </a:ext>
            </a:extLst>
          </p:cNvPr>
          <p:cNvSpPr/>
          <p:nvPr/>
        </p:nvSpPr>
        <p:spPr>
          <a:xfrm>
            <a:off x="10266168" y="5957603"/>
            <a:ext cx="776380" cy="663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FB4A13-BE9A-F5D7-A506-48D0A6DDCCCF}"/>
              </a:ext>
            </a:extLst>
          </p:cNvPr>
          <p:cNvSpPr/>
          <p:nvPr/>
        </p:nvSpPr>
        <p:spPr>
          <a:xfrm>
            <a:off x="11136702" y="5969270"/>
            <a:ext cx="580845" cy="546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871A60-61BA-0DE9-BA59-77D77A07EFB7}"/>
              </a:ext>
            </a:extLst>
          </p:cNvPr>
          <p:cNvSpPr/>
          <p:nvPr/>
        </p:nvSpPr>
        <p:spPr>
          <a:xfrm>
            <a:off x="9229530" y="5969575"/>
            <a:ext cx="942483" cy="546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E1C3E9-3ABD-13D2-43D0-FA40B502D3D8}"/>
              </a:ext>
            </a:extLst>
          </p:cNvPr>
          <p:cNvSpPr txBox="1"/>
          <p:nvPr/>
        </p:nvSpPr>
        <p:spPr>
          <a:xfrm>
            <a:off x="908643" y="1952703"/>
            <a:ext cx="185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Reads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2900C8-5CF5-8126-92C9-B3D23E34FAA9}"/>
              </a:ext>
            </a:extLst>
          </p:cNvPr>
          <p:cNvSpPr txBox="1"/>
          <p:nvPr/>
        </p:nvSpPr>
        <p:spPr>
          <a:xfrm>
            <a:off x="154823" y="3778529"/>
            <a:ext cx="185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Reads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F5D989-ED24-D28E-36C3-D550A34B5A1D}"/>
              </a:ext>
            </a:extLst>
          </p:cNvPr>
          <p:cNvSpPr txBox="1"/>
          <p:nvPr/>
        </p:nvSpPr>
        <p:spPr>
          <a:xfrm>
            <a:off x="73324" y="4584849"/>
            <a:ext cx="185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Contigs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D42577-130A-8CD3-79A0-422699609974}"/>
              </a:ext>
            </a:extLst>
          </p:cNvPr>
          <p:cNvSpPr txBox="1"/>
          <p:nvPr/>
        </p:nvSpPr>
        <p:spPr>
          <a:xfrm>
            <a:off x="80513" y="5498455"/>
            <a:ext cx="185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Contigs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64564A-CA5E-5E63-FE41-6F9670718572}"/>
              </a:ext>
            </a:extLst>
          </p:cNvPr>
          <p:cNvSpPr txBox="1"/>
          <p:nvPr/>
        </p:nvSpPr>
        <p:spPr>
          <a:xfrm>
            <a:off x="80513" y="6202565"/>
            <a:ext cx="185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Assemblies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422BEB3C-D1CC-0257-BB86-FDE234A03154}"/>
              </a:ext>
            </a:extLst>
          </p:cNvPr>
          <p:cNvSpPr/>
          <p:nvPr/>
        </p:nvSpPr>
        <p:spPr>
          <a:xfrm>
            <a:off x="5568346" y="3209026"/>
            <a:ext cx="211351" cy="23291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E8589613-D955-F9FB-BF05-D1B7D6425DF6}"/>
              </a:ext>
            </a:extLst>
          </p:cNvPr>
          <p:cNvSpPr/>
          <p:nvPr/>
        </p:nvSpPr>
        <p:spPr>
          <a:xfrm>
            <a:off x="5566191" y="5276792"/>
            <a:ext cx="211351" cy="23291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1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3EEA7-F898-78C8-5F89-4BC12D958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0185-3A3F-6AA3-C986-0E68F408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Protocol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B7A5-A326-87AE-EE9F-2E879E62E10B}"/>
              </a:ext>
            </a:extLst>
          </p:cNvPr>
          <p:cNvSpPr txBox="1"/>
          <p:nvPr/>
        </p:nvSpPr>
        <p:spPr>
          <a:xfrm>
            <a:off x="842513" y="1851969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Sample collection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9F3C4-0B88-1A0E-3EEF-4CA8DC8022EA}"/>
              </a:ext>
            </a:extLst>
          </p:cNvPr>
          <p:cNvSpPr txBox="1"/>
          <p:nvPr/>
        </p:nvSpPr>
        <p:spPr>
          <a:xfrm>
            <a:off x="923745" y="2723512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DNA/RNA extraction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E5820-96E6-0DCC-9DD4-146D32DE8B59}"/>
              </a:ext>
            </a:extLst>
          </p:cNvPr>
          <p:cNvSpPr txBox="1"/>
          <p:nvPr/>
        </p:nvSpPr>
        <p:spPr>
          <a:xfrm>
            <a:off x="6731480" y="3527069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C00000"/>
                </a:solidFill>
              </a:rPr>
              <a:t>Assembly (optional)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F16C3-18C1-C9EF-80E6-6F5C65A0908B}"/>
              </a:ext>
            </a:extLst>
          </p:cNvPr>
          <p:cNvSpPr txBox="1"/>
          <p:nvPr/>
        </p:nvSpPr>
        <p:spPr>
          <a:xfrm>
            <a:off x="6690505" y="2650148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C00000"/>
                </a:solidFill>
              </a:rPr>
              <a:t>Host removal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577A7-2507-8C6A-C0DB-48C4F58DD9E8}"/>
              </a:ext>
            </a:extLst>
          </p:cNvPr>
          <p:cNvSpPr txBox="1"/>
          <p:nvPr/>
        </p:nvSpPr>
        <p:spPr>
          <a:xfrm>
            <a:off x="6731480" y="1851969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C00000"/>
                </a:solidFill>
              </a:rPr>
              <a:t>QC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53972-CBF6-B57F-C8EE-92B50E4751FA}"/>
              </a:ext>
            </a:extLst>
          </p:cNvPr>
          <p:cNvSpPr txBox="1"/>
          <p:nvPr/>
        </p:nvSpPr>
        <p:spPr>
          <a:xfrm>
            <a:off x="838200" y="5099787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Sequencing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70D2C4-8F49-0BD4-F493-ABAB640F24E8}"/>
              </a:ext>
            </a:extLst>
          </p:cNvPr>
          <p:cNvSpPr txBox="1"/>
          <p:nvPr/>
        </p:nvSpPr>
        <p:spPr>
          <a:xfrm>
            <a:off x="838200" y="4325248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Library prep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65379D-45F4-EEE0-9843-8E71E31D4F89}"/>
              </a:ext>
            </a:extLst>
          </p:cNvPr>
          <p:cNvSpPr txBox="1"/>
          <p:nvPr/>
        </p:nvSpPr>
        <p:spPr>
          <a:xfrm>
            <a:off x="887801" y="3546103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Host removal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09E31C-2AF8-FA22-AE0D-DF8B47D93396}"/>
              </a:ext>
            </a:extLst>
          </p:cNvPr>
          <p:cNvSpPr txBox="1"/>
          <p:nvPr/>
        </p:nvSpPr>
        <p:spPr>
          <a:xfrm>
            <a:off x="6819900" y="4325248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C00000"/>
                </a:solidFill>
              </a:rPr>
              <a:t>Classification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29A10A3-DE5B-3E1B-F3FE-BEE881136B02}"/>
              </a:ext>
            </a:extLst>
          </p:cNvPr>
          <p:cNvSpPr/>
          <p:nvPr/>
        </p:nvSpPr>
        <p:spPr>
          <a:xfrm>
            <a:off x="2648310" y="2369985"/>
            <a:ext cx="103516" cy="32182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FD526AB-F023-EB37-9B42-26FE3F36C790}"/>
              </a:ext>
            </a:extLst>
          </p:cNvPr>
          <p:cNvSpPr/>
          <p:nvPr/>
        </p:nvSpPr>
        <p:spPr>
          <a:xfrm>
            <a:off x="2628180" y="4056480"/>
            <a:ext cx="103516" cy="32182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0907A4B-8B92-5A65-4223-EFD548435B20}"/>
              </a:ext>
            </a:extLst>
          </p:cNvPr>
          <p:cNvSpPr/>
          <p:nvPr/>
        </p:nvSpPr>
        <p:spPr>
          <a:xfrm>
            <a:off x="8544465" y="2374411"/>
            <a:ext cx="103516" cy="32182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0ED6F81-ACB5-8AEF-514E-5828838D00D5}"/>
              </a:ext>
            </a:extLst>
          </p:cNvPr>
          <p:cNvSpPr/>
          <p:nvPr/>
        </p:nvSpPr>
        <p:spPr>
          <a:xfrm>
            <a:off x="2656933" y="4848468"/>
            <a:ext cx="103516" cy="32182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4C6267B-316C-D24F-414C-38D8E45EB9C8}"/>
              </a:ext>
            </a:extLst>
          </p:cNvPr>
          <p:cNvSpPr/>
          <p:nvPr/>
        </p:nvSpPr>
        <p:spPr>
          <a:xfrm>
            <a:off x="8525776" y="3197908"/>
            <a:ext cx="103516" cy="32182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84029CD-FE35-BB3D-0D13-A9F34FCE970C}"/>
              </a:ext>
            </a:extLst>
          </p:cNvPr>
          <p:cNvSpPr/>
          <p:nvPr/>
        </p:nvSpPr>
        <p:spPr>
          <a:xfrm>
            <a:off x="8533682" y="4070458"/>
            <a:ext cx="103516" cy="32182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EBAADBD-619B-BD45-A85C-6E8C2FDABD34}"/>
              </a:ext>
            </a:extLst>
          </p:cNvPr>
          <p:cNvSpPr/>
          <p:nvPr/>
        </p:nvSpPr>
        <p:spPr>
          <a:xfrm>
            <a:off x="2639683" y="3292898"/>
            <a:ext cx="103516" cy="32182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5A5742A-C9B6-24F2-E89A-73BCFF9BDE6B}"/>
              </a:ext>
            </a:extLst>
          </p:cNvPr>
          <p:cNvCxnSpPr>
            <a:cxnSpLocks/>
          </p:cNvCxnSpPr>
          <p:nvPr/>
        </p:nvCxnSpPr>
        <p:spPr>
          <a:xfrm flipV="1">
            <a:off x="3907767" y="2113579"/>
            <a:ext cx="3398807" cy="3247818"/>
          </a:xfrm>
          <a:prstGeom prst="bentConnector3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56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D461-5C18-850F-CD0E-8495AE77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C882-ADF1-6E69-E6A7-323AE6F2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211" y="2156603"/>
            <a:ext cx="10515600" cy="3398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Classification is deciding which species (or other taxonomic group) a read corresponds to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Reads are classified by comparison to a reference databases containing known genome sequences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Challenge: some parts of DNA are similar in different organisms</a:t>
            </a:r>
          </a:p>
        </p:txBody>
      </p:sp>
    </p:spTree>
    <p:extLst>
      <p:ext uri="{BB962C8B-B14F-4D97-AF65-F5344CB8AC3E}">
        <p14:creationId xmlns:p14="http://schemas.microsoft.com/office/powerpoint/2010/main" val="4032847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BB6A-F122-FEDB-7F24-B0677BA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FB814B-18CA-D50A-1260-912DA553E944}"/>
              </a:ext>
            </a:extLst>
          </p:cNvPr>
          <p:cNvSpPr txBox="1"/>
          <p:nvPr/>
        </p:nvSpPr>
        <p:spPr>
          <a:xfrm>
            <a:off x="-60386" y="2208363"/>
            <a:ext cx="4606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Alignment-based</a:t>
            </a:r>
          </a:p>
          <a:p>
            <a:pPr algn="ctr"/>
            <a:r>
              <a:rPr lang="en-GB" sz="2400" dirty="0"/>
              <a:t>E.g. BLAST, DIAMOND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C188F-BC70-F177-AE18-AF1E05799CA5}"/>
              </a:ext>
            </a:extLst>
          </p:cNvPr>
          <p:cNvSpPr txBox="1"/>
          <p:nvPr/>
        </p:nvSpPr>
        <p:spPr>
          <a:xfrm>
            <a:off x="3349925" y="2208362"/>
            <a:ext cx="4606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K-</a:t>
            </a:r>
            <a:r>
              <a:rPr lang="en-GB" sz="2400" b="1" dirty="0" err="1"/>
              <a:t>mer</a:t>
            </a:r>
            <a:r>
              <a:rPr lang="en-GB" sz="2400" b="1" dirty="0"/>
              <a:t>-based</a:t>
            </a:r>
          </a:p>
          <a:p>
            <a:pPr algn="ctr"/>
            <a:r>
              <a:rPr lang="en-GB" sz="2400" dirty="0"/>
              <a:t>E.g. Kraken2, Centrifuge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9BFD4-DE23-177D-4258-0C0D6FA17AA7}"/>
              </a:ext>
            </a:extLst>
          </p:cNvPr>
          <p:cNvSpPr txBox="1"/>
          <p:nvPr/>
        </p:nvSpPr>
        <p:spPr>
          <a:xfrm>
            <a:off x="7076535" y="2208362"/>
            <a:ext cx="4606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Marker gene-based</a:t>
            </a:r>
          </a:p>
          <a:p>
            <a:pPr algn="ctr"/>
            <a:r>
              <a:rPr lang="en-GB" sz="2400" dirty="0"/>
              <a:t>E.g. </a:t>
            </a:r>
            <a:r>
              <a:rPr lang="en-GB" sz="2400" dirty="0" err="1"/>
              <a:t>mOTU</a:t>
            </a:r>
            <a:r>
              <a:rPr lang="en-GB" sz="2400" dirty="0"/>
              <a:t>, </a:t>
            </a:r>
            <a:r>
              <a:rPr lang="en-GB" sz="2400" dirty="0" err="1"/>
              <a:t>MetaPhlAn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5713BC-5EDE-2F54-8FC5-879959AB2F63}"/>
              </a:ext>
            </a:extLst>
          </p:cNvPr>
          <p:cNvSpPr txBox="1"/>
          <p:nvPr/>
        </p:nvSpPr>
        <p:spPr>
          <a:xfrm>
            <a:off x="980534" y="4049299"/>
            <a:ext cx="4606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Nucleotide-based</a:t>
            </a:r>
          </a:p>
          <a:p>
            <a:pPr algn="ctr"/>
            <a:r>
              <a:rPr lang="en-GB" sz="2400" dirty="0"/>
              <a:t>E.g. BLASTN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6034D5-461A-4C09-1738-C17122F13C7C}"/>
              </a:ext>
            </a:extLst>
          </p:cNvPr>
          <p:cNvSpPr txBox="1"/>
          <p:nvPr/>
        </p:nvSpPr>
        <p:spPr>
          <a:xfrm>
            <a:off x="5382882" y="4003306"/>
            <a:ext cx="4606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Protein-based</a:t>
            </a:r>
          </a:p>
          <a:p>
            <a:pPr algn="ctr"/>
            <a:r>
              <a:rPr lang="en-GB" sz="2400" dirty="0"/>
              <a:t>E.g. DIAMOND, Kaiju</a:t>
            </a:r>
          </a:p>
        </p:txBody>
      </p:sp>
    </p:spTree>
    <p:extLst>
      <p:ext uri="{BB962C8B-B14F-4D97-AF65-F5344CB8AC3E}">
        <p14:creationId xmlns:p14="http://schemas.microsoft.com/office/powerpoint/2010/main" val="223139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F64C5-7132-DEB2-B053-11B9748C0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7A69-12AB-2CAB-9A6E-D1FF1147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Protocol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82DCE6-A922-FA74-AA87-EFA52F81B653}"/>
              </a:ext>
            </a:extLst>
          </p:cNvPr>
          <p:cNvSpPr txBox="1"/>
          <p:nvPr/>
        </p:nvSpPr>
        <p:spPr>
          <a:xfrm>
            <a:off x="842513" y="1851969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Sample collection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0B313-F891-712F-5AD9-3F822A19CEDF}"/>
              </a:ext>
            </a:extLst>
          </p:cNvPr>
          <p:cNvSpPr txBox="1"/>
          <p:nvPr/>
        </p:nvSpPr>
        <p:spPr>
          <a:xfrm>
            <a:off x="923745" y="2723512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DNA/RNA extraction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C758F-D9E6-2D51-EE21-883D672A8442}"/>
              </a:ext>
            </a:extLst>
          </p:cNvPr>
          <p:cNvSpPr txBox="1"/>
          <p:nvPr/>
        </p:nvSpPr>
        <p:spPr>
          <a:xfrm>
            <a:off x="6731480" y="3527069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C00000"/>
                </a:solidFill>
              </a:rPr>
              <a:t>Assembly (optional)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89E260-D3A3-C131-41EB-E72E2F0DAA4D}"/>
              </a:ext>
            </a:extLst>
          </p:cNvPr>
          <p:cNvSpPr txBox="1"/>
          <p:nvPr/>
        </p:nvSpPr>
        <p:spPr>
          <a:xfrm>
            <a:off x="6690505" y="2650148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C00000"/>
                </a:solidFill>
              </a:rPr>
              <a:t>Host removal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E7E271-24A0-B580-E277-8E86D2952CEB}"/>
              </a:ext>
            </a:extLst>
          </p:cNvPr>
          <p:cNvSpPr txBox="1"/>
          <p:nvPr/>
        </p:nvSpPr>
        <p:spPr>
          <a:xfrm>
            <a:off x="6731480" y="1851969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C00000"/>
                </a:solidFill>
              </a:rPr>
              <a:t>QC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D6D4B4-BE39-E570-DB31-1665A8C6494D}"/>
              </a:ext>
            </a:extLst>
          </p:cNvPr>
          <p:cNvSpPr txBox="1"/>
          <p:nvPr/>
        </p:nvSpPr>
        <p:spPr>
          <a:xfrm>
            <a:off x="838200" y="5099787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Sequencing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B8B22-5476-43EB-FA20-B5A295FD27C6}"/>
              </a:ext>
            </a:extLst>
          </p:cNvPr>
          <p:cNvSpPr txBox="1"/>
          <p:nvPr/>
        </p:nvSpPr>
        <p:spPr>
          <a:xfrm>
            <a:off x="838200" y="4325248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Library prep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A88897-3EDC-8263-7E40-F7961EB4FCBE}"/>
              </a:ext>
            </a:extLst>
          </p:cNvPr>
          <p:cNvSpPr txBox="1"/>
          <p:nvPr/>
        </p:nvSpPr>
        <p:spPr>
          <a:xfrm>
            <a:off x="887801" y="3546103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Host removal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7F8BF-B5DE-3397-1E24-6465C415701F}"/>
              </a:ext>
            </a:extLst>
          </p:cNvPr>
          <p:cNvSpPr txBox="1"/>
          <p:nvPr/>
        </p:nvSpPr>
        <p:spPr>
          <a:xfrm>
            <a:off x="6731480" y="6085455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Reporting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0D0DA6-87F8-5840-188F-41222F4DCC82}"/>
              </a:ext>
            </a:extLst>
          </p:cNvPr>
          <p:cNvSpPr txBox="1"/>
          <p:nvPr/>
        </p:nvSpPr>
        <p:spPr>
          <a:xfrm>
            <a:off x="6819900" y="4325248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C00000"/>
                </a:solidFill>
              </a:rPr>
              <a:t>Classification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BFFD2D-B311-C0BE-F8AA-2FBACDFC56EE}"/>
              </a:ext>
            </a:extLst>
          </p:cNvPr>
          <p:cNvSpPr txBox="1"/>
          <p:nvPr/>
        </p:nvSpPr>
        <p:spPr>
          <a:xfrm>
            <a:off x="6715485" y="5088967"/>
            <a:ext cx="3916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C00000"/>
                </a:solidFill>
              </a:rPr>
              <a:t>Viral sequence analysis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488D192-8BB3-2333-CD93-CD0C2C53DB44}"/>
              </a:ext>
            </a:extLst>
          </p:cNvPr>
          <p:cNvSpPr/>
          <p:nvPr/>
        </p:nvSpPr>
        <p:spPr>
          <a:xfrm>
            <a:off x="2648310" y="2369985"/>
            <a:ext cx="103516" cy="32182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E682519-B9D4-F4D3-1CAE-DEFAD52EA188}"/>
              </a:ext>
            </a:extLst>
          </p:cNvPr>
          <p:cNvSpPr/>
          <p:nvPr/>
        </p:nvSpPr>
        <p:spPr>
          <a:xfrm>
            <a:off x="2628180" y="4056480"/>
            <a:ext cx="103516" cy="32182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03979A32-F537-B67F-E58E-0EBD65F492BF}"/>
              </a:ext>
            </a:extLst>
          </p:cNvPr>
          <p:cNvSpPr/>
          <p:nvPr/>
        </p:nvSpPr>
        <p:spPr>
          <a:xfrm>
            <a:off x="8544465" y="2374411"/>
            <a:ext cx="103516" cy="32182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6998B59-F02D-A95C-762A-03E3524781ED}"/>
              </a:ext>
            </a:extLst>
          </p:cNvPr>
          <p:cNvSpPr/>
          <p:nvPr/>
        </p:nvSpPr>
        <p:spPr>
          <a:xfrm>
            <a:off x="2656933" y="4848468"/>
            <a:ext cx="103516" cy="32182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7874F69-2665-A748-9AAC-A5EB94640366}"/>
              </a:ext>
            </a:extLst>
          </p:cNvPr>
          <p:cNvSpPr/>
          <p:nvPr/>
        </p:nvSpPr>
        <p:spPr>
          <a:xfrm>
            <a:off x="8525776" y="3197908"/>
            <a:ext cx="103516" cy="32182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84ED3146-6DEF-16CC-5EF4-D0F51EEA8BE4}"/>
              </a:ext>
            </a:extLst>
          </p:cNvPr>
          <p:cNvSpPr/>
          <p:nvPr/>
        </p:nvSpPr>
        <p:spPr>
          <a:xfrm>
            <a:off x="8533682" y="4070458"/>
            <a:ext cx="103516" cy="32182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61989CA-9657-AA3D-A53E-20E7F570A94D}"/>
              </a:ext>
            </a:extLst>
          </p:cNvPr>
          <p:cNvSpPr/>
          <p:nvPr/>
        </p:nvSpPr>
        <p:spPr>
          <a:xfrm>
            <a:off x="8544465" y="4861783"/>
            <a:ext cx="103516" cy="32182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DD19930-8BDC-A6FB-5130-AAA3449A7D20}"/>
              </a:ext>
            </a:extLst>
          </p:cNvPr>
          <p:cNvSpPr/>
          <p:nvPr/>
        </p:nvSpPr>
        <p:spPr>
          <a:xfrm>
            <a:off x="8570344" y="5726232"/>
            <a:ext cx="103516" cy="32182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73F67273-FED4-8355-E8EE-0839B57F39C9}"/>
              </a:ext>
            </a:extLst>
          </p:cNvPr>
          <p:cNvSpPr/>
          <p:nvPr/>
        </p:nvSpPr>
        <p:spPr>
          <a:xfrm>
            <a:off x="2639683" y="3292898"/>
            <a:ext cx="103516" cy="32182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2C7E4CD-E393-A527-4C0E-58AEBDE34885}"/>
              </a:ext>
            </a:extLst>
          </p:cNvPr>
          <p:cNvCxnSpPr>
            <a:cxnSpLocks/>
          </p:cNvCxnSpPr>
          <p:nvPr/>
        </p:nvCxnSpPr>
        <p:spPr>
          <a:xfrm flipV="1">
            <a:off x="3907767" y="2113579"/>
            <a:ext cx="3398807" cy="3247818"/>
          </a:xfrm>
          <a:prstGeom prst="bentConnector3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01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2182-CCFE-FDFA-4B03-7B7A3DF8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2B137C-8997-81A6-A391-3EA86933FD86}"/>
              </a:ext>
            </a:extLst>
          </p:cNvPr>
          <p:cNvSpPr txBox="1">
            <a:spLocks/>
          </p:cNvSpPr>
          <p:nvPr/>
        </p:nvSpPr>
        <p:spPr>
          <a:xfrm>
            <a:off x="646981" y="1733909"/>
            <a:ext cx="10981427" cy="4443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What factors should we consider when choosing: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1: a classifier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3200" dirty="0"/>
              <a:t>2: sequences to include in your database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96503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B27C2-D914-EC51-BF3E-B5D7076F3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2BCA-FCD3-D9EF-511B-5FADEFBB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9F5631-BBF0-8954-DEC1-AC9E9672EB73}"/>
              </a:ext>
            </a:extLst>
          </p:cNvPr>
          <p:cNvSpPr txBox="1">
            <a:spLocks/>
          </p:cNvSpPr>
          <p:nvPr/>
        </p:nvSpPr>
        <p:spPr>
          <a:xfrm>
            <a:off x="646981" y="1733909"/>
            <a:ext cx="10981427" cy="733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How should we choose a classifier?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C4B1C9-73D2-93B7-E183-75A10478C83A}"/>
              </a:ext>
            </a:extLst>
          </p:cNvPr>
          <p:cNvSpPr txBox="1"/>
          <p:nvPr/>
        </p:nvSpPr>
        <p:spPr>
          <a:xfrm>
            <a:off x="838200" y="2690791"/>
            <a:ext cx="8919713" cy="376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80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Sensitivity and specificity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endParaRPr lang="en-US" sz="28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80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Suitability for type of sequencing and microbe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endParaRPr lang="en-US" sz="28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80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and computational resource requirements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endParaRPr lang="en-US" sz="28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80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Ease of use</a:t>
            </a:r>
            <a:endParaRPr lang="en-US" sz="28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endParaRPr lang="en-GB" sz="28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590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F613F-545E-3BF6-334A-CF17D39EE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B42E-DAB7-B11F-20DC-0AEB32C1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4366A7-D7FB-BFA6-5344-E3E44CBE87DE}"/>
              </a:ext>
            </a:extLst>
          </p:cNvPr>
          <p:cNvSpPr txBox="1">
            <a:spLocks/>
          </p:cNvSpPr>
          <p:nvPr/>
        </p:nvSpPr>
        <p:spPr>
          <a:xfrm>
            <a:off x="646981" y="1733909"/>
            <a:ext cx="10981427" cy="733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How should we choose a database?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FF34-B243-6DAE-7E75-B952ADB39185}"/>
              </a:ext>
            </a:extLst>
          </p:cNvPr>
          <p:cNvSpPr txBox="1"/>
          <p:nvPr/>
        </p:nvSpPr>
        <p:spPr>
          <a:xfrm>
            <a:off x="838200" y="2690791"/>
            <a:ext cx="8919713" cy="2838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80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What organisms to include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endParaRPr lang="en-US" sz="28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80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Nucleotide vs protein (protein good for more divergent viruses but can give more false positives)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endParaRPr lang="en-US" sz="28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80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Prebuilt vs custom</a:t>
            </a:r>
            <a:endParaRPr lang="en-US" sz="28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74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BB16-E4A0-F088-976C-D362213B9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609" y="1113737"/>
            <a:ext cx="8952781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Introduction to Metagenomics for Clinical Virology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1B965-F9B0-F43F-4137-ED4F2B218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319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Sarah Buddle</a:t>
            </a:r>
          </a:p>
          <a:p>
            <a:r>
              <a:rPr lang="en-GB" dirty="0"/>
              <a:t>UCL Great Ormond Street Institute of Child Health</a:t>
            </a:r>
          </a:p>
          <a:p>
            <a:endParaRPr lang="en-GB" dirty="0"/>
          </a:p>
          <a:p>
            <a:r>
              <a:rPr lang="en-GB" dirty="0"/>
              <a:t>Session developed by Dr Cristina Venturini</a:t>
            </a:r>
          </a:p>
        </p:txBody>
      </p:sp>
    </p:spTree>
    <p:extLst>
      <p:ext uri="{BB962C8B-B14F-4D97-AF65-F5344CB8AC3E}">
        <p14:creationId xmlns:p14="http://schemas.microsoft.com/office/powerpoint/2010/main" val="1449837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DAD0-0CB1-FE84-D40E-A2ED1DE8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can we reduce/deal with contamination?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1540-BE5B-3088-262A-3C925C88D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Sterile environment in lab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Negative controls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Database choice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Quality control and thresholds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Just because an organism is present in the sample doesn’t mean it’s causing the disease!</a:t>
            </a:r>
          </a:p>
        </p:txBody>
      </p:sp>
    </p:spTree>
    <p:extLst>
      <p:ext uri="{BB962C8B-B14F-4D97-AF65-F5344CB8AC3E}">
        <p14:creationId xmlns:p14="http://schemas.microsoft.com/office/powerpoint/2010/main" val="159995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AD92-7610-A7A6-EE6B-FA1DCD1F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Practical: Metagenomics for diagnosis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C49D8-63EF-7FD4-3B6C-17CB9C41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marR="44450" indent="0">
              <a:lnSpc>
                <a:spcPts val="2800"/>
              </a:lnSpc>
              <a:spcBef>
                <a:spcPts val="210"/>
              </a:spcBef>
              <a:buNone/>
            </a:pPr>
            <a:r>
              <a:rPr lang="en-US" sz="2000" b="1" dirty="0"/>
              <a:t>Background:</a:t>
            </a:r>
          </a:p>
          <a:p>
            <a:pPr marL="0" marR="44450" indent="0">
              <a:lnSpc>
                <a:spcPts val="2800"/>
              </a:lnSpc>
              <a:spcBef>
                <a:spcPts val="210"/>
              </a:spcBef>
              <a:buNone/>
            </a:pPr>
            <a:r>
              <a:rPr lang="en-US" sz="2000" dirty="0"/>
              <a:t>We'll</a:t>
            </a:r>
            <a:r>
              <a:rPr lang="en-US" sz="2000" spc="15" dirty="0"/>
              <a:t> </a:t>
            </a:r>
            <a:r>
              <a:rPr lang="en-US" sz="2000" dirty="0"/>
              <a:t>be</a:t>
            </a:r>
            <a:r>
              <a:rPr lang="en-US" sz="2000" spc="30" dirty="0"/>
              <a:t> </a:t>
            </a:r>
            <a:r>
              <a:rPr lang="en-US" sz="2000" dirty="0" err="1"/>
              <a:t>analysing</a:t>
            </a:r>
            <a:r>
              <a:rPr lang="en-US" sz="2000" spc="25" dirty="0"/>
              <a:t> </a:t>
            </a:r>
            <a:r>
              <a:rPr lang="en-US" sz="2000" dirty="0"/>
              <a:t>a</a:t>
            </a:r>
            <a:r>
              <a:rPr lang="en-US" sz="2000" spc="30" dirty="0"/>
              <a:t> </a:t>
            </a:r>
            <a:r>
              <a:rPr lang="en-US" sz="2000" dirty="0"/>
              <a:t>clinical</a:t>
            </a:r>
            <a:r>
              <a:rPr lang="en-US" sz="2000" spc="25" dirty="0"/>
              <a:t> </a:t>
            </a:r>
            <a:r>
              <a:rPr lang="en-US" sz="2000" dirty="0"/>
              <a:t>specimen</a:t>
            </a:r>
            <a:r>
              <a:rPr lang="en-US" sz="2000" spc="30" dirty="0"/>
              <a:t> </a:t>
            </a:r>
            <a:r>
              <a:rPr lang="en-US" sz="2000" dirty="0"/>
              <a:t>from</a:t>
            </a:r>
            <a:r>
              <a:rPr lang="en-US" sz="2000" spc="25" dirty="0"/>
              <a:t> </a:t>
            </a:r>
            <a:r>
              <a:rPr lang="en-US" sz="2000" dirty="0"/>
              <a:t>a</a:t>
            </a:r>
            <a:r>
              <a:rPr lang="en-US" sz="2000" spc="30" dirty="0"/>
              <a:t> </a:t>
            </a:r>
            <a:r>
              <a:rPr lang="en-US" sz="2000" dirty="0"/>
              <a:t>41-year-old</a:t>
            </a:r>
            <a:r>
              <a:rPr lang="en-US" sz="2000" spc="25" dirty="0"/>
              <a:t> </a:t>
            </a:r>
            <a:r>
              <a:rPr lang="en-US" sz="2000" dirty="0"/>
              <a:t>patient who</a:t>
            </a:r>
            <a:r>
              <a:rPr lang="en-US" sz="2000" spc="55" dirty="0"/>
              <a:t> </a:t>
            </a:r>
            <a:r>
              <a:rPr lang="en-US" sz="2000" dirty="0"/>
              <a:t>reported</a:t>
            </a:r>
            <a:r>
              <a:rPr lang="en-US" sz="2000" spc="60" dirty="0"/>
              <a:t> </a:t>
            </a:r>
            <a:r>
              <a:rPr lang="en-US" sz="2000" spc="-35" dirty="0"/>
              <a:t>fever,</a:t>
            </a:r>
            <a:r>
              <a:rPr lang="en-US" sz="2000" spc="60" dirty="0"/>
              <a:t> </a:t>
            </a:r>
            <a:r>
              <a:rPr lang="en-US" sz="2000" dirty="0"/>
              <a:t>chest</a:t>
            </a:r>
            <a:r>
              <a:rPr lang="en-US" sz="2000" spc="60" dirty="0"/>
              <a:t> </a:t>
            </a:r>
            <a:r>
              <a:rPr lang="en-US" sz="2000" spc="-10" dirty="0"/>
              <a:t>tightness, </a:t>
            </a:r>
            <a:r>
              <a:rPr lang="en-US" sz="2000" dirty="0"/>
              <a:t>cough,</a:t>
            </a:r>
            <a:r>
              <a:rPr lang="en-US" sz="2000" spc="25" dirty="0"/>
              <a:t> </a:t>
            </a:r>
            <a:r>
              <a:rPr lang="en-US" sz="2000" dirty="0"/>
              <a:t>pain</a:t>
            </a:r>
            <a:r>
              <a:rPr lang="en-US" sz="2000" spc="35" dirty="0"/>
              <a:t> </a:t>
            </a:r>
            <a:r>
              <a:rPr lang="en-US" sz="2000" dirty="0"/>
              <a:t>and</a:t>
            </a:r>
            <a:r>
              <a:rPr lang="en-US" sz="2000" spc="30" dirty="0"/>
              <a:t> </a:t>
            </a:r>
            <a:r>
              <a:rPr lang="en-US" sz="2000" dirty="0"/>
              <a:t>weakness,</a:t>
            </a:r>
            <a:r>
              <a:rPr lang="en-US" sz="2000" spc="35" dirty="0"/>
              <a:t> </a:t>
            </a:r>
            <a:r>
              <a:rPr lang="en-US" sz="2000" dirty="0"/>
              <a:t>and</a:t>
            </a:r>
            <a:r>
              <a:rPr lang="en-US" sz="2000" spc="35" dirty="0"/>
              <a:t> </a:t>
            </a:r>
            <a:r>
              <a:rPr lang="en-US" sz="2000" dirty="0"/>
              <a:t>was</a:t>
            </a:r>
            <a:r>
              <a:rPr lang="en-US" sz="2000" spc="35" dirty="0"/>
              <a:t> </a:t>
            </a:r>
            <a:r>
              <a:rPr lang="en-US" sz="2000" dirty="0"/>
              <a:t>admitted</a:t>
            </a:r>
            <a:r>
              <a:rPr lang="en-US" sz="2000" spc="30" dirty="0"/>
              <a:t> </a:t>
            </a:r>
            <a:r>
              <a:rPr lang="en-US" sz="2000" spc="55" dirty="0"/>
              <a:t>to</a:t>
            </a:r>
            <a:r>
              <a:rPr lang="en-US" sz="2000" spc="35" dirty="0"/>
              <a:t> </a:t>
            </a:r>
            <a:r>
              <a:rPr lang="en-US" sz="2000" dirty="0"/>
              <a:t>hospital</a:t>
            </a:r>
            <a:r>
              <a:rPr lang="en-US" sz="2000" spc="35" dirty="0"/>
              <a:t> </a:t>
            </a:r>
            <a:r>
              <a:rPr lang="en-US" sz="2000" dirty="0"/>
              <a:t>6</a:t>
            </a:r>
            <a:r>
              <a:rPr lang="en-US" sz="2000" spc="35" dirty="0"/>
              <a:t> </a:t>
            </a:r>
            <a:r>
              <a:rPr lang="en-US" sz="2000" dirty="0"/>
              <a:t>days</a:t>
            </a:r>
            <a:r>
              <a:rPr lang="en-US" sz="2000" spc="35" dirty="0"/>
              <a:t> </a:t>
            </a:r>
            <a:r>
              <a:rPr lang="en-US" sz="2000" dirty="0"/>
              <a:t>after</a:t>
            </a:r>
            <a:r>
              <a:rPr lang="en-US" sz="2000" spc="30" dirty="0"/>
              <a:t> </a:t>
            </a:r>
            <a:r>
              <a:rPr lang="en-US" sz="2000" dirty="0"/>
              <a:t>the</a:t>
            </a:r>
            <a:r>
              <a:rPr lang="en-US" sz="2000" spc="35" dirty="0"/>
              <a:t> </a:t>
            </a:r>
            <a:r>
              <a:rPr lang="en-US" sz="2000" dirty="0"/>
              <a:t>onset</a:t>
            </a:r>
            <a:r>
              <a:rPr lang="en-US" sz="2000" spc="35" dirty="0"/>
              <a:t> </a:t>
            </a:r>
            <a:r>
              <a:rPr lang="en-US" sz="2000" spc="-25" dirty="0"/>
              <a:t>of </a:t>
            </a:r>
            <a:r>
              <a:rPr lang="en-US" sz="2000" dirty="0"/>
              <a:t>the</a:t>
            </a:r>
            <a:r>
              <a:rPr lang="en-US" sz="2000" spc="5" dirty="0"/>
              <a:t> </a:t>
            </a:r>
            <a:r>
              <a:rPr lang="en-US" sz="2000" dirty="0"/>
              <a:t>disease. The patient </a:t>
            </a:r>
            <a:r>
              <a:rPr lang="en-US" sz="2000" spc="30" dirty="0"/>
              <a:t> </a:t>
            </a:r>
            <a:r>
              <a:rPr lang="en-US" sz="2000" dirty="0"/>
              <a:t>with</a:t>
            </a:r>
            <a:r>
              <a:rPr lang="en-US" sz="2000" spc="25" dirty="0"/>
              <a:t> </a:t>
            </a:r>
            <a:r>
              <a:rPr lang="en-US" sz="2000" dirty="0"/>
              <a:t>no</a:t>
            </a:r>
            <a:r>
              <a:rPr lang="en-US" sz="2000" spc="30" dirty="0"/>
              <a:t> </a:t>
            </a:r>
            <a:r>
              <a:rPr lang="en-US" sz="2000" spc="-10" dirty="0"/>
              <a:t>history </a:t>
            </a:r>
            <a:r>
              <a:rPr lang="en-US" sz="2000" dirty="0"/>
              <a:t>of</a:t>
            </a:r>
            <a:r>
              <a:rPr lang="en-US" sz="2000" spc="50" dirty="0"/>
              <a:t> </a:t>
            </a:r>
            <a:r>
              <a:rPr lang="en-US" sz="2000" dirty="0"/>
              <a:t>hepatitis,</a:t>
            </a:r>
            <a:r>
              <a:rPr lang="en-US" sz="2000" spc="60" dirty="0"/>
              <a:t> </a:t>
            </a:r>
            <a:r>
              <a:rPr lang="en-US" sz="2000" dirty="0"/>
              <a:t>tuberculosis</a:t>
            </a:r>
            <a:r>
              <a:rPr lang="en-US" sz="2000" spc="55" dirty="0"/>
              <a:t> </a:t>
            </a:r>
            <a:r>
              <a:rPr lang="en-US" sz="2000" dirty="0"/>
              <a:t>or</a:t>
            </a:r>
            <a:r>
              <a:rPr lang="en-US" sz="2000" spc="60" dirty="0"/>
              <a:t> </a:t>
            </a:r>
            <a:r>
              <a:rPr lang="en-US" sz="2000" dirty="0"/>
              <a:t>diabetes.</a:t>
            </a:r>
            <a:r>
              <a:rPr lang="en-US" sz="2000" spc="10" dirty="0"/>
              <a:t> </a:t>
            </a:r>
            <a:r>
              <a:rPr lang="en-US" sz="2000" spc="-10" dirty="0"/>
              <a:t>Preliminary</a:t>
            </a:r>
            <a:r>
              <a:rPr lang="en-US" sz="2000" spc="5" dirty="0"/>
              <a:t> </a:t>
            </a:r>
            <a:r>
              <a:rPr lang="en-US" sz="2000" dirty="0"/>
              <a:t>investigations</a:t>
            </a:r>
            <a:r>
              <a:rPr lang="en-US" sz="2000" spc="5" dirty="0"/>
              <a:t> </a:t>
            </a:r>
            <a:r>
              <a:rPr lang="en-US" sz="2000" dirty="0"/>
              <a:t>excluded</a:t>
            </a:r>
            <a:r>
              <a:rPr lang="en-US" sz="2000" spc="5" dirty="0"/>
              <a:t> </a:t>
            </a:r>
            <a:r>
              <a:rPr lang="en-US" sz="2000" dirty="0"/>
              <a:t>the</a:t>
            </a:r>
            <a:r>
              <a:rPr lang="en-US" sz="2000" spc="10" dirty="0"/>
              <a:t> </a:t>
            </a:r>
            <a:r>
              <a:rPr lang="en-US" sz="2000" dirty="0"/>
              <a:t>presence</a:t>
            </a:r>
            <a:r>
              <a:rPr lang="en-US" sz="2000" spc="5" dirty="0"/>
              <a:t> </a:t>
            </a:r>
            <a:r>
              <a:rPr lang="en-US" sz="2000" spc="-25" dirty="0"/>
              <a:t>of </a:t>
            </a:r>
            <a:r>
              <a:rPr lang="en-US" sz="2000" spc="-10" dirty="0"/>
              <a:t>influenza</a:t>
            </a:r>
            <a:r>
              <a:rPr lang="en-US" sz="2000" spc="-70" dirty="0"/>
              <a:t> </a:t>
            </a:r>
            <a:r>
              <a:rPr lang="en-US" sz="2000" dirty="0"/>
              <a:t>virus,</a:t>
            </a:r>
            <a:r>
              <a:rPr lang="en-US" sz="2000" spc="-65" dirty="0"/>
              <a:t> </a:t>
            </a:r>
            <a:r>
              <a:rPr lang="en-US" sz="2000" i="1" spc="-10" dirty="0">
                <a:cs typeface="Arial"/>
              </a:rPr>
              <a:t>Chlamydia</a:t>
            </a:r>
            <a:r>
              <a:rPr lang="en-US" sz="2000" i="1" spc="-70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pneumoniae</a:t>
            </a:r>
            <a:r>
              <a:rPr lang="en-US" sz="2000" i="1" spc="-65" dirty="0">
                <a:cs typeface="Arial"/>
              </a:rPr>
              <a:t> </a:t>
            </a:r>
            <a:r>
              <a:rPr lang="en-US" sz="2000" dirty="0"/>
              <a:t>and</a:t>
            </a:r>
            <a:r>
              <a:rPr lang="en-US" sz="2000" spc="-65" dirty="0"/>
              <a:t> </a:t>
            </a:r>
            <a:r>
              <a:rPr lang="en-US" sz="2000" i="1" dirty="0">
                <a:cs typeface="Arial"/>
              </a:rPr>
              <a:t>Mycoplasma</a:t>
            </a:r>
            <a:r>
              <a:rPr lang="en-US" sz="2000" i="1" spc="-70" dirty="0">
                <a:cs typeface="Arial"/>
              </a:rPr>
              <a:t> </a:t>
            </a:r>
            <a:r>
              <a:rPr lang="en-US" sz="2000" i="1" dirty="0">
                <a:cs typeface="Arial"/>
              </a:rPr>
              <a:t>pneumoniae</a:t>
            </a:r>
            <a:r>
              <a:rPr lang="en-US" sz="2000" i="1" spc="-65" dirty="0">
                <a:cs typeface="Arial"/>
              </a:rPr>
              <a:t> </a:t>
            </a:r>
            <a:r>
              <a:rPr lang="en-US" sz="2000" dirty="0"/>
              <a:t>and</a:t>
            </a:r>
            <a:r>
              <a:rPr lang="en-US" sz="2000" spc="-65" dirty="0"/>
              <a:t> </a:t>
            </a:r>
            <a:r>
              <a:rPr lang="en-US" sz="2000" spc="-20" dirty="0"/>
              <a:t>this </a:t>
            </a:r>
            <a:r>
              <a:rPr lang="en-US" sz="2000" dirty="0"/>
              <a:t>was</a:t>
            </a:r>
            <a:r>
              <a:rPr lang="en-US" sz="2000" spc="40" dirty="0"/>
              <a:t> </a:t>
            </a:r>
            <a:r>
              <a:rPr lang="en-US" sz="2000" dirty="0"/>
              <a:t>confirmed</a:t>
            </a:r>
            <a:r>
              <a:rPr lang="en-US" sz="2000" spc="45" dirty="0"/>
              <a:t> </a:t>
            </a:r>
            <a:r>
              <a:rPr lang="en-US" sz="2000" dirty="0"/>
              <a:t>by</a:t>
            </a:r>
            <a:r>
              <a:rPr lang="en-US" sz="2000" spc="50" dirty="0"/>
              <a:t> </a:t>
            </a:r>
            <a:r>
              <a:rPr lang="en-US" sz="2000" spc="-10" dirty="0"/>
              <a:t>PCR.</a:t>
            </a:r>
            <a:r>
              <a:rPr lang="en-US" sz="2000" spc="45" dirty="0"/>
              <a:t> </a:t>
            </a:r>
            <a:r>
              <a:rPr lang="en-US" sz="2000" dirty="0"/>
              <a:t>Other</a:t>
            </a:r>
            <a:r>
              <a:rPr lang="en-US" sz="2000" spc="50" dirty="0"/>
              <a:t> </a:t>
            </a:r>
            <a:r>
              <a:rPr lang="en-US" sz="2000" dirty="0"/>
              <a:t>common</a:t>
            </a:r>
            <a:r>
              <a:rPr lang="en-US" sz="2000" spc="45" dirty="0"/>
              <a:t> </a:t>
            </a:r>
            <a:r>
              <a:rPr lang="en-US" sz="2000" dirty="0"/>
              <a:t>respiratory</a:t>
            </a:r>
            <a:r>
              <a:rPr lang="en-US" sz="2000" spc="50" dirty="0"/>
              <a:t> </a:t>
            </a:r>
            <a:r>
              <a:rPr lang="en-US" sz="2000" dirty="0"/>
              <a:t>pathogens,</a:t>
            </a:r>
            <a:r>
              <a:rPr lang="en-US" sz="2000" spc="45" dirty="0"/>
              <a:t> </a:t>
            </a:r>
            <a:r>
              <a:rPr lang="en-US" sz="2000" dirty="0"/>
              <a:t>including</a:t>
            </a:r>
            <a:r>
              <a:rPr lang="en-US" sz="2000" spc="50" dirty="0"/>
              <a:t> </a:t>
            </a:r>
            <a:r>
              <a:rPr lang="en-US" sz="2000" spc="-10" dirty="0"/>
              <a:t>human </a:t>
            </a:r>
            <a:r>
              <a:rPr lang="en-US" sz="2000" dirty="0"/>
              <a:t>adenoviruses,</a:t>
            </a:r>
            <a:r>
              <a:rPr lang="en-US" sz="2000" spc="10" dirty="0"/>
              <a:t> </a:t>
            </a:r>
            <a:r>
              <a:rPr lang="en-US" sz="2000" dirty="0"/>
              <a:t>also</a:t>
            </a:r>
            <a:r>
              <a:rPr lang="en-US" sz="2000" spc="10" dirty="0"/>
              <a:t> </a:t>
            </a:r>
            <a:r>
              <a:rPr lang="en-US" sz="2000" dirty="0"/>
              <a:t>tested</a:t>
            </a:r>
            <a:r>
              <a:rPr lang="en-US" sz="2000" spc="5" dirty="0"/>
              <a:t> </a:t>
            </a:r>
            <a:r>
              <a:rPr lang="en-US" sz="2000" dirty="0"/>
              <a:t>negative.</a:t>
            </a:r>
            <a:r>
              <a:rPr lang="en-US" sz="2000" spc="10" dirty="0"/>
              <a:t> </a:t>
            </a:r>
            <a:r>
              <a:rPr lang="en-US" sz="2000" spc="-170" dirty="0"/>
              <a:t>To</a:t>
            </a:r>
            <a:r>
              <a:rPr lang="en-US" sz="2000" spc="10" dirty="0"/>
              <a:t> </a:t>
            </a:r>
            <a:r>
              <a:rPr lang="en-US" sz="2000" dirty="0"/>
              <a:t>investigate</a:t>
            </a:r>
            <a:r>
              <a:rPr lang="en-US" sz="2000" spc="10" dirty="0"/>
              <a:t> other possible infectious causes of disease</a:t>
            </a:r>
            <a:r>
              <a:rPr lang="en-US" sz="2000" dirty="0"/>
              <a:t>,</a:t>
            </a:r>
            <a:r>
              <a:rPr lang="en-US" sz="2000" spc="15" dirty="0"/>
              <a:t> </a:t>
            </a:r>
            <a:r>
              <a:rPr lang="en-US" sz="2000" dirty="0"/>
              <a:t>bronchoalveolar</a:t>
            </a:r>
            <a:r>
              <a:rPr lang="en-US" sz="2000" spc="15" dirty="0"/>
              <a:t> </a:t>
            </a:r>
            <a:r>
              <a:rPr lang="en-US" sz="2000" dirty="0"/>
              <a:t>lavage</a:t>
            </a:r>
            <a:r>
              <a:rPr lang="en-US" sz="2000" spc="15" dirty="0"/>
              <a:t> </a:t>
            </a:r>
            <a:r>
              <a:rPr lang="en-US" sz="2000" dirty="0"/>
              <a:t>fluid</a:t>
            </a:r>
            <a:r>
              <a:rPr lang="en-US" sz="2000" spc="15" dirty="0"/>
              <a:t> </a:t>
            </a:r>
            <a:r>
              <a:rPr lang="en-US" sz="2000" spc="-65" dirty="0"/>
              <a:t>(BALF)</a:t>
            </a:r>
            <a:r>
              <a:rPr lang="en-US" sz="2000" spc="20" dirty="0"/>
              <a:t> </a:t>
            </a:r>
            <a:r>
              <a:rPr lang="en-US" sz="2000" dirty="0"/>
              <a:t>was</a:t>
            </a:r>
            <a:r>
              <a:rPr lang="en-US" sz="2000" spc="15" dirty="0"/>
              <a:t> </a:t>
            </a:r>
            <a:r>
              <a:rPr lang="en-US" sz="2000" spc="-10" dirty="0"/>
              <a:t>collected </a:t>
            </a:r>
            <a:r>
              <a:rPr lang="en-US" sz="2000" dirty="0"/>
              <a:t>and</a:t>
            </a:r>
            <a:r>
              <a:rPr lang="en-US" sz="2000" spc="114" dirty="0"/>
              <a:t> </a:t>
            </a:r>
            <a:r>
              <a:rPr lang="en-US" sz="2000" dirty="0"/>
              <a:t>deep</a:t>
            </a:r>
            <a:r>
              <a:rPr lang="en-US" sz="2000" spc="120" dirty="0"/>
              <a:t> </a:t>
            </a:r>
            <a:r>
              <a:rPr lang="en-US" sz="2000" dirty="0" err="1"/>
              <a:t>metatranscriptomic</a:t>
            </a:r>
            <a:r>
              <a:rPr lang="en-US" sz="2000" dirty="0"/>
              <a:t> sequencing</a:t>
            </a:r>
            <a:r>
              <a:rPr lang="en-US" sz="2000" spc="114" dirty="0"/>
              <a:t> </a:t>
            </a:r>
            <a:r>
              <a:rPr lang="en-US" sz="2000" dirty="0"/>
              <a:t>was</a:t>
            </a:r>
            <a:r>
              <a:rPr lang="en-US" sz="2000" spc="114" dirty="0"/>
              <a:t> </a:t>
            </a:r>
            <a:r>
              <a:rPr lang="en-US" sz="2000" spc="-10" dirty="0"/>
              <a:t>performed.</a:t>
            </a:r>
          </a:p>
          <a:p>
            <a:pPr marL="0" marR="44450" indent="0">
              <a:lnSpc>
                <a:spcPts val="2800"/>
              </a:lnSpc>
              <a:spcBef>
                <a:spcPts val="210"/>
              </a:spcBef>
              <a:buNone/>
            </a:pPr>
            <a:endParaRPr lang="en-US" sz="2000" spc="-10" dirty="0"/>
          </a:p>
          <a:p>
            <a:pPr marL="0" marR="44450" indent="0">
              <a:lnSpc>
                <a:spcPts val="2800"/>
              </a:lnSpc>
              <a:spcBef>
                <a:spcPts val="210"/>
              </a:spcBef>
              <a:buNone/>
            </a:pPr>
            <a:r>
              <a:rPr lang="en-US" sz="2000" b="1" spc="-10" dirty="0"/>
              <a:t>Task:</a:t>
            </a:r>
          </a:p>
          <a:p>
            <a:pPr marL="0" marR="44450" indent="0">
              <a:lnSpc>
                <a:spcPts val="2800"/>
              </a:lnSpc>
              <a:spcBef>
                <a:spcPts val="210"/>
              </a:spcBef>
              <a:buNone/>
            </a:pPr>
            <a:r>
              <a:rPr lang="en-US" sz="2000" spc="-70" dirty="0"/>
              <a:t>You</a:t>
            </a:r>
            <a:r>
              <a:rPr lang="en-US" sz="2000" spc="-15" dirty="0"/>
              <a:t> </a:t>
            </a:r>
            <a:r>
              <a:rPr lang="en-US" sz="2000" dirty="0"/>
              <a:t>need</a:t>
            </a:r>
            <a:r>
              <a:rPr lang="en-US" sz="2000" spc="-15" dirty="0"/>
              <a:t> </a:t>
            </a:r>
            <a:r>
              <a:rPr lang="en-US" sz="2000" spc="55" dirty="0"/>
              <a:t>to</a:t>
            </a:r>
            <a:r>
              <a:rPr lang="en-US" sz="2000" spc="-15" dirty="0"/>
              <a:t> </a:t>
            </a:r>
            <a:r>
              <a:rPr lang="en-US" sz="2000" dirty="0" err="1"/>
              <a:t>analyse</a:t>
            </a:r>
            <a:r>
              <a:rPr lang="en-US" sz="2000" spc="-15" dirty="0"/>
              <a:t> </a:t>
            </a:r>
            <a:r>
              <a:rPr lang="en-US" sz="2000" dirty="0"/>
              <a:t>the</a:t>
            </a:r>
            <a:r>
              <a:rPr lang="en-US" sz="2000" spc="-15" dirty="0"/>
              <a:t> </a:t>
            </a:r>
            <a:r>
              <a:rPr lang="en-US" sz="2000" dirty="0"/>
              <a:t>data</a:t>
            </a:r>
            <a:r>
              <a:rPr lang="en-US" sz="2000" spc="-10" dirty="0"/>
              <a:t> </a:t>
            </a:r>
            <a:r>
              <a:rPr lang="en-US" sz="2000" spc="55" dirty="0"/>
              <a:t>to</a:t>
            </a:r>
            <a:r>
              <a:rPr lang="en-US" sz="2000" spc="-15" dirty="0"/>
              <a:t> </a:t>
            </a:r>
            <a:r>
              <a:rPr lang="en-US" sz="2000" dirty="0"/>
              <a:t>determine</a:t>
            </a:r>
            <a:r>
              <a:rPr lang="en-US" sz="2000" spc="-15" dirty="0"/>
              <a:t> </a:t>
            </a:r>
            <a:r>
              <a:rPr lang="en-US" sz="2000" dirty="0"/>
              <a:t>the</a:t>
            </a:r>
            <a:r>
              <a:rPr lang="en-US" sz="2000" spc="-15" dirty="0"/>
              <a:t> </a:t>
            </a:r>
            <a:r>
              <a:rPr lang="en-US" sz="2000" dirty="0"/>
              <a:t>cause</a:t>
            </a:r>
            <a:r>
              <a:rPr lang="en-US" sz="2000" spc="-15" dirty="0"/>
              <a:t> </a:t>
            </a:r>
            <a:r>
              <a:rPr lang="en-US" sz="2000" dirty="0"/>
              <a:t>of</a:t>
            </a:r>
            <a:r>
              <a:rPr lang="en-US" sz="2000" spc="-10" dirty="0"/>
              <a:t> </a:t>
            </a:r>
            <a:r>
              <a:rPr lang="en-US" sz="2000" dirty="0"/>
              <a:t>the</a:t>
            </a:r>
            <a:r>
              <a:rPr lang="en-US" sz="2000" spc="-15" dirty="0"/>
              <a:t> </a:t>
            </a:r>
            <a:r>
              <a:rPr lang="en-US" sz="2000" dirty="0"/>
              <a:t>disease</a:t>
            </a:r>
            <a:r>
              <a:rPr lang="en-US" sz="2000" spc="-15" dirty="0"/>
              <a:t> </a:t>
            </a:r>
            <a:r>
              <a:rPr lang="en-US" sz="2000" dirty="0"/>
              <a:t>and</a:t>
            </a:r>
            <a:r>
              <a:rPr lang="en-US" sz="2000" spc="-15" dirty="0"/>
              <a:t> </a:t>
            </a:r>
            <a:r>
              <a:rPr lang="en-US" sz="2000" spc="-10" dirty="0"/>
              <a:t>determine </a:t>
            </a:r>
            <a:r>
              <a:rPr lang="en-US" sz="2000" dirty="0"/>
              <a:t>what</a:t>
            </a:r>
            <a:r>
              <a:rPr lang="en-US" sz="2000" spc="65" dirty="0"/>
              <a:t> </a:t>
            </a:r>
            <a:r>
              <a:rPr lang="en-US" sz="2000" dirty="0"/>
              <a:t>treatment</a:t>
            </a:r>
            <a:r>
              <a:rPr lang="en-US" sz="2000" spc="70" dirty="0"/>
              <a:t> </a:t>
            </a:r>
            <a:r>
              <a:rPr lang="en-US" sz="2000" dirty="0"/>
              <a:t>options</a:t>
            </a:r>
            <a:r>
              <a:rPr lang="en-US" sz="2000" spc="65" dirty="0"/>
              <a:t> </a:t>
            </a:r>
            <a:r>
              <a:rPr lang="en-US" sz="2000" dirty="0"/>
              <a:t>may</a:t>
            </a:r>
            <a:r>
              <a:rPr lang="en-US" sz="2000" spc="70" dirty="0"/>
              <a:t> </a:t>
            </a:r>
            <a:r>
              <a:rPr lang="en-US" sz="2000" dirty="0"/>
              <a:t>be</a:t>
            </a:r>
            <a:r>
              <a:rPr lang="en-US" sz="2000" spc="65" dirty="0"/>
              <a:t> </a:t>
            </a:r>
            <a:r>
              <a:rPr lang="en-US" sz="2000" spc="-10" dirty="0"/>
              <a:t>available.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01967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A100-0EC2-BC82-004B-356B5B66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Practical: Metagenomics for diagnosis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BC6DA-9564-BCE7-8BA3-BDA9AC3EB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45" y="2900373"/>
            <a:ext cx="7163800" cy="1057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75CBC2-4625-B8F3-3ABE-402282C12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397" y="1821042"/>
            <a:ext cx="3831566" cy="377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81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1C9FF-535E-9824-8478-AC9E2486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574"/>
            <a:ext cx="10515600" cy="1181818"/>
          </a:xfrm>
        </p:spPr>
        <p:txBody>
          <a:bodyPr>
            <a:normAutofit fontScale="90000"/>
          </a:bodyPr>
          <a:lstStyle/>
          <a:p>
            <a:r>
              <a:rPr lang="en-GB" dirty="0"/>
              <a:t>Choosing bioinformatics protocols for metagenomics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1A26F-8FF7-F0E2-6258-023AD3170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77" y="1899962"/>
            <a:ext cx="10515600" cy="6000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800" dirty="0"/>
              <a:t>The protocol shown in the practical is probably not the best one for your research or clinical question!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76507-A217-9BC7-16B2-338F0F9585E8}"/>
              </a:ext>
            </a:extLst>
          </p:cNvPr>
          <p:cNvSpPr txBox="1"/>
          <p:nvPr/>
        </p:nvSpPr>
        <p:spPr>
          <a:xfrm>
            <a:off x="368728" y="3896855"/>
            <a:ext cx="6152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nf</a:t>
            </a:r>
            <a:r>
              <a:rPr lang="en-GB" dirty="0"/>
              <a:t>-core is a set of community-curated best practice bioinformatics pipelines built in </a:t>
            </a:r>
            <a:r>
              <a:rPr lang="en-GB" dirty="0" err="1"/>
              <a:t>Nextflow</a:t>
            </a:r>
            <a:r>
              <a:rPr lang="en-GB" dirty="0"/>
              <a:t>. </a:t>
            </a:r>
          </a:p>
          <a:p>
            <a:pPr algn="ctr"/>
            <a:r>
              <a:rPr lang="en-GB" dirty="0" err="1"/>
              <a:t>Taxprofiler</a:t>
            </a:r>
            <a:r>
              <a:rPr lang="en-GB" dirty="0"/>
              <a:t> Includes Kraken2/Bracken, DIAMOND, Centrifuge etc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A19A4-5B82-D8A3-1097-6087C5E06539}"/>
              </a:ext>
            </a:extLst>
          </p:cNvPr>
          <p:cNvSpPr txBox="1"/>
          <p:nvPr/>
        </p:nvSpPr>
        <p:spPr>
          <a:xfrm>
            <a:off x="6656050" y="4253668"/>
            <a:ext cx="516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Online, cloud-based, user-friendly tool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BCC97-A332-423F-FA98-DAB30ACC9A9A}"/>
              </a:ext>
            </a:extLst>
          </p:cNvPr>
          <p:cNvSpPr txBox="1"/>
          <p:nvPr/>
        </p:nvSpPr>
        <p:spPr>
          <a:xfrm>
            <a:off x="2423304" y="5280600"/>
            <a:ext cx="7345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Illumina </a:t>
            </a:r>
            <a:r>
              <a:rPr lang="en-GB" b="1" dirty="0" err="1"/>
              <a:t>Dragen</a:t>
            </a:r>
            <a:r>
              <a:rPr lang="en-GB" b="1" dirty="0"/>
              <a:t> Metagenomics / Nanopore EPI2ME labs </a:t>
            </a:r>
            <a:r>
              <a:rPr lang="en-GB" b="1" dirty="0" err="1"/>
              <a:t>wf</a:t>
            </a:r>
            <a:r>
              <a:rPr lang="en-GB" b="1" dirty="0"/>
              <a:t>-metagenomics</a:t>
            </a:r>
          </a:p>
          <a:p>
            <a:pPr algn="ctr"/>
            <a:r>
              <a:rPr lang="en-GB" dirty="0"/>
              <a:t>Illumina and Nanopore’s tools. Simple to run and can be automated.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3C86B-6590-1B11-6D9E-3867FE40865B}"/>
              </a:ext>
            </a:extLst>
          </p:cNvPr>
          <p:cNvSpPr txBox="1"/>
          <p:nvPr/>
        </p:nvSpPr>
        <p:spPr>
          <a:xfrm>
            <a:off x="2895600" y="2537049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Some other tools: a non-exhaustive list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D429BF-0C1E-C29E-3C2C-60FF51BE8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736" y="3373474"/>
            <a:ext cx="3743864" cy="4994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C1A056-4C92-6C9F-E4AE-417D5DFA4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445" y="3438454"/>
            <a:ext cx="1700431" cy="754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B6A0CF-FDCA-BE7E-1E0E-66B9AF5FF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6976" y="5232954"/>
            <a:ext cx="1655387" cy="6122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D6E51C-D558-5ECB-B57A-45820E91C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434" y="5071280"/>
            <a:ext cx="1432018" cy="1056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7CF00A-0A55-CA49-C62B-0E0F35E4F179}"/>
              </a:ext>
            </a:extLst>
          </p:cNvPr>
          <p:cNvSpPr txBox="1"/>
          <p:nvPr/>
        </p:nvSpPr>
        <p:spPr>
          <a:xfrm>
            <a:off x="838200" y="6409426"/>
            <a:ext cx="1027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Check benchmarking papers for lots of other options!</a:t>
            </a:r>
          </a:p>
        </p:txBody>
      </p:sp>
    </p:spTree>
    <p:extLst>
      <p:ext uri="{BB962C8B-B14F-4D97-AF65-F5344CB8AC3E}">
        <p14:creationId xmlns:p14="http://schemas.microsoft.com/office/powerpoint/2010/main" val="217917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65A9-CE18-2141-F1F5-7DADE4AC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AE7-1683-66E4-30A3-B79DF7008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8965"/>
            <a:ext cx="10515600" cy="4097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11</a:t>
            </a:r>
            <a:r>
              <a:rPr lang="en-GB" sz="3200" dirty="0">
                <a:sym typeface="Wingdings" panose="05000000000000000000" pitchFamily="2" charset="2"/>
              </a:rPr>
              <a:t>:00</a:t>
            </a:r>
            <a:r>
              <a:rPr lang="en-GB" sz="3200" dirty="0"/>
              <a:t>-12:00: Introduction to metagenomics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12:00-13:00: Metagenomics bioinformatics practical</a:t>
            </a:r>
          </a:p>
        </p:txBody>
      </p:sp>
    </p:spTree>
    <p:extLst>
      <p:ext uri="{BB962C8B-B14F-4D97-AF65-F5344CB8AC3E}">
        <p14:creationId xmlns:p14="http://schemas.microsoft.com/office/powerpoint/2010/main" val="425939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8029-6893-71D9-C820-1F48224E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981" y="1733909"/>
            <a:ext cx="10981427" cy="444305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What is metagenomics?</a:t>
            </a:r>
          </a:p>
          <a:p>
            <a:pPr marL="514350" indent="-514350">
              <a:buFont typeface="+mj-lt"/>
              <a:buAutoNum type="arabicPeriod"/>
            </a:pPr>
            <a:endParaRPr lang="en-GB" sz="3200" dirty="0"/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What clinical questions can we answer with metagenomics?</a:t>
            </a:r>
          </a:p>
          <a:p>
            <a:pPr marL="514350" indent="-514350">
              <a:buFont typeface="+mj-lt"/>
              <a:buAutoNum type="arabicPeriod"/>
            </a:pPr>
            <a:endParaRPr lang="en-GB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are the advantages and disadvantages of metagenomics over other techniques you might use to answer those questions?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407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8029-6893-71D9-C820-1F48224E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286" y="1351524"/>
            <a:ext cx="10981427" cy="73324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What is metagenomics?</a:t>
            </a:r>
          </a:p>
          <a:p>
            <a:pPr marL="514350" indent="-514350">
              <a:buFont typeface="+mj-lt"/>
              <a:buAutoNum type="arabicPeriod"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F4889-DF07-E7A9-2A41-2050044A081C}"/>
              </a:ext>
            </a:extLst>
          </p:cNvPr>
          <p:cNvSpPr txBox="1"/>
          <p:nvPr/>
        </p:nvSpPr>
        <p:spPr>
          <a:xfrm>
            <a:off x="1447355" y="2575545"/>
            <a:ext cx="8919713" cy="293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8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Sequencing all the genetic material in a sample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endParaRPr lang="en-GB" sz="28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8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 targeting to one or a small number of organisms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endParaRPr lang="en-GB" sz="28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8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context of viruses, sequencing DNA and RNA</a:t>
            </a:r>
            <a:endParaRPr lang="en-GB" sz="28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0225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8029-6893-71D9-C820-1F48224E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286" y="1135394"/>
            <a:ext cx="10981427" cy="733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2.   What clinical questions can we answer with metagenomics?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F4889-DF07-E7A9-2A41-2050044A081C}"/>
              </a:ext>
            </a:extLst>
          </p:cNvPr>
          <p:cNvSpPr txBox="1"/>
          <p:nvPr/>
        </p:nvSpPr>
        <p:spPr>
          <a:xfrm>
            <a:off x="1104809" y="2356421"/>
            <a:ext cx="8919713" cy="430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4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pathogens are there?</a:t>
            </a:r>
            <a:endParaRPr lang="en-GB" sz="24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4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causing the disease?</a:t>
            </a:r>
            <a:endParaRPr lang="en-GB" sz="24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4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composition of the microbial community?</a:t>
            </a:r>
            <a:endParaRPr lang="en-GB" sz="24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4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Surveillance: Are there any novel strains or species?</a:t>
            </a:r>
          </a:p>
          <a:p>
            <a:pPr marL="1200150" lvl="2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endParaRPr lang="en-GB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4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genome sequences of the viruses?</a:t>
            </a:r>
            <a:endParaRPr lang="en-GB" sz="24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4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Antiviral resistance</a:t>
            </a:r>
            <a:endParaRPr lang="en-GB" sz="24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of outbreaks</a:t>
            </a:r>
            <a:endParaRPr lang="en-GB" sz="24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endParaRPr lang="en-GB" sz="5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22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8029-6893-71D9-C820-1F48224E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286" y="919262"/>
            <a:ext cx="10981427" cy="974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000" dirty="0"/>
              <a:t>3. </a:t>
            </a: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advantages and disadvantages of metagenomics over other techniques you might use to answer those questions?</a:t>
            </a:r>
            <a:endParaRPr lang="en-GB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F4889-DF07-E7A9-2A41-2050044A081C}"/>
              </a:ext>
            </a:extLst>
          </p:cNvPr>
          <p:cNvSpPr txBox="1"/>
          <p:nvPr/>
        </p:nvSpPr>
        <p:spPr>
          <a:xfrm>
            <a:off x="1181819" y="2155190"/>
            <a:ext cx="8919713" cy="4026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4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</a:t>
            </a:r>
            <a:endParaRPr lang="en-GB" sz="24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4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prior assumptions – good for new or unusual organisms</a:t>
            </a:r>
            <a:endParaRPr lang="en-GB" sz="24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4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 information</a:t>
            </a: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endParaRPr lang="en-GB" sz="24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4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Disadvantages</a:t>
            </a:r>
            <a:endParaRPr lang="en-GB" sz="24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4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Contamination</a:t>
            </a:r>
            <a:endParaRPr lang="en-GB" sz="24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4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Expensive and time consuming</a:t>
            </a:r>
            <a:endParaRPr lang="en-GB" sz="24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4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Lots of infrastructure required</a:t>
            </a:r>
            <a:endParaRPr lang="en-GB" sz="24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4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requirements</a:t>
            </a:r>
            <a:endParaRPr lang="en-GB" sz="24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less sensitive than PCR/large inputs required</a:t>
            </a:r>
            <a:endParaRPr lang="en-GB" sz="12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76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6463-EC57-B3DD-C6D8-CDD8DD77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2AEB-1A23-F333-2189-225ACE71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644" y="1181819"/>
            <a:ext cx="9285514" cy="1089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are the key steps in a metagenomics protocol?</a:t>
            </a:r>
          </a:p>
          <a:p>
            <a:pPr marL="0" indent="0">
              <a:buNone/>
            </a:pPr>
            <a:r>
              <a:rPr lang="en-GB" dirty="0"/>
              <a:t>What is the purpose of each step?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A1C83-510F-84FF-B83C-5063EA735E7D}"/>
              </a:ext>
            </a:extLst>
          </p:cNvPr>
          <p:cNvSpPr txBox="1"/>
          <p:nvPr/>
        </p:nvSpPr>
        <p:spPr>
          <a:xfrm>
            <a:off x="527649" y="2802486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Sample collection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89ABB-2450-3C5A-80FA-00A18A632184}"/>
              </a:ext>
            </a:extLst>
          </p:cNvPr>
          <p:cNvSpPr txBox="1"/>
          <p:nvPr/>
        </p:nvSpPr>
        <p:spPr>
          <a:xfrm>
            <a:off x="8256198" y="4531747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DNA/RNA extraction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E01AB-1760-1BF4-BF95-BA845DF29E17}"/>
              </a:ext>
            </a:extLst>
          </p:cNvPr>
          <p:cNvSpPr txBox="1"/>
          <p:nvPr/>
        </p:nvSpPr>
        <p:spPr>
          <a:xfrm>
            <a:off x="2249338" y="3691462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C00000"/>
                </a:solidFill>
              </a:rPr>
              <a:t>Assembly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5D6A5-80CF-CD03-B605-2655E229D149}"/>
              </a:ext>
            </a:extLst>
          </p:cNvPr>
          <p:cNvSpPr txBox="1"/>
          <p:nvPr/>
        </p:nvSpPr>
        <p:spPr>
          <a:xfrm>
            <a:off x="842513" y="5311052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C00000"/>
                </a:solidFill>
              </a:rPr>
              <a:t>Host removal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D05AEF-2790-9A25-3CCC-CAA68E8A1D54}"/>
              </a:ext>
            </a:extLst>
          </p:cNvPr>
          <p:cNvSpPr txBox="1"/>
          <p:nvPr/>
        </p:nvSpPr>
        <p:spPr>
          <a:xfrm>
            <a:off x="7956431" y="3125641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C00000"/>
                </a:solidFill>
              </a:rPr>
              <a:t>QC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4C48D9-881A-607C-3206-000C09868227}"/>
              </a:ext>
            </a:extLst>
          </p:cNvPr>
          <p:cNvSpPr txBox="1"/>
          <p:nvPr/>
        </p:nvSpPr>
        <p:spPr>
          <a:xfrm>
            <a:off x="4699958" y="2615327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Sequencing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4AC239-1A9C-888F-3437-3E1D139EF771}"/>
              </a:ext>
            </a:extLst>
          </p:cNvPr>
          <p:cNvSpPr txBox="1"/>
          <p:nvPr/>
        </p:nvSpPr>
        <p:spPr>
          <a:xfrm>
            <a:off x="395378" y="4229846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Library prep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30E85E-70E3-AE4F-60C5-DDC157CC633F}"/>
              </a:ext>
            </a:extLst>
          </p:cNvPr>
          <p:cNvSpPr txBox="1"/>
          <p:nvPr/>
        </p:nvSpPr>
        <p:spPr>
          <a:xfrm>
            <a:off x="5261035" y="3519573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Host removal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F1330C-FB12-CED8-2D24-97451CA380A4}"/>
              </a:ext>
            </a:extLst>
          </p:cNvPr>
          <p:cNvSpPr txBox="1"/>
          <p:nvPr/>
        </p:nvSpPr>
        <p:spPr>
          <a:xfrm>
            <a:off x="3709179" y="5966831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Reporting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5AEF79-2DB9-ADF9-D1A5-049FFEEEACB8}"/>
              </a:ext>
            </a:extLst>
          </p:cNvPr>
          <p:cNvSpPr txBox="1"/>
          <p:nvPr/>
        </p:nvSpPr>
        <p:spPr>
          <a:xfrm>
            <a:off x="3981811" y="4603621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C00000"/>
                </a:solidFill>
              </a:rPr>
              <a:t>Classification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70B98-5C20-4B00-1A5C-946829E7F3D0}"/>
              </a:ext>
            </a:extLst>
          </p:cNvPr>
          <p:cNvSpPr txBox="1"/>
          <p:nvPr/>
        </p:nvSpPr>
        <p:spPr>
          <a:xfrm>
            <a:off x="8039460" y="5455319"/>
            <a:ext cx="2558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C00000"/>
                </a:solidFill>
              </a:rPr>
              <a:t>Viral sequence analysis</a:t>
            </a:r>
          </a:p>
        </p:txBody>
      </p:sp>
    </p:spTree>
    <p:extLst>
      <p:ext uri="{BB962C8B-B14F-4D97-AF65-F5344CB8AC3E}">
        <p14:creationId xmlns:p14="http://schemas.microsoft.com/office/powerpoint/2010/main" val="26766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6463-EC57-B3DD-C6D8-CDD8DD77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Protocol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A1C83-510F-84FF-B83C-5063EA735E7D}"/>
              </a:ext>
            </a:extLst>
          </p:cNvPr>
          <p:cNvSpPr txBox="1"/>
          <p:nvPr/>
        </p:nvSpPr>
        <p:spPr>
          <a:xfrm>
            <a:off x="842513" y="1851969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Sample collection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89ABB-2450-3C5A-80FA-00A18A632184}"/>
              </a:ext>
            </a:extLst>
          </p:cNvPr>
          <p:cNvSpPr txBox="1"/>
          <p:nvPr/>
        </p:nvSpPr>
        <p:spPr>
          <a:xfrm>
            <a:off x="923745" y="2723512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DNA/RNA extraction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5D6A5-80CF-CD03-B605-2655E229D149}"/>
              </a:ext>
            </a:extLst>
          </p:cNvPr>
          <p:cNvSpPr txBox="1"/>
          <p:nvPr/>
        </p:nvSpPr>
        <p:spPr>
          <a:xfrm>
            <a:off x="6690505" y="2650148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C00000"/>
                </a:solidFill>
              </a:rPr>
              <a:t>Host removal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D05AEF-2790-9A25-3CCC-CAA68E8A1D54}"/>
              </a:ext>
            </a:extLst>
          </p:cNvPr>
          <p:cNvSpPr txBox="1"/>
          <p:nvPr/>
        </p:nvSpPr>
        <p:spPr>
          <a:xfrm>
            <a:off x="6731480" y="1851969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C00000"/>
                </a:solidFill>
              </a:rPr>
              <a:t>QC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4C48D9-881A-607C-3206-000C09868227}"/>
              </a:ext>
            </a:extLst>
          </p:cNvPr>
          <p:cNvSpPr txBox="1"/>
          <p:nvPr/>
        </p:nvSpPr>
        <p:spPr>
          <a:xfrm>
            <a:off x="838200" y="5099787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Sequencing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4AC239-1A9C-888F-3437-3E1D139EF771}"/>
              </a:ext>
            </a:extLst>
          </p:cNvPr>
          <p:cNvSpPr txBox="1"/>
          <p:nvPr/>
        </p:nvSpPr>
        <p:spPr>
          <a:xfrm>
            <a:off x="838200" y="4325248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Library prep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30E85E-70E3-AE4F-60C5-DDC157CC633F}"/>
              </a:ext>
            </a:extLst>
          </p:cNvPr>
          <p:cNvSpPr txBox="1"/>
          <p:nvPr/>
        </p:nvSpPr>
        <p:spPr>
          <a:xfrm>
            <a:off x="887801" y="3546103"/>
            <a:ext cx="370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Host removal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2657DFDC-F61B-6F7C-CE87-61ADF1461C9C}"/>
              </a:ext>
            </a:extLst>
          </p:cNvPr>
          <p:cNvSpPr/>
          <p:nvPr/>
        </p:nvSpPr>
        <p:spPr>
          <a:xfrm>
            <a:off x="2648310" y="2369985"/>
            <a:ext cx="103516" cy="32182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9CE9788-9211-962D-55DC-AC42F25B9D25}"/>
              </a:ext>
            </a:extLst>
          </p:cNvPr>
          <p:cNvSpPr/>
          <p:nvPr/>
        </p:nvSpPr>
        <p:spPr>
          <a:xfrm>
            <a:off x="2628180" y="4056480"/>
            <a:ext cx="103516" cy="32182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1753A8DC-90D5-1306-A1D4-054728BE0949}"/>
              </a:ext>
            </a:extLst>
          </p:cNvPr>
          <p:cNvSpPr/>
          <p:nvPr/>
        </p:nvSpPr>
        <p:spPr>
          <a:xfrm>
            <a:off x="8544465" y="2374411"/>
            <a:ext cx="103516" cy="32182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E7783E0-5917-B181-B88C-75A73CC6CC7B}"/>
              </a:ext>
            </a:extLst>
          </p:cNvPr>
          <p:cNvSpPr/>
          <p:nvPr/>
        </p:nvSpPr>
        <p:spPr>
          <a:xfrm>
            <a:off x="2656933" y="4848468"/>
            <a:ext cx="103516" cy="32182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BF383CFA-7A92-E715-0AC7-1C94CEE50021}"/>
              </a:ext>
            </a:extLst>
          </p:cNvPr>
          <p:cNvSpPr/>
          <p:nvPr/>
        </p:nvSpPr>
        <p:spPr>
          <a:xfrm>
            <a:off x="2639683" y="3292898"/>
            <a:ext cx="103516" cy="32182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CF622F0-D793-84A6-4806-6BB751581791}"/>
              </a:ext>
            </a:extLst>
          </p:cNvPr>
          <p:cNvCxnSpPr>
            <a:cxnSpLocks/>
          </p:cNvCxnSpPr>
          <p:nvPr/>
        </p:nvCxnSpPr>
        <p:spPr>
          <a:xfrm flipV="1">
            <a:off x="3907767" y="2113579"/>
            <a:ext cx="3398807" cy="3247818"/>
          </a:xfrm>
          <a:prstGeom prst="bentConnector3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9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7" grpId="0" animBg="1"/>
      <p:bldP spid="18" grpId="0" animBg="1"/>
      <p:bldP spid="19" grpId="0" animBg="1"/>
      <p:bldP spid="20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817</Words>
  <Application>Microsoft Office PowerPoint</Application>
  <PresentationFormat>Widescreen</PresentationFormat>
  <Paragraphs>182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Arial</vt:lpstr>
      <vt:lpstr>Calibri</vt:lpstr>
      <vt:lpstr>Wingdings</vt:lpstr>
      <vt:lpstr>Office Theme</vt:lpstr>
      <vt:lpstr>PowerPoint Presentation</vt:lpstr>
      <vt:lpstr>Introduction to Metagenomics for Clinical Virology</vt:lpstr>
      <vt:lpstr>Session structure</vt:lpstr>
      <vt:lpstr>PowerPoint Presentation</vt:lpstr>
      <vt:lpstr>PowerPoint Presentation</vt:lpstr>
      <vt:lpstr>PowerPoint Presentation</vt:lpstr>
      <vt:lpstr>PowerPoint Presentation</vt:lpstr>
      <vt:lpstr>Protocol</vt:lpstr>
      <vt:lpstr>Protocol</vt:lpstr>
      <vt:lpstr>Host removal: alignment</vt:lpstr>
      <vt:lpstr>Protocol</vt:lpstr>
      <vt:lpstr>Assembly</vt:lpstr>
      <vt:lpstr>Protocol</vt:lpstr>
      <vt:lpstr>Classification</vt:lpstr>
      <vt:lpstr>Classification tools</vt:lpstr>
      <vt:lpstr>Protocol</vt:lpstr>
      <vt:lpstr>Classification</vt:lpstr>
      <vt:lpstr>Classification</vt:lpstr>
      <vt:lpstr>Classification</vt:lpstr>
      <vt:lpstr>How can we reduce/deal with contamination?</vt:lpstr>
      <vt:lpstr>Practical: Metagenomics for diagnosis</vt:lpstr>
      <vt:lpstr>Practical: Metagenomics for diagnosis</vt:lpstr>
      <vt:lpstr>Choosing bioinformatics protocols for metagenomics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Metagenomics for Clinical Virology</dc:title>
  <dc:creator>Sarah Buddle</dc:creator>
  <cp:lastModifiedBy>Sarah Buddle</cp:lastModifiedBy>
  <cp:revision>3</cp:revision>
  <dcterms:created xsi:type="dcterms:W3CDTF">2024-01-18T10:52:29Z</dcterms:created>
  <dcterms:modified xsi:type="dcterms:W3CDTF">2024-02-19T09:16:05Z</dcterms:modified>
</cp:coreProperties>
</file>