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399-4760-E249-A21A-E0B302D943C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349AD-43E2-A142-9B61-FBB06C64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20D6-CED8-4F62-AA93-FCC34ADFC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55" y="2528658"/>
            <a:ext cx="10481617" cy="2387600"/>
          </a:xfrm>
        </p:spPr>
        <p:txBody>
          <a:bodyPr anchor="t"/>
          <a:lstStyle>
            <a:lvl1pPr algn="l">
              <a:defRPr sz="4000">
                <a:solidFill>
                  <a:srgbClr val="007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3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1C13-0DB6-4E28-9521-FD744346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445-D392-4789-9479-AF028CB55CC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E6804-E436-2947-81F5-FCC5E465C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176BFD-AF1B-334D-884D-C08E0A3D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999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ADD9-C943-418A-9D35-CC865F95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4506-EEE5-4D8C-850E-4F0922B6B43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6333-AC78-4EDE-9D8D-21DCF6FCEA5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4E894C-2A2B-A74C-BFBD-B15007757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D39806-AD25-A04F-9636-F009A170C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162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20DF-56A1-44A9-A429-8B05468D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A82AB-E9DB-425C-9352-E0A272AD0E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D6833-A055-4CE8-AB12-41A1997D9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F2F5E-B4CD-46C2-B6AC-8052CF2B36A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03C25A-9D93-4F4F-8253-B7AB9B2B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930E85-4B03-2D45-B847-D4398F5F9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E1D73D8-44E6-D54F-8151-2BDA8CF08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204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C75E-5812-48FD-BCBD-1235D22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0B7E6-3A31-244C-8D5C-297872DC3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8D384-66F4-D748-9499-51EC58830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9461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503B-7986-436C-9822-A1854F9D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6" y="179416"/>
            <a:ext cx="11123856" cy="97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5904-E451-4DAC-98D7-82FCA86A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955" y="1774826"/>
            <a:ext cx="11123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E1E3-76D3-49B4-BA11-2CCBDA7C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38850"/>
            <a:ext cx="10007606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07C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WCSC - Genomics &amp; Clinical Virology: de novo assembly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F349-A985-4FF9-9FE5-9D2B321F5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0629" y="6438850"/>
            <a:ext cx="596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C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4369E4-5DE7-46E5-874E-4FD4379737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89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007C9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C9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ow.ly/fAUJ304re2V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11FF-4D56-4ABC-AC80-510EE2B25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55" y="2528657"/>
            <a:ext cx="10481617" cy="3258825"/>
          </a:xfrm>
        </p:spPr>
        <p:txBody>
          <a:bodyPr>
            <a:normAutofit fontScale="90000"/>
          </a:bodyPr>
          <a:lstStyle/>
          <a:p>
            <a:r>
              <a:rPr lang="en-GB" b="1" i="1" dirty="0"/>
              <a:t>De novo </a:t>
            </a:r>
            <a:r>
              <a:rPr lang="en-GB" b="1" dirty="0"/>
              <a:t>assembly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sz="3100" dirty="0" err="1"/>
              <a:t>Dr.</a:t>
            </a:r>
            <a:r>
              <a:rPr lang="en-GB" sz="3100" dirty="0"/>
              <a:t> David Bibby,</a:t>
            </a:r>
            <a:br>
              <a:rPr lang="en-GB" sz="3100" dirty="0"/>
            </a:br>
            <a:r>
              <a:rPr lang="en-GB" sz="3100" dirty="0"/>
              <a:t>Genomics and Clinical Virology,</a:t>
            </a:r>
            <a:br>
              <a:rPr lang="en-GB" sz="3100" dirty="0"/>
            </a:br>
            <a:r>
              <a:rPr lang="en-GB" sz="3100" dirty="0"/>
              <a:t>22</a:t>
            </a:r>
            <a:r>
              <a:rPr lang="en-GB" sz="3100" baseline="30000" dirty="0"/>
              <a:t>nd</a:t>
            </a:r>
            <a:r>
              <a:rPr lang="en-GB" sz="3100" dirty="0"/>
              <a:t> February 2024</a:t>
            </a:r>
            <a:br>
              <a:rPr lang="en-GB" sz="3100" b="1" dirty="0"/>
            </a:br>
            <a:endParaRPr lang="en-GB" sz="3100" b="1" dirty="0"/>
          </a:p>
        </p:txBody>
      </p:sp>
    </p:spTree>
    <p:extLst>
      <p:ext uri="{BB962C8B-B14F-4D97-AF65-F5344CB8AC3E}">
        <p14:creationId xmlns:p14="http://schemas.microsoft.com/office/powerpoint/2010/main" val="37804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FE43-8C05-4BAF-64B6-CBD3C1B2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it work – Overlap-Layout-Consensus?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C43BB-937F-1D1F-21C5-792FFE24E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DABC3-8D2A-32FB-8A60-51F708A3C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10</a:t>
            </a:fld>
            <a:endParaRPr lang="en-GB" sz="1400" dirty="0"/>
          </a:p>
        </p:txBody>
      </p:sp>
      <p:pic>
        <p:nvPicPr>
          <p:cNvPr id="6" name="Picture 2" descr="https://www.researchgate.net/profile/Christina_Toft/publication/26266221/figure/fig2/AS:216492458156039@1428627232413/Overlap-layout-consensus-genome-assembly-algorithm-Reads-are-provided-to-the-algorithm_W640.jpg">
            <a:extLst>
              <a:ext uri="{FF2B5EF4-FFF2-40B4-BE49-F238E27FC236}">
                <a16:creationId xmlns:a16="http://schemas.microsoft.com/office/drawing/2014/main" id="{99DDA7CB-2B19-5D2D-863D-E47438873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0" y="1101121"/>
            <a:ext cx="6348760" cy="465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D58AB-5AFE-EAF0-FCDD-C722029037D0}"/>
              </a:ext>
            </a:extLst>
          </p:cNvPr>
          <p:cNvSpPr txBox="1"/>
          <p:nvPr/>
        </p:nvSpPr>
        <p:spPr>
          <a:xfrm>
            <a:off x="2921620" y="5936906"/>
            <a:ext cx="352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prstClr val="black"/>
                </a:solidFill>
              </a:rPr>
              <a:t>Commins</a:t>
            </a:r>
            <a:r>
              <a:rPr lang="en-GB" sz="1400" dirty="0">
                <a:solidFill>
                  <a:prstClr val="black"/>
                </a:solidFill>
              </a:rPr>
              <a:t> </a:t>
            </a:r>
            <a:r>
              <a:rPr lang="en-GB" sz="1400" i="1" dirty="0">
                <a:solidFill>
                  <a:prstClr val="black"/>
                </a:solidFill>
              </a:rPr>
              <a:t>et al. </a:t>
            </a:r>
            <a:r>
              <a:rPr lang="en-GB" sz="1400" dirty="0">
                <a:solidFill>
                  <a:prstClr val="black"/>
                </a:solidFill>
              </a:rPr>
              <a:t>Bio. Proc. Online (2009) 11(1)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4042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363-2500-38B4-6E94-6896EA45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it work – De Bruijn graphs?</a:t>
            </a:r>
            <a:br>
              <a:rPr lang="en-GB" sz="4000" dirty="0">
                <a:latin typeface="Arial" pitchFamily="84" charset="0"/>
                <a:cs typeface="+mn-cs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6ECF-3418-94F1-212B-9209C105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Derive </a:t>
            </a:r>
            <a:r>
              <a:rPr lang="en-GB" i="1" dirty="0" err="1"/>
              <a:t>k</a:t>
            </a:r>
            <a:r>
              <a:rPr lang="en-GB" dirty="0" err="1"/>
              <a:t>mers</a:t>
            </a:r>
            <a:r>
              <a:rPr lang="en-GB" dirty="0"/>
              <a:t> from sequence reads</a:t>
            </a:r>
          </a:p>
          <a:p>
            <a:pPr lvl="1"/>
            <a:r>
              <a:rPr lang="en-GB" dirty="0" err="1"/>
              <a:t>Subsequences</a:t>
            </a:r>
            <a:r>
              <a:rPr lang="en-GB" dirty="0"/>
              <a:t> of length </a:t>
            </a:r>
            <a:r>
              <a:rPr lang="en-GB" i="1" dirty="0"/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overlap graph using [</a:t>
            </a:r>
            <a:r>
              <a:rPr lang="en-GB" i="1" dirty="0"/>
              <a:t>k</a:t>
            </a:r>
            <a:r>
              <a:rPr lang="en-GB" dirty="0"/>
              <a:t>-1]</a:t>
            </a:r>
            <a:r>
              <a:rPr lang="en-GB" dirty="0" err="1"/>
              <a:t>mers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Traverse graph to reconstruct likely sequence</a:t>
            </a:r>
          </a:p>
          <a:p>
            <a:pPr lvl="1"/>
            <a:r>
              <a:rPr lang="en-GB" dirty="0"/>
              <a:t>“Eulerian path” (each </a:t>
            </a:r>
            <a:r>
              <a:rPr lang="en-GB" i="1" dirty="0"/>
              <a:t>edge </a:t>
            </a:r>
            <a:r>
              <a:rPr lang="en-GB" dirty="0"/>
              <a:t>only once)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More memory-efficient than OLC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543E-B22F-791A-A1A4-291E14BD56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F8E88-2FE5-7210-0697-2115BD048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11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1FD226-1CB2-5CAF-2DBB-496D7AE7543E}"/>
              </a:ext>
            </a:extLst>
          </p:cNvPr>
          <p:cNvSpPr/>
          <p:nvPr/>
        </p:nvSpPr>
        <p:spPr>
          <a:xfrm>
            <a:off x="2135127" y="4554314"/>
            <a:ext cx="252028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 err="1"/>
              <a:t>ABySS</a:t>
            </a:r>
            <a:endParaRPr lang="en-GB" b="1" dirty="0"/>
          </a:p>
          <a:p>
            <a:pPr algn="ctr">
              <a:lnSpc>
                <a:spcPct val="150000"/>
              </a:lnSpc>
            </a:pPr>
            <a:r>
              <a:rPr lang="en-GB" b="1" dirty="0" err="1"/>
              <a:t>SOAPdenovo</a:t>
            </a:r>
            <a:endParaRPr lang="en-GB" b="1" dirty="0"/>
          </a:p>
          <a:p>
            <a:pPr algn="ctr">
              <a:lnSpc>
                <a:spcPct val="150000"/>
              </a:lnSpc>
            </a:pPr>
            <a:r>
              <a:rPr lang="en-GB" b="1" dirty="0"/>
              <a:t>Trinity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22CE3F-3274-55DE-93D2-50FE5EB23219}"/>
              </a:ext>
            </a:extLst>
          </p:cNvPr>
          <p:cNvSpPr/>
          <p:nvPr/>
        </p:nvSpPr>
        <p:spPr>
          <a:xfrm>
            <a:off x="4943439" y="4554315"/>
            <a:ext cx="5616625" cy="17281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Ben Langmead, Johns Hopkins</a:t>
            </a:r>
          </a:p>
          <a:p>
            <a:pPr algn="ctr"/>
            <a:r>
              <a:rPr lang="en-GB" sz="3200" dirty="0"/>
              <a:t>“De </a:t>
            </a:r>
            <a:r>
              <a:rPr lang="en-GB" sz="3200" dirty="0" err="1"/>
              <a:t>Bruijn</a:t>
            </a:r>
            <a:r>
              <a:rPr lang="en-GB" sz="3200" dirty="0"/>
              <a:t> Graph assembly” pdf</a:t>
            </a:r>
          </a:p>
        </p:txBody>
      </p:sp>
    </p:spTree>
    <p:extLst>
      <p:ext uri="{BB962C8B-B14F-4D97-AF65-F5344CB8AC3E}">
        <p14:creationId xmlns:p14="http://schemas.microsoft.com/office/powerpoint/2010/main" val="41613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4752-DD2C-C335-91F3-7147EBB6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it work – De Bruijn graphs?</a:t>
            </a:r>
            <a:br>
              <a:rPr lang="en-GB" sz="4000" dirty="0">
                <a:latin typeface="Arial" pitchFamily="84" charset="0"/>
                <a:cs typeface="+mn-cs"/>
              </a:rPr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5E391-8821-636E-ABBE-FE01A8BCE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DD525-08F7-8155-2494-B584FE6A6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12</a:t>
            </a:fld>
            <a:endParaRPr lang="en-GB" sz="1400" dirty="0"/>
          </a:p>
        </p:txBody>
      </p:sp>
      <p:pic>
        <p:nvPicPr>
          <p:cNvPr id="7" name="Picture 2" descr="https://www.researchgate.net/profile/Yasubumi_Sakakibara/publication/229437536/figure/fig1/AS:300689508061184@1448701373275/Illustration-of-de-Bruijn-graph-based-assembly_W640.jpg">
            <a:extLst>
              <a:ext uri="{FF2B5EF4-FFF2-40B4-BE49-F238E27FC236}">
                <a16:creationId xmlns:a16="http://schemas.microsoft.com/office/drawing/2014/main" id="{70DBF2A3-EF58-5A5D-C503-F0B93AEA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426673"/>
            <a:ext cx="5760640" cy="4004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D2E35-5D21-28A4-6E29-2B5FEB32A7E5}"/>
              </a:ext>
            </a:extLst>
          </p:cNvPr>
          <p:cNvSpPr txBox="1"/>
          <p:nvPr/>
        </p:nvSpPr>
        <p:spPr>
          <a:xfrm>
            <a:off x="3215680" y="5705979"/>
            <a:ext cx="342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prstClr val="black"/>
                </a:solidFill>
              </a:rPr>
              <a:t>Namiki</a:t>
            </a:r>
            <a:r>
              <a:rPr lang="en-GB" sz="1400" dirty="0">
                <a:solidFill>
                  <a:prstClr val="black"/>
                </a:solidFill>
              </a:rPr>
              <a:t> </a:t>
            </a:r>
            <a:r>
              <a:rPr lang="en-GB" sz="1400" i="1" dirty="0">
                <a:solidFill>
                  <a:prstClr val="black"/>
                </a:solidFill>
              </a:rPr>
              <a:t>et al. </a:t>
            </a:r>
            <a:r>
              <a:rPr lang="en-GB" sz="1400" dirty="0" err="1">
                <a:solidFill>
                  <a:prstClr val="black"/>
                </a:solidFill>
              </a:rPr>
              <a:t>Nuc</a:t>
            </a:r>
            <a:r>
              <a:rPr lang="en-GB" sz="1400" dirty="0">
                <a:solidFill>
                  <a:prstClr val="black"/>
                </a:solidFill>
              </a:rPr>
              <a:t>. Acids. Res. (2012) 40:e155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8275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C2E1-3ACF-08AE-285B-E01DEEC0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Viral data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888B-B0B8-8039-4496-24BDEC7D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High levels of variation in the data set</a:t>
            </a:r>
          </a:p>
          <a:p>
            <a:r>
              <a:rPr lang="en-GB" dirty="0"/>
              <a:t>Errors from sequencing</a:t>
            </a:r>
          </a:p>
          <a:p>
            <a:r>
              <a:rPr lang="en-GB" dirty="0"/>
              <a:t>Errors from RT-PCR</a:t>
            </a:r>
          </a:p>
          <a:p>
            <a:r>
              <a:rPr lang="en-GB" dirty="0"/>
              <a:t>Coverage variation from library prep</a:t>
            </a:r>
          </a:p>
          <a:p>
            <a:r>
              <a:rPr lang="en-GB" dirty="0"/>
              <a:t>Variable quantities of off-target sequence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High levels of variation in the source virus sample</a:t>
            </a:r>
          </a:p>
          <a:p>
            <a:r>
              <a:rPr lang="en-GB" dirty="0"/>
              <a:t>Continuous </a:t>
            </a:r>
            <a:r>
              <a:rPr lang="en-GB" dirty="0" err="1"/>
              <a:t>quasispecies</a:t>
            </a:r>
            <a:r>
              <a:rPr lang="en-GB" dirty="0"/>
              <a:t> variation at the nucleotide level</a:t>
            </a:r>
          </a:p>
          <a:p>
            <a:r>
              <a:rPr lang="en-GB" dirty="0"/>
              <a:t>Length polymorphisms</a:t>
            </a:r>
          </a:p>
          <a:p>
            <a:r>
              <a:rPr lang="en-GB" dirty="0"/>
              <a:t>“High polyploidy”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78FB7-8CC0-B843-1C2B-7D773EA7C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A4FA2-1ABE-D144-24B7-78914B0E3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13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5320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C28-0FB1-0524-6243-9A2993AA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Viral data - challenges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1E588-B901-E291-798A-C83723879B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C1B99-395B-99BD-6206-B39BA907B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14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2CC10A-4996-4ACB-69BC-F34F09FDF386}"/>
              </a:ext>
            </a:extLst>
          </p:cNvPr>
          <p:cNvSpPr/>
          <p:nvPr/>
        </p:nvSpPr>
        <p:spPr>
          <a:xfrm>
            <a:off x="2047875" y="1366121"/>
            <a:ext cx="809625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2" indent="0" algn="ctr">
              <a:buNone/>
            </a:pPr>
            <a:r>
              <a:rPr lang="en-US" sz="2000" dirty="0">
                <a:latin typeface="Arial" pitchFamily="84" charset="0"/>
              </a:rPr>
              <a:t>OLC &amp; De </a:t>
            </a:r>
            <a:r>
              <a:rPr lang="en-US" sz="2000" dirty="0" err="1">
                <a:latin typeface="Arial" pitchFamily="84" charset="0"/>
              </a:rPr>
              <a:t>Bruijn</a:t>
            </a:r>
            <a:r>
              <a:rPr lang="en-US" sz="2000" dirty="0">
                <a:latin typeface="Arial" pitchFamily="84" charset="0"/>
              </a:rPr>
              <a:t> graphs have many “bubbles” &amp; “branches”</a:t>
            </a:r>
            <a:br>
              <a:rPr lang="en-US" sz="2000" dirty="0">
                <a:latin typeface="Arial" pitchFamily="84" charset="0"/>
              </a:rPr>
            </a:br>
            <a:endParaRPr lang="en-US" sz="2000" dirty="0">
              <a:latin typeface="Arial" pitchFamily="84" charset="0"/>
            </a:endParaRP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E97D3A1B-99B1-7A21-F9BC-102F147B9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07" b="38071"/>
          <a:stretch/>
        </p:blipFill>
        <p:spPr bwMode="auto">
          <a:xfrm>
            <a:off x="2047875" y="2014490"/>
            <a:ext cx="809625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9E0816-8E4A-F8DF-BCEB-5DE0F4C68927}"/>
              </a:ext>
            </a:extLst>
          </p:cNvPr>
          <p:cNvSpPr/>
          <p:nvPr/>
        </p:nvSpPr>
        <p:spPr>
          <a:xfrm>
            <a:off x="2047875" y="3710464"/>
            <a:ext cx="809625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2" indent="0" algn="ctr">
              <a:buNone/>
            </a:pPr>
            <a:r>
              <a:rPr lang="en-US" sz="2000" dirty="0">
                <a:latin typeface="Arial" pitchFamily="84" charset="0"/>
              </a:rPr>
              <a:t>Whilst these can be simplified, they can be impossible to resolve</a:t>
            </a:r>
            <a:br>
              <a:rPr lang="en-US" sz="2000" dirty="0">
                <a:latin typeface="Arial" pitchFamily="84" charset="0"/>
              </a:rPr>
            </a:br>
            <a:endParaRPr lang="en-US" sz="2000" dirty="0">
              <a:latin typeface="Arial" pitchFamily="84" charset="0"/>
            </a:endParaRPr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CBEC59B9-084A-82B4-8FAD-2190B485C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8" b="5267"/>
          <a:stretch/>
        </p:blipFill>
        <p:spPr bwMode="auto">
          <a:xfrm>
            <a:off x="2047875" y="4247332"/>
            <a:ext cx="809625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8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9E4E-407A-7BA8-7538-D9843745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Viral data -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9F72-9054-A2E7-F5CC-5A511DDC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assemblers often generate multiple contigs across a single region</a:t>
            </a:r>
          </a:p>
          <a:p>
            <a:r>
              <a:rPr lang="en-GB" dirty="0"/>
              <a:t>Virus-specific assemblers try to allow for low-level nucleotide variation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Some tools use the variation to reconstruct haplotypes </a:t>
            </a:r>
          </a:p>
          <a:p>
            <a:pPr lvl="1"/>
            <a:r>
              <a:rPr lang="en-GB" dirty="0"/>
              <a:t>Linking reads into longer structures</a:t>
            </a:r>
          </a:p>
          <a:p>
            <a:pPr lvl="1"/>
            <a:r>
              <a:rPr lang="en-GB" dirty="0" err="1"/>
              <a:t>HaploClique</a:t>
            </a:r>
            <a:r>
              <a:rPr lang="en-GB" dirty="0"/>
              <a:t>, Savage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2F679-BC72-0BE6-0C6A-7B5F64CF0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633F7-3EB0-AADD-5128-85D8BFE6C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15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2332FB-CF41-F62C-E8F3-998717FC0A86}"/>
              </a:ext>
            </a:extLst>
          </p:cNvPr>
          <p:cNvSpPr/>
          <p:nvPr/>
        </p:nvSpPr>
        <p:spPr>
          <a:xfrm>
            <a:off x="4835860" y="2940247"/>
            <a:ext cx="2520280" cy="172819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Velvet</a:t>
            </a:r>
          </a:p>
          <a:p>
            <a:pPr algn="ctr">
              <a:lnSpc>
                <a:spcPct val="150000"/>
              </a:lnSpc>
            </a:pPr>
            <a:r>
              <a:rPr lang="en-GB" b="1" dirty="0"/>
              <a:t>IVA</a:t>
            </a:r>
          </a:p>
          <a:p>
            <a:pPr algn="ctr">
              <a:lnSpc>
                <a:spcPct val="150000"/>
              </a:lnSpc>
            </a:pPr>
            <a:r>
              <a:rPr lang="en-GB" b="1" dirty="0" err="1"/>
              <a:t>SPAdes</a:t>
            </a:r>
            <a:endParaRPr lang="en-GB" b="1" dirty="0"/>
          </a:p>
          <a:p>
            <a:pPr algn="ctr">
              <a:lnSpc>
                <a:spcPct val="150000"/>
              </a:lnSpc>
            </a:pPr>
            <a:r>
              <a:rPr lang="en-GB" b="1" dirty="0"/>
              <a:t>VICUNA</a:t>
            </a:r>
          </a:p>
        </p:txBody>
      </p:sp>
    </p:spTree>
    <p:extLst>
      <p:ext uri="{BB962C8B-B14F-4D97-AF65-F5344CB8AC3E}">
        <p14:creationId xmlns:p14="http://schemas.microsoft.com/office/powerpoint/2010/main" val="195606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57D3-21C0-7E50-975E-594EBF7D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Viral data -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6BFC-A58A-6416-360F-A8711958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Ways to improve assemblies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Trim reads – QC</a:t>
            </a:r>
          </a:p>
          <a:p>
            <a:pPr lvl="1"/>
            <a:r>
              <a:rPr lang="en-GB" dirty="0"/>
              <a:t>The termini comprise the overlaps; hence critical for good assembly</a:t>
            </a:r>
          </a:p>
          <a:p>
            <a:pPr lvl="1"/>
            <a:r>
              <a:rPr lang="en-GB" dirty="0"/>
              <a:t>Often of poor quality</a:t>
            </a:r>
          </a:p>
          <a:p>
            <a:pPr lvl="1"/>
            <a:r>
              <a:rPr lang="en-GB" dirty="0"/>
              <a:t>Errors may be statistically distinguishable from true variation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Reduce volume of duplicate information</a:t>
            </a:r>
          </a:p>
          <a:p>
            <a:pPr lvl="1"/>
            <a:r>
              <a:rPr lang="en-GB" dirty="0"/>
              <a:t>Many near-identical reads can confound even the best assemblers</a:t>
            </a:r>
          </a:p>
          <a:p>
            <a:pPr lvl="1"/>
            <a:r>
              <a:rPr lang="en-GB" dirty="0"/>
              <a:t>Reduce redundant reads through normalisation (see practical)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Eliminate off-target reads</a:t>
            </a:r>
          </a:p>
          <a:p>
            <a:pPr lvl="1"/>
            <a:r>
              <a:rPr lang="en-GB" dirty="0"/>
              <a:t>Contaminating host/bacterial reads etc. </a:t>
            </a:r>
          </a:p>
          <a:p>
            <a:pPr lvl="1"/>
            <a:r>
              <a:rPr lang="en-GB" dirty="0"/>
              <a:t>Can be mis-incorporated into graphs and hence contigs</a:t>
            </a:r>
          </a:p>
          <a:p>
            <a:pPr lvl="1"/>
            <a:r>
              <a:rPr lang="en-GB" dirty="0"/>
              <a:t>Run a mapping against e.g. human/mouse and retain unmapped reads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7777A-C084-6228-E617-8696ED272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85500-288F-72EF-E408-2D94028B7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16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4717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E9B-68F0-40B1-0EF7-D85D9B2D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De novo</a:t>
            </a:r>
            <a:r>
              <a:rPr lang="en-GB" b="1" dirty="0"/>
              <a:t>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BF65-C90E-733E-CBE7-608EC3EE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Contigs</a:t>
            </a:r>
          </a:p>
          <a:p>
            <a:r>
              <a:rPr lang="en-GB" dirty="0"/>
              <a:t>Continuous stretches of sequence containing only A, C, G, or T without gaps.</a:t>
            </a:r>
          </a:p>
          <a:p>
            <a:r>
              <a:rPr lang="en-GB" dirty="0"/>
              <a:t>These can be interrogated for similarity to known targets or used as reference sequences for mapping</a:t>
            </a:r>
          </a:p>
          <a:p>
            <a:pPr marL="0" indent="0">
              <a:buNone/>
            </a:pPr>
            <a:r>
              <a:rPr lang="en-GB" b="1" u="sng" dirty="0"/>
              <a:t>Scaffolds </a:t>
            </a:r>
          </a:p>
          <a:p>
            <a:r>
              <a:rPr lang="en-GB" dirty="0"/>
              <a:t>Created by joining contigs together using additional information regarding the relative position and orientation of the contigs with reference to a genome</a:t>
            </a:r>
          </a:p>
          <a:p>
            <a:r>
              <a:rPr lang="en-GB" dirty="0"/>
              <a:t>The contigs within a scaffold are separated by gaps, which are denoted by a variable number of ‘N’ letters.</a:t>
            </a:r>
          </a:p>
          <a:p>
            <a:r>
              <a:rPr lang="en-GB" dirty="0"/>
              <a:t>In viral genomes, these can represent repeat regions, or unresolved areas of structural uncertainty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09162-7C15-AE4A-DC92-B88E70C204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DBA5-3903-627B-E6C1-33F7B86BD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17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222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E9B-68F0-40B1-0EF7-D85D9B2D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De novo</a:t>
            </a:r>
            <a:r>
              <a:rPr lang="en-GB" b="1" dirty="0"/>
              <a:t> 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09162-7C15-AE4A-DC92-B88E70C204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DBA5-3903-627B-E6C1-33F7B86BD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18</a:t>
            </a:fld>
            <a:endParaRPr lang="en-GB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8FFF8-DC53-1FE9-45BC-CDCCF08B7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17" y="1139207"/>
            <a:ext cx="7970966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455A2-AB48-74C8-2ACE-E9FE3FA1FC52}"/>
              </a:ext>
            </a:extLst>
          </p:cNvPr>
          <p:cNvSpPr txBox="1"/>
          <p:nvPr/>
        </p:nvSpPr>
        <p:spPr>
          <a:xfrm>
            <a:off x="2110517" y="5534127"/>
            <a:ext cx="6094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PacBio: </a:t>
            </a:r>
            <a:r>
              <a:rPr lang="en-GB" sz="1400" u="sng" dirty="0">
                <a:hlinkClick r:id="rId3" action="ppaction://hlinkfile"/>
              </a:rPr>
              <a:t>ow.ly/fAUJ304re2V</a:t>
            </a:r>
            <a:r>
              <a:rPr lang="en-GB" sz="1400" u="sng" dirty="0"/>
              <a:t> 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481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C972-4EB8-DF13-94BE-4FAED5BF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57E5-0E56-381A-BBF4-CB743E6F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Three parts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SPAdes, QUAST, &amp; BLAST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Trimmomatic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Normalize-by-median</a:t>
            </a:r>
          </a:p>
          <a:p>
            <a:endParaRPr lang="en-GB" dirty="0"/>
          </a:p>
          <a:p>
            <a:r>
              <a:rPr lang="en-GB" dirty="0"/>
              <a:t>Please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GB" dirty="0"/>
              <a:t> to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de_novo_assembly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/files</a:t>
            </a:r>
            <a:r>
              <a:rPr lang="en-GB" dirty="0"/>
              <a:t> for the practical data</a:t>
            </a:r>
          </a:p>
          <a:p>
            <a:r>
              <a:rPr lang="en-GB" dirty="0"/>
              <a:t>The practical guide is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de_novo_assembly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3D94D-A17B-5AB6-EE89-560265AD3D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9FBF2-EADD-2B16-84B3-082D4CC45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19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00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B35B-A418-543F-D345-862559E2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E963-3AD8-08D7-D87C-3E1C6DB9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de novo assembly?</a:t>
            </a:r>
          </a:p>
          <a:p>
            <a:pPr lvl="1"/>
            <a:r>
              <a:rPr lang="en-GB" dirty="0"/>
              <a:t>How does it differ from reference mapping?</a:t>
            </a:r>
          </a:p>
          <a:p>
            <a:endParaRPr lang="en-GB" dirty="0"/>
          </a:p>
          <a:p>
            <a:r>
              <a:rPr lang="en-GB" dirty="0"/>
              <a:t>When might it be used?</a:t>
            </a:r>
          </a:p>
          <a:p>
            <a:endParaRPr lang="en-GB" dirty="0"/>
          </a:p>
          <a:p>
            <a:r>
              <a:rPr lang="en-GB" dirty="0"/>
              <a:t>How does it work?</a:t>
            </a:r>
          </a:p>
          <a:p>
            <a:endParaRPr lang="en-GB" dirty="0"/>
          </a:p>
          <a:p>
            <a:r>
              <a:rPr lang="en-GB" dirty="0"/>
              <a:t>Pitfalls &amp; difficulties with virus data</a:t>
            </a:r>
          </a:p>
          <a:p>
            <a:endParaRPr lang="en-GB" dirty="0"/>
          </a:p>
          <a:p>
            <a:r>
              <a:rPr lang="en-GB" dirty="0"/>
              <a:t>Outputs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29725-16EF-1B6D-C714-238E0D7CEB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C38B4-FEED-796E-D13C-01595E0D0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2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4527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2C618-C952-5B57-5EEB-73AE7CAF8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0" t="30400" r="24013" b="15001"/>
          <a:stretch/>
        </p:blipFill>
        <p:spPr>
          <a:xfrm>
            <a:off x="3513650" y="2978190"/>
            <a:ext cx="3878373" cy="28538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C907-D122-64C7-9D43-3FA789DE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Basic definition:</a:t>
            </a:r>
          </a:p>
          <a:p>
            <a:pPr marL="0" indent="0">
              <a:buNone/>
            </a:pPr>
            <a:r>
              <a:rPr lang="en-GB" sz="2000" b="1" dirty="0"/>
              <a:t>“The process of reconstructing sample sequence(s) without any guide reference(s)”</a:t>
            </a:r>
          </a:p>
          <a:p>
            <a:pPr marL="0" indent="0">
              <a:buNone/>
            </a:pPr>
            <a:r>
              <a:rPr lang="en-GB" i="1" dirty="0"/>
              <a:t>De novo</a:t>
            </a:r>
            <a:r>
              <a:rPr lang="en-GB" dirty="0"/>
              <a:t>: “from the beginning”</a:t>
            </a:r>
          </a:p>
          <a:p>
            <a:pPr marL="6724650" indent="-6724650">
              <a:buNone/>
            </a:pPr>
            <a:r>
              <a:rPr lang="en-GB" dirty="0"/>
              <a:t>	</a:t>
            </a:r>
            <a:r>
              <a:rPr lang="en-GB" sz="2000" b="1" dirty="0"/>
              <a:t>Sample sequences</a:t>
            </a:r>
          </a:p>
          <a:p>
            <a:pPr marL="6724650" indent="-6724650">
              <a:buNone/>
            </a:pPr>
            <a:endParaRPr lang="en-GB" dirty="0"/>
          </a:p>
          <a:p>
            <a:pPr marL="6724650" indent="-6724650">
              <a:buNone/>
            </a:pPr>
            <a:r>
              <a:rPr lang="en-GB" dirty="0"/>
              <a:t>	</a:t>
            </a:r>
            <a:r>
              <a:rPr lang="en-GB" sz="2000" b="1" dirty="0"/>
              <a:t>Sequencing reads</a:t>
            </a:r>
          </a:p>
          <a:p>
            <a:pPr marL="6724650" indent="-6724650">
              <a:buNone/>
            </a:pPr>
            <a:endParaRPr lang="en-GB" dirty="0"/>
          </a:p>
          <a:p>
            <a:pPr marL="6724650" indent="-6724650">
              <a:buNone/>
            </a:pPr>
            <a:r>
              <a:rPr lang="en-GB" dirty="0"/>
              <a:t>	</a:t>
            </a:r>
            <a:r>
              <a:rPr lang="en-GB" sz="2000" b="1" dirty="0"/>
              <a:t>Assembly</a:t>
            </a:r>
          </a:p>
          <a:p>
            <a:pPr marL="6724650" indent="-6724650">
              <a:buNone/>
            </a:pPr>
            <a:r>
              <a:rPr lang="en-GB" dirty="0"/>
              <a:t>	</a:t>
            </a:r>
            <a:r>
              <a:rPr lang="en-GB" sz="2000" b="1" dirty="0"/>
              <a:t>Sequence!</a:t>
            </a:r>
            <a:r>
              <a:rPr lang="en-GB" dirty="0"/>
              <a:t>	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CB1FF-A413-A9A0-CCF4-C294E64E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</a:t>
            </a:r>
            <a:r>
              <a:rPr lang="en-GB" b="1" i="1" dirty="0"/>
              <a:t>de novo </a:t>
            </a:r>
            <a:r>
              <a:rPr lang="en-GB" b="1" dirty="0"/>
              <a:t>assembly?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826EA-C1A8-3792-D6EA-B8B78E17E8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1DD9-8A77-0426-907E-93722CD8B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3</a:t>
            </a:fld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C74C4-FB8E-E921-EF98-11DD500246FF}"/>
              </a:ext>
            </a:extLst>
          </p:cNvPr>
          <p:cNvSpPr txBox="1"/>
          <p:nvPr/>
        </p:nvSpPr>
        <p:spPr>
          <a:xfrm>
            <a:off x="3678970" y="5840626"/>
            <a:ext cx="352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prstClr val="black"/>
                </a:solidFill>
              </a:rPr>
              <a:t>Commins</a:t>
            </a:r>
            <a:r>
              <a:rPr lang="en-GB" sz="1400" dirty="0">
                <a:solidFill>
                  <a:prstClr val="black"/>
                </a:solidFill>
              </a:rPr>
              <a:t> </a:t>
            </a:r>
            <a:r>
              <a:rPr lang="en-GB" sz="1400" i="1" dirty="0">
                <a:solidFill>
                  <a:prstClr val="black"/>
                </a:solidFill>
              </a:rPr>
              <a:t>et al. </a:t>
            </a:r>
            <a:r>
              <a:rPr lang="en-GB" sz="1400" dirty="0">
                <a:solidFill>
                  <a:prstClr val="black"/>
                </a:solidFill>
              </a:rPr>
              <a:t>Bio. Proc. Online (2009) 11(1)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21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1630-544D-7534-6F9A-E05A39A7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</a:t>
            </a:r>
            <a:r>
              <a:rPr lang="en-GB" b="1" i="1" dirty="0"/>
              <a:t>de novo </a:t>
            </a:r>
            <a:r>
              <a:rPr lang="en-GB" b="1" dirty="0"/>
              <a:t>assembly?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4BA0-4C69-6FF8-27A9-12424D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6" y="1717593"/>
            <a:ext cx="11123857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dirty="0"/>
              <a:t>“Trying to solve a huge jigsaw puzzle where you don’t have the picture”</a:t>
            </a:r>
          </a:p>
          <a:p>
            <a:pPr marL="0" indent="0">
              <a:buNone/>
            </a:pPr>
            <a:r>
              <a:rPr lang="en-GB" dirty="0"/>
              <a:t>But there are also a number of additional confounding issues:</a:t>
            </a:r>
          </a:p>
          <a:p>
            <a:pPr marL="0" indent="0">
              <a:buNone/>
            </a:pPr>
            <a:endParaRPr lang="en-GB" dirty="0"/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All the pieces are blank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Some are missing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Some are damaged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Many are duplicates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None are edges</a:t>
            </a:r>
          </a:p>
          <a:p>
            <a:pPr marL="342900" indent="-342900">
              <a:spcAft>
                <a:spcPts val="450"/>
              </a:spcAft>
              <a:buFont typeface="+mj-lt"/>
              <a:buAutoNum type="arabicPeriod"/>
            </a:pPr>
            <a:r>
              <a:rPr lang="en-GB" sz="2200" dirty="0"/>
              <a:t>Some belong to other puzzles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4B098-F620-C70C-7631-2FA956ACB5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A4460-023B-D888-8A69-F8CA68C6A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4</a:t>
            </a:fld>
            <a:endParaRPr lang="en-GB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E8E05-6D14-8FF7-9B89-FA28661F1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6" t="23954" r="13841" b="13695"/>
          <a:stretch/>
        </p:blipFill>
        <p:spPr>
          <a:xfrm>
            <a:off x="5062654" y="2985047"/>
            <a:ext cx="4627757" cy="30838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854E-11E1-E2B9-236B-AF51A155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might it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FF1F-4FBB-9484-BB54-40862085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why not use a reference?</a:t>
            </a:r>
          </a:p>
          <a:p>
            <a:pPr lvl="1"/>
            <a:r>
              <a:rPr lang="en-GB" dirty="0"/>
              <a:t>No suitable references for this virus</a:t>
            </a:r>
          </a:p>
          <a:p>
            <a:pPr lvl="1"/>
            <a:r>
              <a:rPr lang="en-GB" dirty="0"/>
              <a:t>Poorly studied</a:t>
            </a:r>
          </a:p>
          <a:p>
            <a:pPr lvl="1"/>
            <a:r>
              <a:rPr lang="en-GB" dirty="0"/>
              <a:t>Hard to sequence</a:t>
            </a:r>
          </a:p>
          <a:p>
            <a:pPr lvl="1"/>
            <a:r>
              <a:rPr lang="en-GB" dirty="0"/>
              <a:t>Unreliable sequence data</a:t>
            </a:r>
          </a:p>
          <a:p>
            <a:pPr lvl="1"/>
            <a:r>
              <a:rPr lang="en-GB" dirty="0"/>
              <a:t>Highly divergent species (e.g. many RNA viruses)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Target not specified</a:t>
            </a:r>
          </a:p>
          <a:p>
            <a:pPr lvl="1"/>
            <a:r>
              <a:rPr lang="en-GB" dirty="0"/>
              <a:t>Metagenomic analysis</a:t>
            </a:r>
          </a:p>
          <a:p>
            <a:pPr lvl="1"/>
            <a:r>
              <a:rPr lang="en-GB" dirty="0"/>
              <a:t>Syndromic testing</a:t>
            </a:r>
          </a:p>
          <a:p>
            <a:pPr lvl="1"/>
            <a:r>
              <a:rPr lang="en-GB" dirty="0"/>
              <a:t>Unknown aetiological agent of disease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9ED30-ECC1-B6F9-B0DA-607E74584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9A341-A311-F16E-437B-6C2D3FB95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5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6043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A086-4FCE-1CC9-EFF4-B7E7475B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does it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8B932-4D16-C547-3771-2E0CF5ED2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D0F3A-6A4A-7E12-A948-1AD7D64B2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6</a:t>
            </a:fld>
            <a:endParaRPr lang="en-GB" sz="14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85C2C22-D88E-8F73-F794-DCD33FB4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22" y="905037"/>
            <a:ext cx="8809484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1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A80B-2CFA-185C-5D96-00DA7B29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does it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22520-BD81-FBDF-E511-2086AB8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179C6-893A-0458-E4AB-BEFA290E14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7</a:t>
            </a:fld>
            <a:endParaRPr lang="en-GB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690404-FA46-AB07-6764-5423BC981113}"/>
              </a:ext>
            </a:extLst>
          </p:cNvPr>
          <p:cNvSpPr/>
          <p:nvPr/>
        </p:nvSpPr>
        <p:spPr>
          <a:xfrm>
            <a:off x="6029709" y="1468532"/>
            <a:ext cx="4032448" cy="3744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6D918E01-EF55-802F-3FCB-1C7E9F1D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19" y="1696710"/>
            <a:ext cx="3803286" cy="3660254"/>
          </a:xfrm>
          <a:ln>
            <a:noFill/>
          </a:ln>
        </p:spPr>
        <p:txBody>
          <a:bodyPr/>
          <a:lstStyle/>
          <a:p>
            <a:pPr marL="0" lvl="1" indent="0">
              <a:buNone/>
            </a:pPr>
            <a:r>
              <a:rPr lang="en-GB" sz="2000" b="1" dirty="0">
                <a:solidFill>
                  <a:srgbClr val="C00000"/>
                </a:solidFill>
                <a:latin typeface="Arial" pitchFamily="84" charset="0"/>
              </a:rPr>
              <a:t>	Methods</a:t>
            </a:r>
          </a:p>
          <a:p>
            <a:pPr marL="0" lvl="1" indent="0"/>
            <a:endParaRPr lang="en-GB" sz="2000" b="1" dirty="0">
              <a:solidFill>
                <a:srgbClr val="00AE9E"/>
              </a:solidFill>
              <a:latin typeface="Arial" pitchFamily="84" charset="0"/>
            </a:endParaRPr>
          </a:p>
          <a:p>
            <a:pPr marL="457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Arial" pitchFamily="84" charset="0"/>
              </a:rPr>
              <a:t>Greedy Approach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GB" sz="2000" dirty="0">
                <a:latin typeface="Arial" pitchFamily="84" charset="0"/>
              </a:rPr>
              <a:t>Overlap-Consensus-Layout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itchFamily="84" charset="0"/>
              </a:rPr>
              <a:t>De </a:t>
            </a:r>
            <a:r>
              <a:rPr lang="en-US" sz="2000" dirty="0" err="1">
                <a:latin typeface="Arial" pitchFamily="84" charset="0"/>
              </a:rPr>
              <a:t>Bruijn</a:t>
            </a:r>
            <a:r>
              <a:rPr lang="en-US" sz="2000" dirty="0">
                <a:latin typeface="Arial" pitchFamily="84" charset="0"/>
              </a:rPr>
              <a:t> graphs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itchFamily="84" charset="0"/>
              </a:rPr>
              <a:t>Other (e.g. VICUNA)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CB417C-496F-95D9-4899-E571991B8A45}"/>
              </a:ext>
            </a:extLst>
          </p:cNvPr>
          <p:cNvSpPr/>
          <p:nvPr/>
        </p:nvSpPr>
        <p:spPr>
          <a:xfrm>
            <a:off x="1822891" y="1488197"/>
            <a:ext cx="4032448" cy="37444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BD49F73D-5817-9122-B6B9-4ECB33F43E3A}"/>
              </a:ext>
            </a:extLst>
          </p:cNvPr>
          <p:cNvSpPr txBox="1">
            <a:spLocks/>
          </p:cNvSpPr>
          <p:nvPr/>
        </p:nvSpPr>
        <p:spPr bwMode="auto">
          <a:xfrm>
            <a:off x="1966905" y="1689946"/>
            <a:ext cx="4087243" cy="366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84" charset="0"/>
              <a:defRPr sz="1800" b="0" kern="1200" baseline="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ヒラギノ角ゴ Pro W3" pitchFamily="84" charset="-128"/>
              </a:defRPr>
            </a:lvl1pPr>
            <a:lvl2pPr marL="354013" indent="-176213" algn="l" rtl="0" eaLnBrk="1" fontAlgn="base" hangingPunct="1">
              <a:spcBef>
                <a:spcPts val="600"/>
              </a:spcBef>
              <a:spcAft>
                <a:spcPct val="0"/>
              </a:spcAft>
              <a:defRPr kern="1200" baseline="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+mn-cs"/>
              </a:defRPr>
            </a:lvl2pPr>
            <a:lvl3pPr marL="215900" indent="-2159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8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+mn-cs"/>
              </a:defRPr>
            </a:lvl3pPr>
            <a:lvl4pPr marL="625475" indent="-1905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+mn-cs"/>
              </a:defRPr>
            </a:lvl4pPr>
            <a:lvl5pPr marL="1073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pitchFamily="84" charset="-128"/>
                <a:cs typeface="+mn-cs"/>
              </a:defRPr>
            </a:lvl5pPr>
            <a:lvl6pPr marL="1520825" indent="-1873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/>
            <a:r>
              <a:rPr lang="en-GB" sz="2000" b="1" dirty="0">
                <a:solidFill>
                  <a:srgbClr val="FFFF00"/>
                </a:solidFill>
                <a:latin typeface="Arial" pitchFamily="84" charset="0"/>
              </a:rPr>
              <a:t>	Principles</a:t>
            </a:r>
            <a:endParaRPr lang="en-US" sz="2000" dirty="0">
              <a:solidFill>
                <a:srgbClr val="FFFF00"/>
              </a:solidFill>
              <a:latin typeface="Arial" pitchFamily="84" charset="0"/>
            </a:endParaRPr>
          </a:p>
          <a:p>
            <a:pPr marL="457200" lvl="1" indent="-457200">
              <a:buAutoNum type="arabicPeriod"/>
            </a:pPr>
            <a:endParaRPr lang="en-US" sz="2000" dirty="0">
              <a:latin typeface="Arial" pitchFamily="84" charset="0"/>
            </a:endParaRPr>
          </a:p>
          <a:p>
            <a:pPr marL="457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Find overlaps between reads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Build a graph of overlaps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Correct errors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Traverse graph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itchFamily="84" charset="0"/>
              </a:rPr>
              <a:t>Deliver contigs</a:t>
            </a:r>
          </a:p>
          <a:p>
            <a:pPr marL="457200" lvl="1" indent="-457200">
              <a:buAutoNum type="arabicPeriod"/>
            </a:pPr>
            <a:endParaRPr lang="en-US" sz="2000" dirty="0">
              <a:latin typeface="Arial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E54D-B1EC-A08F-5CDE-0C898793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How does it work – Greedy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BBF3-9D6B-4565-7A12-D81871C0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Iterate through pairs of reads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If an overlap exists, merge the two reads into one</a:t>
            </a:r>
          </a:p>
          <a:p>
            <a:pPr lvl="1"/>
            <a:r>
              <a:rPr lang="en-GB" dirty="0"/>
              <a:t>Overlap detection criteria can be parameterized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Repeat until no further overlaps are possible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B5302-9A94-8EE2-2CE3-5F14DA097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80A84-F181-636E-2845-5478727936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8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3286E6-1129-40DB-B577-74A82F12C381}"/>
              </a:ext>
            </a:extLst>
          </p:cNvPr>
          <p:cNvSpPr/>
          <p:nvPr/>
        </p:nvSpPr>
        <p:spPr>
          <a:xfrm>
            <a:off x="4043772" y="4272096"/>
            <a:ext cx="4104456" cy="14401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  <a:t>Slow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  <a:t>Inaccurate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84" charset="0"/>
              </a:rPr>
              <a:t>Easily confounded by repeats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4E8E-D22D-116A-E6B0-B52FC721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it work – Overlap-Layout-Consensus?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3169-8CCA-68E5-CBB5-6AC795AC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Find all overlaps between reads</a:t>
            </a:r>
          </a:p>
          <a:p>
            <a:pPr lvl="1"/>
            <a:r>
              <a:rPr lang="en-GB" dirty="0"/>
              <a:t>Again, overlap detection criteria can be parameterized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graph of all overlaps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Traverse graph to find an unambiguous path</a:t>
            </a:r>
          </a:p>
          <a:p>
            <a:pPr lvl="1"/>
            <a:r>
              <a:rPr lang="en-GB" dirty="0"/>
              <a:t>“Hamiltonian path” (each </a:t>
            </a:r>
            <a:r>
              <a:rPr lang="en-GB" i="1" dirty="0"/>
              <a:t>vertex</a:t>
            </a:r>
            <a:r>
              <a:rPr lang="en-GB" dirty="0"/>
              <a:t> only once)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DC31C-9040-513B-E630-774DC2B9C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WCSC - Genomics &amp; Clinical Virology: de novo assembly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7A8E5-7743-7A44-D72C-76EA1F207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9</a:t>
            </a:fld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93E3AF-7BA4-915B-028C-25B6FAC53FA2}"/>
              </a:ext>
            </a:extLst>
          </p:cNvPr>
          <p:cNvSpPr/>
          <p:nvPr/>
        </p:nvSpPr>
        <p:spPr>
          <a:xfrm>
            <a:off x="4763852" y="4293096"/>
            <a:ext cx="2664296" cy="172819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itchFamily="84" charset="0"/>
              </a:rPr>
              <a:t>Arachne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Arial" pitchFamily="84" charset="0"/>
              </a:rPr>
              <a:t>PCAP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84" charset="0"/>
              </a:rPr>
              <a:t>Newbler</a:t>
            </a:r>
            <a:endParaRPr lang="en-US" b="1" dirty="0">
              <a:latin typeface="Arial" pitchFamily="8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Arial" pitchFamily="84" charset="0"/>
              </a:rPr>
              <a:t>Celera Assembler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665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HSA Presentation template two 16-9.potx" id="{0EF822D2-BAA9-AE49-B727-7631E46170C4}" vid="{FD5BAFF5-2003-954E-96FA-137553C3A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1030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De novo assembly    Dr. David Bibby, Genomics and Clinical Virology, 22nd February 2024 </vt:lpstr>
      <vt:lpstr>Overview</vt:lpstr>
      <vt:lpstr>What is de novo assembly?</vt:lpstr>
      <vt:lpstr>What is de novo assembly?</vt:lpstr>
      <vt:lpstr>When might it be used?</vt:lpstr>
      <vt:lpstr>How does it work?</vt:lpstr>
      <vt:lpstr>How does it work?</vt:lpstr>
      <vt:lpstr>How does it work – Greedy Approach?</vt:lpstr>
      <vt:lpstr>How does it work – Overlap-Layout-Consensus? </vt:lpstr>
      <vt:lpstr>How does it work – Overlap-Layout-Consensus? </vt:lpstr>
      <vt:lpstr>How does it work – De Bruijn graphs? </vt:lpstr>
      <vt:lpstr>How does it work – De Bruijn graphs? </vt:lpstr>
      <vt:lpstr>Viral data - challenges</vt:lpstr>
      <vt:lpstr>Viral data - challenges</vt:lpstr>
      <vt:lpstr>Viral data - challenges</vt:lpstr>
      <vt:lpstr>Viral data - challenges</vt:lpstr>
      <vt:lpstr>De novo outputs</vt:lpstr>
      <vt:lpstr>De novo outputs</vt:lpstr>
      <vt:lpstr>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White</dc:creator>
  <cp:lastModifiedBy>David Bibby</cp:lastModifiedBy>
  <cp:revision>35</cp:revision>
  <cp:lastPrinted>2021-08-09T14:01:33Z</cp:lastPrinted>
  <dcterms:created xsi:type="dcterms:W3CDTF">2021-08-09T13:03:03Z</dcterms:created>
  <dcterms:modified xsi:type="dcterms:W3CDTF">2024-02-20T15:46:22Z</dcterms:modified>
</cp:coreProperties>
</file>