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6" r:id="rId4"/>
    <p:sldId id="258" r:id="rId5"/>
    <p:sldId id="263" r:id="rId6"/>
    <p:sldId id="259" r:id="rId7"/>
    <p:sldId id="260" r:id="rId8"/>
    <p:sldId id="261" r:id="rId9"/>
    <p:sldId id="262"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86"/>
    <p:restoredTop sz="74556"/>
  </p:normalViewPr>
  <p:slideViewPr>
    <p:cSldViewPr snapToGrid="0" snapToObjects="1">
      <p:cViewPr varScale="1">
        <p:scale>
          <a:sx n="77" d="100"/>
          <a:sy n="77" d="100"/>
        </p:scale>
        <p:origin x="1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01B45-7106-154E-ABD5-F65876803792}" type="datetimeFigureOut">
              <a:rPr lang="en-US" smtClean="0"/>
              <a:t>5/19/23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EE8DE-E805-8640-B6E7-0C68A7B04734}" type="slidenum">
              <a:rPr lang="en-US" smtClean="0"/>
              <a:t>‹#›</a:t>
            </a:fld>
            <a:endParaRPr lang="en-US"/>
          </a:p>
        </p:txBody>
      </p:sp>
    </p:spTree>
    <p:extLst>
      <p:ext uri="{BB962C8B-B14F-4D97-AF65-F5344CB8AC3E}">
        <p14:creationId xmlns:p14="http://schemas.microsoft.com/office/powerpoint/2010/main" val="219369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GB" sz="1200" u="none" strike="noStrike" cap="none" dirty="0">
                <a:solidFill>
                  <a:schemeClr val="dk1"/>
                </a:solidFill>
                <a:latin typeface="Calibri Regular"/>
                <a:sym typeface="Calibri"/>
              </a:rPr>
              <a:t>- this morning we will start to learn some basic UNIX skills, excited?</a:t>
            </a:r>
            <a:endParaRPr lang="en-GB" dirty="0">
              <a:latin typeface="Calibri Regular"/>
            </a:endParaRPr>
          </a:p>
          <a:p>
            <a:pPr marL="0" marR="0" lvl="0" indent="0" algn="l" rtl="0">
              <a:spcBef>
                <a:spcPts val="0"/>
              </a:spcBef>
              <a:spcAft>
                <a:spcPts val="0"/>
              </a:spcAft>
              <a:buNone/>
            </a:pPr>
            <a:r>
              <a:rPr lang="en-GB" sz="1200" u="none" strike="noStrike" cap="none" dirty="0">
                <a:solidFill>
                  <a:schemeClr val="dk1"/>
                </a:solidFill>
                <a:latin typeface="Calibri Regular"/>
                <a:sym typeface="Calibri"/>
              </a:rPr>
              <a:t>- how many used UNIX/command line before?</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anyone that hasn’t used UNIX before don’t panic when see the UNIX prompt, all exercises this morning are step by step and all commands are provided</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anyone who has used UNIX, be patient, exercises are short and in the later we will introduce more advanced UNIX concepts</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1</a:t>
            </a:fld>
            <a:endParaRPr lang="en-US"/>
          </a:p>
        </p:txBody>
      </p:sp>
    </p:spTree>
    <p:extLst>
      <p:ext uri="{BB962C8B-B14F-4D97-AF65-F5344CB8AC3E}">
        <p14:creationId xmlns:p14="http://schemas.microsoft.com/office/powerpoint/2010/main" val="121625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rtl="0">
              <a:lnSpc>
                <a:spcPct val="100000"/>
              </a:lnSpc>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How do you use the UNIX operating system?  </a:t>
            </a:r>
            <a:endParaRPr lang="en-GB" dirty="0">
              <a:latin typeface="Calibri Regular"/>
            </a:endParaRPr>
          </a:p>
          <a:p>
            <a:pPr marL="171450" marR="0" lvl="0" indent="-171450" algn="l" rtl="0">
              <a:lnSpc>
                <a:spcPct val="100000"/>
              </a:lnSpc>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Just like any other operating system, have a graphical user interface,  click on icons to launch programs, explore files and folders on disk using a file manager</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4</a:t>
            </a:fld>
            <a:endParaRPr lang="en-US"/>
          </a:p>
        </p:txBody>
      </p:sp>
    </p:spTree>
    <p:extLst>
      <p:ext uri="{BB962C8B-B14F-4D97-AF65-F5344CB8AC3E}">
        <p14:creationId xmlns:p14="http://schemas.microsoft.com/office/powerpoint/2010/main" val="289477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Shows a typical directory structure in UNIX, a directory is equivalent to folder in Windows</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Organised in a hierarchy, directories can have subdirectories and so on</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Very useful for organising your work – organise files for different projects into different directories to keep them </a:t>
            </a:r>
            <a:r>
              <a:rPr lang="en-GB" sz="1200" u="none" strike="noStrike" cap="none" dirty="0" err="1">
                <a:solidFill>
                  <a:schemeClr val="dk1"/>
                </a:solidFill>
                <a:latin typeface="Calibri Regular"/>
                <a:sym typeface="Calibri"/>
              </a:rPr>
              <a:t>seperte</a:t>
            </a:r>
            <a:endParaRPr lang="en-GB" sz="1200" u="none" strike="noStrike" cap="none" dirty="0">
              <a:solidFill>
                <a:schemeClr val="dk1"/>
              </a:solidFill>
              <a:latin typeface="Calibri Regular"/>
              <a:sym typeface="Calibri"/>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The most top level directory in the hierarchy is called the root directory and is denoted by a forward slash</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The full location or path of a specific files given by listing it’s location from the root directory</a:t>
            </a: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5</a:t>
            </a:fld>
            <a:endParaRPr lang="en-US"/>
          </a:p>
        </p:txBody>
      </p:sp>
    </p:spTree>
    <p:extLst>
      <p:ext uri="{BB962C8B-B14F-4D97-AF65-F5344CB8AC3E}">
        <p14:creationId xmlns:p14="http://schemas.microsoft.com/office/powerpoint/2010/main" val="108612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However another really cool feature about UNIX is the ability to interact and provide instructions to the computer using a series of text based commands</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The commands/instructions are provided to the computer in a terminal window on the </a:t>
            </a:r>
            <a:r>
              <a:rPr lang="en-GB" sz="1200" u="none" strike="noStrike" cap="none" dirty="0" err="1">
                <a:solidFill>
                  <a:schemeClr val="dk1"/>
                </a:solidFill>
                <a:latin typeface="Calibri Regular"/>
                <a:sym typeface="Calibri"/>
              </a:rPr>
              <a:t>commandline</a:t>
            </a:r>
            <a:endParaRPr lang="en-GB" sz="1200" u="none" strike="noStrike" cap="none" dirty="0">
              <a:solidFill>
                <a:schemeClr val="dk1"/>
              </a:solidFill>
              <a:latin typeface="Calibri Regular"/>
              <a:sym typeface="Calibri"/>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Very powerful as it allows you to carry out certain tasks very quickly that otherwise may take be time consuming if using the file manager e.g. moving or deleting hundreds of files </a:t>
            </a: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6</a:t>
            </a:fld>
            <a:endParaRPr lang="en-US"/>
          </a:p>
        </p:txBody>
      </p:sp>
    </p:spTree>
    <p:extLst>
      <p:ext uri="{BB962C8B-B14F-4D97-AF65-F5344CB8AC3E}">
        <p14:creationId xmlns:p14="http://schemas.microsoft.com/office/powerpoint/2010/main" val="934403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When learning UNIX some common mistakes we see happen over and over </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Forgetting that UNIX is case sensitive, to add spaces and mis-spelling commands/file names</a:t>
            </a:r>
            <a:endParaRPr lang="en-GB" dirty="0">
              <a:latin typeface="Calibri Regular"/>
            </a:endParaRPr>
          </a:p>
          <a:p>
            <a:pPr marL="0" marR="0" lvl="0" indent="0" algn="l" rtl="0">
              <a:spcBef>
                <a:spcPts val="0"/>
              </a:spcBef>
              <a:spcAft>
                <a:spcPts val="0"/>
              </a:spcAft>
              <a:buNone/>
            </a:pPr>
            <a:r>
              <a:rPr lang="en-GB" sz="1200" u="none" strike="noStrike" cap="none" dirty="0">
                <a:solidFill>
                  <a:schemeClr val="dk1"/>
                </a:solidFill>
                <a:latin typeface="Calibri Regular"/>
                <a:sym typeface="Calibri"/>
              </a:rPr>
              <a:t>-Some of this may not make sense until you start looking at examples, therefore open Introduction to UNIX module under section 4, read through the module which gives a bit more background to UNIX and make a start on the exercises – as always if you have any questions on UNIX please feel free to ask any of us</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10</a:t>
            </a:fld>
            <a:endParaRPr lang="en-US"/>
          </a:p>
        </p:txBody>
      </p:sp>
    </p:spTree>
    <p:extLst>
      <p:ext uri="{BB962C8B-B14F-4D97-AF65-F5344CB8AC3E}">
        <p14:creationId xmlns:p14="http://schemas.microsoft.com/office/powerpoint/2010/main" val="124231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DA0F-7970-C743-9843-E0B420662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33C23-23E4-6E41-B4CF-418BD0C41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42668-CC9E-0744-A414-2F86333BBDAD}"/>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DD1D84F7-C308-4341-AD4F-16EAC8B97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AB331-D8F5-E746-A041-7B852C13487C}"/>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328013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4B5E-A442-3C4F-93B0-7733C26A2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494E6D-D600-4848-8024-65760A0390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2E38D-D6F6-0842-B77B-BFD89B9C0CB4}"/>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7AA7310E-FFA5-C340-8CDB-F9659BF4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80A3A-90ED-8A4B-9362-3D40A6A068B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9333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B8B26-8B00-894E-8119-3164E3D3A9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1CC74-44DB-DC4C-A357-430C5A4610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BBC78-B0D5-5042-BDCD-788BC7E81244}"/>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B4AB70D3-5E83-D046-ACE0-C0A9B5C15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73C7F-B85A-EF44-9705-BB832504F512}"/>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20993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C383-A81C-CB4C-B605-E6A0FBAD1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D5804-58B5-564B-A65B-A08F951736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1D29C-4469-9947-8193-B8612F9FA28B}"/>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A75E9484-79FB-0E47-8D42-CE0F3D221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2CF-3D2F-1D45-A4AF-3253ECA0C713}"/>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89391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7C00-A937-2249-BAE2-1513F3E6F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2777E-E932-FE4D-8CC1-4D3AB9334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31263E-737E-CE4A-8F87-1AAE90C0D98A}"/>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DB05CE48-EDA9-7843-B77F-F93ECD6F9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7BBB9-623B-1D46-AECF-F0486F84154B}"/>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88048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CD25-A59B-814E-BADD-510FD44DB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4D180-0A9C-D44F-A352-DC35A0CE96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9AAAB-8401-8D4B-89EE-894D0433E2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51EFB-D42C-4642-A007-9284503C3388}"/>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6" name="Footer Placeholder 5">
            <a:extLst>
              <a:ext uri="{FF2B5EF4-FFF2-40B4-BE49-F238E27FC236}">
                <a16:creationId xmlns:a16="http://schemas.microsoft.com/office/drawing/2014/main" id="{F3BC1AF3-479C-1949-A490-8FBE3B115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5C9C-811F-3746-9CC7-98DB9FCD6752}"/>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868528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3CA-0056-FF46-BF2D-090BE375A3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DE53C-6C3B-154D-8C78-71EF41D4C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A32040-1E3F-054C-839F-3A8E14DCF8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24CD56-EA1E-7E4F-BFFF-72B9BC78D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E31583-90F2-6143-B223-8D88E917E6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0F304-53AF-834F-A5E8-5CF45B332A82}"/>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8" name="Footer Placeholder 7">
            <a:extLst>
              <a:ext uri="{FF2B5EF4-FFF2-40B4-BE49-F238E27FC236}">
                <a16:creationId xmlns:a16="http://schemas.microsoft.com/office/drawing/2014/main" id="{9F7E6B6E-954B-5E46-9C54-F7FDB5377D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69E56-4364-4C43-B384-7513F26DCADB}"/>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16552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85A1-CE31-1C43-8BC2-EBB286F7E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45864-917A-F74C-BF5E-604EB960B3B7}"/>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4" name="Footer Placeholder 3">
            <a:extLst>
              <a:ext uri="{FF2B5EF4-FFF2-40B4-BE49-F238E27FC236}">
                <a16:creationId xmlns:a16="http://schemas.microsoft.com/office/drawing/2014/main" id="{0EE19226-975D-A84A-B0FD-EEFC24CF1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23098D-DA2D-ED42-B965-D2F63DB8CC0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70649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C273A-194C-414E-8344-FFC39C57C27A}"/>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3" name="Footer Placeholder 2">
            <a:extLst>
              <a:ext uri="{FF2B5EF4-FFF2-40B4-BE49-F238E27FC236}">
                <a16:creationId xmlns:a16="http://schemas.microsoft.com/office/drawing/2014/main" id="{8F5CE1AD-7ED6-B543-9A82-32D5127F5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76560-73D6-9043-A20F-03DF33430D77}"/>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410312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533C-E02D-E240-BB59-9936F922F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121FA-C30B-7A40-9F91-DC9EC691E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CD187B-2154-B04D-8C5B-F3857851E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0210EE-03A5-E849-BE5B-1906F48B3828}"/>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6" name="Footer Placeholder 5">
            <a:extLst>
              <a:ext uri="{FF2B5EF4-FFF2-40B4-BE49-F238E27FC236}">
                <a16:creationId xmlns:a16="http://schemas.microsoft.com/office/drawing/2014/main" id="{412234C5-A232-054A-929A-79E91A866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38358-755D-F44C-8895-913626E9D1F3}"/>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82385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D2FA-5970-4244-8CD4-FC327664D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C011E5-486C-034F-91E6-FDB6EF99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9B3B5-50BF-744C-AB38-BF5DF60F2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9C0C3E-6553-5245-A86F-9A4A76042082}"/>
              </a:ext>
            </a:extLst>
          </p:cNvPr>
          <p:cNvSpPr>
            <a:spLocks noGrp="1"/>
          </p:cNvSpPr>
          <p:nvPr>
            <p:ph type="dt" sz="half" idx="10"/>
          </p:nvPr>
        </p:nvSpPr>
        <p:spPr/>
        <p:txBody>
          <a:bodyPr/>
          <a:lstStyle/>
          <a:p>
            <a:fld id="{9422CB10-E0A6-3E4B-BADA-667BB4064CDA}" type="datetimeFigureOut">
              <a:rPr lang="en-US" smtClean="0"/>
              <a:t>5/19/23</a:t>
            </a:fld>
            <a:endParaRPr lang="en-US"/>
          </a:p>
        </p:txBody>
      </p:sp>
      <p:sp>
        <p:nvSpPr>
          <p:cNvPr id="6" name="Footer Placeholder 5">
            <a:extLst>
              <a:ext uri="{FF2B5EF4-FFF2-40B4-BE49-F238E27FC236}">
                <a16:creationId xmlns:a16="http://schemas.microsoft.com/office/drawing/2014/main" id="{9776B3EB-6B51-7040-A85A-EEEA5D7B4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55558-DA87-F445-BB9D-D8569BFBDC7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9228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ED230-57C5-044B-9576-6CC5D8B3E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D08C1-1A56-2442-8318-14FA8D71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F160A-CDB3-9245-94C9-43C816E4C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2CB10-E0A6-3E4B-BADA-667BB4064CDA}" type="datetimeFigureOut">
              <a:rPr lang="en-US" smtClean="0"/>
              <a:t>5/19/23</a:t>
            </a:fld>
            <a:endParaRPr lang="en-US"/>
          </a:p>
        </p:txBody>
      </p:sp>
      <p:sp>
        <p:nvSpPr>
          <p:cNvPr id="5" name="Footer Placeholder 4">
            <a:extLst>
              <a:ext uri="{FF2B5EF4-FFF2-40B4-BE49-F238E27FC236}">
                <a16:creationId xmlns:a16="http://schemas.microsoft.com/office/drawing/2014/main" id="{97484B13-63C7-C34E-A890-166E6191C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A81848-1A0F-794D-BF69-6955CBBB7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38DC3-52DC-2342-8009-DF5F11708AA5}" type="slidenum">
              <a:rPr lang="en-US" smtClean="0"/>
              <a:t>‹#›</a:t>
            </a:fld>
            <a:endParaRPr lang="en-US"/>
          </a:p>
        </p:txBody>
      </p:sp>
    </p:spTree>
    <p:extLst>
      <p:ext uri="{BB962C8B-B14F-4D97-AF65-F5344CB8AC3E}">
        <p14:creationId xmlns:p14="http://schemas.microsoft.com/office/powerpoint/2010/main" val="367358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FFEB-A40B-0D45-8A1F-C6B702A65BCE}"/>
              </a:ext>
            </a:extLst>
          </p:cNvPr>
          <p:cNvSpPr>
            <a:spLocks noGrp="1"/>
          </p:cNvSpPr>
          <p:nvPr>
            <p:ph type="ctrTitle"/>
          </p:nvPr>
        </p:nvSpPr>
        <p:spPr>
          <a:xfrm>
            <a:off x="1524000" y="1041400"/>
            <a:ext cx="9144000" cy="2387600"/>
          </a:xfrm>
        </p:spPr>
        <p:txBody>
          <a:bodyPr>
            <a:normAutofit/>
          </a:bodyPr>
          <a:lstStyle/>
          <a:p>
            <a:pPr algn="l"/>
            <a:r>
              <a:rPr lang="en-US" sz="4800" b="1" dirty="0"/>
              <a:t>Module 2: </a:t>
            </a:r>
            <a:br>
              <a:rPr lang="en-US" sz="4800" b="1" dirty="0"/>
            </a:br>
            <a:r>
              <a:rPr lang="en-US" sz="4800" b="1" dirty="0"/>
              <a:t>Introduction to Linux</a:t>
            </a:r>
          </a:p>
        </p:txBody>
      </p:sp>
      <p:sp>
        <p:nvSpPr>
          <p:cNvPr id="3" name="Subtitle 2">
            <a:extLst>
              <a:ext uri="{FF2B5EF4-FFF2-40B4-BE49-F238E27FC236}">
                <a16:creationId xmlns:a16="http://schemas.microsoft.com/office/drawing/2014/main" id="{E286D952-742B-564A-9D6D-81BB12717ACD}"/>
              </a:ext>
            </a:extLst>
          </p:cNvPr>
          <p:cNvSpPr>
            <a:spLocks noGrp="1"/>
          </p:cNvSpPr>
          <p:nvPr>
            <p:ph type="subTitle" idx="1"/>
          </p:nvPr>
        </p:nvSpPr>
        <p:spPr>
          <a:xfrm>
            <a:off x="1524000" y="3882494"/>
            <a:ext cx="9144000" cy="1655762"/>
          </a:xfrm>
        </p:spPr>
        <p:txBody>
          <a:bodyPr>
            <a:normAutofit/>
          </a:bodyPr>
          <a:lstStyle/>
          <a:p>
            <a:pPr lvl="0" algn="l">
              <a:lnSpc>
                <a:spcPct val="100000"/>
              </a:lnSpc>
              <a:spcBef>
                <a:spcPts val="0"/>
              </a:spcBef>
              <a:buClr>
                <a:schemeClr val="dk1"/>
              </a:buClr>
              <a:buSzPts val="2200"/>
            </a:pPr>
            <a:r>
              <a:rPr lang="en-GB" sz="3200" b="1" dirty="0">
                <a:latin typeface="+mj-lt"/>
                <a:cs typeface="Calibri" panose="020F0502020204030204" pitchFamily="34" charset="0"/>
              </a:rPr>
              <a:t>Helminth Bioinformatics </a:t>
            </a:r>
          </a:p>
          <a:p>
            <a:pPr lvl="0" algn="l">
              <a:lnSpc>
                <a:spcPct val="100000"/>
              </a:lnSpc>
              <a:spcBef>
                <a:spcPts val="0"/>
              </a:spcBef>
              <a:buClr>
                <a:schemeClr val="dk1"/>
              </a:buClr>
              <a:buSzPts val="2200"/>
            </a:pPr>
            <a:r>
              <a:rPr lang="en-GB" sz="3200" b="1" dirty="0" err="1">
                <a:latin typeface="+mj-lt"/>
                <a:cs typeface="Calibri" panose="020F0502020204030204" pitchFamily="34" charset="0"/>
              </a:rPr>
              <a:t>Khon</a:t>
            </a:r>
            <a:r>
              <a:rPr lang="en-GB" sz="3200" b="1" dirty="0">
                <a:latin typeface="+mj-lt"/>
                <a:cs typeface="Calibri" panose="020F0502020204030204" pitchFamily="34" charset="0"/>
              </a:rPr>
              <a:t> </a:t>
            </a:r>
            <a:r>
              <a:rPr lang="en-GB" sz="3200" b="1" dirty="0" err="1">
                <a:latin typeface="+mj-lt"/>
                <a:cs typeface="Calibri" panose="020F0502020204030204" pitchFamily="34" charset="0"/>
              </a:rPr>
              <a:t>Kaen</a:t>
            </a:r>
            <a:r>
              <a:rPr lang="en-GB" sz="3200" b="1" dirty="0">
                <a:latin typeface="+mj-lt"/>
                <a:cs typeface="Calibri" panose="020F0502020204030204" pitchFamily="34" charset="0"/>
              </a:rPr>
              <a:t> University, 2023</a:t>
            </a:r>
          </a:p>
          <a:p>
            <a:endParaRPr lang="en-US" dirty="0">
              <a:latin typeface="+mj-lt"/>
            </a:endParaRPr>
          </a:p>
        </p:txBody>
      </p:sp>
    </p:spTree>
    <p:extLst>
      <p:ext uri="{BB962C8B-B14F-4D97-AF65-F5344CB8AC3E}">
        <p14:creationId xmlns:p14="http://schemas.microsoft.com/office/powerpoint/2010/main" val="427821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84C1-6D69-3C43-9D33-7000FFEA4225}"/>
              </a:ext>
            </a:extLst>
          </p:cNvPr>
          <p:cNvSpPr>
            <a:spLocks noGrp="1"/>
          </p:cNvSpPr>
          <p:nvPr>
            <p:ph type="title"/>
          </p:nvPr>
        </p:nvSpPr>
        <p:spPr>
          <a:xfrm>
            <a:off x="0" y="0"/>
            <a:ext cx="10515600" cy="1325563"/>
          </a:xfrm>
        </p:spPr>
        <p:txBody>
          <a:bodyPr/>
          <a:lstStyle/>
          <a:p>
            <a:r>
              <a:rPr lang="en-US" dirty="0">
                <a:latin typeface="+mn-lt"/>
              </a:rPr>
              <a:t>   Linux tips and tricks</a:t>
            </a:r>
          </a:p>
        </p:txBody>
      </p:sp>
      <p:sp>
        <p:nvSpPr>
          <p:cNvPr id="3" name="Content Placeholder 2">
            <a:extLst>
              <a:ext uri="{FF2B5EF4-FFF2-40B4-BE49-F238E27FC236}">
                <a16:creationId xmlns:a16="http://schemas.microsoft.com/office/drawing/2014/main" id="{626274D3-DC8A-0340-886F-EDEB4741D6E4}"/>
              </a:ext>
            </a:extLst>
          </p:cNvPr>
          <p:cNvSpPr>
            <a:spLocks noGrp="1"/>
          </p:cNvSpPr>
          <p:nvPr>
            <p:ph idx="1"/>
          </p:nvPr>
        </p:nvSpPr>
        <p:spPr>
          <a:xfrm>
            <a:off x="838200" y="1173480"/>
            <a:ext cx="10515600" cy="5532120"/>
          </a:xfrm>
        </p:spPr>
        <p:txBody>
          <a:bodyPr>
            <a:normAutofit fontScale="92500" lnSpcReduction="20000"/>
          </a:bodyPr>
          <a:lstStyle/>
          <a:p>
            <a:pPr marL="342900" lvl="0" indent="-342900">
              <a:lnSpc>
                <a:spcPct val="80000"/>
              </a:lnSpc>
              <a:spcBef>
                <a:spcPts val="0"/>
              </a:spcBef>
              <a:buClr>
                <a:schemeClr val="dk1"/>
              </a:buClr>
              <a:buSzPts val="2400"/>
              <a:buFont typeface="Merriweather Sans"/>
              <a:buChar char="▸"/>
            </a:pPr>
            <a:r>
              <a:rPr lang="en-GB" sz="3000" u="none" strike="noStrike" cap="none" dirty="0">
                <a:solidFill>
                  <a:schemeClr val="dk1"/>
                </a:solidFill>
                <a:ea typeface="Arimo"/>
                <a:cs typeface="Arimo"/>
                <a:sym typeface="Arimo"/>
              </a:rPr>
              <a:t>Unix is case sensitive</a:t>
            </a:r>
            <a:endParaRPr lang="en-GB" sz="3000" dirty="0"/>
          </a:p>
          <a:p>
            <a:pPr marL="901700" lvl="2" indent="-450000">
              <a:lnSpc>
                <a:spcPct val="80000"/>
              </a:lnSpc>
              <a:spcBef>
                <a:spcPts val="600"/>
              </a:spcBef>
              <a:buClr>
                <a:schemeClr val="dk1"/>
              </a:buClr>
              <a:buSzPts val="2000"/>
              <a:buFont typeface="Merriweather Sans"/>
              <a:buChar char="▸"/>
            </a:pPr>
            <a:r>
              <a:rPr lang="en-GB" sz="3000" dirty="0">
                <a:solidFill>
                  <a:schemeClr val="dk1"/>
                </a:solidFill>
                <a:ea typeface="Arimo"/>
                <a:cs typeface="Arimo"/>
                <a:sym typeface="Arimo"/>
              </a:rPr>
              <a:t>Typing LS is NOT the same as typing ls</a:t>
            </a:r>
          </a:p>
          <a:p>
            <a:pPr marL="342900" lvl="0" indent="-203200">
              <a:lnSpc>
                <a:spcPct val="80000"/>
              </a:lnSpc>
              <a:spcBef>
                <a:spcPts val="600"/>
              </a:spcBef>
              <a:buClr>
                <a:schemeClr val="dk1"/>
              </a:buClr>
              <a:buSzPts val="2200"/>
              <a:buNone/>
            </a:pPr>
            <a:endParaRPr lang="en-GB" sz="3000" u="none" strike="noStrike" cap="none" dirty="0">
              <a:solidFill>
                <a:schemeClr val="dk1"/>
              </a:solidFill>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3000" u="none" strike="noStrike" cap="none" dirty="0">
                <a:solidFill>
                  <a:schemeClr val="dk1"/>
                </a:solidFill>
                <a:ea typeface="Arimo"/>
                <a:cs typeface="Arimo"/>
                <a:sym typeface="Arimo"/>
              </a:rPr>
              <a:t>You need to put spaces between </a:t>
            </a:r>
          </a:p>
          <a:p>
            <a:pPr marL="901700" lvl="2" indent="-450000">
              <a:lnSpc>
                <a:spcPct val="80000"/>
              </a:lnSpc>
              <a:spcBef>
                <a:spcPts val="600"/>
              </a:spcBef>
              <a:buClr>
                <a:schemeClr val="dk1"/>
              </a:buClr>
              <a:buSzPts val="2000"/>
              <a:buFont typeface="Merriweather Sans"/>
              <a:buChar char="▸"/>
            </a:pPr>
            <a:r>
              <a:rPr lang="en-GB" sz="3000" dirty="0">
                <a:solidFill>
                  <a:schemeClr val="dk1"/>
                </a:solidFill>
                <a:ea typeface="Arimo"/>
                <a:cs typeface="Arimo"/>
                <a:sym typeface="Arimo"/>
              </a:rPr>
              <a:t>a command </a:t>
            </a:r>
            <a:endParaRPr lang="en-GB" sz="3000" dirty="0"/>
          </a:p>
          <a:p>
            <a:pPr marL="901700" lvl="2" indent="-450000">
              <a:lnSpc>
                <a:spcPct val="80000"/>
              </a:lnSpc>
              <a:spcBef>
                <a:spcPts val="600"/>
              </a:spcBef>
              <a:buClr>
                <a:schemeClr val="dk1"/>
              </a:buClr>
              <a:buSzPts val="2000"/>
              <a:buFont typeface="Merriweather Sans"/>
              <a:buChar char="▸"/>
            </a:pPr>
            <a:r>
              <a:rPr lang="en-GB" sz="3000" dirty="0">
                <a:solidFill>
                  <a:schemeClr val="dk1"/>
                </a:solidFill>
                <a:ea typeface="Arimo"/>
                <a:cs typeface="Arimo"/>
                <a:sym typeface="Arimo"/>
              </a:rPr>
              <a:t>the values passed to the command</a:t>
            </a:r>
            <a:endParaRPr lang="en-GB" sz="3000" dirty="0">
              <a:solidFill>
                <a:srgbClr val="FF0000"/>
              </a:solidFill>
            </a:endParaRPr>
          </a:p>
          <a:p>
            <a:pPr marL="342900" lvl="0" indent="-190500">
              <a:lnSpc>
                <a:spcPct val="80000"/>
              </a:lnSpc>
              <a:spcBef>
                <a:spcPts val="600"/>
              </a:spcBef>
              <a:buClr>
                <a:schemeClr val="dk1"/>
              </a:buClr>
              <a:buSzPts val="2400"/>
              <a:buNone/>
            </a:pPr>
            <a:endParaRPr lang="en-GB" sz="3000" u="none" strike="noStrike" cap="none" dirty="0">
              <a:solidFill>
                <a:schemeClr val="dk1"/>
              </a:solidFill>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3000" u="none" strike="noStrike" cap="none" dirty="0">
                <a:solidFill>
                  <a:schemeClr val="dk1"/>
                </a:solidFill>
                <a:ea typeface="Arimo"/>
                <a:cs typeface="Arimo"/>
                <a:sym typeface="Arimo"/>
              </a:rPr>
              <a:t>Unix is not psychic! </a:t>
            </a:r>
          </a:p>
          <a:p>
            <a:pPr marL="800100" lvl="1" indent="-342900">
              <a:lnSpc>
                <a:spcPct val="80000"/>
              </a:lnSpc>
              <a:spcBef>
                <a:spcPts val="600"/>
              </a:spcBef>
              <a:buClr>
                <a:schemeClr val="dk1"/>
              </a:buClr>
              <a:buSzPts val="2400"/>
              <a:buFont typeface="Merriweather Sans"/>
              <a:buChar char="▸"/>
            </a:pPr>
            <a:r>
              <a:rPr lang="en-GB" sz="3000" u="none" strike="noStrike" cap="none" dirty="0">
                <a:solidFill>
                  <a:schemeClr val="dk1"/>
                </a:solidFill>
                <a:ea typeface="Arimo"/>
                <a:cs typeface="Arimo"/>
                <a:sym typeface="Arimo"/>
              </a:rPr>
              <a:t>If you misspell the name of  command or a file it will not understand you</a:t>
            </a:r>
          </a:p>
          <a:p>
            <a:pPr marL="800100" lvl="1" indent="-342900">
              <a:lnSpc>
                <a:spcPct val="80000"/>
              </a:lnSpc>
              <a:spcBef>
                <a:spcPts val="600"/>
              </a:spcBef>
              <a:buClr>
                <a:schemeClr val="dk1"/>
              </a:buClr>
              <a:buSzPts val="2400"/>
              <a:buFont typeface="Merriweather Sans"/>
              <a:buChar char="▸"/>
            </a:pPr>
            <a:endParaRPr lang="en-GB" sz="3000" dirty="0">
              <a:solidFill>
                <a:schemeClr val="dk1"/>
              </a:solidFill>
              <a:ea typeface="Arimo"/>
              <a:cs typeface="Arimo"/>
              <a:sym typeface="Arimo"/>
            </a:endParaRPr>
          </a:p>
          <a:p>
            <a:pPr marL="342900" indent="-342900">
              <a:lnSpc>
                <a:spcPct val="80000"/>
              </a:lnSpc>
              <a:spcBef>
                <a:spcPts val="600"/>
              </a:spcBef>
              <a:buClr>
                <a:schemeClr val="dk1"/>
              </a:buClr>
              <a:buSzPts val="2400"/>
              <a:buFont typeface="Merriweather Sans"/>
              <a:buChar char="▸"/>
            </a:pPr>
            <a:r>
              <a:rPr lang="en-GB" sz="3000" u="none" strike="noStrike" cap="none" dirty="0">
                <a:solidFill>
                  <a:schemeClr val="dk1"/>
                </a:solidFill>
                <a:ea typeface="Arimo"/>
                <a:cs typeface="Arimo"/>
                <a:sym typeface="Arimo"/>
              </a:rPr>
              <a:t>Error messages are often really informative. Read them carefully</a:t>
            </a:r>
          </a:p>
          <a:p>
            <a:pPr marL="342900" lvl="0" indent="-342900">
              <a:lnSpc>
                <a:spcPct val="80000"/>
              </a:lnSpc>
              <a:spcBef>
                <a:spcPts val="600"/>
              </a:spcBef>
              <a:buClr>
                <a:schemeClr val="dk1"/>
              </a:buClr>
              <a:buSzPts val="2400"/>
              <a:buFont typeface="Merriweather Sans"/>
              <a:buChar char="▸"/>
            </a:pPr>
            <a:endParaRPr lang="en-GB" sz="3000" dirty="0">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3000" dirty="0">
                <a:ea typeface="Arimo"/>
                <a:cs typeface="Arimo"/>
                <a:sym typeface="Arimo"/>
              </a:rPr>
              <a:t>Keep organised!</a:t>
            </a:r>
          </a:p>
          <a:p>
            <a:pPr marL="800100" lvl="1" indent="-342900">
              <a:lnSpc>
                <a:spcPct val="80000"/>
              </a:lnSpc>
              <a:spcBef>
                <a:spcPts val="600"/>
              </a:spcBef>
              <a:buClr>
                <a:schemeClr val="dk1"/>
              </a:buClr>
              <a:buSzPts val="2400"/>
              <a:buFont typeface="Merriweather Sans"/>
              <a:buChar char="▸"/>
            </a:pPr>
            <a:r>
              <a:rPr lang="en-GB" sz="3000" dirty="0">
                <a:ea typeface="Arimo"/>
                <a:cs typeface="Arimo"/>
                <a:sym typeface="Arimo"/>
              </a:rPr>
              <a:t>File names, directory structure, commands used</a:t>
            </a:r>
            <a:endParaRPr lang="en-GB" sz="3000" dirty="0"/>
          </a:p>
          <a:p>
            <a:endParaRPr lang="en-US" dirty="0"/>
          </a:p>
        </p:txBody>
      </p:sp>
    </p:spTree>
    <p:extLst>
      <p:ext uri="{BB962C8B-B14F-4D97-AF65-F5344CB8AC3E}">
        <p14:creationId xmlns:p14="http://schemas.microsoft.com/office/powerpoint/2010/main" val="347235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03C1-24E9-96B7-A5D3-B4047C521975}"/>
              </a:ext>
            </a:extLst>
          </p:cNvPr>
          <p:cNvSpPr>
            <a:spLocks noGrp="1"/>
          </p:cNvSpPr>
          <p:nvPr>
            <p:ph type="title"/>
          </p:nvPr>
        </p:nvSpPr>
        <p:spPr>
          <a:xfrm>
            <a:off x="0" y="18255"/>
            <a:ext cx="10515600" cy="1325563"/>
          </a:xfrm>
        </p:spPr>
        <p:txBody>
          <a:bodyPr/>
          <a:lstStyle/>
          <a:p>
            <a:r>
              <a:rPr lang="en-US" dirty="0"/>
              <a:t>   Data Camp</a:t>
            </a:r>
          </a:p>
        </p:txBody>
      </p:sp>
      <p:sp>
        <p:nvSpPr>
          <p:cNvPr id="3" name="Content Placeholder 2">
            <a:extLst>
              <a:ext uri="{FF2B5EF4-FFF2-40B4-BE49-F238E27FC236}">
                <a16:creationId xmlns:a16="http://schemas.microsoft.com/office/drawing/2014/main" id="{0CF58CEB-62DB-88C5-E7CA-17E5952C358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CCD839D6-6622-3160-6477-6EFD8EF89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416" y="1180860"/>
            <a:ext cx="9547168" cy="499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4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93BF-7E16-B531-D71B-4999DB4E8254}"/>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22341D2-5946-218D-8224-D492B4382554}"/>
              </a:ext>
            </a:extLst>
          </p:cNvPr>
          <p:cNvSpPr>
            <a:spLocks noGrp="1"/>
          </p:cNvSpPr>
          <p:nvPr>
            <p:ph idx="1"/>
          </p:nvPr>
        </p:nvSpPr>
        <p:spPr/>
        <p:txBody>
          <a:bodyPr/>
          <a:lstStyle/>
          <a:p>
            <a:r>
              <a:rPr lang="en-US" dirty="0"/>
              <a:t>We will be using a “virtual machine” to provide a Linux environment</a:t>
            </a:r>
          </a:p>
          <a:p>
            <a:endParaRPr lang="en-US" dirty="0"/>
          </a:p>
          <a:p>
            <a:r>
              <a:rPr lang="en-US" dirty="0"/>
              <a:t>Our aim is to introduce some tools and ways to interact with data on the command line</a:t>
            </a:r>
          </a:p>
          <a:p>
            <a:endParaRPr lang="en-US" dirty="0"/>
          </a:p>
          <a:p>
            <a:endParaRPr lang="en-US" dirty="0"/>
          </a:p>
        </p:txBody>
      </p:sp>
    </p:spTree>
    <p:extLst>
      <p:ext uri="{BB962C8B-B14F-4D97-AF65-F5344CB8AC3E}">
        <p14:creationId xmlns:p14="http://schemas.microsoft.com/office/powerpoint/2010/main" val="5841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2D8E-7732-C343-8FFD-B6B70E45B52A}"/>
              </a:ext>
            </a:extLst>
          </p:cNvPr>
          <p:cNvSpPr>
            <a:spLocks noGrp="1"/>
          </p:cNvSpPr>
          <p:nvPr>
            <p:ph type="title"/>
          </p:nvPr>
        </p:nvSpPr>
        <p:spPr>
          <a:xfrm>
            <a:off x="0" y="0"/>
            <a:ext cx="10515600" cy="1325563"/>
          </a:xfrm>
        </p:spPr>
        <p:txBody>
          <a:bodyPr/>
          <a:lstStyle/>
          <a:p>
            <a:r>
              <a:rPr lang="en-US" dirty="0"/>
              <a:t>   Unix / Linux</a:t>
            </a:r>
          </a:p>
        </p:txBody>
      </p:sp>
      <p:sp>
        <p:nvSpPr>
          <p:cNvPr id="3" name="Content Placeholder 2">
            <a:extLst>
              <a:ext uri="{FF2B5EF4-FFF2-40B4-BE49-F238E27FC236}">
                <a16:creationId xmlns:a16="http://schemas.microsoft.com/office/drawing/2014/main" id="{39260A92-F923-7245-A345-DA396B0F3BBD}"/>
              </a:ext>
            </a:extLst>
          </p:cNvPr>
          <p:cNvSpPr>
            <a:spLocks noGrp="1"/>
          </p:cNvSpPr>
          <p:nvPr>
            <p:ph idx="1"/>
          </p:nvPr>
        </p:nvSpPr>
        <p:spPr>
          <a:xfrm>
            <a:off x="838200" y="1325563"/>
            <a:ext cx="5715000" cy="4547055"/>
          </a:xfrm>
        </p:spPr>
        <p:txBody>
          <a:bodyPr>
            <a:normAutofit lnSpcReduction="10000"/>
          </a:bodyPr>
          <a:lstStyle/>
          <a:p>
            <a:pPr marL="342900" lvl="0" indent="-342900">
              <a:lnSpc>
                <a:spcPct val="100000"/>
              </a:lnSpc>
              <a:spcBef>
                <a:spcPts val="0"/>
              </a:spcBef>
              <a:buClr>
                <a:schemeClr val="dk1"/>
              </a:buClr>
              <a:buSzPts val="2200"/>
              <a:buFont typeface="Merriweather Sans"/>
              <a:buChar char="▸"/>
            </a:pPr>
            <a:r>
              <a:rPr lang="en-GB" b="1" u="none" strike="noStrike" cap="none" dirty="0">
                <a:solidFill>
                  <a:schemeClr val="dk1"/>
                </a:solidFill>
                <a:ea typeface="Arial"/>
                <a:sym typeface="Arial"/>
              </a:rPr>
              <a:t>What is Unix?</a:t>
            </a:r>
            <a:endParaRPr lang="en-GB" b="1"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Standard operating system (alternative to MS Windows, Mac OS)</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Provides a way for you to interact with the computer</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Many ‘flavours’ of Unix, using Linux</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Originally created to provide a free UNIX-like OS for PCs</a:t>
            </a:r>
            <a:endParaRPr lang="en-GB" sz="2800" dirty="0"/>
          </a:p>
        </p:txBody>
      </p:sp>
    </p:spTree>
    <p:extLst>
      <p:ext uri="{BB962C8B-B14F-4D97-AF65-F5344CB8AC3E}">
        <p14:creationId xmlns:p14="http://schemas.microsoft.com/office/powerpoint/2010/main" val="240169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2D8E-7732-C343-8FFD-B6B70E45B52A}"/>
              </a:ext>
            </a:extLst>
          </p:cNvPr>
          <p:cNvSpPr>
            <a:spLocks noGrp="1"/>
          </p:cNvSpPr>
          <p:nvPr>
            <p:ph type="title"/>
          </p:nvPr>
        </p:nvSpPr>
        <p:spPr>
          <a:xfrm>
            <a:off x="0" y="0"/>
            <a:ext cx="10515600" cy="1325563"/>
          </a:xfrm>
        </p:spPr>
        <p:txBody>
          <a:bodyPr/>
          <a:lstStyle/>
          <a:p>
            <a:r>
              <a:rPr lang="en-US" dirty="0">
                <a:latin typeface="+mn-lt"/>
              </a:rPr>
              <a:t>   Unix / Linux</a:t>
            </a:r>
          </a:p>
        </p:txBody>
      </p:sp>
      <p:sp>
        <p:nvSpPr>
          <p:cNvPr id="3" name="Content Placeholder 2">
            <a:extLst>
              <a:ext uri="{FF2B5EF4-FFF2-40B4-BE49-F238E27FC236}">
                <a16:creationId xmlns:a16="http://schemas.microsoft.com/office/drawing/2014/main" id="{39260A92-F923-7245-A345-DA396B0F3BBD}"/>
              </a:ext>
            </a:extLst>
          </p:cNvPr>
          <p:cNvSpPr>
            <a:spLocks noGrp="1"/>
          </p:cNvSpPr>
          <p:nvPr>
            <p:ph idx="1"/>
          </p:nvPr>
        </p:nvSpPr>
        <p:spPr>
          <a:xfrm>
            <a:off x="838200" y="1325563"/>
            <a:ext cx="6477000" cy="5425757"/>
          </a:xfrm>
        </p:spPr>
        <p:txBody>
          <a:bodyPr>
            <a:noAutofit/>
          </a:bodyPr>
          <a:lstStyle/>
          <a:p>
            <a:pPr marL="342900" lvl="0" indent="-342900">
              <a:lnSpc>
                <a:spcPct val="100000"/>
              </a:lnSpc>
              <a:spcBef>
                <a:spcPts val="600"/>
              </a:spcBef>
              <a:buClr>
                <a:schemeClr val="dk1"/>
              </a:buClr>
              <a:buSzPts val="2200"/>
              <a:buFont typeface="Merriweather Sans"/>
              <a:buChar char="▸"/>
            </a:pPr>
            <a:r>
              <a:rPr lang="en-GB" b="1" u="none" strike="noStrike" cap="none" dirty="0">
                <a:solidFill>
                  <a:schemeClr val="dk1"/>
                </a:solidFill>
                <a:ea typeface="Arial"/>
                <a:sym typeface="Arial"/>
              </a:rPr>
              <a:t>Why use Unix?</a:t>
            </a:r>
            <a:endParaRPr lang="en-GB" b="1"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Output of lots of biological research exists in large text files</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Suitable for working with such files</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Powerful and flexible commands for processing large text files</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Save you time</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Widely used in scientific community</a:t>
            </a:r>
            <a:endParaRPr lang="en-GB" sz="2800" dirty="0"/>
          </a:p>
          <a:p>
            <a:pPr marL="901700" lvl="2" indent="-450000">
              <a:lnSpc>
                <a:spcPct val="100000"/>
              </a:lnSpc>
              <a:spcBef>
                <a:spcPts val="600"/>
              </a:spcBef>
              <a:buClr>
                <a:schemeClr val="dk1"/>
              </a:buClr>
              <a:buSzPts val="1800"/>
              <a:buFont typeface="Merriweather Sans"/>
              <a:buChar char="▸"/>
            </a:pPr>
            <a:r>
              <a:rPr lang="en-GB" sz="2800" u="none" strike="noStrike" cap="none" dirty="0">
                <a:solidFill>
                  <a:schemeClr val="dk1"/>
                </a:solidFill>
                <a:sym typeface="Arial"/>
              </a:rPr>
              <a:t>Powerful, robust and stable operating system</a:t>
            </a:r>
            <a:endParaRPr lang="en-GB" sz="2800" dirty="0"/>
          </a:p>
        </p:txBody>
      </p:sp>
    </p:spTree>
    <p:extLst>
      <p:ext uri="{BB962C8B-B14F-4D97-AF65-F5344CB8AC3E}">
        <p14:creationId xmlns:p14="http://schemas.microsoft.com/office/powerpoint/2010/main" val="16623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29BF-DE7C-894C-838B-DF79BC4F6BB1}"/>
              </a:ext>
            </a:extLst>
          </p:cNvPr>
          <p:cNvSpPr>
            <a:spLocks noGrp="1"/>
          </p:cNvSpPr>
          <p:nvPr>
            <p:ph type="title"/>
          </p:nvPr>
        </p:nvSpPr>
        <p:spPr>
          <a:xfrm>
            <a:off x="0" y="0"/>
            <a:ext cx="10515600" cy="1325563"/>
          </a:xfrm>
        </p:spPr>
        <p:txBody>
          <a:bodyPr/>
          <a:lstStyle/>
          <a:p>
            <a:r>
              <a:rPr lang="en-US" dirty="0">
                <a:latin typeface="+mn-lt"/>
              </a:rPr>
              <a:t>    Using Linux</a:t>
            </a:r>
          </a:p>
        </p:txBody>
      </p:sp>
      <p:sp>
        <p:nvSpPr>
          <p:cNvPr id="3" name="Content Placeholder 2">
            <a:extLst>
              <a:ext uri="{FF2B5EF4-FFF2-40B4-BE49-F238E27FC236}">
                <a16:creationId xmlns:a16="http://schemas.microsoft.com/office/drawing/2014/main" id="{9236C6D4-3193-6B46-B9BA-6F6C637341F3}"/>
              </a:ext>
            </a:extLst>
          </p:cNvPr>
          <p:cNvSpPr>
            <a:spLocks noGrp="1"/>
          </p:cNvSpPr>
          <p:nvPr>
            <p:ph idx="1"/>
          </p:nvPr>
        </p:nvSpPr>
        <p:spPr/>
        <p:txBody>
          <a:bodyPr/>
          <a:lstStyle/>
          <a:p>
            <a:endParaRPr lang="en-US"/>
          </a:p>
        </p:txBody>
      </p:sp>
      <p:pic>
        <p:nvPicPr>
          <p:cNvPr id="4" name="Google Shape;47;p6" descr="Screen shot 2012-12-11 at 00.58.26.png">
            <a:extLst>
              <a:ext uri="{FF2B5EF4-FFF2-40B4-BE49-F238E27FC236}">
                <a16:creationId xmlns:a16="http://schemas.microsoft.com/office/drawing/2014/main" id="{0D6651F4-2AA4-8641-819E-E8ECACE207E5}"/>
              </a:ext>
            </a:extLst>
          </p:cNvPr>
          <p:cNvPicPr preferRelativeResize="0"/>
          <p:nvPr/>
        </p:nvPicPr>
        <p:blipFill rotWithShape="1">
          <a:blip r:embed="rId3">
            <a:alphaModFix/>
          </a:blip>
          <a:srcRect/>
          <a:stretch/>
        </p:blipFill>
        <p:spPr>
          <a:xfrm>
            <a:off x="2084154" y="1394262"/>
            <a:ext cx="7602297" cy="5186420"/>
          </a:xfrm>
          <a:prstGeom prst="rect">
            <a:avLst/>
          </a:prstGeom>
          <a:noFill/>
          <a:ln>
            <a:noFill/>
          </a:ln>
        </p:spPr>
      </p:pic>
    </p:spTree>
    <p:extLst>
      <p:ext uri="{BB962C8B-B14F-4D97-AF65-F5344CB8AC3E}">
        <p14:creationId xmlns:p14="http://schemas.microsoft.com/office/powerpoint/2010/main" val="373873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376-616E-7240-A3A8-453DE4CBE71B}"/>
              </a:ext>
            </a:extLst>
          </p:cNvPr>
          <p:cNvSpPr>
            <a:spLocks noGrp="1"/>
          </p:cNvSpPr>
          <p:nvPr>
            <p:ph type="title"/>
          </p:nvPr>
        </p:nvSpPr>
        <p:spPr>
          <a:xfrm>
            <a:off x="0" y="14330"/>
            <a:ext cx="10515600" cy="1325563"/>
          </a:xfrm>
        </p:spPr>
        <p:txBody>
          <a:bodyPr/>
          <a:lstStyle/>
          <a:p>
            <a:r>
              <a:rPr lang="en-US" dirty="0">
                <a:latin typeface="+mn-lt"/>
              </a:rPr>
              <a:t>   Navigating the directory structure</a:t>
            </a:r>
          </a:p>
        </p:txBody>
      </p:sp>
      <p:grpSp>
        <p:nvGrpSpPr>
          <p:cNvPr id="4" name="Google Shape;116;p11">
            <a:extLst>
              <a:ext uri="{FF2B5EF4-FFF2-40B4-BE49-F238E27FC236}">
                <a16:creationId xmlns:a16="http://schemas.microsoft.com/office/drawing/2014/main" id="{3AC43A1D-417D-AA4D-86AB-8E03472410EF}"/>
              </a:ext>
            </a:extLst>
          </p:cNvPr>
          <p:cNvGrpSpPr/>
          <p:nvPr/>
        </p:nvGrpSpPr>
        <p:grpSpPr>
          <a:xfrm>
            <a:off x="2490787" y="1334126"/>
            <a:ext cx="8732775" cy="5245048"/>
            <a:chOff x="1008" y="892"/>
            <a:chExt cx="4542" cy="2728"/>
          </a:xfrm>
        </p:grpSpPr>
        <p:sp>
          <p:nvSpPr>
            <p:cNvPr id="5" name="Google Shape;117;p11">
              <a:extLst>
                <a:ext uri="{FF2B5EF4-FFF2-40B4-BE49-F238E27FC236}">
                  <a16:creationId xmlns:a16="http://schemas.microsoft.com/office/drawing/2014/main" id="{1ACE90F8-D4E4-954A-AAEC-7864E77AEFBB}"/>
                </a:ext>
              </a:extLst>
            </p:cNvPr>
            <p:cNvSpPr txBox="1"/>
            <p:nvPr/>
          </p:nvSpPr>
          <p:spPr>
            <a:xfrm>
              <a:off x="2592" y="100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   /</a:t>
              </a:r>
              <a:endParaRPr dirty="0">
                <a:latin typeface="Calibri Regular"/>
              </a:endParaRPr>
            </a:p>
          </p:txBody>
        </p:sp>
        <p:sp>
          <p:nvSpPr>
            <p:cNvPr id="6" name="Google Shape;118;p11">
              <a:extLst>
                <a:ext uri="{FF2B5EF4-FFF2-40B4-BE49-F238E27FC236}">
                  <a16:creationId xmlns:a16="http://schemas.microsoft.com/office/drawing/2014/main" id="{775B2D65-C974-204C-A563-82CF38C1B8A2}"/>
                </a:ext>
              </a:extLst>
            </p:cNvPr>
            <p:cNvSpPr txBox="1"/>
            <p:nvPr/>
          </p:nvSpPr>
          <p:spPr>
            <a:xfrm>
              <a:off x="1386"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usr</a:t>
              </a:r>
              <a:endParaRPr dirty="0">
                <a:latin typeface="Calibri Regular"/>
              </a:endParaRPr>
            </a:p>
          </p:txBody>
        </p:sp>
        <p:sp>
          <p:nvSpPr>
            <p:cNvPr id="7" name="Google Shape;119;p11">
              <a:extLst>
                <a:ext uri="{FF2B5EF4-FFF2-40B4-BE49-F238E27FC236}">
                  <a16:creationId xmlns:a16="http://schemas.microsoft.com/office/drawing/2014/main" id="{8D8B0FC0-D0D5-1842-91D7-3EE462CF2EF3}"/>
                </a:ext>
              </a:extLst>
            </p:cNvPr>
            <p:cNvSpPr txBox="1"/>
            <p:nvPr/>
          </p:nvSpPr>
          <p:spPr>
            <a:xfrm>
              <a:off x="2019"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/bin</a:t>
              </a:r>
              <a:endParaRPr dirty="0">
                <a:latin typeface="Calibri Regular"/>
              </a:endParaRPr>
            </a:p>
          </p:txBody>
        </p:sp>
        <p:sp>
          <p:nvSpPr>
            <p:cNvPr id="8" name="Google Shape;120;p11">
              <a:extLst>
                <a:ext uri="{FF2B5EF4-FFF2-40B4-BE49-F238E27FC236}">
                  <a16:creationId xmlns:a16="http://schemas.microsoft.com/office/drawing/2014/main" id="{D93C2876-83BD-964B-BB9D-A2E70E1E797F}"/>
                </a:ext>
              </a:extLst>
            </p:cNvPr>
            <p:cNvSpPr txBox="1"/>
            <p:nvPr/>
          </p:nvSpPr>
          <p:spPr>
            <a:xfrm>
              <a:off x="2643"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/home</a:t>
              </a:r>
              <a:endParaRPr dirty="0">
                <a:latin typeface="Calibri Regular"/>
              </a:endParaRPr>
            </a:p>
          </p:txBody>
        </p:sp>
        <p:sp>
          <p:nvSpPr>
            <p:cNvPr id="9" name="Google Shape;121;p11">
              <a:extLst>
                <a:ext uri="{FF2B5EF4-FFF2-40B4-BE49-F238E27FC236}">
                  <a16:creationId xmlns:a16="http://schemas.microsoft.com/office/drawing/2014/main" id="{BF9F4817-8827-4D45-987F-F94FBE2B36A6}"/>
                </a:ext>
              </a:extLst>
            </p:cNvPr>
            <p:cNvSpPr txBox="1"/>
            <p:nvPr/>
          </p:nvSpPr>
          <p:spPr>
            <a:xfrm>
              <a:off x="3273"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/etc</a:t>
              </a:r>
              <a:endParaRPr dirty="0">
                <a:latin typeface="Calibri Regular"/>
              </a:endParaRPr>
            </a:p>
          </p:txBody>
        </p:sp>
        <p:sp>
          <p:nvSpPr>
            <p:cNvPr id="10" name="Google Shape;122;p11">
              <a:extLst>
                <a:ext uri="{FF2B5EF4-FFF2-40B4-BE49-F238E27FC236}">
                  <a16:creationId xmlns:a16="http://schemas.microsoft.com/office/drawing/2014/main" id="{8B37CB72-DCB4-DA47-8510-4D02CEC1B267}"/>
                </a:ext>
              </a:extLst>
            </p:cNvPr>
            <p:cNvSpPr txBox="1"/>
            <p:nvPr/>
          </p:nvSpPr>
          <p:spPr>
            <a:xfrm>
              <a:off x="3879" y="1400"/>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mnt</a:t>
              </a:r>
              <a:endParaRPr dirty="0">
                <a:latin typeface="Calibri Regular"/>
              </a:endParaRPr>
            </a:p>
          </p:txBody>
        </p:sp>
        <p:sp>
          <p:nvSpPr>
            <p:cNvPr id="11" name="Google Shape;123;p11">
              <a:extLst>
                <a:ext uri="{FF2B5EF4-FFF2-40B4-BE49-F238E27FC236}">
                  <a16:creationId xmlns:a16="http://schemas.microsoft.com/office/drawing/2014/main" id="{047A9419-F7E3-CA4C-A346-64FC935722E8}"/>
                </a:ext>
              </a:extLst>
            </p:cNvPr>
            <p:cNvSpPr txBox="1"/>
            <p:nvPr/>
          </p:nvSpPr>
          <p:spPr>
            <a:xfrm>
              <a:off x="1008" y="229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/bin</a:t>
              </a:r>
              <a:endParaRPr dirty="0">
                <a:latin typeface="Calibri Regular"/>
              </a:endParaRPr>
            </a:p>
          </p:txBody>
        </p:sp>
        <p:sp>
          <p:nvSpPr>
            <p:cNvPr id="12" name="Google Shape;124;p11">
              <a:extLst>
                <a:ext uri="{FF2B5EF4-FFF2-40B4-BE49-F238E27FC236}">
                  <a16:creationId xmlns:a16="http://schemas.microsoft.com/office/drawing/2014/main" id="{F6196848-CB1F-E24F-A675-BFAFAF90BB29}"/>
                </a:ext>
              </a:extLst>
            </p:cNvPr>
            <p:cNvSpPr txBox="1"/>
            <p:nvPr/>
          </p:nvSpPr>
          <p:spPr>
            <a:xfrm>
              <a:off x="1626" y="229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/lib</a:t>
              </a:r>
              <a:endParaRPr dirty="0">
                <a:latin typeface="Calibri Regular"/>
              </a:endParaRPr>
            </a:p>
          </p:txBody>
        </p:sp>
        <p:sp>
          <p:nvSpPr>
            <p:cNvPr id="13" name="Google Shape;125;p11">
              <a:extLst>
                <a:ext uri="{FF2B5EF4-FFF2-40B4-BE49-F238E27FC236}">
                  <a16:creationId xmlns:a16="http://schemas.microsoft.com/office/drawing/2014/main" id="{4BFC1223-1C2F-6F4D-A3E2-A9A9189C75F8}"/>
                </a:ext>
              </a:extLst>
            </p:cNvPr>
            <p:cNvSpPr txBox="1"/>
            <p:nvPr/>
          </p:nvSpPr>
          <p:spPr>
            <a:xfrm>
              <a:off x="1565" y="183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/local</a:t>
              </a:r>
              <a:endParaRPr dirty="0">
                <a:latin typeface="Calibri Regular"/>
              </a:endParaRPr>
            </a:p>
          </p:txBody>
        </p:sp>
        <p:sp>
          <p:nvSpPr>
            <p:cNvPr id="14" name="Google Shape;126;p11">
              <a:extLst>
                <a:ext uri="{FF2B5EF4-FFF2-40B4-BE49-F238E27FC236}">
                  <a16:creationId xmlns:a16="http://schemas.microsoft.com/office/drawing/2014/main" id="{8926A7F9-15AF-534E-BB53-46CC95945690}"/>
                </a:ext>
              </a:extLst>
            </p:cNvPr>
            <p:cNvSpPr txBox="1"/>
            <p:nvPr/>
          </p:nvSpPr>
          <p:spPr>
            <a:xfrm>
              <a:off x="2206" y="2295"/>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/man</a:t>
              </a:r>
              <a:endParaRPr dirty="0">
                <a:latin typeface="Calibri Regular"/>
              </a:endParaRPr>
            </a:p>
          </p:txBody>
        </p:sp>
        <p:sp>
          <p:nvSpPr>
            <p:cNvPr id="15" name="Google Shape;127;p11">
              <a:extLst>
                <a:ext uri="{FF2B5EF4-FFF2-40B4-BE49-F238E27FC236}">
                  <a16:creationId xmlns:a16="http://schemas.microsoft.com/office/drawing/2014/main" id="{137BA893-2ED8-9E40-9160-FE70147DB76C}"/>
                </a:ext>
              </a:extLst>
            </p:cNvPr>
            <p:cNvSpPr txBox="1"/>
            <p:nvPr/>
          </p:nvSpPr>
          <p:spPr>
            <a:xfrm>
              <a:off x="1401" y="268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/bob</a:t>
              </a:r>
              <a:endParaRPr dirty="0">
                <a:latin typeface="Calibri Regular"/>
              </a:endParaRPr>
            </a:p>
          </p:txBody>
        </p:sp>
        <p:sp>
          <p:nvSpPr>
            <p:cNvPr id="16" name="Google Shape;128;p11">
              <a:extLst>
                <a:ext uri="{FF2B5EF4-FFF2-40B4-BE49-F238E27FC236}">
                  <a16:creationId xmlns:a16="http://schemas.microsoft.com/office/drawing/2014/main" id="{4703E6B3-B915-8244-8C6C-D7C938641AF1}"/>
                </a:ext>
              </a:extLst>
            </p:cNvPr>
            <p:cNvSpPr txBox="1"/>
            <p:nvPr/>
          </p:nvSpPr>
          <p:spPr>
            <a:xfrm>
              <a:off x="2010" y="268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fred</a:t>
              </a:r>
              <a:endParaRPr dirty="0">
                <a:latin typeface="Calibri Regular"/>
              </a:endParaRPr>
            </a:p>
          </p:txBody>
        </p:sp>
        <p:sp>
          <p:nvSpPr>
            <p:cNvPr id="17" name="Google Shape;129;p11">
              <a:extLst>
                <a:ext uri="{FF2B5EF4-FFF2-40B4-BE49-F238E27FC236}">
                  <a16:creationId xmlns:a16="http://schemas.microsoft.com/office/drawing/2014/main" id="{9E5FBE8C-C67B-484E-8368-62481F3252C6}"/>
                </a:ext>
              </a:extLst>
            </p:cNvPr>
            <p:cNvSpPr txBox="1"/>
            <p:nvPr/>
          </p:nvSpPr>
          <p:spPr>
            <a:xfrm>
              <a:off x="2532" y="2688"/>
              <a:ext cx="684"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/tu01</a:t>
              </a:r>
              <a:endParaRPr dirty="0">
                <a:latin typeface="Calibri Regular"/>
              </a:endParaRPr>
            </a:p>
          </p:txBody>
        </p:sp>
        <p:sp>
          <p:nvSpPr>
            <p:cNvPr id="18" name="Google Shape;130;p11">
              <a:extLst>
                <a:ext uri="{FF2B5EF4-FFF2-40B4-BE49-F238E27FC236}">
                  <a16:creationId xmlns:a16="http://schemas.microsoft.com/office/drawing/2014/main" id="{61009F9C-5177-4248-A2F3-64FDEAA78007}"/>
                </a:ext>
              </a:extLst>
            </p:cNvPr>
            <p:cNvSpPr txBox="1"/>
            <p:nvPr/>
          </p:nvSpPr>
          <p:spPr>
            <a:xfrm>
              <a:off x="3243" y="2688"/>
              <a:ext cx="645"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/tu02</a:t>
              </a:r>
              <a:endParaRPr dirty="0">
                <a:latin typeface="Calibri Regular"/>
              </a:endParaRPr>
            </a:p>
          </p:txBody>
        </p:sp>
        <p:sp>
          <p:nvSpPr>
            <p:cNvPr id="19" name="Google Shape;131;p11">
              <a:extLst>
                <a:ext uri="{FF2B5EF4-FFF2-40B4-BE49-F238E27FC236}">
                  <a16:creationId xmlns:a16="http://schemas.microsoft.com/office/drawing/2014/main" id="{ADA4C2C6-1940-9244-81D8-C34B10B47F9D}"/>
                </a:ext>
              </a:extLst>
            </p:cNvPr>
            <p:cNvSpPr txBox="1"/>
            <p:nvPr/>
          </p:nvSpPr>
          <p:spPr>
            <a:xfrm>
              <a:off x="3912" y="2688"/>
              <a:ext cx="696"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/tu03</a:t>
              </a:r>
              <a:endParaRPr dirty="0">
                <a:latin typeface="Calibri Regular"/>
              </a:endParaRPr>
            </a:p>
          </p:txBody>
        </p:sp>
        <p:cxnSp>
          <p:nvCxnSpPr>
            <p:cNvPr id="20" name="Google Shape;132;p11">
              <a:extLst>
                <a:ext uri="{FF2B5EF4-FFF2-40B4-BE49-F238E27FC236}">
                  <a16:creationId xmlns:a16="http://schemas.microsoft.com/office/drawing/2014/main" id="{28255120-D2E3-5A40-9918-AFF4DB1E6627}"/>
                </a:ext>
              </a:extLst>
            </p:cNvPr>
            <p:cNvCxnSpPr/>
            <p:nvPr/>
          </p:nvCxnSpPr>
          <p:spPr>
            <a:xfrm>
              <a:off x="2781" y="1169"/>
              <a:ext cx="1" cy="241"/>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133;p11">
              <a:extLst>
                <a:ext uri="{FF2B5EF4-FFF2-40B4-BE49-F238E27FC236}">
                  <a16:creationId xmlns:a16="http://schemas.microsoft.com/office/drawing/2014/main" id="{9F369C88-EABD-AD4A-B402-5C04462C6D8C}"/>
                </a:ext>
              </a:extLst>
            </p:cNvPr>
            <p:cNvCxnSpPr/>
            <p:nvPr/>
          </p:nvCxnSpPr>
          <p:spPr>
            <a:xfrm>
              <a:off x="1509" y="1267"/>
              <a:ext cx="2544" cy="1"/>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134;p11">
              <a:extLst>
                <a:ext uri="{FF2B5EF4-FFF2-40B4-BE49-F238E27FC236}">
                  <a16:creationId xmlns:a16="http://schemas.microsoft.com/office/drawing/2014/main" id="{C1673361-5767-5E49-ABE4-C27D9CBDF52B}"/>
                </a:ext>
              </a:extLst>
            </p:cNvPr>
            <p:cNvCxnSpPr/>
            <p:nvPr/>
          </p:nvCxnSpPr>
          <p:spPr>
            <a:xfrm>
              <a:off x="1505"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135;p11">
              <a:extLst>
                <a:ext uri="{FF2B5EF4-FFF2-40B4-BE49-F238E27FC236}">
                  <a16:creationId xmlns:a16="http://schemas.microsoft.com/office/drawing/2014/main" id="{6C4F21B5-FA66-EE47-9928-F02696AD963B}"/>
                </a:ext>
              </a:extLst>
            </p:cNvPr>
            <p:cNvCxnSpPr/>
            <p:nvPr/>
          </p:nvCxnSpPr>
          <p:spPr>
            <a:xfrm>
              <a:off x="2169"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136;p11">
              <a:extLst>
                <a:ext uri="{FF2B5EF4-FFF2-40B4-BE49-F238E27FC236}">
                  <a16:creationId xmlns:a16="http://schemas.microsoft.com/office/drawing/2014/main" id="{237D0567-5A51-C042-B346-54CE2BB4F538}"/>
                </a:ext>
              </a:extLst>
            </p:cNvPr>
            <p:cNvCxnSpPr/>
            <p:nvPr/>
          </p:nvCxnSpPr>
          <p:spPr>
            <a:xfrm>
              <a:off x="3417"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37;p11">
              <a:extLst>
                <a:ext uri="{FF2B5EF4-FFF2-40B4-BE49-F238E27FC236}">
                  <a16:creationId xmlns:a16="http://schemas.microsoft.com/office/drawing/2014/main" id="{151C7DF3-8731-954D-A47E-3D8046A05931}"/>
                </a:ext>
              </a:extLst>
            </p:cNvPr>
            <p:cNvCxnSpPr/>
            <p:nvPr/>
          </p:nvCxnSpPr>
          <p:spPr>
            <a:xfrm>
              <a:off x="4053"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138;p11">
              <a:extLst>
                <a:ext uri="{FF2B5EF4-FFF2-40B4-BE49-F238E27FC236}">
                  <a16:creationId xmlns:a16="http://schemas.microsoft.com/office/drawing/2014/main" id="{1AD85590-C1DA-CF49-8472-CC62D1984DBB}"/>
                </a:ext>
              </a:extLst>
            </p:cNvPr>
            <p:cNvCxnSpPr/>
            <p:nvPr/>
          </p:nvCxnSpPr>
          <p:spPr>
            <a:xfrm>
              <a:off x="1505" y="1563"/>
              <a:ext cx="1" cy="15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139;p11">
              <a:extLst>
                <a:ext uri="{FF2B5EF4-FFF2-40B4-BE49-F238E27FC236}">
                  <a16:creationId xmlns:a16="http://schemas.microsoft.com/office/drawing/2014/main" id="{9B869B6C-F57C-554B-9D17-998C19E0E7DF}"/>
                </a:ext>
              </a:extLst>
            </p:cNvPr>
            <p:cNvCxnSpPr/>
            <p:nvPr/>
          </p:nvCxnSpPr>
          <p:spPr>
            <a:xfrm>
              <a:off x="1313" y="1716"/>
              <a:ext cx="432" cy="1"/>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140;p11">
              <a:extLst>
                <a:ext uri="{FF2B5EF4-FFF2-40B4-BE49-F238E27FC236}">
                  <a16:creationId xmlns:a16="http://schemas.microsoft.com/office/drawing/2014/main" id="{125703DE-26CB-714B-884D-2892474D16BF}"/>
                </a:ext>
              </a:extLst>
            </p:cNvPr>
            <p:cNvCxnSpPr/>
            <p:nvPr/>
          </p:nvCxnSpPr>
          <p:spPr>
            <a:xfrm>
              <a:off x="1749" y="1716"/>
              <a:ext cx="1" cy="15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141;p11">
              <a:extLst>
                <a:ext uri="{FF2B5EF4-FFF2-40B4-BE49-F238E27FC236}">
                  <a16:creationId xmlns:a16="http://schemas.microsoft.com/office/drawing/2014/main" id="{EC105F7D-9132-1C45-852E-634F3484EAB2}"/>
                </a:ext>
              </a:extLst>
            </p:cNvPr>
            <p:cNvCxnSpPr/>
            <p:nvPr/>
          </p:nvCxnSpPr>
          <p:spPr>
            <a:xfrm>
              <a:off x="1749" y="1987"/>
              <a:ext cx="1" cy="316"/>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142;p11">
              <a:extLst>
                <a:ext uri="{FF2B5EF4-FFF2-40B4-BE49-F238E27FC236}">
                  <a16:creationId xmlns:a16="http://schemas.microsoft.com/office/drawing/2014/main" id="{4A476490-26CC-6542-B947-24D2A820584D}"/>
                </a:ext>
              </a:extLst>
            </p:cNvPr>
            <p:cNvCxnSpPr/>
            <p:nvPr/>
          </p:nvCxnSpPr>
          <p:spPr>
            <a:xfrm>
              <a:off x="1149" y="2150"/>
              <a:ext cx="1240" cy="1"/>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143;p11">
              <a:extLst>
                <a:ext uri="{FF2B5EF4-FFF2-40B4-BE49-F238E27FC236}">
                  <a16:creationId xmlns:a16="http://schemas.microsoft.com/office/drawing/2014/main" id="{51318B95-197F-B44F-BFF1-D1B63F5979DE}"/>
                </a:ext>
              </a:extLst>
            </p:cNvPr>
            <p:cNvCxnSpPr/>
            <p:nvPr/>
          </p:nvCxnSpPr>
          <p:spPr>
            <a:xfrm>
              <a:off x="1151" y="2152"/>
              <a:ext cx="1" cy="151"/>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44;p11">
              <a:extLst>
                <a:ext uri="{FF2B5EF4-FFF2-40B4-BE49-F238E27FC236}">
                  <a16:creationId xmlns:a16="http://schemas.microsoft.com/office/drawing/2014/main" id="{05D7EE59-85F2-844B-8E41-9D13B7E0E3B5}"/>
                </a:ext>
              </a:extLst>
            </p:cNvPr>
            <p:cNvCxnSpPr/>
            <p:nvPr/>
          </p:nvCxnSpPr>
          <p:spPr>
            <a:xfrm>
              <a:off x="2389" y="2152"/>
              <a:ext cx="1" cy="151"/>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45;p11">
              <a:extLst>
                <a:ext uri="{FF2B5EF4-FFF2-40B4-BE49-F238E27FC236}">
                  <a16:creationId xmlns:a16="http://schemas.microsoft.com/office/drawing/2014/main" id="{AF0CBDB0-EFCA-7E47-B7F6-88B714EBB22F}"/>
                </a:ext>
              </a:extLst>
            </p:cNvPr>
            <p:cNvCxnSpPr/>
            <p:nvPr/>
          </p:nvCxnSpPr>
          <p:spPr>
            <a:xfrm>
              <a:off x="2781" y="1575"/>
              <a:ext cx="1" cy="111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46;p11">
              <a:extLst>
                <a:ext uri="{FF2B5EF4-FFF2-40B4-BE49-F238E27FC236}">
                  <a16:creationId xmlns:a16="http://schemas.microsoft.com/office/drawing/2014/main" id="{72C8CEA4-8CF8-244D-AA5E-D8188216164C}"/>
                </a:ext>
              </a:extLst>
            </p:cNvPr>
            <p:cNvCxnSpPr/>
            <p:nvPr/>
          </p:nvCxnSpPr>
          <p:spPr>
            <a:xfrm>
              <a:off x="2201"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147;p11">
              <a:extLst>
                <a:ext uri="{FF2B5EF4-FFF2-40B4-BE49-F238E27FC236}">
                  <a16:creationId xmlns:a16="http://schemas.microsoft.com/office/drawing/2014/main" id="{A5FB10EE-9981-BC4F-B193-BED77F4BDA73}"/>
                </a:ext>
              </a:extLst>
            </p:cNvPr>
            <p:cNvCxnSpPr/>
            <p:nvPr/>
          </p:nvCxnSpPr>
          <p:spPr>
            <a:xfrm>
              <a:off x="1548"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148;p11">
              <a:extLst>
                <a:ext uri="{FF2B5EF4-FFF2-40B4-BE49-F238E27FC236}">
                  <a16:creationId xmlns:a16="http://schemas.microsoft.com/office/drawing/2014/main" id="{77AD2CD7-70C2-9F44-80F0-7364555C01B7}"/>
                </a:ext>
              </a:extLst>
            </p:cNvPr>
            <p:cNvCxnSpPr/>
            <p:nvPr/>
          </p:nvCxnSpPr>
          <p:spPr>
            <a:xfrm>
              <a:off x="3477"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149;p11">
              <a:extLst>
                <a:ext uri="{FF2B5EF4-FFF2-40B4-BE49-F238E27FC236}">
                  <a16:creationId xmlns:a16="http://schemas.microsoft.com/office/drawing/2014/main" id="{459B0491-CCDE-7348-A7DB-8573E3F49174}"/>
                </a:ext>
              </a:extLst>
            </p:cNvPr>
            <p:cNvCxnSpPr/>
            <p:nvPr/>
          </p:nvCxnSpPr>
          <p:spPr>
            <a:xfrm>
              <a:off x="4093"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150;p11">
              <a:extLst>
                <a:ext uri="{FF2B5EF4-FFF2-40B4-BE49-F238E27FC236}">
                  <a16:creationId xmlns:a16="http://schemas.microsoft.com/office/drawing/2014/main" id="{5B3ECF0B-CDEC-074F-B00E-DFD60F47B733}"/>
                </a:ext>
              </a:extLst>
            </p:cNvPr>
            <p:cNvCxnSpPr/>
            <p:nvPr/>
          </p:nvCxnSpPr>
          <p:spPr>
            <a:xfrm>
              <a:off x="1547" y="2538"/>
              <a:ext cx="2544" cy="1"/>
            </a:xfrm>
            <a:prstGeom prst="straightConnector1">
              <a:avLst/>
            </a:prstGeom>
            <a:noFill/>
            <a:ln w="9525" cap="flat" cmpd="sng">
              <a:solidFill>
                <a:schemeClr val="dk1"/>
              </a:solidFill>
              <a:prstDash val="solid"/>
              <a:round/>
              <a:headEnd type="none" w="med" len="med"/>
              <a:tailEnd type="none" w="med" len="med"/>
            </a:ln>
          </p:spPr>
        </p:cxnSp>
        <p:sp>
          <p:nvSpPr>
            <p:cNvPr id="39" name="Google Shape;151;p11">
              <a:extLst>
                <a:ext uri="{FF2B5EF4-FFF2-40B4-BE49-F238E27FC236}">
                  <a16:creationId xmlns:a16="http://schemas.microsoft.com/office/drawing/2014/main" id="{A0DDC2FB-BA5B-6E45-9183-C8BBE8AF2B5F}"/>
                </a:ext>
              </a:extLst>
            </p:cNvPr>
            <p:cNvSpPr txBox="1"/>
            <p:nvPr/>
          </p:nvSpPr>
          <p:spPr>
            <a:xfrm>
              <a:off x="3399" y="225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/bob</a:t>
              </a:r>
              <a:endParaRPr dirty="0">
                <a:latin typeface="Calibri Regular"/>
              </a:endParaRPr>
            </a:p>
          </p:txBody>
        </p:sp>
        <p:sp>
          <p:nvSpPr>
            <p:cNvPr id="40" name="Google Shape;152;p11">
              <a:extLst>
                <a:ext uri="{FF2B5EF4-FFF2-40B4-BE49-F238E27FC236}">
                  <a16:creationId xmlns:a16="http://schemas.microsoft.com/office/drawing/2014/main" id="{AF0364C8-6D7B-8F4B-BBCA-09315CAFE74B}"/>
                </a:ext>
              </a:extLst>
            </p:cNvPr>
            <p:cNvSpPr txBox="1"/>
            <p:nvPr/>
          </p:nvSpPr>
          <p:spPr>
            <a:xfrm>
              <a:off x="3690" y="183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fred</a:t>
              </a:r>
              <a:endParaRPr dirty="0">
                <a:latin typeface="Calibri Regular"/>
              </a:endParaRPr>
            </a:p>
          </p:txBody>
        </p:sp>
        <p:cxnSp>
          <p:nvCxnSpPr>
            <p:cNvPr id="41" name="Google Shape;153;p11">
              <a:extLst>
                <a:ext uri="{FF2B5EF4-FFF2-40B4-BE49-F238E27FC236}">
                  <a16:creationId xmlns:a16="http://schemas.microsoft.com/office/drawing/2014/main" id="{838C6AA9-6B87-E940-AAB3-EEFEBB02EC98}"/>
                </a:ext>
              </a:extLst>
            </p:cNvPr>
            <p:cNvCxnSpPr/>
            <p:nvPr/>
          </p:nvCxnSpPr>
          <p:spPr>
            <a:xfrm>
              <a:off x="4052" y="1570"/>
              <a:ext cx="1" cy="15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154;p11">
              <a:extLst>
                <a:ext uri="{FF2B5EF4-FFF2-40B4-BE49-F238E27FC236}">
                  <a16:creationId xmlns:a16="http://schemas.microsoft.com/office/drawing/2014/main" id="{C0EBA600-DEAA-4048-A78D-ABBEC6933ACB}"/>
                </a:ext>
              </a:extLst>
            </p:cNvPr>
            <p:cNvCxnSpPr/>
            <p:nvPr/>
          </p:nvCxnSpPr>
          <p:spPr>
            <a:xfrm>
              <a:off x="3860" y="1722"/>
              <a:ext cx="432" cy="1"/>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155;p11">
              <a:extLst>
                <a:ext uri="{FF2B5EF4-FFF2-40B4-BE49-F238E27FC236}">
                  <a16:creationId xmlns:a16="http://schemas.microsoft.com/office/drawing/2014/main" id="{476C63BE-38AE-D647-AB00-CF1E53593028}"/>
                </a:ext>
              </a:extLst>
            </p:cNvPr>
            <p:cNvCxnSpPr/>
            <p:nvPr/>
          </p:nvCxnSpPr>
          <p:spPr>
            <a:xfrm>
              <a:off x="3856" y="1722"/>
              <a:ext cx="1" cy="151"/>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156;p11">
              <a:extLst>
                <a:ext uri="{FF2B5EF4-FFF2-40B4-BE49-F238E27FC236}">
                  <a16:creationId xmlns:a16="http://schemas.microsoft.com/office/drawing/2014/main" id="{79347642-5E5E-A548-B669-3B9102390A64}"/>
                </a:ext>
              </a:extLst>
            </p:cNvPr>
            <p:cNvCxnSpPr/>
            <p:nvPr/>
          </p:nvCxnSpPr>
          <p:spPr>
            <a:xfrm>
              <a:off x="3559" y="2139"/>
              <a:ext cx="1" cy="15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157;p11">
              <a:extLst>
                <a:ext uri="{FF2B5EF4-FFF2-40B4-BE49-F238E27FC236}">
                  <a16:creationId xmlns:a16="http://schemas.microsoft.com/office/drawing/2014/main" id="{EAC3A426-2BE8-614E-AB5A-E9DBBD2FE6F0}"/>
                </a:ext>
              </a:extLst>
            </p:cNvPr>
            <p:cNvCxnSpPr/>
            <p:nvPr/>
          </p:nvCxnSpPr>
          <p:spPr>
            <a:xfrm>
              <a:off x="3557" y="2136"/>
              <a:ext cx="528" cy="1"/>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158;p11">
              <a:extLst>
                <a:ext uri="{FF2B5EF4-FFF2-40B4-BE49-F238E27FC236}">
                  <a16:creationId xmlns:a16="http://schemas.microsoft.com/office/drawing/2014/main" id="{43A4E4BD-8A47-5F45-9AA4-ECEAB5B83E60}"/>
                </a:ext>
              </a:extLst>
            </p:cNvPr>
            <p:cNvCxnSpPr/>
            <p:nvPr/>
          </p:nvCxnSpPr>
          <p:spPr>
            <a:xfrm>
              <a:off x="3860" y="1984"/>
              <a:ext cx="1" cy="150"/>
            </a:xfrm>
            <a:prstGeom prst="straightConnector1">
              <a:avLst/>
            </a:prstGeom>
            <a:noFill/>
            <a:ln w="9525" cap="flat" cmpd="sng">
              <a:solidFill>
                <a:schemeClr val="dk1"/>
              </a:solidFill>
              <a:prstDash val="solid"/>
              <a:round/>
              <a:headEnd type="none" w="med" len="med"/>
              <a:tailEnd type="none" w="med" len="med"/>
            </a:ln>
          </p:spPr>
        </p:cxnSp>
        <p:sp>
          <p:nvSpPr>
            <p:cNvPr id="47" name="Google Shape;159;p11">
              <a:extLst>
                <a:ext uri="{FF2B5EF4-FFF2-40B4-BE49-F238E27FC236}">
                  <a16:creationId xmlns:a16="http://schemas.microsoft.com/office/drawing/2014/main" id="{F7B29349-10CF-1942-9088-24B341B6B275}"/>
                </a:ext>
              </a:extLst>
            </p:cNvPr>
            <p:cNvSpPr txBox="1"/>
            <p:nvPr/>
          </p:nvSpPr>
          <p:spPr>
            <a:xfrm>
              <a:off x="3678" y="3408"/>
              <a:ext cx="187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u="none" strike="noStrike" cap="none" dirty="0">
                  <a:solidFill>
                    <a:schemeClr val="dk1"/>
                  </a:solidFill>
                  <a:latin typeface="Calibri Regular"/>
                  <a:sym typeface="Arial"/>
                </a:rPr>
                <a:t>/home/tu01/</a:t>
              </a:r>
              <a:r>
                <a:rPr lang="en-GB" sz="2000" u="none" strike="noStrike" cap="none" dirty="0" err="1">
                  <a:solidFill>
                    <a:schemeClr val="dk1"/>
                  </a:solidFill>
                  <a:latin typeface="Calibri Regular"/>
                  <a:sym typeface="Arial"/>
                </a:rPr>
                <a:t>genome.seq</a:t>
              </a:r>
              <a:endParaRPr sz="2000" dirty="0">
                <a:latin typeface="Calibri Regular"/>
              </a:endParaRPr>
            </a:p>
          </p:txBody>
        </p:sp>
        <p:cxnSp>
          <p:nvCxnSpPr>
            <p:cNvPr id="48" name="Google Shape;160;p11">
              <a:extLst>
                <a:ext uri="{FF2B5EF4-FFF2-40B4-BE49-F238E27FC236}">
                  <a16:creationId xmlns:a16="http://schemas.microsoft.com/office/drawing/2014/main" id="{A7361C31-A55F-CC43-99FA-0A6AC5AC2E8D}"/>
                </a:ext>
              </a:extLst>
            </p:cNvPr>
            <p:cNvCxnSpPr/>
            <p:nvPr/>
          </p:nvCxnSpPr>
          <p:spPr>
            <a:xfrm>
              <a:off x="2784" y="2880"/>
              <a:ext cx="0" cy="192"/>
            </a:xfrm>
            <a:prstGeom prst="straightConnector1">
              <a:avLst/>
            </a:prstGeom>
            <a:noFill/>
            <a:ln w="9525" cap="flat" cmpd="sng">
              <a:solidFill>
                <a:schemeClr val="dk1"/>
              </a:solidFill>
              <a:prstDash val="solid"/>
              <a:round/>
              <a:headEnd type="none" w="med" len="med"/>
              <a:tailEnd type="none" w="med" len="med"/>
            </a:ln>
          </p:spPr>
        </p:cxnSp>
        <p:sp>
          <p:nvSpPr>
            <p:cNvPr id="49" name="Google Shape;161;p11">
              <a:extLst>
                <a:ext uri="{FF2B5EF4-FFF2-40B4-BE49-F238E27FC236}">
                  <a16:creationId xmlns:a16="http://schemas.microsoft.com/office/drawing/2014/main" id="{0546C2AC-AF15-AE4B-B10F-6E7242370F17}"/>
                </a:ext>
              </a:extLst>
            </p:cNvPr>
            <p:cNvSpPr txBox="1"/>
            <p:nvPr/>
          </p:nvSpPr>
          <p:spPr>
            <a:xfrm>
              <a:off x="2400" y="3062"/>
              <a:ext cx="821"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err="1">
                  <a:solidFill>
                    <a:schemeClr val="dk1"/>
                  </a:solidFill>
                  <a:latin typeface="Calibri Regular"/>
                  <a:sym typeface="Arial"/>
                </a:rPr>
                <a:t>genome.seq</a:t>
              </a:r>
              <a:endParaRPr dirty="0">
                <a:latin typeface="Calibri Regular"/>
              </a:endParaRPr>
            </a:p>
          </p:txBody>
        </p:sp>
        <p:cxnSp>
          <p:nvCxnSpPr>
            <p:cNvPr id="50" name="Google Shape;162;p11">
              <a:extLst>
                <a:ext uri="{FF2B5EF4-FFF2-40B4-BE49-F238E27FC236}">
                  <a16:creationId xmlns:a16="http://schemas.microsoft.com/office/drawing/2014/main" id="{4B5BAEF6-6902-4946-A6F8-AF2FD2F4F8C4}"/>
                </a:ext>
              </a:extLst>
            </p:cNvPr>
            <p:cNvCxnSpPr/>
            <p:nvPr/>
          </p:nvCxnSpPr>
          <p:spPr>
            <a:xfrm>
              <a:off x="3024" y="3264"/>
              <a:ext cx="672" cy="240"/>
            </a:xfrm>
            <a:prstGeom prst="straightConnector1">
              <a:avLst/>
            </a:prstGeom>
            <a:noFill/>
            <a:ln w="47625" cap="flat" cmpd="sng">
              <a:solidFill>
                <a:srgbClr val="800000"/>
              </a:solidFill>
              <a:prstDash val="solid"/>
              <a:round/>
              <a:headEnd type="triangle" w="med" len="med"/>
              <a:tailEnd type="none" w="med" len="med"/>
            </a:ln>
          </p:spPr>
        </p:cxnSp>
        <p:cxnSp>
          <p:nvCxnSpPr>
            <p:cNvPr id="51" name="Google Shape;163;p11">
              <a:extLst>
                <a:ext uri="{FF2B5EF4-FFF2-40B4-BE49-F238E27FC236}">
                  <a16:creationId xmlns:a16="http://schemas.microsoft.com/office/drawing/2014/main" id="{107D2546-10DF-D84B-A53C-77F3DEB215A9}"/>
                </a:ext>
              </a:extLst>
            </p:cNvPr>
            <p:cNvCxnSpPr/>
            <p:nvPr/>
          </p:nvCxnSpPr>
          <p:spPr>
            <a:xfrm rot="10800000" flipH="1">
              <a:off x="2841" y="996"/>
              <a:ext cx="912" cy="96"/>
            </a:xfrm>
            <a:prstGeom prst="straightConnector1">
              <a:avLst/>
            </a:prstGeom>
            <a:noFill/>
            <a:ln w="47625" cap="flat" cmpd="sng">
              <a:solidFill>
                <a:srgbClr val="800000"/>
              </a:solidFill>
              <a:prstDash val="solid"/>
              <a:round/>
              <a:headEnd type="triangle" w="med" len="med"/>
              <a:tailEnd type="none" w="med" len="med"/>
            </a:ln>
          </p:spPr>
        </p:cxnSp>
        <p:sp>
          <p:nvSpPr>
            <p:cNvPr id="52" name="Google Shape;164;p11">
              <a:extLst>
                <a:ext uri="{FF2B5EF4-FFF2-40B4-BE49-F238E27FC236}">
                  <a16:creationId xmlns:a16="http://schemas.microsoft.com/office/drawing/2014/main" id="{7E1E2944-C720-8444-9FFA-7567C5396F12}"/>
                </a:ext>
              </a:extLst>
            </p:cNvPr>
            <p:cNvSpPr txBox="1"/>
            <p:nvPr/>
          </p:nvSpPr>
          <p:spPr>
            <a:xfrm>
              <a:off x="3744" y="892"/>
              <a:ext cx="864"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u="none" strike="noStrike" cap="none" dirty="0">
                  <a:solidFill>
                    <a:schemeClr val="dk1"/>
                  </a:solidFill>
                  <a:latin typeface="Calibri Regular"/>
                  <a:sym typeface="Arial"/>
                </a:rPr>
                <a:t>root directory</a:t>
              </a:r>
              <a:endParaRPr sz="2000" dirty="0">
                <a:latin typeface="Calibri Regular"/>
              </a:endParaRPr>
            </a:p>
          </p:txBody>
        </p:sp>
      </p:grpSp>
    </p:spTree>
    <p:extLst>
      <p:ext uri="{BB962C8B-B14F-4D97-AF65-F5344CB8AC3E}">
        <p14:creationId xmlns:p14="http://schemas.microsoft.com/office/powerpoint/2010/main" val="209059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F43D-DBED-CA40-A4A4-C8721594AE56}"/>
              </a:ext>
            </a:extLst>
          </p:cNvPr>
          <p:cNvSpPr>
            <a:spLocks noGrp="1"/>
          </p:cNvSpPr>
          <p:nvPr>
            <p:ph type="title"/>
          </p:nvPr>
        </p:nvSpPr>
        <p:spPr>
          <a:xfrm>
            <a:off x="0" y="52505"/>
            <a:ext cx="10515600" cy="1325563"/>
          </a:xfrm>
        </p:spPr>
        <p:txBody>
          <a:bodyPr/>
          <a:lstStyle/>
          <a:p>
            <a:r>
              <a:rPr lang="en-US" dirty="0">
                <a:latin typeface="+mn-lt"/>
              </a:rPr>
              <a:t>   Terminals and the command line</a:t>
            </a:r>
          </a:p>
        </p:txBody>
      </p:sp>
      <p:grpSp>
        <p:nvGrpSpPr>
          <p:cNvPr id="9" name="Group 8">
            <a:extLst>
              <a:ext uri="{FF2B5EF4-FFF2-40B4-BE49-F238E27FC236}">
                <a16:creationId xmlns:a16="http://schemas.microsoft.com/office/drawing/2014/main" id="{56CFC01E-79A7-C843-ABB0-3E1DFAC24AB2}"/>
              </a:ext>
            </a:extLst>
          </p:cNvPr>
          <p:cNvGrpSpPr/>
          <p:nvPr/>
        </p:nvGrpSpPr>
        <p:grpSpPr>
          <a:xfrm>
            <a:off x="2226908" y="1210428"/>
            <a:ext cx="7441497" cy="5347718"/>
            <a:chOff x="2601912" y="1690688"/>
            <a:chExt cx="6883400" cy="4946650"/>
          </a:xfrm>
        </p:grpSpPr>
        <p:pic>
          <p:nvPicPr>
            <p:cNvPr id="4" name="Google Shape;54;p7" descr="VM_win">
              <a:extLst>
                <a:ext uri="{FF2B5EF4-FFF2-40B4-BE49-F238E27FC236}">
                  <a16:creationId xmlns:a16="http://schemas.microsoft.com/office/drawing/2014/main" id="{1EC1341C-9119-6544-A14B-193727FF5566}"/>
                </a:ext>
              </a:extLst>
            </p:cNvPr>
            <p:cNvPicPr preferRelativeResize="0"/>
            <p:nvPr/>
          </p:nvPicPr>
          <p:blipFill rotWithShape="1">
            <a:blip r:embed="rId3">
              <a:alphaModFix/>
            </a:blip>
            <a:srcRect/>
            <a:stretch/>
          </p:blipFill>
          <p:spPr>
            <a:xfrm>
              <a:off x="2601912" y="1690688"/>
              <a:ext cx="6883400" cy="4946650"/>
            </a:xfrm>
            <a:prstGeom prst="rect">
              <a:avLst/>
            </a:prstGeom>
            <a:noFill/>
            <a:ln>
              <a:noFill/>
            </a:ln>
          </p:spPr>
        </p:pic>
        <p:pic>
          <p:nvPicPr>
            <p:cNvPr id="5" name="Google Shape;55;p7">
              <a:extLst>
                <a:ext uri="{FF2B5EF4-FFF2-40B4-BE49-F238E27FC236}">
                  <a16:creationId xmlns:a16="http://schemas.microsoft.com/office/drawing/2014/main" id="{8D892193-D532-1A44-8EC8-687E9243700E}"/>
                </a:ext>
              </a:extLst>
            </p:cNvPr>
            <p:cNvPicPr preferRelativeResize="0"/>
            <p:nvPr/>
          </p:nvPicPr>
          <p:blipFill rotWithShape="1">
            <a:blip r:embed="rId4">
              <a:alphaModFix/>
            </a:blip>
            <a:srcRect r="238"/>
            <a:stretch/>
          </p:blipFill>
          <p:spPr>
            <a:xfrm>
              <a:off x="3973512" y="3044031"/>
              <a:ext cx="5356225" cy="3084513"/>
            </a:xfrm>
            <a:prstGeom prst="rect">
              <a:avLst/>
            </a:prstGeom>
            <a:noFill/>
            <a:ln>
              <a:noFill/>
            </a:ln>
          </p:spPr>
        </p:pic>
        <p:sp>
          <p:nvSpPr>
            <p:cNvPr id="6" name="Google Shape;56;p7">
              <a:extLst>
                <a:ext uri="{FF2B5EF4-FFF2-40B4-BE49-F238E27FC236}">
                  <a16:creationId xmlns:a16="http://schemas.microsoft.com/office/drawing/2014/main" id="{61DB9C8F-132F-0D47-A97D-783C6D4C42B1}"/>
                </a:ext>
              </a:extLst>
            </p:cNvPr>
            <p:cNvSpPr txBox="1"/>
            <p:nvPr/>
          </p:nvSpPr>
          <p:spPr>
            <a:xfrm>
              <a:off x="7707312" y="4295776"/>
              <a:ext cx="15621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ea typeface="Arimo"/>
                  <a:cs typeface="Arimo"/>
                  <a:sym typeface="Arimo"/>
                </a:rPr>
                <a:t> </a:t>
              </a:r>
              <a:r>
                <a:rPr lang="en-GB" sz="1800" u="none" strike="noStrike" cap="none" dirty="0">
                  <a:solidFill>
                    <a:schemeClr val="lt1"/>
                  </a:solidFill>
                  <a:latin typeface="Calibri Regular"/>
                  <a:ea typeface="Arimo"/>
                  <a:cs typeface="Arimo"/>
                  <a:sym typeface="Arimo"/>
                </a:rPr>
                <a:t>UNIX prompt</a:t>
              </a:r>
              <a:endParaRPr sz="1800" u="none" strike="noStrike" cap="none" dirty="0">
                <a:solidFill>
                  <a:schemeClr val="folHlink"/>
                </a:solidFill>
                <a:latin typeface="Calibri Regular"/>
                <a:ea typeface="Arimo"/>
                <a:cs typeface="Arimo"/>
                <a:sym typeface="Arimo"/>
              </a:endParaRPr>
            </a:p>
          </p:txBody>
        </p:sp>
        <p:cxnSp>
          <p:nvCxnSpPr>
            <p:cNvPr id="7" name="Google Shape;57;p7">
              <a:extLst>
                <a:ext uri="{FF2B5EF4-FFF2-40B4-BE49-F238E27FC236}">
                  <a16:creationId xmlns:a16="http://schemas.microsoft.com/office/drawing/2014/main" id="{7C2782B6-D8C1-FB45-A849-CB625D84DD13}"/>
                </a:ext>
              </a:extLst>
            </p:cNvPr>
            <p:cNvCxnSpPr/>
            <p:nvPr/>
          </p:nvCxnSpPr>
          <p:spPr>
            <a:xfrm rot="10800000">
              <a:off x="5497512" y="3595688"/>
              <a:ext cx="2514600" cy="703263"/>
            </a:xfrm>
            <a:prstGeom prst="straightConnector1">
              <a:avLst/>
            </a:prstGeom>
            <a:noFill/>
            <a:ln w="31750" cap="flat" cmpd="sng">
              <a:solidFill>
                <a:srgbClr val="00FF00"/>
              </a:solidFill>
              <a:prstDash val="solid"/>
              <a:round/>
              <a:headEnd type="none" w="med" len="med"/>
              <a:tailEnd type="triangle" w="med" len="med"/>
            </a:ln>
          </p:spPr>
        </p:cxnSp>
        <p:cxnSp>
          <p:nvCxnSpPr>
            <p:cNvPr id="8" name="Google Shape;58;p7">
              <a:extLst>
                <a:ext uri="{FF2B5EF4-FFF2-40B4-BE49-F238E27FC236}">
                  <a16:creationId xmlns:a16="http://schemas.microsoft.com/office/drawing/2014/main" id="{2DE15945-084E-BF46-8BBA-77EE722385EA}"/>
                </a:ext>
              </a:extLst>
            </p:cNvPr>
            <p:cNvCxnSpPr/>
            <p:nvPr/>
          </p:nvCxnSpPr>
          <p:spPr>
            <a:xfrm rot="10800000" flipH="1">
              <a:off x="3059112" y="4129088"/>
              <a:ext cx="914400" cy="457200"/>
            </a:xfrm>
            <a:prstGeom prst="straightConnector1">
              <a:avLst/>
            </a:prstGeom>
            <a:noFill/>
            <a:ln w="38100" cap="flat" cmpd="sng">
              <a:solidFill>
                <a:srgbClr val="00FF00"/>
              </a:solidFill>
              <a:prstDash val="solid"/>
              <a:round/>
              <a:headEnd type="none" w="med" len="med"/>
              <a:tailEnd type="triangle" w="med" len="med"/>
            </a:ln>
          </p:spPr>
        </p:cxnSp>
      </p:grpSp>
    </p:spTree>
    <p:extLst>
      <p:ext uri="{BB962C8B-B14F-4D97-AF65-F5344CB8AC3E}">
        <p14:creationId xmlns:p14="http://schemas.microsoft.com/office/powerpoint/2010/main" val="386858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9C2-6F9E-1644-849E-A8142A12FAB3}"/>
              </a:ext>
            </a:extLst>
          </p:cNvPr>
          <p:cNvSpPr>
            <a:spLocks noGrp="1"/>
          </p:cNvSpPr>
          <p:nvPr>
            <p:ph type="title"/>
          </p:nvPr>
        </p:nvSpPr>
        <p:spPr>
          <a:xfrm>
            <a:off x="0" y="29993"/>
            <a:ext cx="10515600" cy="1325563"/>
          </a:xfrm>
        </p:spPr>
        <p:txBody>
          <a:bodyPr/>
          <a:lstStyle/>
          <a:p>
            <a:r>
              <a:rPr lang="en-US" dirty="0">
                <a:latin typeface="+mn-lt"/>
              </a:rPr>
              <a:t>   Interacting with the command line</a:t>
            </a:r>
          </a:p>
        </p:txBody>
      </p:sp>
      <p:grpSp>
        <p:nvGrpSpPr>
          <p:cNvPr id="35" name="Group 34">
            <a:extLst>
              <a:ext uri="{FF2B5EF4-FFF2-40B4-BE49-F238E27FC236}">
                <a16:creationId xmlns:a16="http://schemas.microsoft.com/office/drawing/2014/main" id="{D1B7EA21-B95D-A249-BB4E-1F543EAF500A}"/>
              </a:ext>
            </a:extLst>
          </p:cNvPr>
          <p:cNvGrpSpPr/>
          <p:nvPr/>
        </p:nvGrpSpPr>
        <p:grpSpPr>
          <a:xfrm>
            <a:off x="3529013" y="1230488"/>
            <a:ext cx="9053512" cy="5804097"/>
            <a:chOff x="2462213" y="1825625"/>
            <a:chExt cx="6537325" cy="4191000"/>
          </a:xfrm>
        </p:grpSpPr>
        <p:grpSp>
          <p:nvGrpSpPr>
            <p:cNvPr id="4" name="Google Shape;65;p8">
              <a:extLst>
                <a:ext uri="{FF2B5EF4-FFF2-40B4-BE49-F238E27FC236}">
                  <a16:creationId xmlns:a16="http://schemas.microsoft.com/office/drawing/2014/main" id="{4A1E1619-A19A-834B-A5BA-1AC557A2942B}"/>
                </a:ext>
              </a:extLst>
            </p:cNvPr>
            <p:cNvGrpSpPr/>
            <p:nvPr/>
          </p:nvGrpSpPr>
          <p:grpSpPr>
            <a:xfrm>
              <a:off x="2462213" y="1825625"/>
              <a:ext cx="6537325" cy="4191000"/>
              <a:chOff x="1056" y="864"/>
              <a:chExt cx="4118" cy="2640"/>
            </a:xfrm>
          </p:grpSpPr>
          <p:sp>
            <p:nvSpPr>
              <p:cNvPr id="5" name="Google Shape;66;p8">
                <a:extLst>
                  <a:ext uri="{FF2B5EF4-FFF2-40B4-BE49-F238E27FC236}">
                    <a16:creationId xmlns:a16="http://schemas.microsoft.com/office/drawing/2014/main" id="{81EA2178-6B13-AB40-A8FD-74C41B344779}"/>
                  </a:ext>
                </a:extLst>
              </p:cNvPr>
              <p:cNvSpPr/>
              <p:nvPr/>
            </p:nvSpPr>
            <p:spPr>
              <a:xfrm>
                <a:off x="1962" y="3300"/>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sym typeface="Arial"/>
                </a:endParaRPr>
              </a:p>
            </p:txBody>
          </p:sp>
          <p:sp>
            <p:nvSpPr>
              <p:cNvPr id="6" name="Google Shape;67;p8">
                <a:extLst>
                  <a:ext uri="{FF2B5EF4-FFF2-40B4-BE49-F238E27FC236}">
                    <a16:creationId xmlns:a16="http://schemas.microsoft.com/office/drawing/2014/main" id="{B133D60E-C93A-9E4E-9A8C-5149C3CE5794}"/>
                  </a:ext>
                </a:extLst>
              </p:cNvPr>
              <p:cNvSpPr/>
              <p:nvPr/>
            </p:nvSpPr>
            <p:spPr>
              <a:xfrm>
                <a:off x="1056" y="3300"/>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ea typeface="Courier"/>
                  <a:cs typeface="Courier"/>
                  <a:sym typeface="Courier"/>
                </a:endParaRPr>
              </a:p>
            </p:txBody>
          </p:sp>
          <p:sp>
            <p:nvSpPr>
              <p:cNvPr id="7" name="Google Shape;68;p8">
                <a:extLst>
                  <a:ext uri="{FF2B5EF4-FFF2-40B4-BE49-F238E27FC236}">
                    <a16:creationId xmlns:a16="http://schemas.microsoft.com/office/drawing/2014/main" id="{2D53EE0D-653D-DA43-8503-C1EBB7F6B220}"/>
                  </a:ext>
                </a:extLst>
              </p:cNvPr>
              <p:cNvSpPr/>
              <p:nvPr/>
            </p:nvSpPr>
            <p:spPr>
              <a:xfrm>
                <a:off x="1962" y="3097"/>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sym typeface="Arial"/>
                </a:endParaRPr>
              </a:p>
            </p:txBody>
          </p:sp>
          <p:sp>
            <p:nvSpPr>
              <p:cNvPr id="8" name="Google Shape;69;p8">
                <a:extLst>
                  <a:ext uri="{FF2B5EF4-FFF2-40B4-BE49-F238E27FC236}">
                    <a16:creationId xmlns:a16="http://schemas.microsoft.com/office/drawing/2014/main" id="{E0078B6E-1EB7-2F48-A721-9207F373759C}"/>
                  </a:ext>
                </a:extLst>
              </p:cNvPr>
              <p:cNvSpPr/>
              <p:nvPr/>
            </p:nvSpPr>
            <p:spPr>
              <a:xfrm>
                <a:off x="1056" y="3097"/>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ea typeface="Courier"/>
                  <a:cs typeface="Courier"/>
                  <a:sym typeface="Courier"/>
                </a:endParaRPr>
              </a:p>
            </p:txBody>
          </p:sp>
          <p:sp>
            <p:nvSpPr>
              <p:cNvPr id="9" name="Google Shape;70;p8">
                <a:extLst>
                  <a:ext uri="{FF2B5EF4-FFF2-40B4-BE49-F238E27FC236}">
                    <a16:creationId xmlns:a16="http://schemas.microsoft.com/office/drawing/2014/main" id="{45F107A7-974B-F148-A448-875A8594865F}"/>
                  </a:ext>
                </a:extLst>
              </p:cNvPr>
              <p:cNvSpPr/>
              <p:nvPr/>
            </p:nvSpPr>
            <p:spPr>
              <a:xfrm>
                <a:off x="1962" y="2893"/>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Print working directory</a:t>
                </a:r>
                <a:endParaRPr dirty="0">
                  <a:latin typeface="Calibri Regular"/>
                </a:endParaRPr>
              </a:p>
            </p:txBody>
          </p:sp>
          <p:sp>
            <p:nvSpPr>
              <p:cNvPr id="10" name="Google Shape;71;p8">
                <a:extLst>
                  <a:ext uri="{FF2B5EF4-FFF2-40B4-BE49-F238E27FC236}">
                    <a16:creationId xmlns:a16="http://schemas.microsoft.com/office/drawing/2014/main" id="{0A838990-BA13-A447-BA58-AD8C9CA1E447}"/>
                  </a:ext>
                </a:extLst>
              </p:cNvPr>
              <p:cNvSpPr/>
              <p:nvPr/>
            </p:nvSpPr>
            <p:spPr>
              <a:xfrm>
                <a:off x="1056" y="2893"/>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pwd</a:t>
                </a:r>
                <a:endParaRPr sz="1800" u="none" strike="noStrike" cap="none" dirty="0">
                  <a:solidFill>
                    <a:schemeClr val="dk1"/>
                  </a:solidFill>
                  <a:latin typeface="Courier" pitchFamily="2" charset="0"/>
                  <a:ea typeface="Courier"/>
                  <a:cs typeface="Courier"/>
                  <a:sym typeface="Courier"/>
                </a:endParaRPr>
              </a:p>
            </p:txBody>
          </p:sp>
          <p:sp>
            <p:nvSpPr>
              <p:cNvPr id="11" name="Google Shape;72;p8">
                <a:extLst>
                  <a:ext uri="{FF2B5EF4-FFF2-40B4-BE49-F238E27FC236}">
                    <a16:creationId xmlns:a16="http://schemas.microsoft.com/office/drawing/2014/main" id="{8D2ABE09-C7FB-E544-8A76-2A1D10D2931B}"/>
                  </a:ext>
                </a:extLst>
              </p:cNvPr>
              <p:cNvSpPr/>
              <p:nvPr/>
            </p:nvSpPr>
            <p:spPr>
              <a:xfrm>
                <a:off x="1962" y="2689"/>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Concatenate files together</a:t>
                </a:r>
                <a:endParaRPr dirty="0">
                  <a:latin typeface="Calibri Regular"/>
                </a:endParaRPr>
              </a:p>
            </p:txBody>
          </p:sp>
          <p:sp>
            <p:nvSpPr>
              <p:cNvPr id="12" name="Google Shape;73;p8">
                <a:extLst>
                  <a:ext uri="{FF2B5EF4-FFF2-40B4-BE49-F238E27FC236}">
                    <a16:creationId xmlns:a16="http://schemas.microsoft.com/office/drawing/2014/main" id="{255C4D29-2B08-D447-A0D0-86A3659F5A1A}"/>
                  </a:ext>
                </a:extLst>
              </p:cNvPr>
              <p:cNvSpPr/>
              <p:nvPr/>
            </p:nvSpPr>
            <p:spPr>
              <a:xfrm>
                <a:off x="1056" y="2689"/>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cat</a:t>
                </a:r>
                <a:endParaRPr dirty="0">
                  <a:latin typeface="Courier" pitchFamily="2" charset="0"/>
                </a:endParaRPr>
              </a:p>
            </p:txBody>
          </p:sp>
          <p:sp>
            <p:nvSpPr>
              <p:cNvPr id="13" name="Google Shape;74;p8">
                <a:extLst>
                  <a:ext uri="{FF2B5EF4-FFF2-40B4-BE49-F238E27FC236}">
                    <a16:creationId xmlns:a16="http://schemas.microsoft.com/office/drawing/2014/main" id="{E0BB427D-BEBB-2B4B-85F7-76BD38C86BC9}"/>
                  </a:ext>
                </a:extLst>
              </p:cNvPr>
              <p:cNvSpPr/>
              <p:nvPr/>
            </p:nvSpPr>
            <p:spPr>
              <a:xfrm>
                <a:off x="1962" y="2486"/>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last ten lines of a file</a:t>
                </a:r>
                <a:endParaRPr dirty="0">
                  <a:latin typeface="Calibri Regular"/>
                </a:endParaRPr>
              </a:p>
            </p:txBody>
          </p:sp>
          <p:sp>
            <p:nvSpPr>
              <p:cNvPr id="14" name="Google Shape;75;p8">
                <a:extLst>
                  <a:ext uri="{FF2B5EF4-FFF2-40B4-BE49-F238E27FC236}">
                    <a16:creationId xmlns:a16="http://schemas.microsoft.com/office/drawing/2014/main" id="{9CED1DD4-AC35-DC40-869E-1CECC4EA8097}"/>
                  </a:ext>
                </a:extLst>
              </p:cNvPr>
              <p:cNvSpPr/>
              <p:nvPr/>
            </p:nvSpPr>
            <p:spPr>
              <a:xfrm>
                <a:off x="1056" y="2486"/>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tail</a:t>
                </a:r>
                <a:endParaRPr dirty="0">
                  <a:latin typeface="Courier" pitchFamily="2" charset="0"/>
                </a:endParaRPr>
              </a:p>
            </p:txBody>
          </p:sp>
          <p:sp>
            <p:nvSpPr>
              <p:cNvPr id="15" name="Google Shape;76;p8">
                <a:extLst>
                  <a:ext uri="{FF2B5EF4-FFF2-40B4-BE49-F238E27FC236}">
                    <a16:creationId xmlns:a16="http://schemas.microsoft.com/office/drawing/2014/main" id="{6FB89CD0-82CA-4449-AC47-34F1640A44D1}"/>
                  </a:ext>
                </a:extLst>
              </p:cNvPr>
              <p:cNvSpPr/>
              <p:nvPr/>
            </p:nvSpPr>
            <p:spPr>
              <a:xfrm>
                <a:off x="1962" y="2282"/>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first ten lines of a file</a:t>
                </a:r>
                <a:endParaRPr dirty="0">
                  <a:latin typeface="Calibri Regular"/>
                </a:endParaRPr>
              </a:p>
            </p:txBody>
          </p:sp>
          <p:sp>
            <p:nvSpPr>
              <p:cNvPr id="16" name="Google Shape;77;p8">
                <a:extLst>
                  <a:ext uri="{FF2B5EF4-FFF2-40B4-BE49-F238E27FC236}">
                    <a16:creationId xmlns:a16="http://schemas.microsoft.com/office/drawing/2014/main" id="{3A4252B3-ACEC-D247-B6FB-82CDA15CB2A8}"/>
                  </a:ext>
                </a:extLst>
              </p:cNvPr>
              <p:cNvSpPr/>
              <p:nvPr/>
            </p:nvSpPr>
            <p:spPr>
              <a:xfrm>
                <a:off x="1056" y="2282"/>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head</a:t>
                </a:r>
                <a:endParaRPr dirty="0">
                  <a:latin typeface="Courier" pitchFamily="2" charset="0"/>
                </a:endParaRPr>
              </a:p>
            </p:txBody>
          </p:sp>
          <p:sp>
            <p:nvSpPr>
              <p:cNvPr id="17" name="Google Shape;78;p8">
                <a:extLst>
                  <a:ext uri="{FF2B5EF4-FFF2-40B4-BE49-F238E27FC236}">
                    <a16:creationId xmlns:a16="http://schemas.microsoft.com/office/drawing/2014/main" id="{E3DD912F-5A50-4D4A-9531-93C2499C9F93}"/>
                  </a:ext>
                </a:extLst>
              </p:cNvPr>
              <p:cNvSpPr/>
              <p:nvPr/>
            </p:nvSpPr>
            <p:spPr>
              <a:xfrm>
                <a:off x="1962" y="2079"/>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contents of a file</a:t>
                </a:r>
                <a:endParaRPr dirty="0">
                  <a:latin typeface="Calibri Regular"/>
                </a:endParaRPr>
              </a:p>
            </p:txBody>
          </p:sp>
          <p:sp>
            <p:nvSpPr>
              <p:cNvPr id="18" name="Google Shape;79;p8">
                <a:extLst>
                  <a:ext uri="{FF2B5EF4-FFF2-40B4-BE49-F238E27FC236}">
                    <a16:creationId xmlns:a16="http://schemas.microsoft.com/office/drawing/2014/main" id="{2BF06558-D92D-7B4C-9CC9-628CF267B441}"/>
                  </a:ext>
                </a:extLst>
              </p:cNvPr>
              <p:cNvSpPr/>
              <p:nvPr/>
            </p:nvSpPr>
            <p:spPr>
              <a:xfrm>
                <a:off x="1056" y="2079"/>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less</a:t>
                </a:r>
                <a:endParaRPr dirty="0">
                  <a:latin typeface="Courier" pitchFamily="2" charset="0"/>
                </a:endParaRPr>
              </a:p>
            </p:txBody>
          </p:sp>
          <p:sp>
            <p:nvSpPr>
              <p:cNvPr id="19" name="Google Shape;80;p8">
                <a:extLst>
                  <a:ext uri="{FF2B5EF4-FFF2-40B4-BE49-F238E27FC236}">
                    <a16:creationId xmlns:a16="http://schemas.microsoft.com/office/drawing/2014/main" id="{4922BE1A-435E-8F49-AF78-C6D67C6CB4D5}"/>
                  </a:ext>
                </a:extLst>
              </p:cNvPr>
              <p:cNvSpPr/>
              <p:nvPr/>
            </p:nvSpPr>
            <p:spPr>
              <a:xfrm>
                <a:off x="1962" y="1882"/>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Remove a file</a:t>
                </a:r>
                <a:endParaRPr dirty="0">
                  <a:latin typeface="Calibri Regular"/>
                </a:endParaRPr>
              </a:p>
            </p:txBody>
          </p:sp>
          <p:sp>
            <p:nvSpPr>
              <p:cNvPr id="20" name="Google Shape;81;p8">
                <a:extLst>
                  <a:ext uri="{FF2B5EF4-FFF2-40B4-BE49-F238E27FC236}">
                    <a16:creationId xmlns:a16="http://schemas.microsoft.com/office/drawing/2014/main" id="{4AD0734B-D11E-FC4C-87D6-72B80CFC8867}"/>
                  </a:ext>
                </a:extLst>
              </p:cNvPr>
              <p:cNvSpPr/>
              <p:nvPr/>
            </p:nvSpPr>
            <p:spPr>
              <a:xfrm>
                <a:off x="1056" y="1882"/>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rm</a:t>
                </a:r>
                <a:endParaRPr dirty="0">
                  <a:latin typeface="Courier" pitchFamily="2" charset="0"/>
                </a:endParaRPr>
              </a:p>
            </p:txBody>
          </p:sp>
          <p:sp>
            <p:nvSpPr>
              <p:cNvPr id="21" name="Google Shape;82;p8">
                <a:extLst>
                  <a:ext uri="{FF2B5EF4-FFF2-40B4-BE49-F238E27FC236}">
                    <a16:creationId xmlns:a16="http://schemas.microsoft.com/office/drawing/2014/main" id="{0F70F228-3084-5243-A9D3-517EEB4C50FA}"/>
                  </a:ext>
                </a:extLst>
              </p:cNvPr>
              <p:cNvSpPr/>
              <p:nvPr/>
            </p:nvSpPr>
            <p:spPr>
              <a:xfrm>
                <a:off x="1962" y="1679"/>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Copies a file</a:t>
                </a:r>
                <a:endParaRPr dirty="0">
                  <a:latin typeface="Calibri Regular"/>
                </a:endParaRPr>
              </a:p>
            </p:txBody>
          </p:sp>
          <p:sp>
            <p:nvSpPr>
              <p:cNvPr id="22" name="Google Shape;83;p8">
                <a:extLst>
                  <a:ext uri="{FF2B5EF4-FFF2-40B4-BE49-F238E27FC236}">
                    <a16:creationId xmlns:a16="http://schemas.microsoft.com/office/drawing/2014/main" id="{9A8E56E3-52AA-2343-8BBA-1042738057C5}"/>
                  </a:ext>
                </a:extLst>
              </p:cNvPr>
              <p:cNvSpPr/>
              <p:nvPr/>
            </p:nvSpPr>
            <p:spPr>
              <a:xfrm>
                <a:off x="1056" y="1679"/>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cp</a:t>
                </a:r>
                <a:endParaRPr dirty="0">
                  <a:latin typeface="Courier" pitchFamily="2" charset="0"/>
                </a:endParaRPr>
              </a:p>
            </p:txBody>
          </p:sp>
          <p:sp>
            <p:nvSpPr>
              <p:cNvPr id="23" name="Google Shape;84;p8">
                <a:extLst>
                  <a:ext uri="{FF2B5EF4-FFF2-40B4-BE49-F238E27FC236}">
                    <a16:creationId xmlns:a16="http://schemas.microsoft.com/office/drawing/2014/main" id="{10DA9C49-9006-284B-9AB8-D33EFC93A8A5}"/>
                  </a:ext>
                </a:extLst>
              </p:cNvPr>
              <p:cNvSpPr/>
              <p:nvPr/>
            </p:nvSpPr>
            <p:spPr>
              <a:xfrm>
                <a:off x="1962" y="1475"/>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Moves a file</a:t>
                </a:r>
                <a:endParaRPr dirty="0">
                  <a:latin typeface="Calibri Regular"/>
                </a:endParaRPr>
              </a:p>
            </p:txBody>
          </p:sp>
          <p:sp>
            <p:nvSpPr>
              <p:cNvPr id="24" name="Google Shape;85;p8">
                <a:extLst>
                  <a:ext uri="{FF2B5EF4-FFF2-40B4-BE49-F238E27FC236}">
                    <a16:creationId xmlns:a16="http://schemas.microsoft.com/office/drawing/2014/main" id="{1C929508-C066-BD45-9CCD-AA1BF3AE80AF}"/>
                  </a:ext>
                </a:extLst>
              </p:cNvPr>
              <p:cNvSpPr/>
              <p:nvPr/>
            </p:nvSpPr>
            <p:spPr>
              <a:xfrm>
                <a:off x="1056" y="1475"/>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mv</a:t>
                </a:r>
                <a:endParaRPr dirty="0">
                  <a:latin typeface="Courier" pitchFamily="2" charset="0"/>
                </a:endParaRPr>
              </a:p>
            </p:txBody>
          </p:sp>
          <p:sp>
            <p:nvSpPr>
              <p:cNvPr id="25" name="Google Shape;86;p8">
                <a:extLst>
                  <a:ext uri="{FF2B5EF4-FFF2-40B4-BE49-F238E27FC236}">
                    <a16:creationId xmlns:a16="http://schemas.microsoft.com/office/drawing/2014/main" id="{443D5762-1E08-7C4F-BBCA-63C422E82616}"/>
                  </a:ext>
                </a:extLst>
              </p:cNvPr>
              <p:cNvSpPr/>
              <p:nvPr/>
            </p:nvSpPr>
            <p:spPr>
              <a:xfrm>
                <a:off x="1962" y="1271"/>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Changes a directory</a:t>
                </a:r>
                <a:endParaRPr dirty="0">
                  <a:latin typeface="Calibri Regular"/>
                </a:endParaRPr>
              </a:p>
            </p:txBody>
          </p:sp>
          <p:sp>
            <p:nvSpPr>
              <p:cNvPr id="26" name="Google Shape;87;p8">
                <a:extLst>
                  <a:ext uri="{FF2B5EF4-FFF2-40B4-BE49-F238E27FC236}">
                    <a16:creationId xmlns:a16="http://schemas.microsoft.com/office/drawing/2014/main" id="{91058111-D152-D045-A19C-50732E9088EC}"/>
                  </a:ext>
                </a:extLst>
              </p:cNvPr>
              <p:cNvSpPr/>
              <p:nvPr/>
            </p:nvSpPr>
            <p:spPr>
              <a:xfrm>
                <a:off x="1056" y="1271"/>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cd</a:t>
                </a:r>
                <a:endParaRPr dirty="0">
                  <a:latin typeface="Courier" pitchFamily="2" charset="0"/>
                </a:endParaRPr>
              </a:p>
            </p:txBody>
          </p:sp>
          <p:sp>
            <p:nvSpPr>
              <p:cNvPr id="27" name="Google Shape;88;p8">
                <a:extLst>
                  <a:ext uri="{FF2B5EF4-FFF2-40B4-BE49-F238E27FC236}">
                    <a16:creationId xmlns:a16="http://schemas.microsoft.com/office/drawing/2014/main" id="{CB3CF827-8EBD-754E-9E67-86EF5144CA90}"/>
                  </a:ext>
                </a:extLst>
              </p:cNvPr>
              <p:cNvSpPr/>
              <p:nvPr/>
            </p:nvSpPr>
            <p:spPr>
              <a:xfrm>
                <a:off x="1962" y="1068"/>
                <a:ext cx="321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List the contents of the current directory</a:t>
                </a:r>
                <a:endParaRPr dirty="0">
                  <a:latin typeface="Calibri Regular"/>
                </a:endParaRPr>
              </a:p>
            </p:txBody>
          </p:sp>
          <p:sp>
            <p:nvSpPr>
              <p:cNvPr id="28" name="Google Shape;89;p8">
                <a:extLst>
                  <a:ext uri="{FF2B5EF4-FFF2-40B4-BE49-F238E27FC236}">
                    <a16:creationId xmlns:a16="http://schemas.microsoft.com/office/drawing/2014/main" id="{94CC4955-BAAC-DC44-BA4F-3ED794BE251B}"/>
                  </a:ext>
                </a:extLst>
              </p:cNvPr>
              <p:cNvSpPr/>
              <p:nvPr/>
            </p:nvSpPr>
            <p:spPr>
              <a:xfrm>
                <a:off x="1056" y="1068"/>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ls</a:t>
                </a:r>
                <a:endParaRPr dirty="0">
                  <a:latin typeface="Courier" pitchFamily="2" charset="0"/>
                </a:endParaRPr>
              </a:p>
            </p:txBody>
          </p:sp>
          <p:sp>
            <p:nvSpPr>
              <p:cNvPr id="29" name="Google Shape;90;p8">
                <a:extLst>
                  <a:ext uri="{FF2B5EF4-FFF2-40B4-BE49-F238E27FC236}">
                    <a16:creationId xmlns:a16="http://schemas.microsoft.com/office/drawing/2014/main" id="{C6E5C20B-F2D0-9040-B745-620C19854743}"/>
                  </a:ext>
                </a:extLst>
              </p:cNvPr>
              <p:cNvSpPr/>
              <p:nvPr/>
            </p:nvSpPr>
            <p:spPr>
              <a:xfrm>
                <a:off x="1962" y="864"/>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u="none" strike="noStrike" cap="none" dirty="0">
                    <a:solidFill>
                      <a:schemeClr val="dk1"/>
                    </a:solidFill>
                    <a:latin typeface="Calibri Regular"/>
                    <a:sym typeface="Arial"/>
                  </a:rPr>
                  <a:t>What it does</a:t>
                </a:r>
                <a:endParaRPr b="1" dirty="0">
                  <a:latin typeface="Calibri Regular"/>
                </a:endParaRPr>
              </a:p>
            </p:txBody>
          </p:sp>
          <p:sp>
            <p:nvSpPr>
              <p:cNvPr id="30" name="Google Shape;91;p8">
                <a:extLst>
                  <a:ext uri="{FF2B5EF4-FFF2-40B4-BE49-F238E27FC236}">
                    <a16:creationId xmlns:a16="http://schemas.microsoft.com/office/drawing/2014/main" id="{6B7C0BDB-B701-E94C-9E40-AC5863A1675D}"/>
                  </a:ext>
                </a:extLst>
              </p:cNvPr>
              <p:cNvSpPr/>
              <p:nvPr/>
            </p:nvSpPr>
            <p:spPr>
              <a:xfrm>
                <a:off x="1056" y="864"/>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u="none" strike="noStrike" cap="none" dirty="0">
                    <a:solidFill>
                      <a:schemeClr val="dk1"/>
                    </a:solidFill>
                    <a:latin typeface="Calibri Regular"/>
                    <a:sym typeface="Arial"/>
                  </a:rPr>
                  <a:t>Command</a:t>
                </a:r>
                <a:endParaRPr sz="1800" b="1" u="none" strike="noStrike" cap="none" dirty="0">
                  <a:solidFill>
                    <a:schemeClr val="dk1"/>
                  </a:solidFill>
                  <a:latin typeface="Calibri Regular"/>
                  <a:sym typeface="Arial"/>
                </a:endParaRPr>
              </a:p>
            </p:txBody>
          </p:sp>
          <p:cxnSp>
            <p:nvCxnSpPr>
              <p:cNvPr id="31" name="Google Shape;92;p8">
                <a:extLst>
                  <a:ext uri="{FF2B5EF4-FFF2-40B4-BE49-F238E27FC236}">
                    <a16:creationId xmlns:a16="http://schemas.microsoft.com/office/drawing/2014/main" id="{A9F669EA-14CD-A448-B3EB-1EBA034B7536}"/>
                  </a:ext>
                </a:extLst>
              </p:cNvPr>
              <p:cNvCxnSpPr/>
              <p:nvPr/>
            </p:nvCxnSpPr>
            <p:spPr>
              <a:xfrm>
                <a:off x="1056" y="3504"/>
                <a:ext cx="3408" cy="0"/>
              </a:xfrm>
              <a:prstGeom prst="straightConnector1">
                <a:avLst/>
              </a:prstGeom>
              <a:noFill/>
              <a:ln w="12700" cap="flat" cmpd="sng">
                <a:solidFill>
                  <a:schemeClr val="dk1"/>
                </a:solidFill>
                <a:prstDash val="solid"/>
                <a:round/>
                <a:headEnd type="none" w="med" len="med"/>
                <a:tailEnd type="none" w="med" len="med"/>
              </a:ln>
            </p:spPr>
          </p:cxnSp>
          <p:cxnSp>
            <p:nvCxnSpPr>
              <p:cNvPr id="32" name="Google Shape;93;p8">
                <a:extLst>
                  <a:ext uri="{FF2B5EF4-FFF2-40B4-BE49-F238E27FC236}">
                    <a16:creationId xmlns:a16="http://schemas.microsoft.com/office/drawing/2014/main" id="{93F40488-81F0-C341-AE83-BD4B73B0B5CB}"/>
                  </a:ext>
                </a:extLst>
              </p:cNvPr>
              <p:cNvCxnSpPr/>
              <p:nvPr/>
            </p:nvCxnSpPr>
            <p:spPr>
              <a:xfrm>
                <a:off x="1056" y="1068"/>
                <a:ext cx="3408" cy="0"/>
              </a:xfrm>
              <a:prstGeom prst="straightConnector1">
                <a:avLst/>
              </a:prstGeom>
              <a:noFill/>
              <a:ln w="12700" cap="flat" cmpd="sng">
                <a:solidFill>
                  <a:schemeClr val="dk1"/>
                </a:solidFill>
                <a:prstDash val="solid"/>
                <a:round/>
                <a:headEnd type="none" w="med" len="med"/>
                <a:tailEnd type="none" w="med" len="med"/>
              </a:ln>
            </p:spPr>
          </p:cxnSp>
        </p:grpSp>
        <p:sp>
          <p:nvSpPr>
            <p:cNvPr id="33" name="Google Shape;94;p8">
              <a:extLst>
                <a:ext uri="{FF2B5EF4-FFF2-40B4-BE49-F238E27FC236}">
                  <a16:creationId xmlns:a16="http://schemas.microsoft.com/office/drawing/2014/main" id="{4E33C13F-19E9-4A4E-B096-AF2750E37C6E}"/>
                </a:ext>
              </a:extLst>
            </p:cNvPr>
            <p:cNvSpPr/>
            <p:nvPr/>
          </p:nvSpPr>
          <p:spPr>
            <a:xfrm>
              <a:off x="2462213" y="5364163"/>
              <a:ext cx="1438275" cy="323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mkdir</a:t>
              </a:r>
              <a:endParaRPr sz="1800" u="none" strike="noStrike" cap="none" dirty="0">
                <a:solidFill>
                  <a:schemeClr val="dk1"/>
                </a:solidFill>
                <a:latin typeface="Courier" pitchFamily="2" charset="0"/>
                <a:ea typeface="Courier"/>
                <a:cs typeface="Courier"/>
                <a:sym typeface="Courier"/>
              </a:endParaRPr>
            </a:p>
          </p:txBody>
        </p:sp>
        <p:sp>
          <p:nvSpPr>
            <p:cNvPr id="34" name="Google Shape;95;p8">
              <a:extLst>
                <a:ext uri="{FF2B5EF4-FFF2-40B4-BE49-F238E27FC236}">
                  <a16:creationId xmlns:a16="http://schemas.microsoft.com/office/drawing/2014/main" id="{930B9327-2FC5-F548-8864-A4B389B837ED}"/>
                </a:ext>
              </a:extLst>
            </p:cNvPr>
            <p:cNvSpPr/>
            <p:nvPr/>
          </p:nvSpPr>
          <p:spPr>
            <a:xfrm>
              <a:off x="3887788" y="5351463"/>
              <a:ext cx="3971925" cy="323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Make a new directory</a:t>
              </a:r>
              <a:endParaRPr sz="1800" u="none" strike="noStrike" cap="none" dirty="0">
                <a:solidFill>
                  <a:schemeClr val="dk1"/>
                </a:solidFill>
                <a:latin typeface="Calibri Regular"/>
                <a:sym typeface="Arial"/>
              </a:endParaRPr>
            </a:p>
          </p:txBody>
        </p:sp>
      </p:grpSp>
    </p:spTree>
    <p:extLst>
      <p:ext uri="{BB962C8B-B14F-4D97-AF65-F5344CB8AC3E}">
        <p14:creationId xmlns:p14="http://schemas.microsoft.com/office/powerpoint/2010/main" val="193903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4249-D687-3E4C-A524-4D97B250B2A9}"/>
              </a:ext>
            </a:extLst>
          </p:cNvPr>
          <p:cNvSpPr>
            <a:spLocks noGrp="1"/>
          </p:cNvSpPr>
          <p:nvPr>
            <p:ph type="title"/>
          </p:nvPr>
        </p:nvSpPr>
        <p:spPr>
          <a:xfrm>
            <a:off x="0" y="22350"/>
            <a:ext cx="10515600" cy="1325563"/>
          </a:xfrm>
        </p:spPr>
        <p:txBody>
          <a:bodyPr/>
          <a:lstStyle/>
          <a:p>
            <a:r>
              <a:rPr lang="en-GB" dirty="0">
                <a:latin typeface="+mn-lt"/>
                <a:ea typeface="Arial"/>
                <a:sym typeface="Arial"/>
              </a:rPr>
              <a:t>   Commands: ls (list)</a:t>
            </a:r>
            <a:endParaRPr lang="en-US" dirty="0">
              <a:latin typeface="+mn-lt"/>
            </a:endParaRPr>
          </a:p>
        </p:txBody>
      </p:sp>
      <p:sp>
        <p:nvSpPr>
          <p:cNvPr id="3" name="Content Placeholder 2">
            <a:extLst>
              <a:ext uri="{FF2B5EF4-FFF2-40B4-BE49-F238E27FC236}">
                <a16:creationId xmlns:a16="http://schemas.microsoft.com/office/drawing/2014/main" id="{0935A841-0285-CC41-9C08-FD962F9434D5}"/>
              </a:ext>
            </a:extLst>
          </p:cNvPr>
          <p:cNvSpPr>
            <a:spLocks noGrp="1"/>
          </p:cNvSpPr>
          <p:nvPr>
            <p:ph idx="1"/>
          </p:nvPr>
        </p:nvSpPr>
        <p:spPr/>
        <p:txBody>
          <a:bodyPr/>
          <a:lstStyle/>
          <a:p>
            <a:endParaRPr lang="en-US"/>
          </a:p>
        </p:txBody>
      </p:sp>
      <p:pic>
        <p:nvPicPr>
          <p:cNvPr id="4" name="Google Shape;102;p9" descr="Screen shot 2012-12-11 at 01.02.44.png">
            <a:extLst>
              <a:ext uri="{FF2B5EF4-FFF2-40B4-BE49-F238E27FC236}">
                <a16:creationId xmlns:a16="http://schemas.microsoft.com/office/drawing/2014/main" id="{0C468098-7E0F-0D41-AF4D-1AB4D8111E94}"/>
              </a:ext>
            </a:extLst>
          </p:cNvPr>
          <p:cNvPicPr preferRelativeResize="0"/>
          <p:nvPr/>
        </p:nvPicPr>
        <p:blipFill rotWithShape="1">
          <a:blip r:embed="rId2">
            <a:alphaModFix/>
          </a:blip>
          <a:srcRect/>
          <a:stretch/>
        </p:blipFill>
        <p:spPr>
          <a:xfrm>
            <a:off x="1430050" y="1420865"/>
            <a:ext cx="9212443" cy="5174807"/>
          </a:xfrm>
          <a:prstGeom prst="rect">
            <a:avLst/>
          </a:prstGeom>
          <a:noFill/>
          <a:ln>
            <a:noFill/>
          </a:ln>
        </p:spPr>
      </p:pic>
    </p:spTree>
    <p:extLst>
      <p:ext uri="{BB962C8B-B14F-4D97-AF65-F5344CB8AC3E}">
        <p14:creationId xmlns:p14="http://schemas.microsoft.com/office/powerpoint/2010/main" val="78005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9;p10" descr="Screen shot 2012-12-11 at 01.07.17.png">
            <a:extLst>
              <a:ext uri="{FF2B5EF4-FFF2-40B4-BE49-F238E27FC236}">
                <a16:creationId xmlns:a16="http://schemas.microsoft.com/office/drawing/2014/main" id="{9A6F1854-6817-6741-BAC8-0057C3D41E18}"/>
              </a:ext>
            </a:extLst>
          </p:cNvPr>
          <p:cNvPicPr preferRelativeResize="0"/>
          <p:nvPr/>
        </p:nvPicPr>
        <p:blipFill rotWithShape="1">
          <a:blip r:embed="rId2">
            <a:alphaModFix/>
          </a:blip>
          <a:srcRect/>
          <a:stretch/>
        </p:blipFill>
        <p:spPr>
          <a:xfrm>
            <a:off x="1321910" y="1360681"/>
            <a:ext cx="9471008" cy="5279962"/>
          </a:xfrm>
          <a:prstGeom prst="rect">
            <a:avLst/>
          </a:prstGeom>
          <a:noFill/>
          <a:ln>
            <a:noFill/>
          </a:ln>
        </p:spPr>
      </p:pic>
      <p:sp>
        <p:nvSpPr>
          <p:cNvPr id="8" name="Title 1">
            <a:extLst>
              <a:ext uri="{FF2B5EF4-FFF2-40B4-BE49-F238E27FC236}">
                <a16:creationId xmlns:a16="http://schemas.microsoft.com/office/drawing/2014/main" id="{CCF75ABC-6892-11A9-4F32-35DBE58124D9}"/>
              </a:ext>
            </a:extLst>
          </p:cNvPr>
          <p:cNvSpPr>
            <a:spLocks noGrp="1"/>
          </p:cNvSpPr>
          <p:nvPr>
            <p:ph type="title"/>
          </p:nvPr>
        </p:nvSpPr>
        <p:spPr>
          <a:xfrm>
            <a:off x="0" y="22350"/>
            <a:ext cx="10515600" cy="1325563"/>
          </a:xfrm>
        </p:spPr>
        <p:txBody>
          <a:bodyPr/>
          <a:lstStyle/>
          <a:p>
            <a:r>
              <a:rPr lang="en-GB" dirty="0">
                <a:latin typeface="+mn-lt"/>
                <a:ea typeface="Arial"/>
                <a:sym typeface="Arial"/>
              </a:rPr>
              <a:t>   Commands: </a:t>
            </a:r>
            <a:r>
              <a:rPr lang="en-GB" dirty="0" err="1">
                <a:latin typeface="+mn-lt"/>
                <a:ea typeface="Arial"/>
                <a:sym typeface="Arial"/>
              </a:rPr>
              <a:t>mkdir</a:t>
            </a:r>
            <a:r>
              <a:rPr lang="en-GB" dirty="0">
                <a:latin typeface="+mn-lt"/>
                <a:ea typeface="Arial"/>
                <a:sym typeface="Arial"/>
              </a:rPr>
              <a:t> (make directory)</a:t>
            </a:r>
            <a:endParaRPr lang="en-US" dirty="0">
              <a:latin typeface="+mn-lt"/>
            </a:endParaRPr>
          </a:p>
        </p:txBody>
      </p:sp>
    </p:spTree>
    <p:extLst>
      <p:ext uri="{BB962C8B-B14F-4D97-AF65-F5344CB8AC3E}">
        <p14:creationId xmlns:p14="http://schemas.microsoft.com/office/powerpoint/2010/main" val="1825078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3921</TotalTime>
  <Words>750</Words>
  <Application>Microsoft Macintosh PowerPoint</Application>
  <PresentationFormat>Widescreen</PresentationFormat>
  <Paragraphs>110</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Calibri Regular</vt:lpstr>
      <vt:lpstr>Courier</vt:lpstr>
      <vt:lpstr>Merriweather Sans</vt:lpstr>
      <vt:lpstr>Office Theme</vt:lpstr>
      <vt:lpstr>Module 2:  Introduction to Linux</vt:lpstr>
      <vt:lpstr>   Unix / Linux</vt:lpstr>
      <vt:lpstr>   Unix / Linux</vt:lpstr>
      <vt:lpstr>    Using Linux</vt:lpstr>
      <vt:lpstr>   Navigating the directory structure</vt:lpstr>
      <vt:lpstr>   Terminals and the command line</vt:lpstr>
      <vt:lpstr>   Interacting with the command line</vt:lpstr>
      <vt:lpstr>   Commands: ls (list)</vt:lpstr>
      <vt:lpstr>   Commands: mkdir (make directory)</vt:lpstr>
      <vt:lpstr>   Linux tips and tricks</vt:lpstr>
      <vt:lpstr>   Data Camp</vt:lpstr>
      <vt:lpstr>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Introduction to Unix</dc:title>
  <dc:creator>Stephen Doyle</dc:creator>
  <cp:lastModifiedBy>Steve Doyle</cp:lastModifiedBy>
  <cp:revision>11</cp:revision>
  <dcterms:created xsi:type="dcterms:W3CDTF">2021-05-10T05:09:12Z</dcterms:created>
  <dcterms:modified xsi:type="dcterms:W3CDTF">2023-05-22T03:29:52Z</dcterms:modified>
</cp:coreProperties>
</file>