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8" r:id="rId3"/>
    <p:sldId id="259" r:id="rId4"/>
    <p:sldId id="260" r:id="rId5"/>
    <p:sldId id="262" r:id="rId6"/>
    <p:sldId id="263" r:id="rId7"/>
    <p:sldId id="257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ACB3D45-9344-4A33-848E-5E8F8BC8959D}" v="12" dt="2025-05-20T02:57:53.92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1284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ntiago Fontenla" userId="9a6ca9ef5d870201" providerId="LiveId" clId="{EACB3D45-9344-4A33-848E-5E8F8BC8959D}"/>
    <pc:docChg chg="undo custSel modSld">
      <pc:chgData name="Santiago Fontenla" userId="9a6ca9ef5d870201" providerId="LiveId" clId="{EACB3D45-9344-4A33-848E-5E8F8BC8959D}" dt="2025-05-20T03:19:03.906" v="156" actId="20577"/>
      <pc:docMkLst>
        <pc:docMk/>
      </pc:docMkLst>
      <pc:sldChg chg="addSp modSp mod">
        <pc:chgData name="Santiago Fontenla" userId="9a6ca9ef5d870201" providerId="LiveId" clId="{EACB3D45-9344-4A33-848E-5E8F8BC8959D}" dt="2025-05-20T02:58:31.434" v="108" actId="1076"/>
        <pc:sldMkLst>
          <pc:docMk/>
          <pc:sldMk cId="3959773726" sldId="257"/>
        </pc:sldMkLst>
        <pc:spChg chg="add mod">
          <ac:chgData name="Santiago Fontenla" userId="9a6ca9ef5d870201" providerId="LiveId" clId="{EACB3D45-9344-4A33-848E-5E8F8BC8959D}" dt="2025-05-20T02:43:46.747" v="99" actId="1038"/>
          <ac:spMkLst>
            <pc:docMk/>
            <pc:sldMk cId="3959773726" sldId="257"/>
            <ac:spMk id="2" creationId="{981C468F-D8A3-60AE-D71B-9BFC20F2678C}"/>
          </ac:spMkLst>
        </pc:spChg>
        <pc:picChg chg="add mod modCrop">
          <ac:chgData name="Santiago Fontenla" userId="9a6ca9ef5d870201" providerId="LiveId" clId="{EACB3D45-9344-4A33-848E-5E8F8BC8959D}" dt="2025-05-20T02:58:31.434" v="108" actId="1076"/>
          <ac:picMkLst>
            <pc:docMk/>
            <pc:sldMk cId="3959773726" sldId="257"/>
            <ac:picMk id="4" creationId="{0A5DAF73-FA35-F35A-4CBA-A0A91E726AC8}"/>
          </ac:picMkLst>
        </pc:picChg>
        <pc:picChg chg="mod">
          <ac:chgData name="Santiago Fontenla" userId="9a6ca9ef5d870201" providerId="LiveId" clId="{EACB3D45-9344-4A33-848E-5E8F8BC8959D}" dt="2025-05-20T02:43:33.655" v="87" actId="1035"/>
          <ac:picMkLst>
            <pc:docMk/>
            <pc:sldMk cId="3959773726" sldId="257"/>
            <ac:picMk id="9" creationId="{DD998971-F1E3-8D65-2D1B-D2AAEB2F147F}"/>
          </ac:picMkLst>
        </pc:picChg>
        <pc:picChg chg="mod">
          <ac:chgData name="Santiago Fontenla" userId="9a6ca9ef5d870201" providerId="LiveId" clId="{EACB3D45-9344-4A33-848E-5E8F8BC8959D}" dt="2025-05-20T02:43:42.027" v="88" actId="1076"/>
          <ac:picMkLst>
            <pc:docMk/>
            <pc:sldMk cId="3959773726" sldId="257"/>
            <ac:picMk id="11" creationId="{2A4BE79F-7F32-CC55-ADDA-20CD0CDC688F}"/>
          </ac:picMkLst>
        </pc:picChg>
      </pc:sldChg>
      <pc:sldChg chg="modSp mod">
        <pc:chgData name="Santiago Fontenla" userId="9a6ca9ef5d870201" providerId="LiveId" clId="{EACB3D45-9344-4A33-848E-5E8F8BC8959D}" dt="2025-05-20T03:19:03.906" v="156" actId="20577"/>
        <pc:sldMkLst>
          <pc:docMk/>
          <pc:sldMk cId="1395150656" sldId="258"/>
        </pc:sldMkLst>
        <pc:spChg chg="mod">
          <ac:chgData name="Santiago Fontenla" userId="9a6ca9ef5d870201" providerId="LiveId" clId="{EACB3D45-9344-4A33-848E-5E8F8BC8959D}" dt="2025-05-20T03:19:03.906" v="156" actId="20577"/>
          <ac:spMkLst>
            <pc:docMk/>
            <pc:sldMk cId="1395150656" sldId="258"/>
            <ac:spMk id="4" creationId="{A59F5B1B-FF98-CE3F-4CF1-946504F33508}"/>
          </ac:spMkLst>
        </pc:spChg>
      </pc:sldChg>
      <pc:sldChg chg="addSp delSp modSp mod">
        <pc:chgData name="Santiago Fontenla" userId="9a6ca9ef5d870201" providerId="LiveId" clId="{EACB3D45-9344-4A33-848E-5E8F8BC8959D}" dt="2025-05-20T02:41:21.017" v="45" actId="1076"/>
        <pc:sldMkLst>
          <pc:docMk/>
          <pc:sldMk cId="3202810233" sldId="264"/>
        </pc:sldMkLst>
        <pc:spChg chg="add mod">
          <ac:chgData name="Santiago Fontenla" userId="9a6ca9ef5d870201" providerId="LiveId" clId="{EACB3D45-9344-4A33-848E-5E8F8BC8959D}" dt="2025-05-20T02:40:56.306" v="40" actId="108"/>
          <ac:spMkLst>
            <pc:docMk/>
            <pc:sldMk cId="3202810233" sldId="264"/>
            <ac:spMk id="6" creationId="{CF0E23F8-82C2-69C5-0636-9C94F407F9E1}"/>
          </ac:spMkLst>
        </pc:spChg>
        <pc:picChg chg="mod">
          <ac:chgData name="Santiago Fontenla" userId="9a6ca9ef5d870201" providerId="LiveId" clId="{EACB3D45-9344-4A33-848E-5E8F8BC8959D}" dt="2025-05-20T02:41:07.642" v="42" actId="1076"/>
          <ac:picMkLst>
            <pc:docMk/>
            <pc:sldMk cId="3202810233" sldId="264"/>
            <ac:picMk id="3" creationId="{7683E2B4-BFC5-D77C-4BF7-AF567A7D6C77}"/>
          </ac:picMkLst>
        </pc:picChg>
        <pc:picChg chg="add mod modCrop">
          <ac:chgData name="Santiago Fontenla" userId="9a6ca9ef5d870201" providerId="LiveId" clId="{EACB3D45-9344-4A33-848E-5E8F8BC8959D}" dt="2025-05-20T02:41:11.645" v="43" actId="1076"/>
          <ac:picMkLst>
            <pc:docMk/>
            <pc:sldMk cId="3202810233" sldId="264"/>
            <ac:picMk id="4" creationId="{E15DB72F-4D97-B490-CBA3-A3ACEE83349A}"/>
          </ac:picMkLst>
        </pc:picChg>
        <pc:picChg chg="del">
          <ac:chgData name="Santiago Fontenla" userId="9a6ca9ef5d870201" providerId="LiveId" clId="{EACB3D45-9344-4A33-848E-5E8F8BC8959D}" dt="2025-05-20T02:38:14.493" v="10" actId="478"/>
          <ac:picMkLst>
            <pc:docMk/>
            <pc:sldMk cId="3202810233" sldId="264"/>
            <ac:picMk id="5" creationId="{029F80C9-2E08-3CB6-BBD2-C0E4C55AAFA4}"/>
          </ac:picMkLst>
        </pc:picChg>
        <pc:picChg chg="add mod">
          <ac:chgData name="Santiago Fontenla" userId="9a6ca9ef5d870201" providerId="LiveId" clId="{EACB3D45-9344-4A33-848E-5E8F8BC8959D}" dt="2025-05-20T02:41:21.017" v="45" actId="1076"/>
          <ac:picMkLst>
            <pc:docMk/>
            <pc:sldMk cId="3202810233" sldId="264"/>
            <ac:picMk id="1026" creationId="{CF0F4EF7-5E18-D196-353D-E89835BF0B04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D99DD2-1027-4D3B-9C4B-650D1F95B137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FC5DA4-8E35-4706-94D9-044AFCFBE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6184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FC5DA4-8E35-4706-94D9-044AFCFBEF4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0316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FC5DA4-8E35-4706-94D9-044AFCFBEF4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8307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1B3EB-8D25-CD3B-5CF9-FD376EE9A5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47E370-D7F0-178B-C52C-6F0C37B628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83EF06-06E8-7DB2-7A3F-797E0D4E6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42A40-1C2F-470B-B7D4-094CB60F5005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210444-539A-CCB6-171C-5933355D0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9BA17B-8467-FD6C-E99B-4826AC494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175AC-A24A-42E8-AA8D-B8D4B991B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591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37CEE-B129-7E96-9C30-60CD5C271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C217C8-3143-C1B8-297D-138780A818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F34EB4-A403-1297-FFB2-B1AC9392D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42A40-1C2F-470B-B7D4-094CB60F5005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CFD199-B5BE-AEBF-8D5B-86ABC4741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486C0F-88BA-B6B2-0CCD-04D26BA7E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175AC-A24A-42E8-AA8D-B8D4B991B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810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F506EF-68EC-B8C9-D960-E57E7E529B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1D8E51-75EF-2C10-CDEF-2900640DBA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8B3027-66FE-55DC-9C03-8192859AD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42A40-1C2F-470B-B7D4-094CB60F5005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A34C6B-A5B3-48B0-ED43-4E160E47A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ABDDDF-9954-99F4-36F5-9CB0547E4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175AC-A24A-42E8-AA8D-B8D4B991B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765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4F865-2E3D-894E-1EE3-488465FCE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731AB8-0F86-BEA7-69BD-A58F18D803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CD4066-DCD8-05CE-A6F6-581E9DC9F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42A40-1C2F-470B-B7D4-094CB60F5005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04380D-B022-3CD7-29B9-DA79D232E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CB3163-D06D-6DAC-6FA2-378F8BC16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175AC-A24A-42E8-AA8D-B8D4B991B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647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A8B1C-63A0-F575-7A94-47BCD3851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3DE002-BAD5-048A-BCFB-774DACAB5D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B0184F-5529-D7A2-3C33-A81C2EB40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42A40-1C2F-470B-B7D4-094CB60F5005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4E118D-DC2D-E719-A22B-804CD8D1B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5EC30-EC62-3D42-662A-B6DB2455B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175AC-A24A-42E8-AA8D-B8D4B991B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953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16A63-811D-B774-40DB-84E329326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7E29C-EAFF-2D55-6F5B-B3A0D20DF4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39301B-DA50-14E2-B711-69D0431F2B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B33F7A-B642-A009-4EDE-008D48840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42A40-1C2F-470B-B7D4-094CB60F5005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7E1FD3-8A9A-7084-D496-4798B7E0D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311601-97E5-9AD8-E537-6AEFD39E6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175AC-A24A-42E8-AA8D-B8D4B991B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776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EB702-DCF3-2BBD-BAFA-8DB339322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721194-7D21-13CB-F2F4-A0A2AC0EF7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156AEA-B202-EE26-4E88-724D5A8659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E55E85-24FB-4760-56C7-C224C2D623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BE91E1-525E-0037-7775-65C5BF4486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E7387F-0D89-52A5-8DA2-D1E448963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42A40-1C2F-470B-B7D4-094CB60F5005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59CB05-443B-0927-90B6-65A3053FC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F30648-8347-117E-F261-C41DCBF20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175AC-A24A-42E8-AA8D-B8D4B991B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7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3A50D-B2B2-4B3D-6F06-B80865185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1565B9-6DA2-47A5-4255-8B4C94FBA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42A40-1C2F-470B-B7D4-094CB60F5005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9BB624-C6EC-7E51-9E2C-669340B72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A2878F-DB04-7CE9-1318-1F960E0BD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175AC-A24A-42E8-AA8D-B8D4B991B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993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56F0AB-7D68-C98B-5D9C-6E5A34E1A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42A40-1C2F-470B-B7D4-094CB60F5005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979019-E111-82C8-9344-6191EB1D9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BDC948-EF5C-6FB7-7E24-CE916025E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175AC-A24A-42E8-AA8D-B8D4B991B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023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86751-B951-2666-A4A4-F28F2E50A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2E7DA6-BA28-60B2-0851-662A187DA3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6C10C2-5101-AC34-4B71-846EACD9C4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90D59D-D36C-4AEF-4F08-17B674130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42A40-1C2F-470B-B7D4-094CB60F5005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0E4157-E5C2-7A16-E61F-3E42F4627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458604-52E6-252A-FB4E-41992B099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175AC-A24A-42E8-AA8D-B8D4B991B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100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7741F-5D4D-7D4A-A345-6FD9F7D13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614A3E-D4E3-BF76-0835-5F8AB573B6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34192A-C973-6AEC-5A7E-ED5C32CE71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D37A9C-7389-EA99-91A8-B541B8E10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42A40-1C2F-470B-B7D4-094CB60F5005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AC4471-8D8C-EA09-55AC-D722B7B62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FCCC4B-06EE-4EE2-BF06-231A902B8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175AC-A24A-42E8-AA8D-B8D4B991B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927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FD5F6D-8863-6A2A-C433-0C84E9F7A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7F241E-AC2F-77E6-D831-339CFBAC74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D416AB-1A57-EC55-3CFC-AF013C9E1F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7642A40-1C2F-470B-B7D4-094CB60F5005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B5B089-C92C-F716-2C3A-CD84BD8D9B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23AE8E-0AB0-E404-87A9-FD0A6AC4F1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E9175AC-A24A-42E8-AA8D-B8D4B991B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156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>
            <a:extLst>
              <a:ext uri="{FF2B5EF4-FFF2-40B4-BE49-F238E27FC236}">
                <a16:creationId xmlns:a16="http://schemas.microsoft.com/office/drawing/2014/main" id="{F576192B-9A93-D9B9-9311-5314B33FCD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03" r="521" b="1"/>
          <a:stretch/>
        </p:blipFill>
        <p:spPr bwMode="auto">
          <a:xfrm>
            <a:off x="1412717" y="-73426"/>
            <a:ext cx="10687426" cy="6929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1FCEB91-5BEC-48F8-B9AA-A515A9736A56}"/>
              </a:ext>
            </a:extLst>
          </p:cNvPr>
          <p:cNvSpPr/>
          <p:nvPr/>
        </p:nvSpPr>
        <p:spPr>
          <a:xfrm>
            <a:off x="776612" y="12526"/>
            <a:ext cx="5549031" cy="38312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0A5EF3-C8DD-5B27-89E4-AE21EB3B38A6}"/>
              </a:ext>
            </a:extLst>
          </p:cNvPr>
          <p:cNvSpPr txBox="1"/>
          <p:nvPr/>
        </p:nvSpPr>
        <p:spPr>
          <a:xfrm>
            <a:off x="154487" y="866140"/>
            <a:ext cx="6634620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1D35"/>
                </a:solidFill>
                <a:latin typeface="Google Sans"/>
              </a:rPr>
              <a:t>I</a:t>
            </a:r>
            <a:r>
              <a:rPr lang="en-US" sz="2000" b="1" i="0" dirty="0">
                <a:solidFill>
                  <a:srgbClr val="001D35"/>
                </a:solidFill>
                <a:effectLst/>
                <a:latin typeface="Google Sans"/>
              </a:rPr>
              <a:t>s a circular, double-stranded DNA molecule within mitochondria.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1" i="0" dirty="0">
              <a:solidFill>
                <a:srgbClr val="001D35"/>
              </a:solidFill>
              <a:effectLst/>
              <a:latin typeface="Google San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001D35"/>
                </a:solidFill>
                <a:effectLst/>
                <a:latin typeface="Google Sans"/>
              </a:rPr>
              <a:t>It contains 37 genes that encode crucial for the oxidative phosphorylation :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sz="2000" b="1" i="0" dirty="0">
                <a:solidFill>
                  <a:srgbClr val="001D35"/>
                </a:solidFill>
                <a:effectLst/>
                <a:latin typeface="Google Sans"/>
              </a:rPr>
              <a:t>13 proteins</a:t>
            </a:r>
            <a:endParaRPr lang="en-US" sz="2000" b="1" dirty="0">
              <a:solidFill>
                <a:srgbClr val="001D35"/>
              </a:solidFill>
              <a:latin typeface="Google Sans"/>
            </a:endParaRP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sz="2000" b="1" i="0" dirty="0">
                <a:solidFill>
                  <a:srgbClr val="001D35"/>
                </a:solidFill>
                <a:effectLst/>
                <a:latin typeface="Google Sans"/>
              </a:rPr>
              <a:t>22 tRNAs</a:t>
            </a:r>
            <a:endParaRPr lang="en-US" sz="2000" b="1" dirty="0">
              <a:solidFill>
                <a:srgbClr val="001D35"/>
              </a:solidFill>
              <a:latin typeface="Google Sans"/>
            </a:endParaRP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sz="2000" b="1" i="0" dirty="0">
                <a:solidFill>
                  <a:srgbClr val="001D35"/>
                </a:solidFill>
                <a:effectLst/>
                <a:latin typeface="Google Sans"/>
              </a:rPr>
              <a:t>2 rRNAs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endParaRPr lang="en-US" sz="2000" b="1" dirty="0">
              <a:solidFill>
                <a:srgbClr val="001D35"/>
              </a:solidFill>
              <a:latin typeface="Google Sans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1D35"/>
                </a:solidFill>
                <a:latin typeface="Google Sans"/>
              </a:rPr>
              <a:t>Mito genes lacks intronic regions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7984EF-1F37-D92E-9C28-4181323FB865}"/>
              </a:ext>
            </a:extLst>
          </p:cNvPr>
          <p:cNvSpPr txBox="1"/>
          <p:nvPr/>
        </p:nvSpPr>
        <p:spPr>
          <a:xfrm>
            <a:off x="378912" y="153536"/>
            <a:ext cx="609391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i="1" dirty="0">
                <a:solidFill>
                  <a:srgbClr val="001D35"/>
                </a:solidFill>
                <a:effectLst/>
                <a:latin typeface="Google Sans"/>
              </a:rPr>
              <a:t>The mitochondrial genome </a:t>
            </a:r>
            <a:endParaRPr lang="en-US" sz="2800" b="1" i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512FC6-C150-8308-7A1F-C68B9EAE80DB}"/>
              </a:ext>
            </a:extLst>
          </p:cNvPr>
          <p:cNvSpPr txBox="1"/>
          <p:nvPr/>
        </p:nvSpPr>
        <p:spPr>
          <a:xfrm>
            <a:off x="91893" y="6093427"/>
            <a:ext cx="1827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Y" i="1" dirty="0"/>
              <a:t>Jones et al. 2021</a:t>
            </a:r>
            <a:endParaRPr lang="en-US" i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C940CF0-BBCB-4E82-3C87-DADB43D70C12}"/>
              </a:ext>
            </a:extLst>
          </p:cNvPr>
          <p:cNvSpPr txBox="1"/>
          <p:nvPr/>
        </p:nvSpPr>
        <p:spPr>
          <a:xfrm>
            <a:off x="52887" y="6435064"/>
            <a:ext cx="3474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i="1"/>
            </a:lvl1pPr>
          </a:lstStyle>
          <a:p>
            <a:r>
              <a:rPr lang="en-US" dirty="0" err="1"/>
              <a:t>doi</a:t>
            </a:r>
            <a:r>
              <a:rPr lang="en-US" dirty="0"/>
              <a:t>: /10.3389/fgene.2021.698825</a:t>
            </a:r>
          </a:p>
        </p:txBody>
      </p:sp>
    </p:spTree>
    <p:extLst>
      <p:ext uri="{BB962C8B-B14F-4D97-AF65-F5344CB8AC3E}">
        <p14:creationId xmlns:p14="http://schemas.microsoft.com/office/powerpoint/2010/main" val="285850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A1F762E-E90F-6966-C959-12BADECE74AB}"/>
              </a:ext>
            </a:extLst>
          </p:cNvPr>
          <p:cNvSpPr txBox="1"/>
          <p:nvPr/>
        </p:nvSpPr>
        <p:spPr>
          <a:xfrm>
            <a:off x="342900" y="317500"/>
            <a:ext cx="71882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800" b="1" i="0">
                <a:solidFill>
                  <a:srgbClr val="001D35"/>
                </a:solidFill>
                <a:effectLst/>
                <a:latin typeface="Google Sans"/>
              </a:defRPr>
            </a:lvl1pPr>
          </a:lstStyle>
          <a:p>
            <a:r>
              <a:rPr lang="en-US" i="1" dirty="0"/>
              <a:t>Why to study the mitochondrial genome?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9F5B1B-FF98-CE3F-4CF1-946504F33508}"/>
              </a:ext>
            </a:extLst>
          </p:cNvPr>
          <p:cNvSpPr txBox="1"/>
          <p:nvPr/>
        </p:nvSpPr>
        <p:spPr>
          <a:xfrm>
            <a:off x="495300" y="1062335"/>
            <a:ext cx="11201400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285750" indent="-285750">
              <a:buFont typeface="Arial" panose="020B0604020202020204" pitchFamily="34" charset="0"/>
              <a:buChar char="•"/>
              <a:defRPr sz="2000" b="1">
                <a:solidFill>
                  <a:srgbClr val="001D35"/>
                </a:solidFill>
                <a:latin typeface="Google Sans"/>
              </a:defRPr>
            </a:lvl1pPr>
            <a:lvl2pPr marL="742950" lvl="1" indent="-285750">
              <a:buFont typeface="Wingdings" panose="05000000000000000000" pitchFamily="2" charset="2"/>
              <a:buChar char="v"/>
              <a:defRPr sz="2000" b="1" i="0">
                <a:solidFill>
                  <a:srgbClr val="001D35"/>
                </a:solidFill>
                <a:effectLst/>
                <a:latin typeface="Google Sans"/>
              </a:defRPr>
            </a:lvl2pPr>
          </a:lstStyle>
          <a:p>
            <a:r>
              <a:rPr lang="en-US" dirty="0"/>
              <a:t>The selection of genetic markers is essential for the diagnosis of infections </a:t>
            </a:r>
            <a:r>
              <a:rPr lang="en-US"/>
              <a:t>and taxa </a:t>
            </a:r>
            <a:r>
              <a:rPr lang="en-US" dirty="0"/>
              <a:t>differentiation and phylogenetic analysis of worms</a:t>
            </a:r>
          </a:p>
          <a:p>
            <a:endParaRPr lang="en-US" dirty="0"/>
          </a:p>
          <a:p>
            <a:r>
              <a:rPr lang="en-US" dirty="0"/>
              <a:t>This is often challenging because of the taxonomic resolution these may show</a:t>
            </a:r>
          </a:p>
          <a:p>
            <a:endParaRPr lang="en-US" dirty="0"/>
          </a:p>
          <a:p>
            <a:pPr algn="l"/>
            <a:r>
              <a:rPr lang="en-US" dirty="0"/>
              <a:t>Mitochondrial genes are widely used to determine lower taxonomic levels (i.e. identification to genus and species-level) and resolve species-level phylogenies because of their high degree of sequence variation</a:t>
            </a:r>
          </a:p>
          <a:p>
            <a:pPr algn="l"/>
            <a:endParaRPr lang="en-US" dirty="0"/>
          </a:p>
          <a:p>
            <a:r>
              <a:rPr lang="en-US" dirty="0"/>
              <a:t>Cox1 gene is recommended because of the high interspecies resolution and the large number of sequences available in databases.</a:t>
            </a:r>
          </a:p>
        </p:txBody>
      </p:sp>
    </p:spTree>
    <p:extLst>
      <p:ext uri="{BB962C8B-B14F-4D97-AF65-F5344CB8AC3E}">
        <p14:creationId xmlns:p14="http://schemas.microsoft.com/office/powerpoint/2010/main" val="1395150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2373B8A-4A23-0F05-10C9-E534F570EB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3200" y="0"/>
            <a:ext cx="3814061" cy="682824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B004530-B6ED-935F-964E-E71E94FD7F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3195" y="1952709"/>
            <a:ext cx="5474971" cy="417022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3238F43-3571-821D-A7E1-1F8D828F36C6}"/>
              </a:ext>
            </a:extLst>
          </p:cNvPr>
          <p:cNvSpPr txBox="1"/>
          <p:nvPr/>
        </p:nvSpPr>
        <p:spPr>
          <a:xfrm>
            <a:off x="406400" y="351135"/>
            <a:ext cx="72009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i="1" dirty="0"/>
              <a:t>Cox1 gene is recommended because of the high interspecies resolution and the large number of sequences available in databases.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E785CB6-DE4F-FB96-50ED-214EC14CDF83}"/>
              </a:ext>
            </a:extLst>
          </p:cNvPr>
          <p:cNvSpPr txBox="1"/>
          <p:nvPr/>
        </p:nvSpPr>
        <p:spPr>
          <a:xfrm>
            <a:off x="228600" y="6122936"/>
            <a:ext cx="35908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i="1"/>
            </a:lvl1pPr>
          </a:lstStyle>
          <a:p>
            <a:r>
              <a:rPr lang="en-US" dirty="0"/>
              <a:t>Mejias‑Alpizar et al 2024.</a:t>
            </a:r>
          </a:p>
          <a:p>
            <a:r>
              <a:rPr lang="en-US" dirty="0" err="1"/>
              <a:t>doi</a:t>
            </a:r>
            <a:r>
              <a:rPr lang="en-US" dirty="0"/>
              <a:t>:/10.1186/s13071-023-06113-4</a:t>
            </a:r>
          </a:p>
        </p:txBody>
      </p:sp>
    </p:spTree>
    <p:extLst>
      <p:ext uri="{BB962C8B-B14F-4D97-AF65-F5344CB8AC3E}">
        <p14:creationId xmlns:p14="http://schemas.microsoft.com/office/powerpoint/2010/main" val="3798968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41EE884-014A-22FC-1134-99CFD6C2B5B7}"/>
              </a:ext>
            </a:extLst>
          </p:cNvPr>
          <p:cNvSpPr txBox="1"/>
          <p:nvPr/>
        </p:nvSpPr>
        <p:spPr>
          <a:xfrm>
            <a:off x="342900" y="266700"/>
            <a:ext cx="115062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800" b="1" i="1">
                <a:solidFill>
                  <a:srgbClr val="001D35"/>
                </a:solidFill>
                <a:effectLst/>
                <a:latin typeface="Google Sans"/>
              </a:defRPr>
            </a:lvl1pPr>
          </a:lstStyle>
          <a:p>
            <a:r>
              <a:rPr lang="en-US" dirty="0"/>
              <a:t>To get the sequence of COX1 and other </a:t>
            </a:r>
            <a:r>
              <a:rPr lang="en-US" dirty="0" err="1"/>
              <a:t>mito</a:t>
            </a:r>
            <a:r>
              <a:rPr lang="en-US" dirty="0"/>
              <a:t> genes we need to annotate our mitogenomes assemblies.</a:t>
            </a:r>
          </a:p>
        </p:txBody>
      </p:sp>
    </p:spTree>
    <p:extLst>
      <p:ext uri="{BB962C8B-B14F-4D97-AF65-F5344CB8AC3E}">
        <p14:creationId xmlns:p14="http://schemas.microsoft.com/office/powerpoint/2010/main" val="1281817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F36505-1002-0A61-5278-5ABD4AC719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3815791-8C23-AD85-487F-9135E8875582}"/>
              </a:ext>
            </a:extLst>
          </p:cNvPr>
          <p:cNvSpPr txBox="1"/>
          <p:nvPr/>
        </p:nvSpPr>
        <p:spPr>
          <a:xfrm>
            <a:off x="342900" y="266700"/>
            <a:ext cx="115062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800" b="1" i="1">
                <a:solidFill>
                  <a:srgbClr val="001D35"/>
                </a:solidFill>
                <a:effectLst/>
                <a:latin typeface="Google Sans"/>
              </a:defRPr>
            </a:lvl1pPr>
          </a:lstStyle>
          <a:p>
            <a:r>
              <a:rPr lang="en-US" dirty="0"/>
              <a:t>To get the sequence of COX1 and other </a:t>
            </a:r>
            <a:r>
              <a:rPr lang="en-US" dirty="0" err="1"/>
              <a:t>mito</a:t>
            </a:r>
            <a:r>
              <a:rPr lang="en-US" dirty="0"/>
              <a:t> genes we need to annotate our mitogenomes assemblies.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E00DCE6-8067-9D1F-A955-2396A77875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950" y="1663700"/>
            <a:ext cx="10541000" cy="421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95CC76C-786A-2C64-4E23-28C6F1142C88}"/>
              </a:ext>
            </a:extLst>
          </p:cNvPr>
          <p:cNvSpPr txBox="1"/>
          <p:nvPr/>
        </p:nvSpPr>
        <p:spPr>
          <a:xfrm>
            <a:off x="501650" y="5983069"/>
            <a:ext cx="36197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i="1"/>
            </a:lvl1pPr>
          </a:lstStyle>
          <a:p>
            <a:r>
              <a:rPr lang="en-US" dirty="0"/>
              <a:t>Bernt et al. 2012</a:t>
            </a:r>
          </a:p>
          <a:p>
            <a:r>
              <a:rPr lang="en-US" dirty="0" err="1"/>
              <a:t>doi</a:t>
            </a:r>
            <a:r>
              <a:rPr lang="en-US" dirty="0"/>
              <a:t>: /10.1016/j.ympev.2012.08.023</a:t>
            </a:r>
          </a:p>
        </p:txBody>
      </p:sp>
    </p:spTree>
    <p:extLst>
      <p:ext uri="{BB962C8B-B14F-4D97-AF65-F5344CB8AC3E}">
        <p14:creationId xmlns:p14="http://schemas.microsoft.com/office/powerpoint/2010/main" val="23860453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465DFCA-1910-2236-5DD5-965FFB37154F}"/>
              </a:ext>
            </a:extLst>
          </p:cNvPr>
          <p:cNvSpPr txBox="1"/>
          <p:nvPr/>
        </p:nvSpPr>
        <p:spPr>
          <a:xfrm>
            <a:off x="304800" y="339636"/>
            <a:ext cx="11887200" cy="41857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1" i="0" u="sng" strike="noStrike" baseline="0" dirty="0">
                <a:latin typeface="AdvGulliv-R"/>
              </a:rPr>
              <a:t>Protein homology search</a:t>
            </a:r>
          </a:p>
          <a:p>
            <a:pPr algn="l"/>
            <a:endParaRPr lang="en-US" sz="1800" b="0" i="0" u="none" strike="noStrike" baseline="0" dirty="0">
              <a:latin typeface="AdvGulliv-R"/>
            </a:endParaRPr>
          </a:p>
          <a:p>
            <a:pPr algn="l"/>
            <a:r>
              <a:rPr lang="en-US" sz="2000" b="1" dirty="0">
                <a:solidFill>
                  <a:srgbClr val="001D35"/>
                </a:solidFill>
                <a:latin typeface="Google Sans"/>
              </a:rPr>
              <a:t>The annotation is a BLASTX-based similarity search using as queries the amino acid sequences of previously annotated orthologs.</a:t>
            </a:r>
          </a:p>
          <a:p>
            <a:pPr algn="l"/>
            <a:r>
              <a:rPr lang="en-US" sz="2000" b="1" dirty="0">
                <a:solidFill>
                  <a:srgbClr val="001D35"/>
                </a:solidFill>
                <a:latin typeface="Google Sans"/>
              </a:rPr>
              <a:t>The initial prediction are improved: for example, the BLAST alignments are often inaccurate at their ends. MITOS thus scans the vicinity of each prediction for the presence of in-frame start and stop codons.</a:t>
            </a:r>
          </a:p>
          <a:p>
            <a:pPr algn="l"/>
            <a:endParaRPr lang="en-US" dirty="0">
              <a:latin typeface="AdvGulliv-R"/>
            </a:endParaRPr>
          </a:p>
          <a:p>
            <a:pPr algn="l"/>
            <a:endParaRPr lang="en-US" dirty="0">
              <a:latin typeface="AdvGulliv-R"/>
            </a:endParaRPr>
          </a:p>
          <a:p>
            <a:pPr algn="l"/>
            <a:endParaRPr lang="en-US" sz="2000" dirty="0">
              <a:latin typeface="AdvGulliv-R"/>
            </a:endParaRPr>
          </a:p>
          <a:p>
            <a:pPr algn="l"/>
            <a:r>
              <a:rPr lang="en-US" sz="2400" b="1" u="sng" dirty="0">
                <a:latin typeface="AdvGulliv-R"/>
              </a:rPr>
              <a:t>Non-coding RNA annotation</a:t>
            </a:r>
          </a:p>
          <a:p>
            <a:pPr algn="l"/>
            <a:endParaRPr lang="en-US" sz="2400" b="1" u="sng" dirty="0">
              <a:latin typeface="AdvGulliv-R"/>
            </a:endParaRPr>
          </a:p>
          <a:p>
            <a:pPr algn="l"/>
            <a:r>
              <a:rPr lang="en-US" sz="2000" b="1" dirty="0">
                <a:solidFill>
                  <a:srgbClr val="001D35"/>
                </a:solidFill>
                <a:latin typeface="Google Sans"/>
              </a:rPr>
              <a:t>MITOS employs covariance models capturing the similarity of primary sequence as well as secondary structure for the identification of tRNA and rRNA coding genes</a:t>
            </a:r>
          </a:p>
        </p:txBody>
      </p:sp>
    </p:spTree>
    <p:extLst>
      <p:ext uri="{BB962C8B-B14F-4D97-AF65-F5344CB8AC3E}">
        <p14:creationId xmlns:p14="http://schemas.microsoft.com/office/powerpoint/2010/main" val="38018767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D998971-F1E3-8D65-2D1B-D2AAEB2F14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0299" y="3557744"/>
            <a:ext cx="8236941" cy="306351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A4BE79F-7F32-CC55-ADDA-20CD0CDC68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811" y="181887"/>
            <a:ext cx="3575189" cy="324711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81C468F-D8A3-60AE-D71B-9BFC20F2678C}"/>
              </a:ext>
            </a:extLst>
          </p:cNvPr>
          <p:cNvSpPr txBox="1"/>
          <p:nvPr/>
        </p:nvSpPr>
        <p:spPr>
          <a:xfrm>
            <a:off x="152401" y="3452822"/>
            <a:ext cx="34353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i="1"/>
            </a:lvl1pPr>
          </a:lstStyle>
          <a:p>
            <a:r>
              <a:rPr lang="en-US" dirty="0"/>
              <a:t>Cheng et al. 2015</a:t>
            </a:r>
          </a:p>
          <a:p>
            <a:r>
              <a:rPr lang="en-US" dirty="0" err="1"/>
              <a:t>doi</a:t>
            </a:r>
            <a:r>
              <a:rPr lang="en-US" dirty="0"/>
              <a:t>: 10.1007/s00436-015-4862-8</a:t>
            </a:r>
          </a:p>
        </p:txBody>
      </p:sp>
      <p:pic>
        <p:nvPicPr>
          <p:cNvPr id="4" name="Picture 3" descr="A circular diagram of dna&#10;&#10;AI-generated content may be incorrect.">
            <a:extLst>
              <a:ext uri="{FF2B5EF4-FFF2-40B4-BE49-F238E27FC236}">
                <a16:creationId xmlns:a16="http://schemas.microsoft.com/office/drawing/2014/main" id="{0A5DAF73-FA35-F35A-4CBA-A0A91E726A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33" r="20043"/>
          <a:stretch/>
        </p:blipFill>
        <p:spPr>
          <a:xfrm>
            <a:off x="5003800" y="83862"/>
            <a:ext cx="5929936" cy="3473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7737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CF0F4EF7-5E18-D196-353D-E89835BF0B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943" y="174211"/>
            <a:ext cx="4027714" cy="3577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683E2B4-BFC5-D77C-4BF7-AF567A7D6C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8781" y="3752164"/>
            <a:ext cx="8547100" cy="2792007"/>
          </a:xfrm>
          <a:prstGeom prst="rect">
            <a:avLst/>
          </a:prstGeom>
        </p:spPr>
      </p:pic>
      <p:pic>
        <p:nvPicPr>
          <p:cNvPr id="4" name="Picture 3" descr="A circular chart with numbers and symbols&#10;&#10;AI-generated content may be incorrect.">
            <a:extLst>
              <a:ext uri="{FF2B5EF4-FFF2-40B4-BE49-F238E27FC236}">
                <a16:creationId xmlns:a16="http://schemas.microsoft.com/office/drawing/2014/main" id="{E15DB72F-4D97-B490-CBA3-A3ACEE8334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06" r="30780"/>
          <a:stretch/>
        </p:blipFill>
        <p:spPr>
          <a:xfrm>
            <a:off x="5214081" y="333665"/>
            <a:ext cx="5367788" cy="341849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F0E23F8-82C2-69C5-0636-9C94F407F9E1}"/>
              </a:ext>
            </a:extLst>
          </p:cNvPr>
          <p:cNvSpPr txBox="1"/>
          <p:nvPr/>
        </p:nvSpPr>
        <p:spPr>
          <a:xfrm>
            <a:off x="196119" y="3428999"/>
            <a:ext cx="31835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i="1"/>
            </a:lvl1pPr>
          </a:lstStyle>
          <a:p>
            <a:r>
              <a:rPr lang="en-US" dirty="0"/>
              <a:t>Liu et al. 2014</a:t>
            </a:r>
          </a:p>
          <a:p>
            <a:r>
              <a:rPr lang="en-US" dirty="0" err="1"/>
              <a:t>doi</a:t>
            </a:r>
            <a:r>
              <a:rPr lang="en-US" dirty="0"/>
              <a:t>: 10.1186/1756-3305-7-150</a:t>
            </a:r>
          </a:p>
        </p:txBody>
      </p:sp>
    </p:spTree>
    <p:extLst>
      <p:ext uri="{BB962C8B-B14F-4D97-AF65-F5344CB8AC3E}">
        <p14:creationId xmlns:p14="http://schemas.microsoft.com/office/powerpoint/2010/main" val="32028102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538</TotalTime>
  <Words>330</Words>
  <Application>Microsoft Office PowerPoint</Application>
  <PresentationFormat>Widescreen</PresentationFormat>
  <Paragraphs>42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AdvGulliv-R</vt:lpstr>
      <vt:lpstr>Aptos</vt:lpstr>
      <vt:lpstr>Aptos Display</vt:lpstr>
      <vt:lpstr>Arial</vt:lpstr>
      <vt:lpstr>Google Sans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Santiago Fontenla</dc:creator>
  <cp:lastModifiedBy>Santiago Fontenla</cp:lastModifiedBy>
  <cp:revision>1</cp:revision>
  <dcterms:created xsi:type="dcterms:W3CDTF">2025-05-19T13:30:18Z</dcterms:created>
  <dcterms:modified xsi:type="dcterms:W3CDTF">2025-05-20T03:19:12Z</dcterms:modified>
</cp:coreProperties>
</file>