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m9OrpjiJNe97dvhaXdF1U5S0K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951e59b0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35951e59b0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951e59b01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35951e59b01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951e59b0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951e59b01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951e59b01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951e59b01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951e59b0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5951e59b01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951e59b01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951e59b01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5951e59b01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951e59b0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5951e59b0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951e59b01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951e59b01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5951e59b01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/>
          <p:nvPr>
            <p:ph type="title"/>
          </p:nvPr>
        </p:nvSpPr>
        <p:spPr>
          <a:xfrm>
            <a:off x="475312" y="2103437"/>
            <a:ext cx="60807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b="1" i="0" sz="5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2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2"/>
          <p:cNvSpPr txBox="1"/>
          <p:nvPr>
            <p:ph idx="1" type="body"/>
          </p:nvPr>
        </p:nvSpPr>
        <p:spPr>
          <a:xfrm>
            <a:off x="475312" y="4926511"/>
            <a:ext cx="6080760" cy="667465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2" type="body"/>
          </p:nvPr>
        </p:nvSpPr>
        <p:spPr>
          <a:xfrm>
            <a:off x="475312" y="5492085"/>
            <a:ext cx="6080760" cy="542953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green">
  <p:cSld name="Closing Slide gree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>
            <a:off x="475312" y="2661920"/>
            <a:ext cx="4279568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>
            <a:off x="475312" y="3611880"/>
            <a:ext cx="4279568" cy="153659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1" name="Google Shape;81;p39"/>
          <p:cNvGrpSpPr/>
          <p:nvPr/>
        </p:nvGrpSpPr>
        <p:grpSpPr>
          <a:xfrm rot="9000000">
            <a:off x="4461309" y="-3374657"/>
            <a:ext cx="12409293" cy="10853338"/>
            <a:chOff x="-3145393" y="-4405255"/>
            <a:chExt cx="9523341" cy="8329245"/>
          </a:xfrm>
        </p:grpSpPr>
        <p:sp>
          <p:nvSpPr>
            <p:cNvPr id="82" name="Google Shape;82;p39"/>
            <p:cNvSpPr/>
            <p:nvPr/>
          </p:nvSpPr>
          <p:spPr>
            <a:xfrm rot="3939944">
              <a:off x="-2152082" y="-3367622"/>
              <a:ext cx="6313110" cy="6253978"/>
            </a:xfrm>
            <a:prstGeom prst="ellipse">
              <a:avLst/>
            </a:prstGeom>
            <a:noFill/>
            <a:ln cap="flat" cmpd="sng" w="63500">
              <a:solidFill>
                <a:schemeClr val="accent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9"/>
            <p:cNvSpPr/>
            <p:nvPr/>
          </p:nvSpPr>
          <p:spPr>
            <a:xfrm rot="3939944">
              <a:off x="2513759" y="-2391727"/>
              <a:ext cx="3338851" cy="3307577"/>
            </a:xfrm>
            <a:prstGeom prst="ellipse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39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39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480176" y="2021304"/>
            <a:ext cx="11236511" cy="392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ctrTitle"/>
          </p:nvPr>
        </p:nvSpPr>
        <p:spPr>
          <a:xfrm>
            <a:off x="475312" y="2103437"/>
            <a:ext cx="608075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475312" y="4926511"/>
            <a:ext cx="6080760" cy="667465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475312" y="5492085"/>
            <a:ext cx="6080760" cy="542953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1" name="Google Shape;4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312" y="385202"/>
            <a:ext cx="2529502" cy="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/>
          <p:nvPr>
            <p:ph idx="1" type="body"/>
          </p:nvPr>
        </p:nvSpPr>
        <p:spPr>
          <a:xfrm>
            <a:off x="480176" y="2021304"/>
            <a:ext cx="5400000" cy="392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2" type="body"/>
          </p:nvPr>
        </p:nvSpPr>
        <p:spPr>
          <a:xfrm>
            <a:off x="6316687" y="2021304"/>
            <a:ext cx="5400000" cy="392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475312" y="2530157"/>
            <a:ext cx="60807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b="1" i="0" sz="4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" type="body"/>
          </p:nvPr>
        </p:nvSpPr>
        <p:spPr>
          <a:xfrm>
            <a:off x="475312" y="4926511"/>
            <a:ext cx="6080760" cy="542953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blue">
  <p:cSld name="Closing Slide blu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/>
          <p:nvPr>
            <p:ph type="title"/>
          </p:nvPr>
        </p:nvSpPr>
        <p:spPr>
          <a:xfrm>
            <a:off x="475312" y="2661920"/>
            <a:ext cx="4279568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38"/>
          <p:cNvSpPr txBox="1"/>
          <p:nvPr>
            <p:ph idx="1" type="body"/>
          </p:nvPr>
        </p:nvSpPr>
        <p:spPr>
          <a:xfrm>
            <a:off x="475312" y="3611880"/>
            <a:ext cx="4279568" cy="153659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65" name="Google Shape;65;p38"/>
          <p:cNvGrpSpPr/>
          <p:nvPr/>
        </p:nvGrpSpPr>
        <p:grpSpPr>
          <a:xfrm rot="9000000">
            <a:off x="4461309" y="-3374657"/>
            <a:ext cx="12409293" cy="10853338"/>
            <a:chOff x="-3145393" y="-4405255"/>
            <a:chExt cx="9523341" cy="8329245"/>
          </a:xfrm>
        </p:grpSpPr>
        <p:sp>
          <p:nvSpPr>
            <p:cNvPr id="66" name="Google Shape;66;p38"/>
            <p:cNvSpPr/>
            <p:nvPr/>
          </p:nvSpPr>
          <p:spPr>
            <a:xfrm rot="3939944">
              <a:off x="-2152082" y="-3367622"/>
              <a:ext cx="6313110" cy="6253978"/>
            </a:xfrm>
            <a:prstGeom prst="ellipse">
              <a:avLst/>
            </a:prstGeom>
            <a:noFill/>
            <a:ln cap="flat" cmpd="sng" w="635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8"/>
            <p:cNvSpPr/>
            <p:nvPr/>
          </p:nvSpPr>
          <p:spPr>
            <a:xfrm rot="3939944">
              <a:off x="2513759" y="-2391727"/>
              <a:ext cx="3338851" cy="3307577"/>
            </a:xfrm>
            <a:prstGeom prst="ellipse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38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pink">
  <p:cSld name="Closing Slide pi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type="title"/>
          </p:nvPr>
        </p:nvSpPr>
        <p:spPr>
          <a:xfrm>
            <a:off x="475312" y="2661920"/>
            <a:ext cx="4279568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37"/>
          <p:cNvSpPr txBox="1"/>
          <p:nvPr>
            <p:ph idx="1" type="body"/>
          </p:nvPr>
        </p:nvSpPr>
        <p:spPr>
          <a:xfrm>
            <a:off x="475312" y="3611880"/>
            <a:ext cx="4279568" cy="153659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3" name="Google Shape;73;p37"/>
          <p:cNvGrpSpPr/>
          <p:nvPr/>
        </p:nvGrpSpPr>
        <p:grpSpPr>
          <a:xfrm rot="9000000">
            <a:off x="4461309" y="-3374657"/>
            <a:ext cx="12409293" cy="10853338"/>
            <a:chOff x="-3145393" y="-4405255"/>
            <a:chExt cx="9523341" cy="8329245"/>
          </a:xfrm>
        </p:grpSpPr>
        <p:sp>
          <p:nvSpPr>
            <p:cNvPr id="74" name="Google Shape;74;p37"/>
            <p:cNvSpPr/>
            <p:nvPr/>
          </p:nvSpPr>
          <p:spPr>
            <a:xfrm rot="3939944">
              <a:off x="-2152082" y="-3367622"/>
              <a:ext cx="6313110" cy="6253978"/>
            </a:xfrm>
            <a:prstGeom prst="ellipse">
              <a:avLst/>
            </a:prstGeom>
            <a:noFill/>
            <a:ln cap="flat" cmpd="sng" w="635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7"/>
            <p:cNvSpPr/>
            <p:nvPr/>
          </p:nvSpPr>
          <p:spPr>
            <a:xfrm rot="3939944">
              <a:off x="2513759" y="-2391727"/>
              <a:ext cx="3338851" cy="3307577"/>
            </a:xfrm>
            <a:prstGeom prst="ellipse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7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 rot="-6523728">
            <a:off x="5232042" y="-3098492"/>
            <a:ext cx="10503307" cy="11943130"/>
            <a:chOff x="5278866" y="-2799603"/>
            <a:chExt cx="10503307" cy="11943130"/>
          </a:xfrm>
        </p:grpSpPr>
        <p:sp>
          <p:nvSpPr>
            <p:cNvPr id="11" name="Google Shape;11;p21"/>
            <p:cNvSpPr/>
            <p:nvPr/>
          </p:nvSpPr>
          <p:spPr>
            <a:xfrm rot="-9040263">
              <a:off x="7785635" y="1190904"/>
              <a:ext cx="6785189" cy="6721635"/>
            </a:xfrm>
            <a:prstGeom prst="ellipse">
              <a:avLst/>
            </a:prstGeom>
            <a:noFill/>
            <a:ln cap="flat" cmpd="sng" w="635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1"/>
            <p:cNvSpPr/>
            <p:nvPr/>
          </p:nvSpPr>
          <p:spPr>
            <a:xfrm rot="-9040263">
              <a:off x="6229127" y="-1833937"/>
              <a:ext cx="5322740" cy="5272885"/>
            </a:xfrm>
            <a:prstGeom prst="ellipse">
              <a:avLst/>
            </a:prstGeom>
            <a:noFill/>
            <a:ln cap="flat" cmpd="sng" w="635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" name="Google Shape;13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75312" y="385202"/>
            <a:ext cx="2529502" cy="7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idx="1" type="body"/>
          </p:nvPr>
        </p:nvSpPr>
        <p:spPr>
          <a:xfrm>
            <a:off x="480176" y="2021304"/>
            <a:ext cx="11236511" cy="3471815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b="1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60" name="Google Shape;60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6600" y="5866249"/>
            <a:ext cx="2537843" cy="8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75312" y="385202"/>
            <a:ext cx="2529502" cy="756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  <p:sldLayoutId id="2147483659" r:id="rId4"/>
    <p:sldLayoutId id="2147483660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75312" y="2766224"/>
            <a:ext cx="6080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GB"/>
              <a:t>R and Rstudio</a:t>
            </a:r>
            <a:endParaRPr/>
          </a:p>
        </p:txBody>
      </p:sp>
      <p:sp>
        <p:nvSpPr>
          <p:cNvPr id="91" name="Google Shape;91;p2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May 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475312" y="4926511"/>
            <a:ext cx="6080760" cy="667465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2000"/>
              <a:t>Helminth Bioinformatics</a:t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3" name="Google Shape;93;p2"/>
          <p:cNvSpPr txBox="1"/>
          <p:nvPr>
            <p:ph idx="2" type="body"/>
          </p:nvPr>
        </p:nvSpPr>
        <p:spPr>
          <a:xfrm>
            <a:off x="475312" y="5492085"/>
            <a:ext cx="6080760" cy="542953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/>
              <a:t>Montevideo, Uruguay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475312" y="2661920"/>
            <a:ext cx="4279568" cy="767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173" name="Google Shape;173;p17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74" name="Google Shape;174;p17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475311" y="951055"/>
            <a:ext cx="11241377" cy="954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What is R?</a:t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480176" y="2021304"/>
            <a:ext cx="11236511" cy="3927976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 is a programming language, primarily for statistical analyses and data visualisation.</a:t>
            </a:r>
            <a:endParaRPr sz="2800"/>
          </a:p>
        </p:txBody>
      </p:sp>
      <p:sp>
        <p:nvSpPr>
          <p:cNvPr id="100" name="Google Shape;100;p8"/>
          <p:cNvSpPr txBox="1"/>
          <p:nvPr>
            <p:ph idx="10" type="dt"/>
          </p:nvPr>
        </p:nvSpPr>
        <p:spPr>
          <a:xfrm>
            <a:off x="479118" y="6086006"/>
            <a:ext cx="2954961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01" name="Google Shape;101;p8"/>
          <p:cNvSpPr txBox="1"/>
          <p:nvPr>
            <p:ph idx="11" type="ftr"/>
          </p:nvPr>
        </p:nvSpPr>
        <p:spPr>
          <a:xfrm>
            <a:off x="3604847" y="6086006"/>
            <a:ext cx="2958768" cy="4193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 and Rstudio</a:t>
            </a:r>
            <a:endParaRPr/>
          </a:p>
        </p:txBody>
      </p:sp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10535478" y="6086006"/>
            <a:ext cx="1181210" cy="4979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563" y="3066300"/>
            <a:ext cx="8057725" cy="29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951e59b01_0_0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Why use R?</a:t>
            </a:r>
            <a:endParaRPr/>
          </a:p>
        </p:txBody>
      </p:sp>
      <p:sp>
        <p:nvSpPr>
          <p:cNvPr id="109" name="Google Shape;109;g35951e59b01_0_0"/>
          <p:cNvSpPr txBox="1"/>
          <p:nvPr>
            <p:ph idx="1" type="body"/>
          </p:nvPr>
        </p:nvSpPr>
        <p:spPr>
          <a:xfrm>
            <a:off x="480176" y="2021304"/>
            <a:ext cx="112365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It is easy to use and has excellent graphics capabilities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It has a lot of statistical methods that can be used in straightforward manner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It is open source and free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It is supported by a large user network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It can be run in windows, linux, and mac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5951e59b01_0_0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11" name="Google Shape;111;g35951e59b01_0_0"/>
          <p:cNvSpPr txBox="1"/>
          <p:nvPr>
            <p:ph idx="11" type="ftr"/>
          </p:nvPr>
        </p:nvSpPr>
        <p:spPr>
          <a:xfrm>
            <a:off x="360484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 and Rstudio</a:t>
            </a:r>
            <a:endParaRPr/>
          </a:p>
        </p:txBody>
      </p:sp>
      <p:sp>
        <p:nvSpPr>
          <p:cNvPr id="112" name="Google Shape;112;g35951e59b01_0_0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951e59b01_0_17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R packages</a:t>
            </a:r>
            <a:endParaRPr/>
          </a:p>
        </p:txBody>
      </p:sp>
      <p:sp>
        <p:nvSpPr>
          <p:cNvPr id="118" name="Google Shape;118;g35951e59b01_0_17"/>
          <p:cNvSpPr txBox="1"/>
          <p:nvPr>
            <p:ph idx="1" type="body"/>
          </p:nvPr>
        </p:nvSpPr>
        <p:spPr>
          <a:xfrm>
            <a:off x="480176" y="2021304"/>
            <a:ext cx="11236500" cy="39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R consists of core and additional packages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They are collections of R functions, data, and compiled code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Some of the core packages are old and less intutitive to use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249237" lvl="0" marL="18573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GB" sz="2800">
                <a:latin typeface="Calibri"/>
                <a:ea typeface="Calibri"/>
                <a:cs typeface="Calibri"/>
                <a:sym typeface="Calibri"/>
              </a:rPr>
              <a:t>Well-defined format that ensures easy installation, a basic standard of documentation, and enhances portability and reliability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35951e59b01_0_17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20" name="Google Shape;120;g35951e59b01_0_17"/>
          <p:cNvSpPr txBox="1"/>
          <p:nvPr>
            <p:ph idx="11" type="ftr"/>
          </p:nvPr>
        </p:nvSpPr>
        <p:spPr>
          <a:xfrm>
            <a:off x="360484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 and Rstudio</a:t>
            </a:r>
            <a:endParaRPr/>
          </a:p>
        </p:txBody>
      </p:sp>
      <p:sp>
        <p:nvSpPr>
          <p:cNvPr id="121" name="Google Shape;121;g35951e59b01_0_17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g35951e59b01_0_17"/>
          <p:cNvSpPr/>
          <p:nvPr/>
        </p:nvSpPr>
        <p:spPr>
          <a:xfrm>
            <a:off x="627231" y="4318102"/>
            <a:ext cx="6040500" cy="16311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 install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install.packages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(“tidyverse”)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#after it’s installed, you can initiate by using </a:t>
            </a:r>
            <a:r>
              <a:rPr b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library</a:t>
            </a: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(tidyverse)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951e59b01_0_26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Tidyverse</a:t>
            </a:r>
            <a:endParaRPr/>
          </a:p>
        </p:txBody>
      </p:sp>
      <p:sp>
        <p:nvSpPr>
          <p:cNvPr id="129" name="Google Shape;129;g35951e59b01_0_26"/>
          <p:cNvSpPr txBox="1"/>
          <p:nvPr>
            <p:ph idx="1" type="body"/>
          </p:nvPr>
        </p:nvSpPr>
        <p:spPr>
          <a:xfrm>
            <a:off x="480176" y="2021304"/>
            <a:ext cx="11236500" cy="3927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5951e59b01_0_26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1" name="Google Shape;131;g35951e59b01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9051" y="908140"/>
            <a:ext cx="8740364" cy="50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51e59b01_0_44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Tidyverse</a:t>
            </a:r>
            <a:endParaRPr/>
          </a:p>
        </p:txBody>
      </p:sp>
      <p:sp>
        <p:nvSpPr>
          <p:cNvPr id="138" name="Google Shape;138;g35951e59b01_0_44"/>
          <p:cNvSpPr txBox="1"/>
          <p:nvPr>
            <p:ph idx="1" type="body"/>
          </p:nvPr>
        </p:nvSpPr>
        <p:spPr>
          <a:xfrm>
            <a:off x="480176" y="2021304"/>
            <a:ext cx="11236500" cy="3927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951e59b01_0_44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0" name="Google Shape;140;g35951e59b0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326" y="559900"/>
            <a:ext cx="9018423" cy="62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951e59b01_0_34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ggplot2</a:t>
            </a:r>
            <a:endParaRPr/>
          </a:p>
        </p:txBody>
      </p:sp>
      <p:sp>
        <p:nvSpPr>
          <p:cNvPr id="147" name="Google Shape;147;g35951e59b01_0_34"/>
          <p:cNvSpPr txBox="1"/>
          <p:nvPr>
            <p:ph idx="1" type="body"/>
          </p:nvPr>
        </p:nvSpPr>
        <p:spPr>
          <a:xfrm>
            <a:off x="480176" y="2021304"/>
            <a:ext cx="11236500" cy="3927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5951e59b01_0_34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9" name="Google Shape;149;g35951e59b01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25" y="809225"/>
            <a:ext cx="4155000" cy="54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35951e59b01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924" y="472862"/>
            <a:ext cx="7648076" cy="591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951e59b01_0_8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en-GB"/>
              <a:t>Rstudio interface</a:t>
            </a:r>
            <a:endParaRPr/>
          </a:p>
        </p:txBody>
      </p:sp>
      <p:sp>
        <p:nvSpPr>
          <p:cNvPr id="156" name="Google Shape;156;g35951e59b01_0_8"/>
          <p:cNvSpPr txBox="1"/>
          <p:nvPr>
            <p:ph idx="10" type="dt"/>
          </p:nvPr>
        </p:nvSpPr>
        <p:spPr>
          <a:xfrm>
            <a:off x="479118" y="6086006"/>
            <a:ext cx="2955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May 2025</a:t>
            </a:r>
            <a:endParaRPr/>
          </a:p>
        </p:txBody>
      </p:sp>
      <p:sp>
        <p:nvSpPr>
          <p:cNvPr id="157" name="Google Shape;157;g35951e59b01_0_8"/>
          <p:cNvSpPr txBox="1"/>
          <p:nvPr>
            <p:ph idx="11" type="ftr"/>
          </p:nvPr>
        </p:nvSpPr>
        <p:spPr>
          <a:xfrm>
            <a:off x="3604847" y="6086006"/>
            <a:ext cx="29589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R and Rstudio</a:t>
            </a:r>
            <a:endParaRPr/>
          </a:p>
        </p:txBody>
      </p:sp>
      <p:sp>
        <p:nvSpPr>
          <p:cNvPr id="158" name="Google Shape;158;g35951e59b01_0_8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Figure 3 - RStudio interface to R." id="159" name="Google Shape;159;g35951e59b01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175" y="1386268"/>
            <a:ext cx="8483399" cy="483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951e59b01_0_52"/>
          <p:cNvSpPr txBox="1"/>
          <p:nvPr>
            <p:ph type="title"/>
          </p:nvPr>
        </p:nvSpPr>
        <p:spPr>
          <a:xfrm>
            <a:off x="475311" y="951055"/>
            <a:ext cx="11241300" cy="954600"/>
          </a:xfrm>
          <a:prstGeom prst="rect">
            <a:avLst/>
          </a:prstGeom>
        </p:spPr>
        <p:txBody>
          <a:bodyPr anchorCtr="0" anchor="t" bIns="45700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Today</a:t>
            </a:r>
            <a:endParaRPr/>
          </a:p>
        </p:txBody>
      </p:sp>
      <p:sp>
        <p:nvSpPr>
          <p:cNvPr id="166" name="Google Shape;166;g35951e59b01_0_52"/>
          <p:cNvSpPr txBox="1"/>
          <p:nvPr>
            <p:ph idx="1" type="body"/>
          </p:nvPr>
        </p:nvSpPr>
        <p:spPr>
          <a:xfrm>
            <a:off x="480176" y="2021304"/>
            <a:ext cx="11236500" cy="39279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lang="en-GB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 this module, we are going to explore: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lphaLcPeriod"/>
            </a:pPr>
            <a:r>
              <a:rPr lang="en-GB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Basics of R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lphaLcPeriod"/>
            </a:pPr>
            <a:r>
              <a:rPr lang="en-GB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importing / exporting data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lphaLcPeriod"/>
            </a:pPr>
            <a:r>
              <a:rPr lang="en-GB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manipulating / tidying data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06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AutoNum type="alphaLcPeriod"/>
            </a:pPr>
            <a:r>
              <a:rPr lang="en-GB" sz="28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visualising data</a:t>
            </a:r>
            <a:endParaRPr sz="2800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5951e59b01_0_52"/>
          <p:cNvSpPr txBox="1"/>
          <p:nvPr>
            <p:ph idx="12" type="sldNum"/>
          </p:nvPr>
        </p:nvSpPr>
        <p:spPr>
          <a:xfrm>
            <a:off x="10535478" y="6086006"/>
            <a:ext cx="1181100" cy="498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_2">
  <a:themeElements>
    <a:clrScheme name="Connecting Science">
      <a:dk1>
        <a:srgbClr val="000000"/>
      </a:dk1>
      <a:lt1>
        <a:srgbClr val="FFFFFF"/>
      </a:lt1>
      <a:dk2>
        <a:srgbClr val="009BB2"/>
      </a:dk2>
      <a:lt2>
        <a:srgbClr val="E91E63"/>
      </a:lt2>
      <a:accent1>
        <a:srgbClr val="2A512C"/>
      </a:accent1>
      <a:accent2>
        <a:srgbClr val="C91D1D"/>
      </a:accent2>
      <a:accent3>
        <a:srgbClr val="006171"/>
      </a:accent3>
      <a:accent4>
        <a:srgbClr val="FEC300"/>
      </a:accent4>
      <a:accent5>
        <a:srgbClr val="80C34B"/>
      </a:accent5>
      <a:accent6>
        <a:srgbClr val="9C27B2"/>
      </a:accent6>
      <a:hlink>
        <a:srgbClr val="F027B2"/>
      </a:hlink>
      <a:folHlink>
        <a:srgbClr val="F07F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_1">
  <a:themeElements>
    <a:clrScheme name="WCS">
      <a:dk1>
        <a:srgbClr val="000000"/>
      </a:dk1>
      <a:lt1>
        <a:srgbClr val="FFFFFF"/>
      </a:lt1>
      <a:dk2>
        <a:srgbClr val="009BB2"/>
      </a:dk2>
      <a:lt2>
        <a:srgbClr val="E91E63"/>
      </a:lt2>
      <a:accent1>
        <a:srgbClr val="2A512C"/>
      </a:accent1>
      <a:accent2>
        <a:srgbClr val="C91D1D"/>
      </a:accent2>
      <a:accent3>
        <a:srgbClr val="006171"/>
      </a:accent3>
      <a:accent4>
        <a:srgbClr val="FEC300"/>
      </a:accent4>
      <a:accent5>
        <a:srgbClr val="80C34B"/>
      </a:accent5>
      <a:accent6>
        <a:srgbClr val="9C27B2"/>
      </a:accent6>
      <a:hlink>
        <a:srgbClr val="F027B2"/>
      </a:hlink>
      <a:folHlink>
        <a:srgbClr val="F07F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ank you">
  <a:themeElements>
    <a:clrScheme name="Connecting Science">
      <a:dk1>
        <a:srgbClr val="000000"/>
      </a:dk1>
      <a:lt1>
        <a:srgbClr val="FFFFFF"/>
      </a:lt1>
      <a:dk2>
        <a:srgbClr val="009BB2"/>
      </a:dk2>
      <a:lt2>
        <a:srgbClr val="E91E63"/>
      </a:lt2>
      <a:accent1>
        <a:srgbClr val="2A512C"/>
      </a:accent1>
      <a:accent2>
        <a:srgbClr val="C91D1D"/>
      </a:accent2>
      <a:accent3>
        <a:srgbClr val="006171"/>
      </a:accent3>
      <a:accent4>
        <a:srgbClr val="FEC300"/>
      </a:accent4>
      <a:accent5>
        <a:srgbClr val="80C34B"/>
      </a:accent5>
      <a:accent6>
        <a:srgbClr val="9C27B2"/>
      </a:accent6>
      <a:hlink>
        <a:srgbClr val="F027B2"/>
      </a:hlink>
      <a:folHlink>
        <a:srgbClr val="F07F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2020-10-06T11:47:42Z</dcterms:created>
  <dc:creator>Jay Austin</dc:creator>
</cp:coreProperties>
</file>