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6" r:id="rId3"/>
    <p:sldId id="337" r:id="rId4"/>
    <p:sldId id="338" r:id="rId5"/>
    <p:sldId id="339" r:id="rId6"/>
    <p:sldId id="340" r:id="rId7"/>
    <p:sldId id="342" r:id="rId8"/>
    <p:sldId id="343" r:id="rId9"/>
    <p:sldId id="318" r:id="rId10"/>
    <p:sldId id="344" r:id="rId11"/>
    <p:sldId id="341" r:id="rId12"/>
    <p:sldId id="346" r:id="rId13"/>
    <p:sldId id="345" r:id="rId14"/>
    <p:sldId id="347" r:id="rId15"/>
    <p:sldId id="348" r:id="rId16"/>
    <p:sldId id="349" r:id="rId17"/>
    <p:sldId id="350" r:id="rId18"/>
    <p:sldId id="325" r:id="rId19"/>
    <p:sldId id="332" r:id="rId20"/>
    <p:sldId id="333" r:id="rId21"/>
    <p:sldId id="351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2539" autoAdjust="0"/>
  </p:normalViewPr>
  <p:slideViewPr>
    <p:cSldViewPr snapToGrid="0" snapToObjects="1">
      <p:cViewPr varScale="1">
        <p:scale>
          <a:sx n="64" d="100"/>
          <a:sy n="64" d="100"/>
        </p:scale>
        <p:origin x="5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D62449-5E7A-2F41-87ED-0D1BD38A5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F24E0-AF46-4841-BA5A-B099D1C371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A012E-DEA3-6E48-BF6F-C16831D21F7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08835-EDCB-6149-B0C5-C4ED2F1AC9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A53F-5E49-8843-8C90-AD52959AB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98E85-A63A-DB4B-AD4D-CFAC57E8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49F7-3C33-E840-9BB4-2F22F4D097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C8EB-0D73-F945-8C50-0E8732AD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1C8EB-0D73-F945-8C50-0E8732AD8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22222"/>
                </a:solidFill>
                <a:latin typeface="IBM Plex Sans"/>
              </a:rPr>
              <a:t>Typically cases and control for a disease</a:t>
            </a:r>
          </a:p>
          <a:p>
            <a:endParaRPr lang="en-GB" sz="1200" dirty="0" smtClean="0">
              <a:solidFill>
                <a:srgbClr val="222222"/>
              </a:solidFill>
              <a:latin typeface="IBM Plex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22222"/>
                </a:solidFill>
                <a:latin typeface="IBM Plex Sans"/>
              </a:rPr>
              <a:t>The individuals in the study are genotype on a commercial array (</a:t>
            </a:r>
            <a:r>
              <a:rPr lang="en-GB" sz="1200" dirty="0" err="1" smtClean="0">
                <a:solidFill>
                  <a:srgbClr val="222222"/>
                </a:solidFill>
                <a:latin typeface="IBM Plex Sans"/>
              </a:rPr>
              <a:t>eg</a:t>
            </a:r>
            <a:r>
              <a:rPr lang="en-GB" sz="1200" dirty="0" smtClean="0">
                <a:solidFill>
                  <a:srgbClr val="222222"/>
                </a:solidFill>
                <a:latin typeface="IBM Plex Sans"/>
              </a:rPr>
              <a:t> </a:t>
            </a:r>
            <a:r>
              <a:rPr lang="en-GB" sz="1200" dirty="0" err="1" smtClean="0">
                <a:solidFill>
                  <a:srgbClr val="222222"/>
                </a:solidFill>
                <a:latin typeface="IBM Plex Sans"/>
              </a:rPr>
              <a:t>Infinium</a:t>
            </a:r>
            <a:r>
              <a:rPr lang="en-GB" sz="1200" dirty="0" smtClean="0">
                <a:solidFill>
                  <a:srgbClr val="222222"/>
                </a:solidFill>
                <a:latin typeface="IBM Plex Sans"/>
              </a:rPr>
              <a:t> Asian Screening Array).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 smtClean="0">
              <a:solidFill>
                <a:srgbClr val="222222"/>
              </a:solidFill>
              <a:latin typeface="IBM Plex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22222"/>
                </a:solidFill>
                <a:latin typeface="IBM Plex Sans"/>
              </a:rPr>
              <a:t>Specialized tool </a:t>
            </a:r>
            <a:r>
              <a:rPr lang="en-US" sz="1200" dirty="0" err="1" smtClean="0">
                <a:solidFill>
                  <a:srgbClr val="222222"/>
                </a:solidFill>
                <a:latin typeface="IBM Plex Sans"/>
              </a:rPr>
              <a:t>eg</a:t>
            </a:r>
            <a:r>
              <a:rPr lang="en-US" sz="1200" dirty="0" smtClean="0">
                <a:solidFill>
                  <a:srgbClr val="222222"/>
                </a:solidFill>
                <a:latin typeface="IBM Plex Sans"/>
              </a:rPr>
              <a:t> Genome Studio can be for </a:t>
            </a:r>
            <a:r>
              <a:rPr lang="en-GB" sz="1200" dirty="0" smtClean="0">
                <a:solidFill>
                  <a:srgbClr val="222222"/>
                </a:solidFill>
                <a:latin typeface="IBM Plex Sans"/>
              </a:rPr>
              <a:t>genotyping analysis of the microarray data.</a:t>
            </a:r>
          </a:p>
          <a:p>
            <a:endParaRPr lang="en-GB" sz="1200" dirty="0" smtClean="0">
              <a:solidFill>
                <a:srgbClr val="222222"/>
              </a:solidFill>
              <a:latin typeface="IBM Plex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22222"/>
                </a:solidFill>
                <a:latin typeface="IBM Plex Sans"/>
              </a:rPr>
              <a:t>Genome Studio has many modules including a module (</a:t>
            </a:r>
            <a:r>
              <a:rPr lang="en-GB" sz="1200" dirty="0" smtClean="0">
                <a:solidFill>
                  <a:srgbClr val="222222"/>
                </a:solidFill>
                <a:latin typeface="IBM Plex Sans"/>
              </a:rPr>
              <a:t>Region Report</a:t>
            </a:r>
            <a:r>
              <a:rPr lang="en-US" sz="1200" dirty="0" smtClean="0">
                <a:solidFill>
                  <a:srgbClr val="222222"/>
                </a:solidFill>
                <a:latin typeface="IBM Plex Sans"/>
              </a:rPr>
              <a:t>) that </a:t>
            </a:r>
            <a:r>
              <a:rPr lang="en-GB" sz="1200" dirty="0" smtClean="0">
                <a:solidFill>
                  <a:srgbClr val="222222"/>
                </a:solidFill>
                <a:latin typeface="IBM Plex Sans"/>
              </a:rPr>
              <a:t>can generate PLINK file.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1C8EB-0D73-F945-8C50-0E8732AD8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5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1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3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thgen.stats.ox.ac.uk/impute/impute_v2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g.sph.umich.edu/abecasis/Metal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the-basics-of-using-the-sed-stream-editor-to-manipulate-text-in-linux" TargetMode="External"/><Relationship Id="rId2" Type="http://schemas.openxmlformats.org/officeDocument/2006/relationships/hyperlink" Target="https://www.digitalocean.com/community/tutorials/how-to-use-the-awk-language-to-manipulate-text-in-linu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155" y="4730197"/>
            <a:ext cx="8062452" cy="1463040"/>
          </a:xfrm>
        </p:spPr>
        <p:txBody>
          <a:bodyPr>
            <a:normAutofit/>
          </a:bodyPr>
          <a:lstStyle/>
          <a:p>
            <a:r>
              <a:rPr lang="en-GB" sz="5200" dirty="0" smtClean="0"/>
              <a:t>computational resources and tools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6247" y="4628315"/>
            <a:ext cx="4001727" cy="199974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Dr. Segun Fatumo</a:t>
            </a:r>
            <a:endParaRPr lang="en-US" sz="2800" b="1" dirty="0"/>
          </a:p>
          <a:p>
            <a:r>
              <a:rPr lang="en-US" sz="2000" i="1" dirty="0" smtClean="0"/>
              <a:t>Associate Professor</a:t>
            </a:r>
          </a:p>
          <a:p>
            <a:r>
              <a:rPr lang="en-US" sz="2000" dirty="0" smtClean="0"/>
              <a:t>London School of Hygiene and Tropical Medicine.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9160" y="-308646"/>
            <a:ext cx="12375378" cy="5673213"/>
            <a:chOff x="0" y="0"/>
            <a:chExt cx="12375378" cy="5673213"/>
          </a:xfrm>
        </p:grpSpPr>
        <p:sp>
          <p:nvSpPr>
            <p:cNvPr id="4" name="Right Arrow 3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</a:t>
              </a:r>
            </a:p>
            <a:p>
              <a:r>
                <a:rPr lang="en-GB" dirty="0" smtClean="0">
                  <a:solidFill>
                    <a:schemeClr val="bg2"/>
                  </a:solidFill>
                </a:rPr>
                <a:t>Calling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Quality Control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Genotype Imputation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6668" y="2824948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Replication &amp; Meta-analysis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In-</a:t>
              </a:r>
              <a:r>
                <a:rPr lang="en-GB" dirty="0" err="1" smtClean="0">
                  <a:solidFill>
                    <a:schemeClr val="bg2"/>
                  </a:solidFill>
                </a:rPr>
                <a:t>silico</a:t>
              </a:r>
              <a:r>
                <a:rPr lang="en-GB" dirty="0" smtClean="0">
                  <a:solidFill>
                    <a:schemeClr val="bg2"/>
                  </a:solidFill>
                </a:rPr>
                <a:t> Fine-mapping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Polygenic Risk score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Association Analysis (GWAS)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genCall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zCall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b="1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>
                    <a:solidFill>
                      <a:schemeClr val="bg2"/>
                    </a:solidFill>
                  </a:rPr>
                  <a:t>RICOPILI</a:t>
                </a:r>
                <a:endParaRPr lang="en-US" kern="12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>
                    <a:solidFill>
                      <a:schemeClr val="bg2"/>
                    </a:solidFill>
                  </a:rPr>
                  <a:t>EigenSoft</a:t>
                </a:r>
                <a:endParaRPr lang="en-US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tx1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tx1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tx1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tx1"/>
                    </a:solidFill>
                  </a:rPr>
                  <a:t>SIS*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696691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>
                    <a:solidFill>
                      <a:schemeClr val="bg2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bg2"/>
                    </a:solidFill>
                  </a:rPr>
                  <a:t>GEMMA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REGENIE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bg2"/>
                  </a:solidFill>
                </a:rPr>
                <a:t>Unix (Bash, AWK,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Sed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>
                  <a:solidFill>
                    <a:schemeClr val="bg2"/>
                  </a:solidFill>
                </a:rPr>
                <a:t>G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rep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etc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)</a:t>
              </a:r>
              <a:endParaRPr lang="en-GB" sz="2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7859324" y="906975"/>
              <a:ext cx="1753836" cy="1764000"/>
              <a:chOff x="3333194" y="2187486"/>
              <a:chExt cx="1838086" cy="1764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METAL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bg2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bg2"/>
                    </a:solidFill>
                  </a:rPr>
                  <a:t>etasoft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GWAMA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MANTRA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610869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FINEMAP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bg2"/>
                    </a:solidFill>
                  </a:rPr>
                  <a:t>CAVIAR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BFMAP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bg2"/>
                    </a:solidFill>
                  </a:rPr>
                  <a:t>SuSiE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PRSice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Ldpred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PRScs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5827"/>
              </p:ext>
            </p:extLst>
          </p:nvPr>
        </p:nvGraphicFramePr>
        <p:xfrm>
          <a:off x="1191580" y="5236426"/>
          <a:ext cx="10708604" cy="72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078">
                  <a:extLst>
                    <a:ext uri="{9D8B030D-6E8A-4147-A177-3AD203B41FA5}">
                      <a16:colId xmlns:a16="http://schemas.microsoft.com/office/drawing/2014/main" val="3393871319"/>
                    </a:ext>
                  </a:extLst>
                </a:gridCol>
                <a:gridCol w="7945526">
                  <a:extLst>
                    <a:ext uri="{9D8B030D-6E8A-4147-A177-3AD203B41FA5}">
                      <a16:colId xmlns:a16="http://schemas.microsoft.com/office/drawing/2014/main" val="3813080471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smtClean="0">
                          <a:effectLst/>
                        </a:rPr>
                        <a:t>Wednesday 15</a:t>
                      </a:r>
                      <a:r>
                        <a:rPr lang="en-GB" sz="2000" u="none" strike="noStrike" baseline="0" dirty="0" smtClean="0">
                          <a:effectLst/>
                        </a:rPr>
                        <a:t> June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Day </a:t>
                      </a:r>
                      <a:r>
                        <a:rPr lang="en-GB" sz="2000" u="none" strike="noStrike" dirty="0" smtClean="0">
                          <a:effectLst/>
                        </a:rPr>
                        <a:t>3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5246284"/>
                  </a:ext>
                </a:extLst>
              </a:tr>
              <a:tr h="364141">
                <a:tc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Imputation -tools panels, online resources-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Clara,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Sathiya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Ananyo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Dhriti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5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446863"/>
            <a:ext cx="10873011" cy="1411137"/>
          </a:xfrm>
        </p:spPr>
        <p:txBody>
          <a:bodyPr>
            <a:normAutofit/>
          </a:bodyPr>
          <a:lstStyle/>
          <a:p>
            <a:r>
              <a:rPr lang="en-GB" b="1" dirty="0" smtClean="0"/>
              <a:t>IMPUTE2</a:t>
            </a:r>
            <a:r>
              <a:rPr lang="en-GB" dirty="0"/>
              <a:t> is a computer program for phasing observed genotypes and imputing missing genotypes.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IMPUTE2: 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mathgen.stats.ox.ac.uk/impute/impute_v2.html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82" name="Picture 10" descr="Imputation Scenario 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15" y="104222"/>
            <a:ext cx="8736098" cy="534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47" y="4205301"/>
            <a:ext cx="4603531" cy="2536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58" y="2232645"/>
            <a:ext cx="6359169" cy="2252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93" y="-628906"/>
            <a:ext cx="6096000" cy="29152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0" y="1037375"/>
            <a:ext cx="62116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https://imputationserver.sph.umich.edu/index.html#!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3724201"/>
            <a:ext cx="62116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https://imputation.biodatacatalyst.nhlbi.nih.gov/#!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39959" y="6397368"/>
            <a:ext cx="37784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https://imputation.sanger.ac.uk/</a:t>
            </a:r>
          </a:p>
        </p:txBody>
      </p:sp>
    </p:spTree>
    <p:extLst>
      <p:ext uri="{BB962C8B-B14F-4D97-AF65-F5344CB8AC3E}">
        <p14:creationId xmlns:p14="http://schemas.microsoft.com/office/powerpoint/2010/main" val="38779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9160" y="-308646"/>
            <a:ext cx="12375378" cy="5673213"/>
            <a:chOff x="0" y="0"/>
            <a:chExt cx="12375378" cy="5673213"/>
          </a:xfrm>
        </p:grpSpPr>
        <p:sp>
          <p:nvSpPr>
            <p:cNvPr id="4" name="Right Arrow 3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</a:t>
              </a:r>
            </a:p>
            <a:p>
              <a:r>
                <a:rPr lang="en-GB" dirty="0" smtClean="0">
                  <a:solidFill>
                    <a:schemeClr val="bg2"/>
                  </a:solidFill>
                </a:rPr>
                <a:t>Calling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Quality Control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 Imputation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6668" y="2824948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Replication &amp; Meta-analysis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In-</a:t>
              </a:r>
              <a:r>
                <a:rPr lang="en-GB" dirty="0" err="1" smtClean="0">
                  <a:solidFill>
                    <a:schemeClr val="bg2"/>
                  </a:solidFill>
                </a:rPr>
                <a:t>silico</a:t>
              </a:r>
              <a:r>
                <a:rPr lang="en-GB" dirty="0" smtClean="0">
                  <a:solidFill>
                    <a:schemeClr val="bg2"/>
                  </a:solidFill>
                </a:rPr>
                <a:t> Fine-mapping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Polygenic Risk score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Association Analysis (GWAS)</a:t>
              </a:r>
              <a:endParaRPr lang="en-GB" dirty="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genCall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zCall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b="1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>
                    <a:solidFill>
                      <a:schemeClr val="bg2"/>
                    </a:solidFill>
                  </a:rPr>
                  <a:t>RICOPILI</a:t>
                </a:r>
                <a:endParaRPr lang="en-US" kern="12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>
                    <a:solidFill>
                      <a:schemeClr val="bg2"/>
                    </a:solidFill>
                  </a:rPr>
                  <a:t>EigenSoft</a:t>
                </a:r>
                <a:endParaRPr lang="en-US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bg2"/>
                    </a:solidFill>
                  </a:rPr>
                  <a:t>SIS</a:t>
                </a:r>
                <a:r>
                  <a:rPr lang="en-US" sz="2000" kern="1200" dirty="0" smtClean="0">
                    <a:solidFill>
                      <a:schemeClr val="tx1"/>
                    </a:solidFill>
                  </a:rPr>
                  <a:t>*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690126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tx1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PLINK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kern="1200" dirty="0" smtClean="0">
                    <a:solidFill>
                      <a:schemeClr val="tx1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tx1"/>
                    </a:solidFill>
                  </a:rPr>
                  <a:t>GEMMA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</a:rPr>
                  <a:t>REGENIE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bg2"/>
                  </a:solidFill>
                </a:rPr>
                <a:t>Unix (Bash, AWK,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Sed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>
                  <a:solidFill>
                    <a:schemeClr val="bg2"/>
                  </a:solidFill>
                </a:rPr>
                <a:t>G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rep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etc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)</a:t>
              </a:r>
              <a:endParaRPr lang="en-GB" sz="2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8006667" y="886928"/>
              <a:ext cx="1775645" cy="1764000"/>
              <a:chOff x="3487616" y="2167439"/>
              <a:chExt cx="1860943" cy="1764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10473" y="2167439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487616" y="2239152"/>
                <a:ext cx="1631998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METAL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bg2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bg2"/>
                    </a:solidFill>
                  </a:rPr>
                  <a:t>etasoft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GWAMA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MANTRA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610869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FINEMAP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bg2"/>
                    </a:solidFill>
                  </a:rPr>
                  <a:t>CAVIAR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BFMAP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bg2"/>
                    </a:solidFill>
                  </a:rPr>
                  <a:t>SuSiE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PRSice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Ldpred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PRScs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48077"/>
              </p:ext>
            </p:extLst>
          </p:nvPr>
        </p:nvGraphicFramePr>
        <p:xfrm>
          <a:off x="1191580" y="5236426"/>
          <a:ext cx="10708604" cy="72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078">
                  <a:extLst>
                    <a:ext uri="{9D8B030D-6E8A-4147-A177-3AD203B41FA5}">
                      <a16:colId xmlns:a16="http://schemas.microsoft.com/office/drawing/2014/main" val="3393871319"/>
                    </a:ext>
                  </a:extLst>
                </a:gridCol>
                <a:gridCol w="7945526">
                  <a:extLst>
                    <a:ext uri="{9D8B030D-6E8A-4147-A177-3AD203B41FA5}">
                      <a16:colId xmlns:a16="http://schemas.microsoft.com/office/drawing/2014/main" val="3813080471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smtClean="0">
                          <a:effectLst/>
                        </a:rPr>
                        <a:t>Tuesday 14</a:t>
                      </a:r>
                      <a:r>
                        <a:rPr lang="en-GB" sz="2000" u="none" strike="noStrike" baseline="0" dirty="0" smtClean="0">
                          <a:effectLst/>
                        </a:rPr>
                        <a:t> June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Day </a:t>
                      </a:r>
                      <a:r>
                        <a:rPr lang="en-GB" sz="2000" u="none" strike="noStrike" dirty="0" smtClean="0">
                          <a:effectLst/>
                        </a:rPr>
                        <a:t>2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5246284"/>
                  </a:ext>
                </a:extLst>
              </a:tr>
              <a:tr h="364141">
                <a:tc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 -level association analysis: 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Pak,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Clara, Segun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5883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59570" y="6201152"/>
            <a:ext cx="9233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BOLT-LMM Manual: https</a:t>
            </a:r>
            <a:r>
              <a:rPr lang="en-GB" dirty="0"/>
              <a:t>://alkesgroup.broadinstitute.org/BOLT-LMM/BOLT-LMM_manual.html</a:t>
            </a:r>
          </a:p>
        </p:txBody>
      </p:sp>
    </p:spTree>
    <p:extLst>
      <p:ext uri="{BB962C8B-B14F-4D97-AF65-F5344CB8AC3E}">
        <p14:creationId xmlns:p14="http://schemas.microsoft.com/office/powerpoint/2010/main" val="36590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9160" y="-308646"/>
            <a:ext cx="12375378" cy="5673213"/>
            <a:chOff x="0" y="0"/>
            <a:chExt cx="12375378" cy="5673213"/>
          </a:xfrm>
        </p:grpSpPr>
        <p:sp>
          <p:nvSpPr>
            <p:cNvPr id="4" name="Right Arrow 3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</a:t>
              </a:r>
            </a:p>
            <a:p>
              <a:r>
                <a:rPr lang="en-GB" dirty="0" smtClean="0">
                  <a:solidFill>
                    <a:schemeClr val="bg2"/>
                  </a:solidFill>
                </a:rPr>
                <a:t>Calling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Quality Control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 Imputation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52033" y="2772454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Replication &amp; Meta-analysis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In-</a:t>
              </a:r>
              <a:r>
                <a:rPr lang="en-GB" dirty="0" err="1" smtClean="0">
                  <a:solidFill>
                    <a:schemeClr val="bg2"/>
                  </a:solidFill>
                </a:rPr>
                <a:t>silico</a:t>
              </a:r>
              <a:r>
                <a:rPr lang="en-GB" dirty="0" smtClean="0">
                  <a:solidFill>
                    <a:schemeClr val="bg2"/>
                  </a:solidFill>
                </a:rPr>
                <a:t> Fine-mapping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Polygenic Risk score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Association Analysis (GWAS)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genCall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zCall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b="1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>
                    <a:solidFill>
                      <a:schemeClr val="bg2"/>
                    </a:solidFill>
                  </a:rPr>
                  <a:t>RICOPILI</a:t>
                </a:r>
                <a:endParaRPr lang="en-US" kern="12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>
                    <a:solidFill>
                      <a:schemeClr val="bg2"/>
                    </a:solidFill>
                  </a:rPr>
                  <a:t>EigenSoft</a:t>
                </a:r>
                <a:endParaRPr lang="en-US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bg2"/>
                    </a:solidFill>
                  </a:rPr>
                  <a:t>SIS</a:t>
                </a:r>
                <a:r>
                  <a:rPr lang="en-US" sz="2000" kern="1200" dirty="0" smtClean="0">
                    <a:solidFill>
                      <a:schemeClr val="tx1"/>
                    </a:solidFill>
                  </a:rPr>
                  <a:t>*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690126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bg2"/>
                    </a:solidFill>
                  </a:rPr>
                  <a:t>GEMMA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REGENIE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bg2"/>
                  </a:solidFill>
                </a:rPr>
                <a:t>Unix (Bash, AWK,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Sed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>
                  <a:solidFill>
                    <a:schemeClr val="bg2"/>
                  </a:solidFill>
                </a:rPr>
                <a:t>G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rep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etc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)</a:t>
              </a:r>
              <a:endParaRPr lang="en-GB" sz="2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8006666" y="886928"/>
              <a:ext cx="1775646" cy="1764000"/>
              <a:chOff x="3487615" y="2167439"/>
              <a:chExt cx="1860944" cy="1764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10473" y="2167439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487615" y="2239152"/>
                <a:ext cx="1742617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tx1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METAL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tx1"/>
                    </a:solidFill>
                  </a:rPr>
                  <a:t>etasoft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</a:rPr>
                  <a:t>GWAMA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MANTRA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610869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FINEMAP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bg2"/>
                    </a:solidFill>
                  </a:rPr>
                  <a:t>CAVIAR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BFMAP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bg2"/>
                    </a:solidFill>
                  </a:rPr>
                  <a:t>SuSiE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PRSice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Ldpred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PRScs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1663"/>
              </p:ext>
            </p:extLst>
          </p:nvPr>
        </p:nvGraphicFramePr>
        <p:xfrm>
          <a:off x="1191580" y="5236426"/>
          <a:ext cx="10708604" cy="72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078">
                  <a:extLst>
                    <a:ext uri="{9D8B030D-6E8A-4147-A177-3AD203B41FA5}">
                      <a16:colId xmlns:a16="http://schemas.microsoft.com/office/drawing/2014/main" val="3393871319"/>
                    </a:ext>
                  </a:extLst>
                </a:gridCol>
                <a:gridCol w="7945526">
                  <a:extLst>
                    <a:ext uri="{9D8B030D-6E8A-4147-A177-3AD203B41FA5}">
                      <a16:colId xmlns:a16="http://schemas.microsoft.com/office/drawing/2014/main" val="3813080471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smtClean="0">
                          <a:effectLst/>
                        </a:rPr>
                        <a:t>Wednesday 15</a:t>
                      </a:r>
                      <a:r>
                        <a:rPr lang="en-GB" sz="2000" u="none" strike="noStrike" baseline="0" dirty="0" smtClean="0">
                          <a:effectLst/>
                        </a:rPr>
                        <a:t> June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Day </a:t>
                      </a:r>
                      <a:r>
                        <a:rPr lang="en-GB" sz="2000" u="none" strike="noStrike" dirty="0" smtClean="0">
                          <a:effectLst/>
                        </a:rPr>
                        <a:t>3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5246284"/>
                  </a:ext>
                </a:extLst>
              </a:tr>
              <a:tr h="364141">
                <a:tc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r>
                        <a:rPr lang="en-GB" sz="2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Meta-analysis</a:t>
                      </a:r>
                      <a:r>
                        <a:rPr lang="en-GB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Tinashe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Kostas, Clara,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Ananyo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5883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59570" y="6201152"/>
            <a:ext cx="9233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METAL: </a:t>
            </a:r>
            <a:r>
              <a:rPr lang="en-GB" u="sng" dirty="0">
                <a:hlinkClick r:id="rId2"/>
              </a:rPr>
              <a:t>http://csg.sph.umich.edu/abecasis/Metal/download</a:t>
            </a:r>
            <a:r>
              <a:rPr lang="en-GB" u="sng" dirty="0" smtClean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5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9160" y="-308646"/>
            <a:ext cx="12375378" cy="5673213"/>
            <a:chOff x="0" y="0"/>
            <a:chExt cx="12375378" cy="5673213"/>
          </a:xfrm>
        </p:grpSpPr>
        <p:sp>
          <p:nvSpPr>
            <p:cNvPr id="4" name="Right Arrow 3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</a:t>
              </a:r>
            </a:p>
            <a:p>
              <a:r>
                <a:rPr lang="en-GB" dirty="0" smtClean="0">
                  <a:solidFill>
                    <a:schemeClr val="bg2"/>
                  </a:solidFill>
                </a:rPr>
                <a:t>Calling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Quality Control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 Imputation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52033" y="2772454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Replication &amp; Meta-analysis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In-</a:t>
              </a:r>
              <a:r>
                <a:rPr lang="en-GB" dirty="0" err="1" smtClean="0"/>
                <a:t>silico</a:t>
              </a:r>
              <a:r>
                <a:rPr lang="en-GB" dirty="0" smtClean="0"/>
                <a:t> Fine-mapping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Polygenic Risk score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Association Analysis (GWAS)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genCall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zCall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b="1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>
                    <a:solidFill>
                      <a:schemeClr val="bg2"/>
                    </a:solidFill>
                  </a:rPr>
                  <a:t>RICOPILI</a:t>
                </a:r>
                <a:endParaRPr lang="en-US" kern="12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>
                    <a:solidFill>
                      <a:schemeClr val="bg2"/>
                    </a:solidFill>
                  </a:rPr>
                  <a:t>EigenSoft</a:t>
                </a:r>
                <a:endParaRPr lang="en-US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bg2"/>
                    </a:solidFill>
                  </a:rPr>
                  <a:t>SIS</a:t>
                </a:r>
                <a:r>
                  <a:rPr lang="en-US" sz="2000" kern="1200" dirty="0" smtClean="0">
                    <a:solidFill>
                      <a:schemeClr val="tx1"/>
                    </a:solidFill>
                  </a:rPr>
                  <a:t>*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690126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bg2"/>
                    </a:solidFill>
                  </a:rPr>
                  <a:t>GEMMA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REGENIE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bg2"/>
                  </a:solidFill>
                </a:rPr>
                <a:t>Unix (Bash, AWK,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Sed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>
                  <a:solidFill>
                    <a:schemeClr val="bg2"/>
                  </a:solidFill>
                </a:rPr>
                <a:t>G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rep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etc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)</a:t>
              </a:r>
              <a:endParaRPr lang="en-GB" sz="2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8006666" y="886928"/>
              <a:ext cx="1775646" cy="1764000"/>
              <a:chOff x="3487615" y="2167439"/>
              <a:chExt cx="1860944" cy="1764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10473" y="2167439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487615" y="2239152"/>
                <a:ext cx="1742617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smtClean="0">
                    <a:solidFill>
                      <a:schemeClr val="bg2"/>
                    </a:solidFill>
                  </a:rPr>
                  <a:t>METAL</a:t>
                </a:r>
                <a:endParaRPr lang="en-US" sz="2000" b="1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bg2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bg2"/>
                    </a:solidFill>
                  </a:rPr>
                  <a:t>etasoft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GWAMA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MANTRA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7158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tx1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FINEMAP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CAVIAR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BFMAP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tx1"/>
                    </a:solidFill>
                  </a:rPr>
                  <a:t>SuSiE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PRSice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Ldpred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PRScs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50624"/>
              </p:ext>
            </p:extLst>
          </p:nvPr>
        </p:nvGraphicFramePr>
        <p:xfrm>
          <a:off x="1191580" y="5236426"/>
          <a:ext cx="10708604" cy="72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078">
                  <a:extLst>
                    <a:ext uri="{9D8B030D-6E8A-4147-A177-3AD203B41FA5}">
                      <a16:colId xmlns:a16="http://schemas.microsoft.com/office/drawing/2014/main" val="3393871319"/>
                    </a:ext>
                  </a:extLst>
                </a:gridCol>
                <a:gridCol w="7945526">
                  <a:extLst>
                    <a:ext uri="{9D8B030D-6E8A-4147-A177-3AD203B41FA5}">
                      <a16:colId xmlns:a16="http://schemas.microsoft.com/office/drawing/2014/main" val="3813080471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smtClean="0">
                          <a:effectLst/>
                        </a:rPr>
                        <a:t>Thursday 16</a:t>
                      </a:r>
                      <a:r>
                        <a:rPr lang="en-GB" sz="2000" u="none" strike="noStrike" baseline="0" dirty="0" smtClean="0">
                          <a:effectLst/>
                        </a:rPr>
                        <a:t> June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Day </a:t>
                      </a:r>
                      <a:r>
                        <a:rPr lang="en-GB" sz="2000" u="none" strike="noStrike" dirty="0" smtClean="0">
                          <a:effectLst/>
                        </a:rPr>
                        <a:t>4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5246284"/>
                  </a:ext>
                </a:extLst>
              </a:tr>
              <a:tr h="364141">
                <a:tc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Insilico</a:t>
                      </a:r>
                      <a:r>
                        <a:rPr lang="en-GB" sz="2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Finemapping</a:t>
                      </a:r>
                      <a:r>
                        <a:rPr lang="en-GB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Ananyo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Dhriti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5883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59570" y="6201152"/>
            <a:ext cx="9233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 smtClean="0"/>
              <a:t>FineMap</a:t>
            </a:r>
            <a:r>
              <a:rPr lang="en-GB" sz="2400" dirty="0" smtClean="0"/>
              <a:t>: </a:t>
            </a:r>
            <a:r>
              <a:rPr lang="en-GB" sz="2400" u="sng" dirty="0" smtClean="0"/>
              <a:t>http</a:t>
            </a:r>
            <a:r>
              <a:rPr lang="en-GB" sz="2400" u="sng" dirty="0"/>
              <a:t>://www.christianbenner.com/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432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9160" y="-308646"/>
            <a:ext cx="12375378" cy="5673213"/>
            <a:chOff x="0" y="0"/>
            <a:chExt cx="12375378" cy="5673213"/>
          </a:xfrm>
        </p:grpSpPr>
        <p:sp>
          <p:nvSpPr>
            <p:cNvPr id="4" name="Right Arrow 3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</a:t>
              </a:r>
            </a:p>
            <a:p>
              <a:r>
                <a:rPr lang="en-GB" dirty="0" smtClean="0">
                  <a:solidFill>
                    <a:schemeClr val="bg2"/>
                  </a:solidFill>
                </a:rPr>
                <a:t>Calling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Quality Control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 Imputation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52033" y="2772454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Replication &amp; Meta-analysis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In-</a:t>
              </a:r>
              <a:r>
                <a:rPr lang="en-GB" dirty="0" err="1" smtClean="0">
                  <a:solidFill>
                    <a:schemeClr val="bg2"/>
                  </a:solidFill>
                </a:rPr>
                <a:t>silico</a:t>
              </a:r>
              <a:r>
                <a:rPr lang="en-GB" dirty="0" smtClean="0">
                  <a:solidFill>
                    <a:schemeClr val="bg2"/>
                  </a:solidFill>
                </a:rPr>
                <a:t> Fine-mapping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Polygenic Risk score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Association Analysis (GWAS)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genCall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zCall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b="1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>
                    <a:solidFill>
                      <a:schemeClr val="bg2"/>
                    </a:solidFill>
                  </a:rPr>
                  <a:t>RICOPILI</a:t>
                </a:r>
                <a:endParaRPr lang="en-US" kern="12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>
                    <a:solidFill>
                      <a:schemeClr val="bg2"/>
                    </a:solidFill>
                  </a:rPr>
                  <a:t>EigenSoft</a:t>
                </a:r>
                <a:endParaRPr lang="en-US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bg2"/>
                    </a:solidFill>
                  </a:rPr>
                  <a:t>SIS</a:t>
                </a:r>
                <a:r>
                  <a:rPr lang="en-US" sz="2000" kern="1200" dirty="0" smtClean="0">
                    <a:solidFill>
                      <a:schemeClr val="tx1"/>
                    </a:solidFill>
                  </a:rPr>
                  <a:t>*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690126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bg2"/>
                    </a:solidFill>
                  </a:rPr>
                  <a:t>GEMMA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REGENIE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bg2"/>
                  </a:solidFill>
                </a:rPr>
                <a:t>Unix (Bash, AWK,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Sed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>
                  <a:solidFill>
                    <a:schemeClr val="bg2"/>
                  </a:solidFill>
                </a:rPr>
                <a:t>G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rep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etc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)</a:t>
              </a:r>
              <a:endParaRPr lang="en-GB" sz="2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8006666" y="886928"/>
              <a:ext cx="1775646" cy="1764000"/>
              <a:chOff x="3487615" y="2167439"/>
              <a:chExt cx="1860944" cy="1764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10473" y="2167439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487615" y="2239152"/>
                <a:ext cx="1742617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smtClean="0">
                    <a:solidFill>
                      <a:schemeClr val="bg2"/>
                    </a:solidFill>
                  </a:rPr>
                  <a:t>METAL</a:t>
                </a:r>
                <a:endParaRPr lang="en-US" sz="2000" b="1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bg2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bg2"/>
                    </a:solidFill>
                  </a:rPr>
                  <a:t>etasoft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GWAMA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MANTRA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7158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smtClean="0">
                    <a:solidFill>
                      <a:schemeClr val="bg2"/>
                    </a:solidFill>
                  </a:rPr>
                  <a:t>FINEMAP</a:t>
                </a:r>
                <a:endParaRPr lang="en-US" sz="2000" b="1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bg2"/>
                    </a:solidFill>
                  </a:rPr>
                  <a:t>CAVIAR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BFMAP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bg2"/>
                    </a:solidFill>
                  </a:rPr>
                  <a:t>SuSiE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tx1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err="1" smtClean="0">
                    <a:solidFill>
                      <a:schemeClr val="tx1"/>
                    </a:solidFill>
                  </a:rPr>
                  <a:t>PRSice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tx1"/>
                    </a:solidFill>
                  </a:rPr>
                  <a:t>Ldpred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tx1"/>
                    </a:solidFill>
                  </a:rPr>
                  <a:t>PRScs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36353"/>
              </p:ext>
            </p:extLst>
          </p:nvPr>
        </p:nvGraphicFramePr>
        <p:xfrm>
          <a:off x="1191580" y="5236426"/>
          <a:ext cx="10708604" cy="72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078">
                  <a:extLst>
                    <a:ext uri="{9D8B030D-6E8A-4147-A177-3AD203B41FA5}">
                      <a16:colId xmlns:a16="http://schemas.microsoft.com/office/drawing/2014/main" val="3393871319"/>
                    </a:ext>
                  </a:extLst>
                </a:gridCol>
                <a:gridCol w="7945526">
                  <a:extLst>
                    <a:ext uri="{9D8B030D-6E8A-4147-A177-3AD203B41FA5}">
                      <a16:colId xmlns:a16="http://schemas.microsoft.com/office/drawing/2014/main" val="3813080471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smtClean="0">
                          <a:effectLst/>
                        </a:rPr>
                        <a:t>Thursday 16</a:t>
                      </a:r>
                      <a:r>
                        <a:rPr lang="en-GB" sz="2000" u="none" strike="noStrike" baseline="0" dirty="0" smtClean="0">
                          <a:effectLst/>
                        </a:rPr>
                        <a:t> June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Day </a:t>
                      </a:r>
                      <a:r>
                        <a:rPr lang="en-GB" sz="2000" u="none" strike="noStrike" dirty="0" smtClean="0">
                          <a:effectLst/>
                        </a:rPr>
                        <a:t>4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5246284"/>
                  </a:ext>
                </a:extLst>
              </a:tr>
              <a:tr h="364141">
                <a:tc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Polygenic Risk Scores: 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Tinashe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Segun,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Ananyo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5883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59570" y="6201152"/>
            <a:ext cx="9233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PRScise-2: </a:t>
            </a:r>
            <a:r>
              <a:rPr lang="en-GB" sz="2400" u="sng" dirty="0"/>
              <a:t>https://www.prsice.info/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5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2966" y="1013259"/>
            <a:ext cx="12375378" cy="5673213"/>
            <a:chOff x="0" y="0"/>
            <a:chExt cx="12375378" cy="5673213"/>
          </a:xfrm>
        </p:grpSpPr>
        <p:sp>
          <p:nvSpPr>
            <p:cNvPr id="4" name="Right Arrow 3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</a:t>
              </a:r>
            </a:p>
            <a:p>
              <a:r>
                <a:rPr lang="en-GB" dirty="0" smtClean="0">
                  <a:solidFill>
                    <a:schemeClr val="bg2"/>
                  </a:solidFill>
                </a:rPr>
                <a:t>Calling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Quality Control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 Imputation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52033" y="2772454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Replication &amp; Meta-analysis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In-</a:t>
              </a:r>
              <a:r>
                <a:rPr lang="en-GB" dirty="0" err="1" smtClean="0">
                  <a:solidFill>
                    <a:schemeClr val="bg2"/>
                  </a:solidFill>
                </a:rPr>
                <a:t>silico</a:t>
              </a:r>
              <a:r>
                <a:rPr lang="en-GB" dirty="0" smtClean="0">
                  <a:solidFill>
                    <a:schemeClr val="bg2"/>
                  </a:solidFill>
                </a:rPr>
                <a:t> Fine-mapping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Polygenic Risk score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Association Analysis (GWAS)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genCall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zCall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b="1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>
                    <a:solidFill>
                      <a:schemeClr val="bg2"/>
                    </a:solidFill>
                  </a:rPr>
                  <a:t>RICOPILI</a:t>
                </a:r>
                <a:endParaRPr lang="en-US" kern="12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>
                    <a:solidFill>
                      <a:schemeClr val="bg2"/>
                    </a:solidFill>
                  </a:rPr>
                  <a:t>EigenSoft</a:t>
                </a:r>
                <a:endParaRPr lang="en-US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bg2"/>
                    </a:solidFill>
                  </a:rPr>
                  <a:t>SIS</a:t>
                </a:r>
                <a:r>
                  <a:rPr lang="en-US" sz="2000" kern="1200" dirty="0" smtClean="0">
                    <a:solidFill>
                      <a:schemeClr val="tx1"/>
                    </a:solidFill>
                  </a:rPr>
                  <a:t>*</a:t>
                </a:r>
                <a:endParaRPr lang="en-US" sz="20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690126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bg2"/>
                    </a:solidFill>
                  </a:rPr>
                  <a:t>GEMMA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REGENIE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chemeClr val="tx1"/>
                  </a:solidFill>
                </a:rPr>
                <a:t>Unix (Bash, AWK, </a:t>
              </a:r>
              <a:r>
                <a:rPr lang="en-GB" sz="2800" b="1" dirty="0" err="1" smtClean="0">
                  <a:solidFill>
                    <a:schemeClr val="tx1"/>
                  </a:solidFill>
                </a:rPr>
                <a:t>Sed</a:t>
              </a:r>
              <a:r>
                <a:rPr lang="en-GB" sz="2800" b="1" dirty="0" smtClean="0">
                  <a:solidFill>
                    <a:schemeClr val="tx1"/>
                  </a:solidFill>
                </a:rPr>
                <a:t>, </a:t>
              </a:r>
              <a:r>
                <a:rPr lang="en-GB" sz="2800" b="1" dirty="0" err="1">
                  <a:solidFill>
                    <a:schemeClr val="tx1"/>
                  </a:solidFill>
                </a:rPr>
                <a:t>G</a:t>
              </a:r>
              <a:r>
                <a:rPr lang="en-GB" sz="2800" b="1" dirty="0" err="1" smtClean="0">
                  <a:solidFill>
                    <a:schemeClr val="tx1"/>
                  </a:solidFill>
                </a:rPr>
                <a:t>rep</a:t>
              </a:r>
              <a:r>
                <a:rPr lang="en-GB" sz="2800" b="1" dirty="0" smtClean="0">
                  <a:solidFill>
                    <a:schemeClr val="tx1"/>
                  </a:solidFill>
                </a:rPr>
                <a:t>, </a:t>
              </a:r>
              <a:r>
                <a:rPr lang="en-GB" sz="2800" b="1" dirty="0" err="1" smtClean="0">
                  <a:solidFill>
                    <a:schemeClr val="tx1"/>
                  </a:solidFill>
                </a:rPr>
                <a:t>etc</a:t>
              </a:r>
              <a:r>
                <a:rPr lang="en-GB" sz="2800" b="1" dirty="0" smtClean="0">
                  <a:solidFill>
                    <a:schemeClr val="tx1"/>
                  </a:solidFill>
                </a:rPr>
                <a:t>)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8006666" y="886928"/>
              <a:ext cx="1775646" cy="1764000"/>
              <a:chOff x="3487615" y="2167439"/>
              <a:chExt cx="1860944" cy="1764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10473" y="2167439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487615" y="2239152"/>
                <a:ext cx="1742617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smtClean="0">
                    <a:solidFill>
                      <a:schemeClr val="bg2"/>
                    </a:solidFill>
                  </a:rPr>
                  <a:t>METAL</a:t>
                </a:r>
                <a:endParaRPr lang="en-US" sz="2000" b="1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bg2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bg2"/>
                    </a:solidFill>
                  </a:rPr>
                  <a:t>etasoft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GWAMA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MANTRA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7158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smtClean="0">
                    <a:solidFill>
                      <a:schemeClr val="bg2"/>
                    </a:solidFill>
                  </a:rPr>
                  <a:t>FINEMAP</a:t>
                </a:r>
                <a:endParaRPr lang="en-US" sz="2000" b="1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bg2"/>
                    </a:solidFill>
                  </a:rPr>
                  <a:t>CAVIAR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BFMAP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bg2"/>
                    </a:solidFill>
                  </a:rPr>
                  <a:t>SuSiE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dirty="0">
                    <a:solidFill>
                      <a:schemeClr val="bg2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b="1" dirty="0" err="1" smtClean="0">
                    <a:solidFill>
                      <a:schemeClr val="bg2"/>
                    </a:solidFill>
                  </a:rPr>
                  <a:t>PRSice</a:t>
                </a:r>
                <a:endParaRPr lang="en-US" sz="2000" b="1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Ldpred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PRScs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43799" y="-39776"/>
            <a:ext cx="12381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Important tool/skills across all stages of analyses - Bash Scripting, </a:t>
            </a:r>
            <a:r>
              <a:rPr lang="en-GB" sz="4400" b="1" dirty="0"/>
              <a:t>AWK, </a:t>
            </a:r>
            <a:r>
              <a:rPr lang="en-GB" sz="4400" b="1" dirty="0" err="1"/>
              <a:t>Sed</a:t>
            </a:r>
            <a:r>
              <a:rPr lang="en-GB" sz="4400" b="1" dirty="0"/>
              <a:t>, </a:t>
            </a:r>
            <a:r>
              <a:rPr lang="en-GB" sz="4400" b="1" dirty="0" err="1"/>
              <a:t>Grep</a:t>
            </a:r>
            <a:r>
              <a:rPr lang="en-GB" sz="4400" b="1" dirty="0"/>
              <a:t>, </a:t>
            </a:r>
            <a:r>
              <a:rPr lang="en-GB" sz="4400" b="1" dirty="0" err="1" smtClean="0"/>
              <a:t>etc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37340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41" y="-309518"/>
            <a:ext cx="9720072" cy="1499616"/>
          </a:xfrm>
        </p:spPr>
        <p:txBody>
          <a:bodyPr/>
          <a:lstStyle/>
          <a:p>
            <a:r>
              <a:rPr lang="en-GB" dirty="0" smtClean="0"/>
              <a:t>“LIFE-SAVING” UNIX COMMANDS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6301" y="1101214"/>
            <a:ext cx="5674434" cy="55306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ls, </a:t>
            </a:r>
            <a:r>
              <a:rPr lang="en-GB" sz="2400" dirty="0" err="1" smtClean="0"/>
              <a:t>rm</a:t>
            </a:r>
            <a:r>
              <a:rPr lang="en-GB" sz="2400" dirty="0" smtClean="0"/>
              <a:t>, cd, mv, </a:t>
            </a:r>
            <a:r>
              <a:rPr lang="en-GB" sz="2400" dirty="0" err="1" smtClean="0"/>
              <a:t>cp</a:t>
            </a:r>
            <a:r>
              <a:rPr lang="en-GB" sz="2400" dirty="0" smtClean="0"/>
              <a:t> (</a:t>
            </a:r>
            <a:r>
              <a:rPr lang="en-GB" sz="2400" dirty="0" err="1" smtClean="0"/>
              <a:t>scp</a:t>
            </a:r>
            <a:r>
              <a:rPr lang="en-GB" sz="2400" dirty="0" smtClean="0"/>
              <a:t>), </a:t>
            </a:r>
            <a:r>
              <a:rPr lang="en-GB" sz="2400" dirty="0" err="1" smtClean="0"/>
              <a:t>wc</a:t>
            </a:r>
            <a:r>
              <a:rPr lang="en-GB" sz="2400" dirty="0" smtClean="0"/>
              <a:t>, </a:t>
            </a:r>
            <a:r>
              <a:rPr lang="en-GB" sz="2400" dirty="0" err="1" smtClean="0"/>
              <a:t>mkdir</a:t>
            </a:r>
            <a:r>
              <a:rPr lang="en-GB" sz="2400" dirty="0" smtClean="0"/>
              <a:t>, </a:t>
            </a:r>
            <a:r>
              <a:rPr lang="en-GB" sz="2400" dirty="0" err="1" smtClean="0"/>
              <a:t>wget</a:t>
            </a: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cat, head, tail, less, more, echo, &gt; , |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/>
              <a:t>passwd</a:t>
            </a:r>
            <a:r>
              <a:rPr lang="en-GB" sz="2400" dirty="0" smtClean="0"/>
              <a:t>, </a:t>
            </a:r>
            <a:r>
              <a:rPr lang="en-GB" sz="2400" dirty="0" err="1" smtClean="0"/>
              <a:t>su</a:t>
            </a:r>
            <a:r>
              <a:rPr lang="en-GB" sz="2400" dirty="0" smtClean="0"/>
              <a:t> , date, man, </a:t>
            </a:r>
            <a:r>
              <a:rPr lang="en-GB" sz="2400" dirty="0" err="1" smtClean="0"/>
              <a:t>chmod</a:t>
            </a:r>
            <a:r>
              <a:rPr lang="en-GB" sz="24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find, diff, sort, cut, </a:t>
            </a:r>
            <a:r>
              <a:rPr lang="en-GB" sz="2400" dirty="0" err="1" smtClean="0"/>
              <a:t>uniq</a:t>
            </a:r>
            <a:r>
              <a:rPr lang="en-GB" sz="2400" dirty="0" smtClean="0"/>
              <a:t>, </a:t>
            </a:r>
            <a:r>
              <a:rPr lang="en-GB" sz="2400" dirty="0" err="1" smtClean="0"/>
              <a:t>grep</a:t>
            </a: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/>
              <a:t>gzip</a:t>
            </a:r>
            <a:r>
              <a:rPr lang="en-GB" sz="2400" dirty="0" smtClean="0"/>
              <a:t>, unzip, bzip2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400" b="1" dirty="0" err="1" smtClean="0"/>
              <a:t>Awk</a:t>
            </a:r>
            <a:r>
              <a:rPr lang="en-GB" sz="2400" b="1" dirty="0" smtClean="0"/>
              <a:t>, </a:t>
            </a:r>
            <a:r>
              <a:rPr lang="en-GB" sz="2400" b="1" dirty="0" err="1" smtClean="0"/>
              <a:t>sed</a:t>
            </a:r>
            <a:r>
              <a:rPr lang="en-GB" sz="2400" b="1" dirty="0" smtClean="0"/>
              <a:t>, join and paste</a:t>
            </a:r>
            <a:endParaRPr lang="en-GB" sz="2400" b="1" dirty="0"/>
          </a:p>
        </p:txBody>
      </p:sp>
      <p:sp>
        <p:nvSpPr>
          <p:cNvPr id="6" name="Right Brace 5"/>
          <p:cNvSpPr/>
          <p:nvPr/>
        </p:nvSpPr>
        <p:spPr>
          <a:xfrm>
            <a:off x="6331974" y="1190098"/>
            <a:ext cx="1868130" cy="44241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75294" y="3059667"/>
            <a:ext cx="33311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Expected to know these commands</a:t>
            </a:r>
            <a:endParaRPr lang="en-GB" sz="3200" dirty="0"/>
          </a:p>
        </p:txBody>
      </p:sp>
      <p:sp>
        <p:nvSpPr>
          <p:cNvPr id="8" name="Rectangle 7"/>
          <p:cNvSpPr/>
          <p:nvPr/>
        </p:nvSpPr>
        <p:spPr>
          <a:xfrm>
            <a:off x="8348870" y="5919534"/>
            <a:ext cx="39512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Now – </a:t>
            </a:r>
            <a:r>
              <a:rPr lang="en-GB" sz="2800" b="1" dirty="0" smtClean="0"/>
              <a:t>Self Practical Exercise (Refresher)</a:t>
            </a:r>
            <a:endParaRPr lang="en-GB" sz="2800" b="1" dirty="0"/>
          </a:p>
        </p:txBody>
      </p:sp>
      <p:sp>
        <p:nvSpPr>
          <p:cNvPr id="9" name="Right Brace 8"/>
          <p:cNvSpPr/>
          <p:nvPr/>
        </p:nvSpPr>
        <p:spPr>
          <a:xfrm>
            <a:off x="6331974" y="5703103"/>
            <a:ext cx="1868130" cy="10176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file -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07568" y="1600200"/>
          <a:ext cx="6984776" cy="4925142"/>
        </p:xfrm>
        <a:graphic>
          <a:graphicData uri="http://schemas.openxmlformats.org/drawingml/2006/table">
            <a:tbl>
              <a:tblPr/>
              <a:tblGrid>
                <a:gridCol w="174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238">
                <a:tc gridSpan="4"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</a:rPr>
                        <a:t>Example of a MAP file of the standard PLINK format:</a:t>
                      </a:r>
                    </a:p>
                  </a:txBody>
                  <a:tcPr marL="42617" marR="42617" marT="21309" marB="2130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21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rs11511647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26765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X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rs3883674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32380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X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rs12218882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48172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9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rs10904045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48426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9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rs10751931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49949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8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rs11252127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52087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10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rs12775203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52277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8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rs12255619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52481</a:t>
                      </a:r>
                    </a:p>
                  </a:txBody>
                  <a:tcPr marL="42617" marR="42617" marT="21309" marB="21309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6204" y="123212"/>
            <a:ext cx="1186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AWK is a “must” - HIGHLY helpful </a:t>
            </a:r>
            <a:r>
              <a:rPr lang="en-GB" sz="3600" b="1" dirty="0" smtClean="0"/>
              <a:t>to manipulate GWAS data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7093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b="1" dirty="0" smtClean="0"/>
              <a:t>Outline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103621"/>
            <a:ext cx="9720073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4800" dirty="0" smtClean="0"/>
              <a:t>Overview of GWAS</a:t>
            </a:r>
          </a:p>
          <a:p>
            <a:pPr marL="0" indent="0">
              <a:buNone/>
            </a:pPr>
            <a:endParaRPr lang="en-GB" sz="4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GB" sz="4800" dirty="0" smtClean="0"/>
              <a:t>Hardware computational requirement</a:t>
            </a:r>
          </a:p>
          <a:p>
            <a:pPr marL="0" indent="0">
              <a:buNone/>
            </a:pPr>
            <a:r>
              <a:rPr lang="en-GB" sz="48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4800" dirty="0" smtClean="0"/>
              <a:t>Tools &amp; Resources </a:t>
            </a:r>
          </a:p>
        </p:txBody>
      </p:sp>
    </p:spTree>
    <p:extLst>
      <p:ext uri="{BB962C8B-B14F-4D97-AF65-F5344CB8AC3E}">
        <p14:creationId xmlns:p14="http://schemas.microsoft.com/office/powerpoint/2010/main" val="7289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r>
              <a:rPr lang="en-GB" dirty="0" smtClean="0"/>
              <a:t>PED file - Example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14129"/>
              </p:ext>
            </p:extLst>
          </p:nvPr>
        </p:nvGraphicFramePr>
        <p:xfrm>
          <a:off x="1991548" y="1124747"/>
          <a:ext cx="8752656" cy="5616621"/>
        </p:xfrm>
        <a:graphic>
          <a:graphicData uri="http://schemas.openxmlformats.org/drawingml/2006/table">
            <a:tbl>
              <a:tblPr/>
              <a:tblGrid>
                <a:gridCol w="5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6">
                  <a:extLst>
                    <a:ext uri="{9D8B030D-6E8A-4147-A177-3AD203B41FA5}">
                      <a16:colId xmlns:a16="http://schemas.microsoft.com/office/drawing/2014/main" val="2636193969"/>
                    </a:ext>
                  </a:extLst>
                </a:gridCol>
                <a:gridCol w="29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8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96911">
                <a:tc gridSpan="22">
                  <a:txBody>
                    <a:bodyPr/>
                    <a:lstStyle/>
                    <a:p>
                      <a:pPr algn="l"/>
                      <a:r>
                        <a:rPr lang="en-GB" sz="400" b="1">
                          <a:solidFill>
                            <a:srgbClr val="FFFFFF"/>
                          </a:solidFill>
                          <a:effectLst/>
                        </a:rPr>
                        <a:t>Example of a PED file of the standard PLINK format:</a:t>
                      </a:r>
                    </a:p>
                  </a:txBody>
                  <a:tcPr marL="16977" marR="16977" marT="8488" marB="848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FAM1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NA06985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FAM1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NA06991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NA06993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NA06994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NA07000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NA07019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NA07022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NA07029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FAM2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NA07056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9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FAM2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NA07345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T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G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C</a:t>
                      </a:r>
                    </a:p>
                  </a:txBody>
                  <a:tcPr marL="16977" marR="16977" marT="8488" marB="848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9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54" y="247286"/>
            <a:ext cx="9720072" cy="1499616"/>
          </a:xfrm>
        </p:spPr>
        <p:txBody>
          <a:bodyPr/>
          <a:lstStyle/>
          <a:p>
            <a:r>
              <a:rPr lang="en-GB" b="1" dirty="0" smtClean="0"/>
              <a:t>Refresher on Basic AWK commands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8" y="1736963"/>
            <a:ext cx="11350488" cy="49520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CLICK ON THE LINK BELOW AND RUN THROUGH </a:t>
            </a:r>
          </a:p>
          <a:p>
            <a:endParaRPr lang="en-GB" dirty="0" smtClean="0"/>
          </a:p>
          <a:p>
            <a:r>
              <a:rPr lang="en-GB" sz="3600" b="1" dirty="0" smtClean="0"/>
              <a:t>Launch an Interactive Terminal, then practice</a:t>
            </a:r>
            <a:endParaRPr lang="en-GB" sz="3600" b="1" dirty="0"/>
          </a:p>
          <a:p>
            <a:endParaRPr lang="en-GB" dirty="0" smtClean="0"/>
          </a:p>
          <a:p>
            <a:r>
              <a:rPr lang="en-GB" b="1" dirty="0"/>
              <a:t>AWK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www.digitalocean.com/community/tutorials/how-to-use-the-awk-language-to-manipulate-text-in-linux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SED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www.digitalocean.com/community/tutorials/the-basics-of-using-the-sed-stream-editor-to-manipulate-text-in-linux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48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4629B-6668-2144-A3B3-90C3F667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" y="4974648"/>
            <a:ext cx="7988710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321" y="218196"/>
            <a:ext cx="5924811" cy="1030752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Overview of GWAS  </a:t>
            </a:r>
            <a:endParaRPr lang="en-GB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24" y="1354614"/>
            <a:ext cx="6218902" cy="546333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3863331"/>
            <a:ext cx="6751529" cy="4510295"/>
          </a:xfrm>
        </p:spPr>
        <p:txBody>
          <a:bodyPr>
            <a:normAutofit/>
          </a:bodyPr>
          <a:lstStyle/>
          <a:p>
            <a:endParaRPr lang="en-GB" b="1" dirty="0" smtClean="0"/>
          </a:p>
          <a:p>
            <a:r>
              <a:rPr lang="en-GB" b="1" dirty="0" smtClean="0"/>
              <a:t>Phenotype</a:t>
            </a:r>
          </a:p>
          <a:p>
            <a:pPr lvl="1"/>
            <a:r>
              <a:rPr lang="en-GB" sz="2400" dirty="0" smtClean="0"/>
              <a:t>Disease	(Diabetes, covid-19, </a:t>
            </a:r>
            <a:r>
              <a:rPr lang="en-GB" sz="2400" dirty="0" err="1" smtClean="0"/>
              <a:t>etc</a:t>
            </a:r>
            <a:r>
              <a:rPr lang="en-GB" sz="2400" dirty="0" smtClean="0"/>
              <a:t> )</a:t>
            </a:r>
          </a:p>
          <a:p>
            <a:pPr lvl="1"/>
            <a:r>
              <a:rPr lang="en-GB" sz="2400" dirty="0" smtClean="0"/>
              <a:t>Trait		(Height, Weight, BMI,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Lifestyle	(Smoking, Alcohol, Diet, </a:t>
            </a:r>
            <a:r>
              <a:rPr lang="en-GB" sz="2400" dirty="0" err="1" smtClean="0"/>
              <a:t>etc</a:t>
            </a:r>
            <a:r>
              <a:rPr lang="en-GB" sz="2400" dirty="0" smtClean="0"/>
              <a:t>)	</a:t>
            </a:r>
          </a:p>
          <a:p>
            <a:pPr lvl="1"/>
            <a:r>
              <a:rPr lang="en-GB" sz="2400" dirty="0"/>
              <a:t> </a:t>
            </a:r>
            <a:r>
              <a:rPr lang="en-GB" sz="2400" dirty="0" smtClean="0"/>
              <a:t>others	(Annual Salary, intelligence, </a:t>
            </a:r>
            <a:r>
              <a:rPr lang="en-GB" sz="2400" dirty="0" err="1" smtClean="0"/>
              <a:t>etc</a:t>
            </a:r>
            <a:r>
              <a:rPr lang="en-GB" sz="2400" dirty="0" smtClean="0"/>
              <a:t> )</a:t>
            </a:r>
            <a:r>
              <a:rPr lang="en-GB" dirty="0" smtClean="0"/>
              <a:t>		</a:t>
            </a:r>
          </a:p>
        </p:txBody>
      </p:sp>
      <p:sp>
        <p:nvSpPr>
          <p:cNvPr id="6" name="Curved Right Arrow 5"/>
          <p:cNvSpPr/>
          <p:nvPr/>
        </p:nvSpPr>
        <p:spPr>
          <a:xfrm rot="5400000">
            <a:off x="1399495" y="544194"/>
            <a:ext cx="1748471" cy="38460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75348"/>
            <a:ext cx="2079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Phenotype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06664" y="3255284"/>
            <a:ext cx="264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Gene</a:t>
            </a:r>
          </a:p>
          <a:p>
            <a:r>
              <a:rPr lang="en-GB" sz="1600" b="1" dirty="0" smtClean="0"/>
              <a:t>(genetic variation in million)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093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228" y="-13262"/>
            <a:ext cx="9720072" cy="1499616"/>
          </a:xfrm>
        </p:spPr>
        <p:txBody>
          <a:bodyPr/>
          <a:lstStyle/>
          <a:p>
            <a:r>
              <a:rPr lang="en-GB" sz="5400" dirty="0"/>
              <a:t>Hardware </a:t>
            </a:r>
            <a:r>
              <a:rPr lang="en-GB" sz="5400" dirty="0" smtClean="0"/>
              <a:t>requirements</a:t>
            </a:r>
            <a:endParaRPr lang="en-GB" dirty="0"/>
          </a:p>
        </p:txBody>
      </p:sp>
      <p:pic>
        <p:nvPicPr>
          <p:cNvPr id="1026" name="Picture 2" descr="Webinar | Low-Pass WGS: Revolutionizing Genome-Wide Association Stud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53" y="3297645"/>
            <a:ext cx="5351621" cy="33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es No Images – Browse 61,326 Stock Photos, Vectors, and Video | Adobe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562" y="2890734"/>
            <a:ext cx="4200847" cy="252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9003" y="2652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60363" y="1403714"/>
            <a:ext cx="5983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Given:</a:t>
            </a:r>
          </a:p>
          <a:p>
            <a:r>
              <a:rPr lang="en-GB" sz="2400" dirty="0" smtClean="0"/>
              <a:t>Data:  10K samples from Asian individuals, 		     2Million chip array (2M SNPs)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Computer</a:t>
            </a:r>
            <a:r>
              <a:rPr lang="en-GB" sz="2400" dirty="0" smtClean="0"/>
              <a:t>: </a:t>
            </a:r>
            <a:r>
              <a:rPr lang="en-GB" sz="2400" dirty="0"/>
              <a:t>8GB </a:t>
            </a:r>
            <a:r>
              <a:rPr lang="en-GB" sz="2400" dirty="0" smtClean="0"/>
              <a:t>RAM, 250 GB, quad-core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73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8" y="309644"/>
            <a:ext cx="9720072" cy="1499616"/>
          </a:xfrm>
        </p:spPr>
        <p:txBody>
          <a:bodyPr/>
          <a:lstStyle/>
          <a:p>
            <a:r>
              <a:rPr lang="en-GB" sz="4800" dirty="0"/>
              <a:t>Hardware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23" y="1615858"/>
            <a:ext cx="5153677" cy="4584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GWAS </a:t>
            </a:r>
            <a:r>
              <a:rPr lang="en-GB" sz="3200" dirty="0" smtClean="0"/>
              <a:t>requires complex </a:t>
            </a:r>
            <a:r>
              <a:rPr lang="en-GB" sz="3200" dirty="0"/>
              <a:t>computing </a:t>
            </a:r>
            <a:r>
              <a:rPr lang="en-GB" sz="3200" dirty="0" smtClean="0"/>
              <a:t>requirements.</a:t>
            </a:r>
          </a:p>
          <a:p>
            <a:pPr marL="0" indent="0">
              <a:buNone/>
            </a:pPr>
            <a:r>
              <a:rPr lang="en-GB" sz="3200" dirty="0" smtClean="0"/>
              <a:t> </a:t>
            </a: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/>
              <a:t>Easier to move data from one cluster to another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/>
              <a:t>Access to share tools &amp; software</a:t>
            </a:r>
            <a:endParaRPr lang="en-GB" sz="3200" dirty="0"/>
          </a:p>
          <a:p>
            <a:endParaRPr lang="en-GB" dirty="0"/>
          </a:p>
        </p:txBody>
      </p:sp>
      <p:pic>
        <p:nvPicPr>
          <p:cNvPr id="2050" name="Picture 2" descr="Introduction to High Performance Computing for Supercomputing Wales:  Supercomputing Wales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0721"/>
            <a:ext cx="67627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69" y="212839"/>
            <a:ext cx="7017027" cy="625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08242" y="6502833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Nature Reviews Methods Primers (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Nat Rev Methods Primers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) ISSN 2662-8449 (online)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-apple-system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5083278"/>
            <a:ext cx="12192000" cy="589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8490" y="2733822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Collection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42552" y="2712922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Genotyping Array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87563" y="2722300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Genotype</a:t>
            </a:r>
          </a:p>
          <a:p>
            <a:r>
              <a:rPr lang="en-GB" dirty="0" smtClean="0"/>
              <a:t>Calling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32574" y="2733822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Quality Control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84161" y="2722300"/>
            <a:ext cx="186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Genotype Imputation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006668" y="2824948"/>
            <a:ext cx="186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Replication &amp; Meta-analysis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560175" y="2748804"/>
            <a:ext cx="140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In-</a:t>
            </a:r>
            <a:r>
              <a:rPr lang="en-GB" dirty="0" err="1" smtClean="0"/>
              <a:t>silico</a:t>
            </a:r>
            <a:r>
              <a:rPr lang="en-GB" dirty="0" smtClean="0"/>
              <a:t> Fine-mapping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962968" y="2754788"/>
            <a:ext cx="117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Polygenic Risk score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88514" y="2722299"/>
            <a:ext cx="180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Association Analysis (GWAS)</a:t>
            </a:r>
            <a:endParaRPr lang="en-GB" dirty="0"/>
          </a:p>
        </p:txBody>
      </p:sp>
      <p:sp>
        <p:nvSpPr>
          <p:cNvPr id="14" name="Up Arrow 13"/>
          <p:cNvSpPr/>
          <p:nvPr/>
        </p:nvSpPr>
        <p:spPr>
          <a:xfrm>
            <a:off x="301727" y="3359253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Up Arrow 14"/>
          <p:cNvSpPr/>
          <p:nvPr/>
        </p:nvSpPr>
        <p:spPr>
          <a:xfrm>
            <a:off x="1443804" y="3368631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2677445" y="3378009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3926598" y="3368631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/>
          <p:cNvSpPr/>
          <p:nvPr/>
        </p:nvSpPr>
        <p:spPr>
          <a:xfrm>
            <a:off x="10997851" y="3407103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Up Arrow 18"/>
          <p:cNvSpPr/>
          <p:nvPr/>
        </p:nvSpPr>
        <p:spPr>
          <a:xfrm>
            <a:off x="9669410" y="3368631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 Arrow 19"/>
          <p:cNvSpPr/>
          <p:nvPr/>
        </p:nvSpPr>
        <p:spPr>
          <a:xfrm>
            <a:off x="8117901" y="3375701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 Arrow 20"/>
          <p:cNvSpPr/>
          <p:nvPr/>
        </p:nvSpPr>
        <p:spPr>
          <a:xfrm>
            <a:off x="6730940" y="3375701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Up Arrow 21"/>
          <p:cNvSpPr/>
          <p:nvPr/>
        </p:nvSpPr>
        <p:spPr>
          <a:xfrm>
            <a:off x="5186189" y="3401119"/>
            <a:ext cx="226142" cy="18407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535009" y="0"/>
            <a:ext cx="56388" cy="524189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16784" y="819839"/>
            <a:ext cx="1696909" cy="1764000"/>
            <a:chOff x="380518" y="2187486"/>
            <a:chExt cx="1838086" cy="1764000"/>
          </a:xfrm>
        </p:grpSpPr>
        <p:sp>
          <p:nvSpPr>
            <p:cNvPr id="30" name="Rounded Rectangle 29"/>
            <p:cNvSpPr/>
            <p:nvPr/>
          </p:nvSpPr>
          <p:spPr>
            <a:xfrm>
              <a:off x="380518" y="2187486"/>
              <a:ext cx="1838086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432184" y="2239152"/>
              <a:ext cx="1734754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Tools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Genome Studio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err="1"/>
                <a:t>genCall</a:t>
              </a:r>
              <a:endParaRPr lang="en-US" sz="2000" kern="1200" dirty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err="1"/>
                <a:t>zCall</a:t>
              </a:r>
              <a:endParaRPr lang="en-US" sz="2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13662" y="836083"/>
            <a:ext cx="1738579" cy="1764000"/>
            <a:chOff x="3333194" y="2187486"/>
            <a:chExt cx="1838086" cy="1764000"/>
          </a:xfrm>
        </p:grpSpPr>
        <p:sp>
          <p:nvSpPr>
            <p:cNvPr id="33" name="Rounded Rectangle 32"/>
            <p:cNvSpPr/>
            <p:nvPr/>
          </p:nvSpPr>
          <p:spPr>
            <a:xfrm>
              <a:off x="3333194" y="2187486"/>
              <a:ext cx="1838086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3384860" y="2239152"/>
              <a:ext cx="1734754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Tools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 smtClean="0"/>
                <a:t>PLINK</a:t>
              </a:r>
              <a:endParaRPr lang="en-US" sz="2000" b="1" kern="1200" dirty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dirty="0"/>
                <a:t>RICOPILI</a:t>
              </a:r>
              <a:endParaRPr lang="en-US" kern="1200" dirty="0" smtClean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EigenSoft</a:t>
              </a:r>
              <a:endParaRPr lang="en-US" kern="1200" dirty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40302" y="858932"/>
            <a:ext cx="1838086" cy="1764000"/>
            <a:chOff x="6285870" y="2187486"/>
            <a:chExt cx="1838086" cy="1764000"/>
          </a:xfrm>
        </p:grpSpPr>
        <p:sp>
          <p:nvSpPr>
            <p:cNvPr id="36" name="Rounded Rectangle 35"/>
            <p:cNvSpPr/>
            <p:nvPr/>
          </p:nvSpPr>
          <p:spPr>
            <a:xfrm>
              <a:off x="6285870" y="2187486"/>
              <a:ext cx="1838086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 txBox="1"/>
            <p:nvPr/>
          </p:nvSpPr>
          <p:spPr>
            <a:xfrm>
              <a:off x="6337536" y="2239152"/>
              <a:ext cx="1734754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Tools</a:t>
              </a:r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2000" b="1" dirty="0"/>
                <a:t>Impute2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dirty="0" smtClean="0"/>
                <a:t>BEAGLE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dirty="0" smtClean="0"/>
                <a:t>MIS,  </a:t>
              </a:r>
              <a:r>
                <a:rPr lang="en-US" sz="2000" dirty="0" smtClean="0"/>
                <a:t>TIS, </a:t>
              </a:r>
              <a:r>
                <a:rPr lang="en-US" sz="2000" kern="1200" dirty="0" smtClean="0"/>
                <a:t>SIS*</a:t>
              </a:r>
              <a:endParaRPr lang="en-US" sz="20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467B61-DBC5-BC40-A46B-5C2409CD69AE}"/>
              </a:ext>
            </a:extLst>
          </p:cNvPr>
          <p:cNvGrpSpPr/>
          <p:nvPr/>
        </p:nvGrpSpPr>
        <p:grpSpPr>
          <a:xfrm>
            <a:off x="6251494" y="869826"/>
            <a:ext cx="2235755" cy="1764000"/>
            <a:chOff x="3333194" y="2187486"/>
            <a:chExt cx="1838086" cy="17640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C32FC18-08D5-1445-AAD4-FAC93371FDF0}"/>
                </a:ext>
              </a:extLst>
            </p:cNvPr>
            <p:cNvSpPr/>
            <p:nvPr/>
          </p:nvSpPr>
          <p:spPr>
            <a:xfrm>
              <a:off x="3333194" y="2187486"/>
              <a:ext cx="1838086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2B77032B-EC7E-004A-ABC3-01928804006F}"/>
                </a:ext>
              </a:extLst>
            </p:cNvPr>
            <p:cNvSpPr txBox="1"/>
            <p:nvPr/>
          </p:nvSpPr>
          <p:spPr>
            <a:xfrm>
              <a:off x="3384860" y="2239152"/>
              <a:ext cx="1593270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Tools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smtClean="0"/>
                <a:t>PLINK</a:t>
              </a:r>
              <a:endParaRPr lang="en-US" sz="2000" dirty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BOLT-LMM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/>
                <a:t>GEMMA</a:t>
              </a:r>
              <a:endParaRPr lang="en-US" sz="2000" kern="1200" dirty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dirty="0" smtClean="0"/>
                <a:t>REGENIE</a:t>
              </a:r>
              <a:endParaRPr lang="en-US" sz="2000" dirty="0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0" y="398962"/>
            <a:ext cx="12192000" cy="589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Unix (Bash, AWK, </a:t>
            </a:r>
            <a:r>
              <a:rPr lang="en-GB" sz="2400" b="1" dirty="0" err="1" smtClean="0">
                <a:solidFill>
                  <a:schemeClr val="tx1"/>
                </a:solidFill>
              </a:rPr>
              <a:t>Sed</a:t>
            </a:r>
            <a:r>
              <a:rPr lang="en-GB" sz="2400" b="1" dirty="0" smtClean="0">
                <a:solidFill>
                  <a:schemeClr val="tx1"/>
                </a:solidFill>
              </a:rPr>
              <a:t>, </a:t>
            </a:r>
            <a:r>
              <a:rPr lang="en-GB" sz="2400" b="1" dirty="0" err="1">
                <a:solidFill>
                  <a:schemeClr val="tx1"/>
                </a:solidFill>
              </a:rPr>
              <a:t>G</a:t>
            </a:r>
            <a:r>
              <a:rPr lang="en-GB" sz="2400" b="1" dirty="0" err="1" smtClean="0">
                <a:solidFill>
                  <a:schemeClr val="tx1"/>
                </a:solidFill>
              </a:rPr>
              <a:t>rep</a:t>
            </a:r>
            <a:r>
              <a:rPr lang="en-GB" sz="2400" b="1" dirty="0" smtClean="0">
                <a:solidFill>
                  <a:schemeClr val="tx1"/>
                </a:solidFill>
              </a:rPr>
              <a:t>, </a:t>
            </a:r>
            <a:r>
              <a:rPr lang="en-GB" sz="2400" b="1" dirty="0" err="1" smtClean="0">
                <a:solidFill>
                  <a:schemeClr val="tx1"/>
                </a:solidFill>
              </a:rPr>
              <a:t>etc</a:t>
            </a:r>
            <a:r>
              <a:rPr lang="en-GB" sz="2400" b="1" dirty="0" smtClean="0">
                <a:solidFill>
                  <a:schemeClr val="tx1"/>
                </a:solidFill>
              </a:rPr>
              <a:t>)</a:t>
            </a:r>
            <a:endParaRPr lang="en-GB" sz="24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467B61-DBC5-BC40-A46B-5C2409CD69AE}"/>
              </a:ext>
            </a:extLst>
          </p:cNvPr>
          <p:cNvGrpSpPr/>
          <p:nvPr/>
        </p:nvGrpSpPr>
        <p:grpSpPr>
          <a:xfrm>
            <a:off x="7859324" y="906975"/>
            <a:ext cx="1753836" cy="1764000"/>
            <a:chOff x="3333194" y="2187486"/>
            <a:chExt cx="1838086" cy="176400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C32FC18-08D5-1445-AAD4-FAC93371FDF0}"/>
                </a:ext>
              </a:extLst>
            </p:cNvPr>
            <p:cNvSpPr/>
            <p:nvPr/>
          </p:nvSpPr>
          <p:spPr>
            <a:xfrm>
              <a:off x="3333194" y="2187486"/>
              <a:ext cx="1838086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2B77032B-EC7E-004A-ABC3-01928804006F}"/>
                </a:ext>
              </a:extLst>
            </p:cNvPr>
            <p:cNvSpPr txBox="1"/>
            <p:nvPr/>
          </p:nvSpPr>
          <p:spPr>
            <a:xfrm>
              <a:off x="3384860" y="2239152"/>
              <a:ext cx="1734754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Tools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smtClean="0"/>
                <a:t>METAL</a:t>
              </a:r>
              <a:endParaRPr lang="en-US" sz="2000" dirty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err="1"/>
                <a:t>M</a:t>
              </a:r>
              <a:r>
                <a:rPr lang="en-US" sz="2000" kern="1200" dirty="0" err="1" smtClean="0"/>
                <a:t>etasoft</a:t>
              </a:r>
              <a:endParaRPr lang="en-US" sz="2000" kern="1200" dirty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dirty="0" smtClean="0"/>
                <a:t>GWAMA</a:t>
              </a:r>
              <a:endParaRPr lang="en-US" sz="2000" dirty="0" smtClean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smtClean="0"/>
                <a:t>MANTRA</a:t>
              </a:r>
              <a:endParaRPr lang="en-US" sz="20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467B61-DBC5-BC40-A46B-5C2409CD69AE}"/>
              </a:ext>
            </a:extLst>
          </p:cNvPr>
          <p:cNvGrpSpPr/>
          <p:nvPr/>
        </p:nvGrpSpPr>
        <p:grpSpPr>
          <a:xfrm>
            <a:off x="9307120" y="871505"/>
            <a:ext cx="2203226" cy="1764000"/>
            <a:chOff x="3225340" y="2167321"/>
            <a:chExt cx="2120630" cy="17640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32FC18-08D5-1445-AAD4-FAC93371FDF0}"/>
                </a:ext>
              </a:extLst>
            </p:cNvPr>
            <p:cNvSpPr/>
            <p:nvPr/>
          </p:nvSpPr>
          <p:spPr>
            <a:xfrm>
              <a:off x="3507884" y="2167321"/>
              <a:ext cx="1838086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2B77032B-EC7E-004A-ABC3-01928804006F}"/>
                </a:ext>
              </a:extLst>
            </p:cNvPr>
            <p:cNvSpPr txBox="1"/>
            <p:nvPr/>
          </p:nvSpPr>
          <p:spPr>
            <a:xfrm>
              <a:off x="3225340" y="2218987"/>
              <a:ext cx="1610869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Tools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smtClean="0"/>
                <a:t>FINEMAP</a:t>
              </a:r>
              <a:endParaRPr lang="en-US" sz="2000" dirty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dirty="0"/>
                <a:t>CAVIAR</a:t>
              </a:r>
              <a:endParaRPr lang="en-US" sz="2000" dirty="0" smtClean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smtClean="0"/>
                <a:t>BFMAP</a:t>
              </a:r>
              <a:endParaRPr lang="en-US" sz="2000" kern="1200" dirty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dirty="0" err="1"/>
                <a:t>SuSiE</a:t>
              </a:r>
              <a:endParaRPr lang="en-US" sz="20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467B61-DBC5-BC40-A46B-5C2409CD69AE}"/>
              </a:ext>
            </a:extLst>
          </p:cNvPr>
          <p:cNvGrpSpPr/>
          <p:nvPr/>
        </p:nvGrpSpPr>
        <p:grpSpPr>
          <a:xfrm>
            <a:off x="10865320" y="867293"/>
            <a:ext cx="1510058" cy="1778051"/>
            <a:chOff x="3255523" y="2173435"/>
            <a:chExt cx="2119744" cy="1778051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32FC18-08D5-1445-AAD4-FAC93371FDF0}"/>
                </a:ext>
              </a:extLst>
            </p:cNvPr>
            <p:cNvSpPr/>
            <p:nvPr/>
          </p:nvSpPr>
          <p:spPr>
            <a:xfrm>
              <a:off x="3333194" y="2187486"/>
              <a:ext cx="1838086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4">
              <a:extLst>
                <a:ext uri="{FF2B5EF4-FFF2-40B4-BE49-F238E27FC236}">
                  <a16:creationId xmlns:a16="http://schemas.microsoft.com/office/drawing/2014/main" id="{2B77032B-EC7E-004A-ABC3-01928804006F}"/>
                </a:ext>
              </a:extLst>
            </p:cNvPr>
            <p:cNvSpPr txBox="1"/>
            <p:nvPr/>
          </p:nvSpPr>
          <p:spPr>
            <a:xfrm>
              <a:off x="3255523" y="2173435"/>
              <a:ext cx="2119744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Tools</a:t>
              </a:r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000" b="1" dirty="0"/>
                <a:t>Plink</a:t>
              </a:r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err="1" smtClean="0"/>
                <a:t>PRSice</a:t>
              </a:r>
              <a:endParaRPr lang="en-US" sz="2000" dirty="0" smtClean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err="1" smtClean="0"/>
                <a:t>Ldpred</a:t>
              </a:r>
              <a:endParaRPr lang="en-US" sz="2000" dirty="0" smtClean="0"/>
            </a:p>
            <a:p>
              <a:pPr marL="457200" lvl="2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err="1" smtClean="0"/>
                <a:t>PRScs</a:t>
              </a:r>
              <a:endParaRPr lang="en-US" sz="2000" dirty="0"/>
            </a:p>
          </p:txBody>
        </p:sp>
      </p:grpSp>
      <p:pic>
        <p:nvPicPr>
          <p:cNvPr id="1026" name="Picture 2" descr="International Recruitment Agency | Approach People Recruit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" y="1055496"/>
            <a:ext cx="664726" cy="6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4" y="990336"/>
            <a:ext cx="791659" cy="791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84" y="5712824"/>
            <a:ext cx="463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*MIS</a:t>
            </a:r>
            <a:r>
              <a:rPr lang="en-GB" dirty="0" smtClean="0"/>
              <a:t>: Michigan </a:t>
            </a:r>
            <a:r>
              <a:rPr lang="en-GB" dirty="0"/>
              <a:t>Imputation Server </a:t>
            </a:r>
            <a:endParaRPr lang="en-GB" dirty="0" smtClean="0"/>
          </a:p>
          <a:p>
            <a:r>
              <a:rPr lang="en-GB" b="1" dirty="0" smtClean="0"/>
              <a:t>*TIS</a:t>
            </a:r>
            <a:r>
              <a:rPr lang="en-GB" dirty="0" smtClean="0"/>
              <a:t>: </a:t>
            </a:r>
            <a:r>
              <a:rPr lang="en-GB" dirty="0" err="1" smtClean="0"/>
              <a:t>TOPMed</a:t>
            </a:r>
            <a:r>
              <a:rPr lang="en-GB" dirty="0" smtClean="0"/>
              <a:t> </a:t>
            </a:r>
            <a:r>
              <a:rPr lang="en-GB" dirty="0"/>
              <a:t>Imputation </a:t>
            </a:r>
            <a:r>
              <a:rPr lang="en-GB" dirty="0" smtClean="0"/>
              <a:t>Server</a:t>
            </a:r>
          </a:p>
          <a:p>
            <a:r>
              <a:rPr lang="en-GB" b="1" dirty="0" smtClean="0"/>
              <a:t>*SIS</a:t>
            </a:r>
            <a:r>
              <a:rPr lang="en-GB" dirty="0" smtClean="0"/>
              <a:t>: Sanger Imputation Server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859324" y="5553391"/>
            <a:ext cx="363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Gene-set Analysis &amp; Enrichment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MAGMA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DEPICT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LDSC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921478" y="5565027"/>
            <a:ext cx="363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Variant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VEP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ANNOVAR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4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1985" y="-612552"/>
            <a:ext cx="12230062" cy="5367112"/>
            <a:chOff x="0" y="0"/>
            <a:chExt cx="12375378" cy="5673213"/>
          </a:xfrm>
        </p:grpSpPr>
        <p:sp>
          <p:nvSpPr>
            <p:cNvPr id="5" name="Right Arrow 4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Genotype</a:t>
              </a:r>
            </a:p>
            <a:p>
              <a:r>
                <a:rPr lang="en-GB" dirty="0" smtClean="0"/>
                <a:t>Calling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Quality Control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 Imputation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06668" y="2824948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Replication &amp; Meta-analysis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In-</a:t>
              </a:r>
              <a:r>
                <a:rPr lang="en-GB" dirty="0" err="1" smtClean="0">
                  <a:solidFill>
                    <a:schemeClr val="bg2"/>
                  </a:solidFill>
                </a:rPr>
                <a:t>silico</a:t>
              </a:r>
              <a:r>
                <a:rPr lang="en-GB" dirty="0" smtClean="0">
                  <a:solidFill>
                    <a:schemeClr val="bg2"/>
                  </a:solidFill>
                </a:rPr>
                <a:t> Fine-mapping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Polygenic Risk score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Association Analysis (GWAS)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5" name="Up Arrow 14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Up Arrow 22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/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/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/>
                  <a:t>genCall</a:t>
                </a:r>
                <a:endParaRPr lang="en-US" sz="2000" kern="1200" dirty="0"/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/>
                  <a:t>zCall</a:t>
                </a:r>
                <a:endParaRPr lang="en-US" sz="2000" kern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b="1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>
                    <a:solidFill>
                      <a:schemeClr val="bg2"/>
                    </a:solidFill>
                  </a:rPr>
                  <a:t>RICOPILI</a:t>
                </a:r>
                <a:endParaRPr lang="en-US" kern="12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>
                    <a:solidFill>
                      <a:schemeClr val="bg2"/>
                    </a:solidFill>
                  </a:rPr>
                  <a:t>EigenSoft</a:t>
                </a:r>
                <a:endParaRPr lang="en-US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bg2"/>
                    </a:solidFill>
                  </a:rPr>
                  <a:t>SIS*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710312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>
                    <a:solidFill>
                      <a:schemeClr val="bg2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bg2"/>
                    </a:solidFill>
                  </a:rPr>
                  <a:t>GEMMA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REGENIE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bg2"/>
                  </a:solidFill>
                </a:rPr>
                <a:t>Unix (Bash, AWK,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Sed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>
                  <a:solidFill>
                    <a:schemeClr val="bg2"/>
                  </a:solidFill>
                </a:rPr>
                <a:t>G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rep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etc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)</a:t>
              </a:r>
              <a:endParaRPr lang="en-GB" sz="2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7859324" y="906975"/>
              <a:ext cx="1753836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METAL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bg2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bg2"/>
                    </a:solidFill>
                  </a:rPr>
                  <a:t>etasoft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GWAMA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MANTRA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610869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FINEMAP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bg2"/>
                    </a:solidFill>
                  </a:rPr>
                  <a:t>CAVIAR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BFMAP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bg2"/>
                    </a:solidFill>
                  </a:rPr>
                  <a:t>SuSiE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PRSice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Ldpred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PRScs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4939609" y="4611720"/>
            <a:ext cx="73204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 graphical display of </a:t>
            </a:r>
            <a:r>
              <a:rPr lang="en-GB" sz="2200" dirty="0" smtClean="0"/>
              <a:t>genotypes </a:t>
            </a:r>
            <a:r>
              <a:rPr lang="en-GB" sz="2200" dirty="0"/>
              <a:t>with data points </a:t>
            </a:r>
            <a:r>
              <a:rPr lang="en-GB" sz="2200" dirty="0" err="1"/>
              <a:t>color</a:t>
            </a:r>
            <a:r>
              <a:rPr lang="en-GB" sz="2200" dirty="0"/>
              <a:t> coded for the call (red = AA, purple = AB, blue = BB). </a:t>
            </a:r>
            <a:endParaRPr lang="en-GB" sz="2200" dirty="0" smtClean="0"/>
          </a:p>
          <a:p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Genotypes </a:t>
            </a:r>
            <a:r>
              <a:rPr lang="en-GB" sz="2200" dirty="0"/>
              <a:t>are called for each sample (dot) by their signal </a:t>
            </a:r>
            <a:r>
              <a:rPr lang="en-GB" sz="2200" dirty="0" smtClean="0"/>
              <a:t>intensity </a:t>
            </a:r>
            <a:r>
              <a:rPr lang="en-GB" sz="2200" dirty="0"/>
              <a:t>and Allele </a:t>
            </a:r>
            <a:r>
              <a:rPr lang="en-GB" sz="2200" dirty="0" smtClean="0"/>
              <a:t>Frequency </a:t>
            </a:r>
            <a:r>
              <a:rPr lang="en-GB" sz="2200" dirty="0"/>
              <a:t>relative </a:t>
            </a:r>
            <a:r>
              <a:rPr lang="en-GB" sz="2200" dirty="0" smtClean="0"/>
              <a:t>to </a:t>
            </a:r>
            <a:r>
              <a:rPr lang="en-GB" sz="2200" dirty="0"/>
              <a:t>cluster positions (dark shading) for a given SNP marker.</a:t>
            </a:r>
            <a:endParaRPr lang="en-GB" sz="2200" dirty="0"/>
          </a:p>
        </p:txBody>
      </p:sp>
      <p:pic>
        <p:nvPicPr>
          <p:cNvPr id="51" name="Picture 2" descr="Genotyping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" y="3711675"/>
            <a:ext cx="4837924" cy="30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0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9160" y="-308646"/>
            <a:ext cx="12375378" cy="5673213"/>
            <a:chOff x="0" y="0"/>
            <a:chExt cx="12375378" cy="5673213"/>
          </a:xfrm>
        </p:grpSpPr>
        <p:sp>
          <p:nvSpPr>
            <p:cNvPr id="4" name="Right Arrow 3"/>
            <p:cNvSpPr/>
            <p:nvPr/>
          </p:nvSpPr>
          <p:spPr>
            <a:xfrm>
              <a:off x="0" y="5083278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90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Sample Collection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52" y="27129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Genotyping Array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7563" y="2722300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</a:t>
              </a:r>
            </a:p>
            <a:p>
              <a:r>
                <a:rPr lang="en-GB" dirty="0" smtClean="0">
                  <a:solidFill>
                    <a:schemeClr val="bg2"/>
                  </a:solidFill>
                </a:rPr>
                <a:t>Calling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574" y="2733822"/>
              <a:ext cx="1297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Quality Control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161" y="2722300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Genotype Imputation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6668" y="2824948"/>
              <a:ext cx="186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Replication &amp; Meta-analysis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0175" y="2748804"/>
              <a:ext cx="1402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In-</a:t>
              </a:r>
              <a:r>
                <a:rPr lang="en-GB" dirty="0" err="1" smtClean="0">
                  <a:solidFill>
                    <a:schemeClr val="bg2"/>
                  </a:solidFill>
                </a:rPr>
                <a:t>silico</a:t>
              </a:r>
              <a:r>
                <a:rPr lang="en-GB" dirty="0" smtClean="0">
                  <a:solidFill>
                    <a:schemeClr val="bg2"/>
                  </a:solidFill>
                </a:rPr>
                <a:t> Fine-mapping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2968" y="2754788"/>
              <a:ext cx="117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Polygenic Risk score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8514" y="2722299"/>
              <a:ext cx="180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Association Analysis (GWAS)</a:t>
              </a:r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1727" y="335925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443804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2677445" y="337800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926598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997851" y="3407103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9669410" y="336863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8117901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730940" y="3375701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5186189" y="3401119"/>
              <a:ext cx="226142" cy="18407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35009" y="0"/>
              <a:ext cx="56388" cy="524189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16784" y="819839"/>
              <a:ext cx="1696909" cy="1764000"/>
              <a:chOff x="380518" y="2187486"/>
              <a:chExt cx="1838086" cy="1764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80518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 txBox="1"/>
              <p:nvPr/>
            </p:nvSpPr>
            <p:spPr>
              <a:xfrm>
                <a:off x="432184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Genome Studio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genCall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err="1">
                    <a:solidFill>
                      <a:schemeClr val="bg2"/>
                    </a:solidFill>
                  </a:rPr>
                  <a:t>zCall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3662" y="836083"/>
              <a:ext cx="1738579" cy="1764000"/>
              <a:chOff x="3333194" y="2187486"/>
              <a:chExt cx="1838086" cy="1764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/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b="1" kern="1200" dirty="0" smtClean="0"/>
                  <a:t>PLINK</a:t>
                </a:r>
                <a:endParaRPr lang="en-US" sz="2000" b="1" kern="1200" dirty="0"/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/>
                  <a:t>RICOPILI</a:t>
                </a:r>
                <a:endParaRPr lang="en-US" kern="1200" dirty="0" smtClean="0"/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 err="1" smtClean="0"/>
                  <a:t>EigenSoft</a:t>
                </a:r>
                <a:endParaRPr lang="en-US" kern="1200" dirty="0"/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/>
                  <a:t>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40302" y="858932"/>
              <a:ext cx="1838086" cy="1764000"/>
              <a:chOff x="6285870" y="2187486"/>
              <a:chExt cx="1838086" cy="1764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285870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>
                <a:off x="6337536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Impute2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BEAGLE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MIS,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TIS, </a:t>
                </a:r>
                <a:r>
                  <a:rPr lang="en-US" sz="2000" kern="1200" dirty="0" smtClean="0">
                    <a:solidFill>
                      <a:schemeClr val="bg2"/>
                    </a:solidFill>
                  </a:rPr>
                  <a:t>SIS*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6251495" y="869826"/>
              <a:ext cx="2041682" cy="1764000"/>
              <a:chOff x="3333194" y="2187486"/>
              <a:chExt cx="1838086" cy="176400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76381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PLINK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>
                    <a:solidFill>
                      <a:schemeClr val="bg2"/>
                    </a:solidFill>
                  </a:rPr>
                  <a:t>BOLT-LMM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 smtClean="0">
                    <a:solidFill>
                      <a:schemeClr val="bg2"/>
                    </a:solidFill>
                  </a:rPr>
                  <a:t>GEMMA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REGENIE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0" y="398962"/>
              <a:ext cx="12192000" cy="58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bg2"/>
                  </a:solidFill>
                </a:rPr>
                <a:t>Unix (Bash, AWK,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Sed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>
                  <a:solidFill>
                    <a:schemeClr val="bg2"/>
                  </a:solidFill>
                </a:rPr>
                <a:t>G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rep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, </a:t>
              </a:r>
              <a:r>
                <a:rPr lang="en-GB" sz="2400" b="1" dirty="0" err="1" smtClean="0">
                  <a:solidFill>
                    <a:schemeClr val="bg2"/>
                  </a:solidFill>
                </a:rPr>
                <a:t>etc</a:t>
              </a:r>
              <a:r>
                <a:rPr lang="en-GB" sz="2400" b="1" dirty="0" smtClean="0">
                  <a:solidFill>
                    <a:schemeClr val="bg2"/>
                  </a:solidFill>
                </a:rPr>
                <a:t>)</a:t>
              </a:r>
              <a:endParaRPr lang="en-GB" sz="2400" b="1" dirty="0">
                <a:solidFill>
                  <a:schemeClr val="bg2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7859324" y="906975"/>
              <a:ext cx="1753836" cy="1764000"/>
              <a:chOff x="3333194" y="2187486"/>
              <a:chExt cx="1838086" cy="1764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384860" y="2239152"/>
                <a:ext cx="173475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METAL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>
                    <a:solidFill>
                      <a:schemeClr val="bg2"/>
                    </a:solidFill>
                  </a:rPr>
                  <a:t>M</a:t>
                </a:r>
                <a:r>
                  <a:rPr lang="en-US" sz="2000" kern="1200" dirty="0" err="1" smtClean="0">
                    <a:solidFill>
                      <a:schemeClr val="bg2"/>
                    </a:solidFill>
                  </a:rPr>
                  <a:t>etasoft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smtClean="0">
                    <a:solidFill>
                      <a:schemeClr val="bg2"/>
                    </a:solidFill>
                  </a:rPr>
                  <a:t>GWAMA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MANTRA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9307120" y="871505"/>
              <a:ext cx="2203226" cy="1764000"/>
              <a:chOff x="3225340" y="2167321"/>
              <a:chExt cx="2120630" cy="17640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507884" y="2167321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25340" y="2218987"/>
                <a:ext cx="1610869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FINEMAP</a:t>
                </a:r>
                <a:endParaRPr lang="en-US" sz="20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solidFill>
                      <a:schemeClr val="bg2"/>
                    </a:solidFill>
                  </a:rPr>
                  <a:t>CAVIAR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BFMAP</a:t>
                </a:r>
                <a:endParaRPr lang="en-US" sz="2000" kern="1200" dirty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 err="1">
                    <a:solidFill>
                      <a:schemeClr val="bg2"/>
                    </a:solidFill>
                  </a:rPr>
                  <a:t>SuSiE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467B61-DBC5-BC40-A46B-5C2409CD69AE}"/>
                </a:ext>
              </a:extLst>
            </p:cNvPr>
            <p:cNvGrpSpPr/>
            <p:nvPr/>
          </p:nvGrpSpPr>
          <p:grpSpPr>
            <a:xfrm>
              <a:off x="10865320" y="867293"/>
              <a:ext cx="1510058" cy="1778051"/>
              <a:chOff x="3255523" y="2173435"/>
              <a:chExt cx="2119744" cy="1778051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C32FC18-08D5-1445-AAD4-FAC93371FDF0}"/>
                  </a:ext>
                </a:extLst>
              </p:cNvPr>
              <p:cNvSpPr/>
              <p:nvPr/>
            </p:nvSpPr>
            <p:spPr>
              <a:xfrm>
                <a:off x="3333194" y="2187486"/>
                <a:ext cx="1838086" cy="1764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4">
                <a:extLst>
                  <a:ext uri="{FF2B5EF4-FFF2-40B4-BE49-F238E27FC236}">
                    <a16:creationId xmlns:a16="http://schemas.microsoft.com/office/drawing/2014/main" id="{2B77032B-EC7E-004A-ABC3-01928804006F}"/>
                  </a:ext>
                </a:extLst>
              </p:cNvPr>
              <p:cNvSpPr txBox="1"/>
              <p:nvPr/>
            </p:nvSpPr>
            <p:spPr>
              <a:xfrm>
                <a:off x="3255523" y="2173435"/>
                <a:ext cx="2119744" cy="16606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>
                    <a:solidFill>
                      <a:schemeClr val="bg2"/>
                    </a:solidFill>
                  </a:rPr>
                  <a:t>Tools</a:t>
                </a: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2000" b="1" dirty="0">
                    <a:solidFill>
                      <a:schemeClr val="bg2"/>
                    </a:solidFill>
                  </a:rPr>
                  <a:t>Plink</a:t>
                </a:r>
              </a:p>
              <a:p>
                <a:pPr marL="457200" lvl="2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PRSice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Ldpred</a:t>
                </a:r>
                <a:endParaRPr lang="en-US" sz="2000" dirty="0" smtClean="0">
                  <a:solidFill>
                    <a:schemeClr val="bg2"/>
                  </a:solidFill>
                </a:endParaRPr>
              </a:p>
              <a:p>
                <a:pPr marL="4572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dirty="0" err="1" smtClean="0">
                    <a:solidFill>
                      <a:schemeClr val="bg2"/>
                    </a:solidFill>
                  </a:rPr>
                  <a:t>PRScs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p:grp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02204"/>
              </p:ext>
            </p:extLst>
          </p:nvPr>
        </p:nvGraphicFramePr>
        <p:xfrm>
          <a:off x="1191580" y="5236426"/>
          <a:ext cx="10708604" cy="72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078">
                  <a:extLst>
                    <a:ext uri="{9D8B030D-6E8A-4147-A177-3AD203B41FA5}">
                      <a16:colId xmlns:a16="http://schemas.microsoft.com/office/drawing/2014/main" val="3393871319"/>
                    </a:ext>
                  </a:extLst>
                </a:gridCol>
                <a:gridCol w="7945526">
                  <a:extLst>
                    <a:ext uri="{9D8B030D-6E8A-4147-A177-3AD203B41FA5}">
                      <a16:colId xmlns:a16="http://schemas.microsoft.com/office/drawing/2014/main" val="3813080471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smtClean="0">
                          <a:effectLst/>
                        </a:rPr>
                        <a:t>Tuesday 14</a:t>
                      </a:r>
                      <a:r>
                        <a:rPr lang="en-GB" sz="2000" u="none" strike="noStrike" baseline="0" dirty="0" smtClean="0">
                          <a:effectLst/>
                        </a:rPr>
                        <a:t> June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Day </a:t>
                      </a:r>
                      <a:r>
                        <a:rPr lang="en-GB" sz="2000" u="none" strike="noStrike" dirty="0" smtClean="0">
                          <a:effectLst/>
                        </a:rPr>
                        <a:t>2</a:t>
                      </a:r>
                      <a:endParaRPr lang="en-GB" sz="2000" b="1" i="0" u="none" strike="noStrike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5246284"/>
                  </a:ext>
                </a:extLst>
              </a:tr>
              <a:tr h="364141">
                <a:tc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SNPs</a:t>
                      </a:r>
                      <a:r>
                        <a:rPr lang="en-GB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Sample Quality control        - Clara/</a:t>
                      </a:r>
                      <a:r>
                        <a:rPr lang="en-GB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Kosta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58837"/>
                  </a:ext>
                </a:extLst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3837346" y="6103336"/>
            <a:ext cx="6681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https://www.cog-genomics.org/plink/1.9/index</a:t>
            </a:r>
          </a:p>
          <a:p>
            <a:r>
              <a:rPr lang="en-GB" dirty="0"/>
              <a:t>https://www.cog-genomics.org/plink/2.0/index</a:t>
            </a:r>
          </a:p>
        </p:txBody>
      </p:sp>
    </p:spTree>
    <p:extLst>
      <p:ext uri="{BB962C8B-B14F-4D97-AF65-F5344CB8AC3E}">
        <p14:creationId xmlns:p14="http://schemas.microsoft.com/office/powerpoint/2010/main" val="2283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15604</TotalTime>
  <Words>1551</Words>
  <Application>Microsoft Office PowerPoint</Application>
  <PresentationFormat>Widescreen</PresentationFormat>
  <Paragraphs>764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IBM Plex Sans</vt:lpstr>
      <vt:lpstr>Tw Cen MT</vt:lpstr>
      <vt:lpstr>Tw Cen MT Condensed</vt:lpstr>
      <vt:lpstr>Wingdings</vt:lpstr>
      <vt:lpstr>Wingdings 3</vt:lpstr>
      <vt:lpstr>Integral</vt:lpstr>
      <vt:lpstr>computational resources and tools</vt:lpstr>
      <vt:lpstr>Outline</vt:lpstr>
      <vt:lpstr>Overview of GWAS  </vt:lpstr>
      <vt:lpstr>Hardware requirements</vt:lpstr>
      <vt:lpstr>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“LIFE-SAVING” UNIX COMMANDS</vt:lpstr>
      <vt:lpstr>MAP file - Example</vt:lpstr>
      <vt:lpstr>PED file - Example</vt:lpstr>
      <vt:lpstr>Refresher on Basic AWK commands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Plink</dc:title>
  <dc:creator>Microsoft Office User</dc:creator>
  <cp:lastModifiedBy>Segun Fatumo</cp:lastModifiedBy>
  <cp:revision>188</cp:revision>
  <cp:lastPrinted>2018-06-11T08:49:45Z</cp:lastPrinted>
  <dcterms:created xsi:type="dcterms:W3CDTF">2018-06-04T11:30:06Z</dcterms:created>
  <dcterms:modified xsi:type="dcterms:W3CDTF">2022-06-09T03:45:44Z</dcterms:modified>
</cp:coreProperties>
</file>