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2" r:id="rId5"/>
    <p:sldId id="259" r:id="rId6"/>
    <p:sldId id="258" r:id="rId7"/>
    <p:sldId id="260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79"/>
    <p:restoredTop sz="94712"/>
  </p:normalViewPr>
  <p:slideViewPr>
    <p:cSldViewPr snapToGrid="0" snapToObjects="1">
      <p:cViewPr varScale="1">
        <p:scale>
          <a:sx n="80" d="100"/>
          <a:sy n="80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0FAE8-3BA3-0840-9223-A1954F68BF7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A6FF0-C64E-A749-A2A0-E7F17EBB3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5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3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2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1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7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9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7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9B7F2-6F62-9141-885B-1AA824DF13D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Pathogen Genomics – working with pathogen genomes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Reid </a:t>
            </a:r>
          </a:p>
          <a:p>
            <a:r>
              <a:rPr lang="en-US" dirty="0" err="1"/>
              <a:t>Wellcome</a:t>
            </a:r>
            <a:r>
              <a:rPr lang="en-US" dirty="0"/>
              <a:t> Sanger Institute</a:t>
            </a:r>
          </a:p>
          <a:p>
            <a:r>
              <a:rPr lang="en-US" dirty="0"/>
              <a:t>LSHTM Pathogen </a:t>
            </a:r>
            <a:r>
              <a:rPr lang="en-US"/>
              <a:t>Genomics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9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 with the Virtual Machine</a:t>
            </a:r>
          </a:p>
          <a:p>
            <a:r>
              <a:rPr lang="en-US" dirty="0"/>
              <a:t>Use Artemis to get intimate with genomes (morning)</a:t>
            </a:r>
          </a:p>
          <a:p>
            <a:r>
              <a:rPr lang="en-US" dirty="0"/>
              <a:t>Map Illumina genome sequencing data to understand differences between closely related bacteria (afternoon)</a:t>
            </a:r>
          </a:p>
        </p:txBody>
      </p:sp>
    </p:spTree>
    <p:extLst>
      <p:ext uri="{BB962C8B-B14F-4D97-AF65-F5344CB8AC3E}">
        <p14:creationId xmlns:p14="http://schemas.microsoft.com/office/powerpoint/2010/main" val="68117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point of a genome sequence?</a:t>
            </a:r>
          </a:p>
          <a:p>
            <a:r>
              <a:rPr lang="en-US" dirty="0"/>
              <a:t>Genome sequencing technologies</a:t>
            </a:r>
          </a:p>
          <a:p>
            <a:r>
              <a:rPr lang="en-US" dirty="0"/>
              <a:t>Sequence data files</a:t>
            </a:r>
          </a:p>
          <a:p>
            <a:r>
              <a:rPr lang="en-US" dirty="0"/>
              <a:t>Viewing genomes</a:t>
            </a:r>
          </a:p>
        </p:txBody>
      </p:sp>
    </p:spTree>
    <p:extLst>
      <p:ext uri="{BB962C8B-B14F-4D97-AF65-F5344CB8AC3E}">
        <p14:creationId xmlns:p14="http://schemas.microsoft.com/office/powerpoint/2010/main" val="193392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genome sequencing?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Reference for molecular biology</a:t>
            </a:r>
          </a:p>
          <a:p>
            <a:pPr lvl="1"/>
            <a:r>
              <a:rPr lang="en-US" i="1" dirty="0" err="1"/>
              <a:t>Tropheryma</a:t>
            </a:r>
            <a:r>
              <a:rPr lang="en-US" i="1" dirty="0"/>
              <a:t> </a:t>
            </a:r>
            <a:r>
              <a:rPr lang="en-US" i="1" dirty="0" err="1"/>
              <a:t>whipplei</a:t>
            </a:r>
            <a:r>
              <a:rPr lang="en-US" dirty="0"/>
              <a:t> causes the potentially fatal Whipple’s disease. Could not easily be grown. Genome revealed it had lost genes involved in producing amino acids.</a:t>
            </a:r>
          </a:p>
          <a:p>
            <a:r>
              <a:rPr lang="en-US" dirty="0"/>
              <a:t>Identify all the genes that determine the function of the organism</a:t>
            </a:r>
          </a:p>
          <a:p>
            <a:pPr lvl="1"/>
            <a:r>
              <a:rPr lang="en-US" i="1" dirty="0"/>
              <a:t>Neisseria </a:t>
            </a:r>
            <a:r>
              <a:rPr lang="en-US" i="1" dirty="0" err="1"/>
              <a:t>meningitidis</a:t>
            </a:r>
            <a:r>
              <a:rPr lang="en-US" dirty="0"/>
              <a:t>, a major cause of meningitis. The first vaccine for a particular form of meningitis for identified by looking for candidates in its genome.</a:t>
            </a:r>
          </a:p>
          <a:p>
            <a:pPr lvl="1"/>
            <a:r>
              <a:rPr lang="en-US" i="1" dirty="0"/>
              <a:t>Rickettsia </a:t>
            </a:r>
            <a:r>
              <a:rPr lang="en-US" i="1" dirty="0" err="1"/>
              <a:t>prowazekii</a:t>
            </a:r>
            <a:r>
              <a:rPr lang="en-US" dirty="0"/>
              <a:t> is the cause of epidemic typhus, which killed millions in the early 20th century. It cannot reproduce outside of these cells. It was found to have just over 800 genes. </a:t>
            </a:r>
          </a:p>
          <a:p>
            <a:r>
              <a:rPr lang="en-US" dirty="0"/>
              <a:t>Examine evolution by comparative genomics</a:t>
            </a:r>
          </a:p>
          <a:p>
            <a:r>
              <a:rPr lang="en-US" dirty="0"/>
              <a:t>Track spread of pathogens</a:t>
            </a:r>
          </a:p>
          <a:p>
            <a:r>
              <a:rPr lang="en-US" dirty="0"/>
              <a:t>Identify antimicrobial/drug resistance genes and drug targets</a:t>
            </a:r>
          </a:p>
          <a:p>
            <a:pPr lvl="1"/>
            <a:r>
              <a:rPr lang="en-US" dirty="0" err="1"/>
              <a:t>Mtb</a:t>
            </a:r>
            <a:r>
              <a:rPr lang="en-US" dirty="0"/>
              <a:t> researchers made bacteria resistant to a new drug. Genome sequencing identified the gene involved in resistance.</a:t>
            </a:r>
          </a:p>
          <a:p>
            <a:r>
              <a:rPr lang="en-US" dirty="0"/>
              <a:t>Basis for other omics technologies – RNA-</a:t>
            </a:r>
            <a:r>
              <a:rPr lang="en-US" dirty="0" err="1"/>
              <a:t>seq</a:t>
            </a:r>
            <a:r>
              <a:rPr lang="en-US" dirty="0"/>
              <a:t>, </a:t>
            </a:r>
            <a:r>
              <a:rPr lang="en-US" dirty="0" err="1"/>
              <a:t>ChIP-seq</a:t>
            </a:r>
            <a:r>
              <a:rPr lang="en-US" dirty="0"/>
              <a:t>, </a:t>
            </a:r>
            <a:r>
              <a:rPr lang="en-US" dirty="0" err="1"/>
              <a:t>Methylome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1988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 genome sequencing? - Video of </a:t>
            </a:r>
            <a:r>
              <a:rPr lang="en-US" dirty="0" err="1"/>
              <a:t>Wellcome</a:t>
            </a:r>
            <a:r>
              <a:rPr lang="en-US" dirty="0"/>
              <a:t> Sanger Institute researchers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2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1" y="0"/>
            <a:ext cx="2895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ge result for pacbio RSI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26" y="4481512"/>
            <a:ext cx="2609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Sanger sequencing produces ~500bp reads</a:t>
            </a:r>
          </a:p>
          <a:p>
            <a:pPr lvl="1"/>
            <a:r>
              <a:rPr lang="en-US" dirty="0"/>
              <a:t>Pros: Highly accurate</a:t>
            </a:r>
          </a:p>
          <a:p>
            <a:pPr lvl="1"/>
            <a:r>
              <a:rPr lang="en-US" dirty="0"/>
              <a:t>Cons: Expensive, laborious</a:t>
            </a:r>
          </a:p>
          <a:p>
            <a:pPr lvl="1"/>
            <a:r>
              <a:rPr lang="en-US" dirty="0"/>
              <a:t>Uses: High quality reference genomes</a:t>
            </a:r>
          </a:p>
          <a:p>
            <a:r>
              <a:rPr lang="en-US" dirty="0"/>
              <a:t>Illumina’s sequencing-by-synthesis 75-250bp</a:t>
            </a:r>
          </a:p>
          <a:p>
            <a:pPr lvl="1"/>
            <a:r>
              <a:rPr lang="en-US" dirty="0"/>
              <a:t>Pros: cheap, lots of reads (e.g. 500 million per run)</a:t>
            </a:r>
          </a:p>
          <a:p>
            <a:pPr lvl="1"/>
            <a:r>
              <a:rPr lang="en-US" dirty="0"/>
              <a:t>Cons: short reads</a:t>
            </a:r>
          </a:p>
          <a:p>
            <a:pPr lvl="1"/>
            <a:r>
              <a:rPr lang="en-US" dirty="0"/>
              <a:t>Uses: Resequencing, draft genomes,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Pacific Biosciences Single-Molecule Real Time (SMRT) reads of 5000bp-40000bp</a:t>
            </a:r>
          </a:p>
          <a:p>
            <a:pPr lvl="1"/>
            <a:r>
              <a:rPr lang="en-US" dirty="0"/>
              <a:t>Pros: long reads</a:t>
            </a:r>
          </a:p>
          <a:p>
            <a:pPr lvl="1"/>
            <a:r>
              <a:rPr lang="en-US" dirty="0"/>
              <a:t>Cons: Fewer reads than Illumina - ~1 million, low accuracy</a:t>
            </a:r>
          </a:p>
          <a:p>
            <a:pPr lvl="1"/>
            <a:r>
              <a:rPr lang="en-US" dirty="0"/>
              <a:t>Uses: Reference genomes</a:t>
            </a:r>
          </a:p>
          <a:p>
            <a:pPr lvl="1"/>
            <a:endParaRPr lang="en-US" dirty="0"/>
          </a:p>
        </p:txBody>
      </p:sp>
      <p:pic>
        <p:nvPicPr>
          <p:cNvPr id="1028" name="Picture 4" descr="mage result for illumina his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1" y="2011362"/>
            <a:ext cx="2698199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69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sequencing technologies – </a:t>
            </a:r>
            <a:br>
              <a:rPr lang="en-US" dirty="0"/>
            </a:br>
            <a:r>
              <a:rPr lang="en-US" dirty="0"/>
              <a:t>Interview with Mike Quail</a:t>
            </a:r>
          </a:p>
        </p:txBody>
      </p:sp>
    </p:spTree>
    <p:extLst>
      <p:ext uri="{BB962C8B-B14F-4D97-AF65-F5344CB8AC3E}">
        <p14:creationId xmlns:p14="http://schemas.microsoft.com/office/powerpoint/2010/main" val="53408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data</a:t>
            </a:r>
          </a:p>
        </p:txBody>
      </p:sp>
      <p:pic>
        <p:nvPicPr>
          <p:cNvPr id="2050" name="Picture 2" descr="mage result for fasta 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9" y="1879600"/>
            <a:ext cx="3682026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ge result for emb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608" y="1980169"/>
            <a:ext cx="3609135" cy="270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89" y="1923019"/>
            <a:ext cx="3520398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100" y="1457324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59300" y="1506022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Fastq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7608" y="1570357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100" y="5096431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SAM/BAM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974750"/>
            <a:ext cx="5435600" cy="17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0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with these data?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" y="1690688"/>
            <a:ext cx="7795768" cy="4468210"/>
          </a:xfrm>
        </p:spPr>
      </p:pic>
      <p:cxnSp>
        <p:nvCxnSpPr>
          <p:cNvPr id="7" name="Straight Arrow Connector 6"/>
          <p:cNvCxnSpPr/>
          <p:nvPr/>
        </p:nvCxnSpPr>
        <p:spPr>
          <a:xfrm flipV="1">
            <a:off x="8089900" y="2006600"/>
            <a:ext cx="68580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02700" y="1821934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(find the genes)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559800" y="4902200"/>
            <a:ext cx="68580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71000" y="453286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Look for interesting differences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Build a tree</a:t>
            </a:r>
          </a:p>
        </p:txBody>
      </p:sp>
    </p:spTree>
    <p:extLst>
      <p:ext uri="{BB962C8B-B14F-4D97-AF65-F5344CB8AC3E}">
        <p14:creationId xmlns:p14="http://schemas.microsoft.com/office/powerpoint/2010/main" val="117686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bioinformatics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anyone here done any bioinformatics?</a:t>
            </a:r>
          </a:p>
          <a:p>
            <a:r>
              <a:rPr lang="en-US" dirty="0"/>
              <a:t>How are we going to do our bioinformatics?</a:t>
            </a:r>
          </a:p>
          <a:p>
            <a:pPr lvl="1"/>
            <a:r>
              <a:rPr lang="en-US" dirty="0"/>
              <a:t>Virtual machine with Linux</a:t>
            </a:r>
          </a:p>
          <a:p>
            <a:pPr lvl="1"/>
            <a:r>
              <a:rPr lang="en-US" dirty="0"/>
              <a:t>Artemis for viewing genomes</a:t>
            </a:r>
          </a:p>
          <a:p>
            <a:pPr lvl="1"/>
            <a:r>
              <a:rPr lang="en-US" dirty="0"/>
              <a:t>Various command line tools for mapping, assembling etc.</a:t>
            </a:r>
          </a:p>
          <a:p>
            <a:pPr lvl="1"/>
            <a:r>
              <a:rPr lang="en-US" dirty="0"/>
              <a:t>Web-based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9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10217</TotalTime>
  <Words>408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Pathogen Genomics – working with pathogen genomes</vt:lpstr>
      <vt:lpstr>Summary</vt:lpstr>
      <vt:lpstr>Why do genome sequencing?</vt:lpstr>
      <vt:lpstr>Why do genome sequencing? - Video of Wellcome Sanger Institute researchers </vt:lpstr>
      <vt:lpstr>Technology overview</vt:lpstr>
      <vt:lpstr>Genome sequencing technologies –  Interview with Mike Quail</vt:lpstr>
      <vt:lpstr>Sequence data</vt:lpstr>
      <vt:lpstr>What do we do with these data?</vt:lpstr>
      <vt:lpstr>Doing bioinformatics</vt:lpstr>
      <vt:lpstr>What will we do today?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Pathogen Genomics – working with pathogen genomes</dc:title>
  <dc:creator>Adam Reid</dc:creator>
  <cp:lastModifiedBy>Adam Reid</cp:lastModifiedBy>
  <cp:revision>21</cp:revision>
  <dcterms:created xsi:type="dcterms:W3CDTF">2018-04-10T13:21:19Z</dcterms:created>
  <dcterms:modified xsi:type="dcterms:W3CDTF">2020-04-20T12:45:26Z</dcterms:modified>
</cp:coreProperties>
</file>