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2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0" r:id="rId12"/>
    <p:sldId id="28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3038FD"/>
    <a:srgbClr val="EA3424"/>
    <a:srgbClr val="EB3222"/>
    <a:srgbClr val="2E00FD"/>
    <a:srgbClr val="1519FD"/>
    <a:srgbClr val="FA0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8"/>
  </p:normalViewPr>
  <p:slideViewPr>
    <p:cSldViewPr snapToGrid="0" snapToObjects="1">
      <p:cViewPr varScale="1">
        <p:scale>
          <a:sx n="91" d="100"/>
          <a:sy n="9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A3B5C-83AB-1145-8663-9F5133524BF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A6C13-5FBB-6645-90F6-1AB9BB2B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4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1821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690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6741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5547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810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7e154d54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7e154d54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47e154d54a_1_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5264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960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3686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150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0529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8531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8162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062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43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8854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021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072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462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10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AF8C-D5B0-3D4B-BF12-3F4ED2161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77469-480E-AE4A-8952-30F7CE226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D56C1-4C74-8A42-800B-1C4E28D9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DF0-17E9-0F42-80D3-1087769F577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625A1-7E0C-E84B-9408-5E7100EF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771D4-97E4-8049-9055-8C18A48F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6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112E-91E8-614F-81DD-A29E1BD4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C08EF-06FD-4144-88FD-CE416605B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21343-4AB0-A54C-9CF9-F2557373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DF0-17E9-0F42-80D3-1087769F577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B8996-86CE-DE48-82DE-CBE05221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311F1-881A-FA45-9C93-C684C8E2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5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9A585-35A9-9B4B-8CCA-2EE3FF637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D1D41-537B-B741-8E5A-64D3A17F6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F96E-B515-994A-AA70-DCD720FB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DF0-17E9-0F42-80D3-1087769F577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C15F1-3DBD-024E-8B02-3C083417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B8E76-91A1-9A44-91CE-47FCD302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2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F450-EF3D-2949-BE75-184F2C98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3B2E-1AB7-914D-989B-DD0450757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C2B7-43A5-1B47-886A-73B2FE84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DF0-17E9-0F42-80D3-1087769F577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FCA70-F13D-2144-AF08-D38154E9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D80D-891E-C545-AD52-4F330670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2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0B1E-B402-8743-9AD7-524DA93E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372E3-F3DF-D64B-9399-CC43043D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B3937-8E39-A044-A504-10CAE8D5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DF0-17E9-0F42-80D3-1087769F577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5B1B-DF55-794A-84BE-6F961E80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F8190-D383-AC45-AE9C-4C1BC107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2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53C7-2E4A-B140-8356-4CE1B178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032C8-9AE8-E848-BC6D-60E98506D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48545-C394-3A47-8759-C40971657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6E118-3A16-774E-8F76-21EF6ECF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DF0-17E9-0F42-80D3-1087769F577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EF723-D377-AC40-A12C-D77F0B15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D20F2-B23E-A747-934B-1CCEE19D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1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7E50-F58E-0E4C-9DF6-A3C8B516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375FF-2860-814D-8F7A-973B5E731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30193-2DDC-B742-959C-E44CAAA2C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E984E-D92B-0B4F-BE85-762BE9A21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2EA4C-2305-4B47-A055-8352107C6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1A876-AAD4-7141-8BCB-FB6048A9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DF0-17E9-0F42-80D3-1087769F577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1A7D9-CA5F-C947-A873-2053D485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B5225-40FF-B742-9157-0B0C8BB2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5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C033-39EB-5E44-B41D-7F3318EE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B9AB7-821E-244E-B929-2490B703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DF0-17E9-0F42-80D3-1087769F577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85C9B-314D-E74A-A377-9C0D693C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61F4B-09B9-E34E-AF0A-AE8DA890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4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D587C-C29F-684C-8A04-5A1CC3B5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DF0-17E9-0F42-80D3-1087769F577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132F0-81C1-A547-B5EB-8937558C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D3498-4C20-694D-B974-AC2A8FCB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F6C7-D4E0-994B-A95F-75F63AC6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F0BA-C2E0-A54F-A861-C1CE54278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A5B65-02CF-3640-97F6-6073C4581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770A0-83DD-A643-9B66-1D904449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DF0-17E9-0F42-80D3-1087769F577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BFCF4-B845-3246-BF87-E12C6B48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951CE-749E-0C49-9FC7-98963CF5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4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5F94-3E78-2D4A-A433-1E3BC3F4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DF1AA-F2B4-2249-83CA-19230CBF9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994C4-20F2-ED49-BF3F-1D5FE98B0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6D9F0-7C5A-7241-80AA-B07F10AC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DF0-17E9-0F42-80D3-1087769F577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3BF6-150C-9E41-98CE-F3D77277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E4B6D-C91E-E747-BF41-9C79E9A1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0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07FA3-482E-0B42-8ED3-E60B4D06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F47EA-F9A0-7040-82C4-A8C70D699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11FAE-2EE4-E047-8F11-BDD29921B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8BDF0-17E9-0F42-80D3-1087769F577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D4D8D-7B7F-2E46-BDBD-4D58C476D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1D35C-869A-D74C-8456-894507415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9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ftp://ftp.sanger.ac.uk/pub/resources/software/act/act.pdf" TargetMode="External"/><Relationship Id="rId4" Type="http://schemas.openxmlformats.org/officeDocument/2006/relationships/hyperlink" Target="http://www.sanger.ac.uk/science/tools/artemis-comparison-tool-ac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83A3CA-DD70-F343-961B-C17205511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052"/>
            <a:ext cx="9144000" cy="2387600"/>
          </a:xfrm>
        </p:spPr>
        <p:txBody>
          <a:bodyPr/>
          <a:lstStyle/>
          <a:p>
            <a:r>
              <a:rPr lang="en-US" dirty="0"/>
              <a:t>Pathogen Genomics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802284-0B0A-1446-9925-043C37AA9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4924"/>
            <a:ext cx="9144000" cy="1655762"/>
          </a:xfrm>
        </p:spPr>
        <p:txBody>
          <a:bodyPr/>
          <a:lstStyle/>
          <a:p>
            <a:r>
              <a:rPr lang="en-US" sz="4400" b="1" dirty="0"/>
              <a:t>Module 3: Comparative Genomics</a:t>
            </a:r>
          </a:p>
          <a:p>
            <a:endParaRPr lang="en-US" dirty="0"/>
          </a:p>
          <a:p>
            <a:r>
              <a:rPr lang="en-US" sz="4000" dirty="0"/>
              <a:t>Stephen Doyle</a:t>
            </a:r>
          </a:p>
          <a:p>
            <a:r>
              <a:rPr lang="en-US" sz="3200" dirty="0"/>
              <a:t>LSHTM</a:t>
            </a:r>
          </a:p>
          <a:p>
            <a:r>
              <a:rPr lang="en-US" sz="3200" dirty="0"/>
              <a:t>26</a:t>
            </a:r>
            <a:r>
              <a:rPr lang="en-US" sz="3200" baseline="30000" dirty="0"/>
              <a:t>th</a:t>
            </a:r>
            <a:r>
              <a:rPr lang="en-US" sz="3200" dirty="0"/>
              <a:t> April 2019</a:t>
            </a:r>
          </a:p>
        </p:txBody>
      </p:sp>
    </p:spTree>
    <p:extLst>
      <p:ext uri="{BB962C8B-B14F-4D97-AF65-F5344CB8AC3E}">
        <p14:creationId xmlns:p14="http://schemas.microsoft.com/office/powerpoint/2010/main" val="1006565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2" descr="art_fasta_w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8437" y="1196976"/>
            <a:ext cx="4432300" cy="3000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2"/>
          <p:cNvCxnSpPr/>
          <p:nvPr/>
        </p:nvCxnSpPr>
        <p:spPr>
          <a:xfrm>
            <a:off x="1816101" y="4556125"/>
            <a:ext cx="85042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3" name="Google Shape;173;p22"/>
          <p:cNvCxnSpPr/>
          <p:nvPr/>
        </p:nvCxnSpPr>
        <p:spPr>
          <a:xfrm>
            <a:off x="1816101" y="6472237"/>
            <a:ext cx="85042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4" name="Google Shape;174;p22"/>
          <p:cNvCxnSpPr/>
          <p:nvPr/>
        </p:nvCxnSpPr>
        <p:spPr>
          <a:xfrm>
            <a:off x="3122612" y="4570412"/>
            <a:ext cx="5486400" cy="0"/>
          </a:xfrm>
          <a:prstGeom prst="straightConnector1">
            <a:avLst/>
          </a:prstGeom>
          <a:noFill/>
          <a:ln w="196850" cap="flat" cmpd="sng">
            <a:solidFill>
              <a:srgbClr val="00CCF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5" name="Google Shape;175;p22"/>
          <p:cNvSpPr txBox="1"/>
          <p:nvPr/>
        </p:nvSpPr>
        <p:spPr>
          <a:xfrm>
            <a:off x="4084637" y="4675187"/>
            <a:ext cx="4506912" cy="1763712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 sharing similarity</a:t>
            </a:r>
            <a:endParaRPr/>
          </a:p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(BLASTP)</a:t>
            </a:r>
            <a:endParaRPr/>
          </a:p>
        </p:txBody>
      </p:sp>
      <p:cxnSp>
        <p:nvCxnSpPr>
          <p:cNvPr id="176" name="Google Shape;176;p22"/>
          <p:cNvCxnSpPr/>
          <p:nvPr/>
        </p:nvCxnSpPr>
        <p:spPr>
          <a:xfrm>
            <a:off x="4083050" y="6472237"/>
            <a:ext cx="4519612" cy="0"/>
          </a:xfrm>
          <a:prstGeom prst="straightConnector1">
            <a:avLst/>
          </a:prstGeom>
          <a:noFill/>
          <a:ln w="196850" cap="flat" cmpd="sng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7" name="Google Shape;177;p22"/>
          <p:cNvSpPr txBox="1"/>
          <p:nvPr/>
        </p:nvSpPr>
        <p:spPr>
          <a:xfrm>
            <a:off x="3046413" y="4441826"/>
            <a:ext cx="8778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MQALL…</a:t>
            </a:r>
            <a:endParaRPr dirty="0"/>
          </a:p>
        </p:txBody>
      </p:sp>
      <p:sp>
        <p:nvSpPr>
          <p:cNvPr id="178" name="Google Shape;178;p22"/>
          <p:cNvSpPr txBox="1"/>
          <p:nvPr/>
        </p:nvSpPr>
        <p:spPr>
          <a:xfrm>
            <a:off x="4048126" y="6354763"/>
            <a:ext cx="8016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MAVV…</a:t>
            </a:r>
            <a:endParaRPr dirty="0"/>
          </a:p>
        </p:txBody>
      </p:sp>
      <p:sp>
        <p:nvSpPr>
          <p:cNvPr id="179" name="Google Shape;179;p22"/>
          <p:cNvSpPr txBox="1"/>
          <p:nvPr/>
        </p:nvSpPr>
        <p:spPr>
          <a:xfrm>
            <a:off x="8042275" y="4441826"/>
            <a:ext cx="633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…RHP</a:t>
            </a:r>
            <a:endParaRPr dirty="0"/>
          </a:p>
        </p:txBody>
      </p:sp>
      <p:sp>
        <p:nvSpPr>
          <p:cNvPr id="180" name="Google Shape;180;p22"/>
          <p:cNvSpPr txBox="1"/>
          <p:nvPr/>
        </p:nvSpPr>
        <p:spPr>
          <a:xfrm>
            <a:off x="8042275" y="6354763"/>
            <a:ext cx="633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…RHP</a:t>
            </a:r>
            <a:endParaRPr dirty="0"/>
          </a:p>
        </p:txBody>
      </p:sp>
      <p:sp>
        <p:nvSpPr>
          <p:cNvPr id="181" name="Google Shape;181;p22"/>
          <p:cNvSpPr txBox="1"/>
          <p:nvPr/>
        </p:nvSpPr>
        <p:spPr>
          <a:xfrm>
            <a:off x="1711325" y="1725612"/>
            <a:ext cx="1739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10;p15">
            <a:extLst>
              <a:ext uri="{FF2B5EF4-FFF2-40B4-BE49-F238E27FC236}">
                <a16:creationId xmlns:a16="http://schemas.microsoft.com/office/drawing/2014/main" id="{A6030893-6A57-6047-9B19-CB98756F0A40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sequence similarity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72734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D87C8E6C-E5CF-6448-A62E-0A806D9C1AF2}"/>
              </a:ext>
            </a:extLst>
          </p:cNvPr>
          <p:cNvGrpSpPr/>
          <p:nvPr/>
        </p:nvGrpSpPr>
        <p:grpSpPr>
          <a:xfrm>
            <a:off x="459047" y="1905876"/>
            <a:ext cx="8672512" cy="2538419"/>
            <a:chOff x="459047" y="1905876"/>
            <a:chExt cx="8672512" cy="2538419"/>
          </a:xfrm>
        </p:grpSpPr>
        <p:sp>
          <p:nvSpPr>
            <p:cNvPr id="6" name="Google Shape;188;p23">
              <a:extLst>
                <a:ext uri="{FF2B5EF4-FFF2-40B4-BE49-F238E27FC236}">
                  <a16:creationId xmlns:a16="http://schemas.microsoft.com/office/drawing/2014/main" id="{51562E46-2A02-EB4B-A7D7-7DCAF63D800F}"/>
                </a:ext>
              </a:extLst>
            </p:cNvPr>
            <p:cNvSpPr/>
            <p:nvPr/>
          </p:nvSpPr>
          <p:spPr>
            <a:xfrm>
              <a:off x="1400616" y="2200615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189;p23">
              <a:extLst>
                <a:ext uri="{FF2B5EF4-FFF2-40B4-BE49-F238E27FC236}">
                  <a16:creationId xmlns:a16="http://schemas.microsoft.com/office/drawing/2014/main" id="{D286C4ED-BE40-B44A-96B9-5C82D9E51CD1}"/>
                </a:ext>
              </a:extLst>
            </p:cNvPr>
            <p:cNvSpPr/>
            <p:nvPr/>
          </p:nvSpPr>
          <p:spPr>
            <a:xfrm>
              <a:off x="2339036" y="2200615"/>
              <a:ext cx="831352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190;p23">
              <a:extLst>
                <a:ext uri="{FF2B5EF4-FFF2-40B4-BE49-F238E27FC236}">
                  <a16:creationId xmlns:a16="http://schemas.microsoft.com/office/drawing/2014/main" id="{8FE843BB-A9DD-C242-9947-0EC885D0CD15}"/>
                </a:ext>
              </a:extLst>
            </p:cNvPr>
            <p:cNvSpPr/>
            <p:nvPr/>
          </p:nvSpPr>
          <p:spPr>
            <a:xfrm>
              <a:off x="3365630" y="2200615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Google Shape;191;p23">
              <a:extLst>
                <a:ext uri="{FF2B5EF4-FFF2-40B4-BE49-F238E27FC236}">
                  <a16:creationId xmlns:a16="http://schemas.microsoft.com/office/drawing/2014/main" id="{238C518D-ECB4-F247-8E3B-3F84D6BC1497}"/>
                </a:ext>
              </a:extLst>
            </p:cNvPr>
            <p:cNvSpPr/>
            <p:nvPr/>
          </p:nvSpPr>
          <p:spPr>
            <a:xfrm>
              <a:off x="4423714" y="2200615"/>
              <a:ext cx="1889436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92;p23">
              <a:extLst>
                <a:ext uri="{FF2B5EF4-FFF2-40B4-BE49-F238E27FC236}">
                  <a16:creationId xmlns:a16="http://schemas.microsoft.com/office/drawing/2014/main" id="{F06186A8-7E1E-9D40-84DB-5A797013ADB9}"/>
                </a:ext>
              </a:extLst>
            </p:cNvPr>
            <p:cNvSpPr/>
            <p:nvPr/>
          </p:nvSpPr>
          <p:spPr>
            <a:xfrm>
              <a:off x="6335193" y="2200615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193;p23">
              <a:extLst>
                <a:ext uri="{FF2B5EF4-FFF2-40B4-BE49-F238E27FC236}">
                  <a16:creationId xmlns:a16="http://schemas.microsoft.com/office/drawing/2014/main" id="{C8C15D29-546D-2E45-B73E-4184CF3031E1}"/>
                </a:ext>
              </a:extLst>
            </p:cNvPr>
            <p:cNvSpPr/>
            <p:nvPr/>
          </p:nvSpPr>
          <p:spPr>
            <a:xfrm>
              <a:off x="7446812" y="2200615"/>
              <a:ext cx="755774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94;p23">
              <a:extLst>
                <a:ext uri="{FF2B5EF4-FFF2-40B4-BE49-F238E27FC236}">
                  <a16:creationId xmlns:a16="http://schemas.microsoft.com/office/drawing/2014/main" id="{F3C3D094-1BED-6D4C-94AF-3EDFD08A85D2}"/>
                </a:ext>
              </a:extLst>
            </p:cNvPr>
            <p:cNvSpPr/>
            <p:nvPr/>
          </p:nvSpPr>
          <p:spPr>
            <a:xfrm>
              <a:off x="8224630" y="2200615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95;p23">
              <a:extLst>
                <a:ext uri="{FF2B5EF4-FFF2-40B4-BE49-F238E27FC236}">
                  <a16:creationId xmlns:a16="http://schemas.microsoft.com/office/drawing/2014/main" id="{FE6B428D-46C1-4C42-B9AF-28DF05F8BFF9}"/>
                </a:ext>
              </a:extLst>
            </p:cNvPr>
            <p:cNvSpPr/>
            <p:nvPr/>
          </p:nvSpPr>
          <p:spPr>
            <a:xfrm>
              <a:off x="1400616" y="3916596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96;p23">
              <a:extLst>
                <a:ext uri="{FF2B5EF4-FFF2-40B4-BE49-F238E27FC236}">
                  <a16:creationId xmlns:a16="http://schemas.microsoft.com/office/drawing/2014/main" id="{745A63FF-5800-134C-80E2-BDAF60E07CF7}"/>
                </a:ext>
              </a:extLst>
            </p:cNvPr>
            <p:cNvSpPr/>
            <p:nvPr/>
          </p:nvSpPr>
          <p:spPr>
            <a:xfrm>
              <a:off x="2339036" y="3916596"/>
              <a:ext cx="831352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97;p23">
              <a:extLst>
                <a:ext uri="{FF2B5EF4-FFF2-40B4-BE49-F238E27FC236}">
                  <a16:creationId xmlns:a16="http://schemas.microsoft.com/office/drawing/2014/main" id="{3E19FD76-EC1E-8F4B-A7B7-7ECB1CEECD16}"/>
                </a:ext>
              </a:extLst>
            </p:cNvPr>
            <p:cNvSpPr/>
            <p:nvPr/>
          </p:nvSpPr>
          <p:spPr>
            <a:xfrm>
              <a:off x="3365630" y="3916596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98;p23">
              <a:extLst>
                <a:ext uri="{FF2B5EF4-FFF2-40B4-BE49-F238E27FC236}">
                  <a16:creationId xmlns:a16="http://schemas.microsoft.com/office/drawing/2014/main" id="{CF649814-0D42-544E-BD1F-A4CB7E9E7007}"/>
                </a:ext>
              </a:extLst>
            </p:cNvPr>
            <p:cNvSpPr/>
            <p:nvPr/>
          </p:nvSpPr>
          <p:spPr>
            <a:xfrm>
              <a:off x="7446812" y="3916596"/>
              <a:ext cx="755774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99;p23">
              <a:extLst>
                <a:ext uri="{FF2B5EF4-FFF2-40B4-BE49-F238E27FC236}">
                  <a16:creationId xmlns:a16="http://schemas.microsoft.com/office/drawing/2014/main" id="{2AAA4CB4-D48D-A949-86FF-DD843AA39A7F}"/>
                </a:ext>
              </a:extLst>
            </p:cNvPr>
            <p:cNvSpPr/>
            <p:nvPr/>
          </p:nvSpPr>
          <p:spPr>
            <a:xfrm>
              <a:off x="8224630" y="3916596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" name="Google Shape;200;p23">
              <a:extLst>
                <a:ext uri="{FF2B5EF4-FFF2-40B4-BE49-F238E27FC236}">
                  <a16:creationId xmlns:a16="http://schemas.microsoft.com/office/drawing/2014/main" id="{1353DD76-FF03-494B-BA08-FCA78F0724FB}"/>
                </a:ext>
              </a:extLst>
            </p:cNvPr>
            <p:cNvSpPr txBox="1"/>
            <p:nvPr/>
          </p:nvSpPr>
          <p:spPr>
            <a:xfrm>
              <a:off x="1400616" y="2523835"/>
              <a:ext cx="2871943" cy="13467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201;p23">
              <a:extLst>
                <a:ext uri="{FF2B5EF4-FFF2-40B4-BE49-F238E27FC236}">
                  <a16:creationId xmlns:a16="http://schemas.microsoft.com/office/drawing/2014/main" id="{31631ADC-EA65-2049-BDC4-DE2BDC34564B}"/>
                </a:ext>
              </a:extLst>
            </p:cNvPr>
            <p:cNvSpPr txBox="1"/>
            <p:nvPr/>
          </p:nvSpPr>
          <p:spPr>
            <a:xfrm>
              <a:off x="7446812" y="2523835"/>
              <a:ext cx="1662704" cy="13467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2;p23">
              <a:extLst>
                <a:ext uri="{FF2B5EF4-FFF2-40B4-BE49-F238E27FC236}">
                  <a16:creationId xmlns:a16="http://schemas.microsoft.com/office/drawing/2014/main" id="{9CF302E2-75F4-6346-83A6-BBD0F1A06463}"/>
                </a:ext>
              </a:extLst>
            </p:cNvPr>
            <p:cNvSpPr/>
            <p:nvPr/>
          </p:nvSpPr>
          <p:spPr>
            <a:xfrm>
              <a:off x="4414267" y="3916596"/>
              <a:ext cx="1889436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" name="Google Shape;203;p23">
              <a:extLst>
                <a:ext uri="{FF2B5EF4-FFF2-40B4-BE49-F238E27FC236}">
                  <a16:creationId xmlns:a16="http://schemas.microsoft.com/office/drawing/2014/main" id="{878E9E54-04E4-4D46-B734-A5524D65DB5A}"/>
                </a:ext>
              </a:extLst>
            </p:cNvPr>
            <p:cNvSpPr/>
            <p:nvPr/>
          </p:nvSpPr>
          <p:spPr>
            <a:xfrm>
              <a:off x="6325746" y="3916596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" name="Google Shape;204;p23">
              <a:extLst>
                <a:ext uri="{FF2B5EF4-FFF2-40B4-BE49-F238E27FC236}">
                  <a16:creationId xmlns:a16="http://schemas.microsoft.com/office/drawing/2014/main" id="{E787CF7D-624C-E440-908B-2774128464BB}"/>
                </a:ext>
              </a:extLst>
            </p:cNvPr>
            <p:cNvSpPr txBox="1"/>
            <p:nvPr/>
          </p:nvSpPr>
          <p:spPr>
            <a:xfrm>
              <a:off x="4387500" y="2523835"/>
              <a:ext cx="2871943" cy="13467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" name="Google Shape;205;p23">
              <a:extLst>
                <a:ext uri="{FF2B5EF4-FFF2-40B4-BE49-F238E27FC236}">
                  <a16:creationId xmlns:a16="http://schemas.microsoft.com/office/drawing/2014/main" id="{9312A214-04FC-3F4C-BBE6-EE3DA2B6C7C7}"/>
                </a:ext>
              </a:extLst>
            </p:cNvPr>
            <p:cNvSpPr/>
            <p:nvPr/>
          </p:nvSpPr>
          <p:spPr>
            <a:xfrm>
              <a:off x="1088859" y="2523835"/>
              <a:ext cx="226732" cy="1346747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06;p23">
              <a:extLst>
                <a:ext uri="{FF2B5EF4-FFF2-40B4-BE49-F238E27FC236}">
                  <a16:creationId xmlns:a16="http://schemas.microsoft.com/office/drawing/2014/main" id="{834D297E-4D34-1742-BD7A-65D2BE4FE831}"/>
                </a:ext>
              </a:extLst>
            </p:cNvPr>
            <p:cNvSpPr txBox="1"/>
            <p:nvPr/>
          </p:nvSpPr>
          <p:spPr>
            <a:xfrm>
              <a:off x="459047" y="3008663"/>
              <a:ext cx="755774" cy="410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Blast output</a:t>
              </a:r>
              <a:endParaRPr dirty="0"/>
            </a:p>
          </p:txBody>
        </p:sp>
        <p:sp>
          <p:nvSpPr>
            <p:cNvPr id="25" name="Google Shape;207;p23">
              <a:extLst>
                <a:ext uri="{FF2B5EF4-FFF2-40B4-BE49-F238E27FC236}">
                  <a16:creationId xmlns:a16="http://schemas.microsoft.com/office/drawing/2014/main" id="{61AEA1EF-5AF0-1F4B-995F-5342622EE34E}"/>
                </a:ext>
              </a:extLst>
            </p:cNvPr>
            <p:cNvSpPr txBox="1"/>
            <p:nvPr/>
          </p:nvSpPr>
          <p:spPr>
            <a:xfrm>
              <a:off x="1269736" y="1905876"/>
              <a:ext cx="1360299" cy="237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1</a:t>
              </a:r>
              <a:endParaRPr dirty="0"/>
            </a:p>
          </p:txBody>
        </p:sp>
        <p:sp>
          <p:nvSpPr>
            <p:cNvPr id="26" name="Google Shape;208;p23">
              <a:extLst>
                <a:ext uri="{FF2B5EF4-FFF2-40B4-BE49-F238E27FC236}">
                  <a16:creationId xmlns:a16="http://schemas.microsoft.com/office/drawing/2014/main" id="{B24DE22E-F363-8B4F-B603-D1E2FFDDE26A}"/>
                </a:ext>
              </a:extLst>
            </p:cNvPr>
            <p:cNvSpPr txBox="1"/>
            <p:nvPr/>
          </p:nvSpPr>
          <p:spPr>
            <a:xfrm>
              <a:off x="1269736" y="4206370"/>
              <a:ext cx="1360299" cy="237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2</a:t>
              </a:r>
              <a:endParaRPr dirty="0"/>
            </a:p>
          </p:txBody>
        </p:sp>
      </p:grpSp>
      <p:sp>
        <p:nvSpPr>
          <p:cNvPr id="50" name="Google Shape;208;p23">
            <a:extLst>
              <a:ext uri="{FF2B5EF4-FFF2-40B4-BE49-F238E27FC236}">
                <a16:creationId xmlns:a16="http://schemas.microsoft.com/office/drawing/2014/main" id="{862F000C-6E4C-1E4C-9727-5EAA9ED32F6C}"/>
              </a:ext>
            </a:extLst>
          </p:cNvPr>
          <p:cNvSpPr txBox="1"/>
          <p:nvPr/>
        </p:nvSpPr>
        <p:spPr>
          <a:xfrm>
            <a:off x="9323471" y="3465395"/>
            <a:ext cx="2822623" cy="172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 of homology in:</a:t>
            </a:r>
          </a:p>
          <a:p>
            <a:pPr>
              <a:buClr>
                <a:schemeClr val="dk1"/>
              </a:buClr>
              <a:buSzPts val="1600"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A001C"/>
                </a:solidFill>
                <a:latin typeface="Arial"/>
                <a:cs typeface="Arial"/>
                <a:sym typeface="Arial"/>
              </a:rPr>
              <a:t>Same orientation</a:t>
            </a: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32FF"/>
                </a:solidFill>
                <a:latin typeface="Arial"/>
                <a:cs typeface="Arial"/>
                <a:sym typeface="Arial"/>
              </a:rPr>
              <a:t>Reverse orientation</a:t>
            </a:r>
            <a:endParaRPr sz="2000" dirty="0">
              <a:solidFill>
                <a:srgbClr val="0432FF"/>
              </a:solidFill>
            </a:endParaRPr>
          </a:p>
        </p:txBody>
      </p:sp>
      <p:cxnSp>
        <p:nvCxnSpPr>
          <p:cNvPr id="51" name="Google Shape;159;p21">
            <a:extLst>
              <a:ext uri="{FF2B5EF4-FFF2-40B4-BE49-F238E27FC236}">
                <a16:creationId xmlns:a16="http://schemas.microsoft.com/office/drawing/2014/main" id="{90C55080-85B0-7E4F-B3A9-B33ED3FB6958}"/>
              </a:ext>
            </a:extLst>
          </p:cNvPr>
          <p:cNvCxnSpPr>
            <a:cxnSpLocks/>
          </p:cNvCxnSpPr>
          <p:nvPr/>
        </p:nvCxnSpPr>
        <p:spPr>
          <a:xfrm flipH="1" flipV="1">
            <a:off x="9140320" y="3166262"/>
            <a:ext cx="331788" cy="32634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52" name="Google Shape;208;p23">
            <a:extLst>
              <a:ext uri="{FF2B5EF4-FFF2-40B4-BE49-F238E27FC236}">
                <a16:creationId xmlns:a16="http://schemas.microsoft.com/office/drawing/2014/main" id="{36B025B0-EB3E-3840-BEE7-09F6C8F401F4}"/>
              </a:ext>
            </a:extLst>
          </p:cNvPr>
          <p:cNvSpPr txBox="1"/>
          <p:nvPr/>
        </p:nvSpPr>
        <p:spPr>
          <a:xfrm>
            <a:off x="1487926" y="5652436"/>
            <a:ext cx="8671089" cy="45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genes present in the same orientation</a:t>
            </a:r>
            <a:endParaRPr sz="2000" dirty="0">
              <a:solidFill>
                <a:srgbClr val="0432FF"/>
              </a:solidFill>
            </a:endParaRPr>
          </a:p>
        </p:txBody>
      </p:sp>
      <p:sp>
        <p:nvSpPr>
          <p:cNvPr id="28" name="Google Shape;110;p15">
            <a:extLst>
              <a:ext uri="{FF2B5EF4-FFF2-40B4-BE49-F238E27FC236}">
                <a16:creationId xmlns:a16="http://schemas.microsoft.com/office/drawing/2014/main" id="{54D4E2EC-7C68-4842-A8BA-F5D16D09726E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genome rearrangements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199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ADCC05-118B-FF46-B26D-C1F45AC7056D}"/>
              </a:ext>
            </a:extLst>
          </p:cNvPr>
          <p:cNvGrpSpPr/>
          <p:nvPr/>
        </p:nvGrpSpPr>
        <p:grpSpPr>
          <a:xfrm>
            <a:off x="304795" y="1874221"/>
            <a:ext cx="8743950" cy="2469519"/>
            <a:chOff x="304795" y="1874221"/>
            <a:chExt cx="8743950" cy="2469519"/>
          </a:xfrm>
        </p:grpSpPr>
        <p:sp>
          <p:nvSpPr>
            <p:cNvPr id="28" name="Google Shape;211;p23">
              <a:extLst>
                <a:ext uri="{FF2B5EF4-FFF2-40B4-BE49-F238E27FC236}">
                  <a16:creationId xmlns:a16="http://schemas.microsoft.com/office/drawing/2014/main" id="{B8E8AAB4-84B0-3E46-9352-2527E09312D3}"/>
                </a:ext>
              </a:extLst>
            </p:cNvPr>
            <p:cNvSpPr/>
            <p:nvPr/>
          </p:nvSpPr>
          <p:spPr>
            <a:xfrm>
              <a:off x="1254120" y="2161579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12;p23">
              <a:extLst>
                <a:ext uri="{FF2B5EF4-FFF2-40B4-BE49-F238E27FC236}">
                  <a16:creationId xmlns:a16="http://schemas.microsoft.com/office/drawing/2014/main" id="{2A13C30B-5E14-D948-9999-0B8296B7E810}"/>
                </a:ext>
              </a:extLst>
            </p:cNvPr>
            <p:cNvSpPr/>
            <p:nvPr/>
          </p:nvSpPr>
          <p:spPr>
            <a:xfrm>
              <a:off x="2200270" y="2161579"/>
              <a:ext cx="8382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" name="Google Shape;213;p23">
              <a:extLst>
                <a:ext uri="{FF2B5EF4-FFF2-40B4-BE49-F238E27FC236}">
                  <a16:creationId xmlns:a16="http://schemas.microsoft.com/office/drawing/2014/main" id="{6A33A3A0-2B84-484D-84E9-3B70EFF241DD}"/>
                </a:ext>
              </a:extLst>
            </p:cNvPr>
            <p:cNvSpPr/>
            <p:nvPr/>
          </p:nvSpPr>
          <p:spPr>
            <a:xfrm>
              <a:off x="3235320" y="2161579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" name="Google Shape;214;p23">
              <a:extLst>
                <a:ext uri="{FF2B5EF4-FFF2-40B4-BE49-F238E27FC236}">
                  <a16:creationId xmlns:a16="http://schemas.microsoft.com/office/drawing/2014/main" id="{2BB13D74-2BC5-A94D-886D-37561ECD9028}"/>
                </a:ext>
              </a:extLst>
            </p:cNvPr>
            <p:cNvSpPr/>
            <p:nvPr/>
          </p:nvSpPr>
          <p:spPr>
            <a:xfrm>
              <a:off x="4302120" y="2161579"/>
              <a:ext cx="19050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" name="Google Shape;215;p23">
              <a:extLst>
                <a:ext uri="{FF2B5EF4-FFF2-40B4-BE49-F238E27FC236}">
                  <a16:creationId xmlns:a16="http://schemas.microsoft.com/office/drawing/2014/main" id="{6223BD9A-D0D6-A847-910E-BFAD3F406D61}"/>
                </a:ext>
              </a:extLst>
            </p:cNvPr>
            <p:cNvSpPr/>
            <p:nvPr/>
          </p:nvSpPr>
          <p:spPr>
            <a:xfrm>
              <a:off x="6229345" y="2161579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" name="Google Shape;216;p23">
              <a:extLst>
                <a:ext uri="{FF2B5EF4-FFF2-40B4-BE49-F238E27FC236}">
                  <a16:creationId xmlns:a16="http://schemas.microsoft.com/office/drawing/2014/main" id="{F49A9664-15CB-B344-A446-78387674FAA1}"/>
                </a:ext>
              </a:extLst>
            </p:cNvPr>
            <p:cNvSpPr/>
            <p:nvPr/>
          </p:nvSpPr>
          <p:spPr>
            <a:xfrm>
              <a:off x="7350120" y="2161579"/>
              <a:ext cx="7620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" name="Google Shape;217;p23">
              <a:extLst>
                <a:ext uri="{FF2B5EF4-FFF2-40B4-BE49-F238E27FC236}">
                  <a16:creationId xmlns:a16="http://schemas.microsoft.com/office/drawing/2014/main" id="{DED05815-B155-6641-801D-F47358E6CC32}"/>
                </a:ext>
              </a:extLst>
            </p:cNvPr>
            <p:cNvSpPr/>
            <p:nvPr/>
          </p:nvSpPr>
          <p:spPr>
            <a:xfrm>
              <a:off x="8134345" y="2161579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" name="Google Shape;218;p23">
              <a:extLst>
                <a:ext uri="{FF2B5EF4-FFF2-40B4-BE49-F238E27FC236}">
                  <a16:creationId xmlns:a16="http://schemas.microsoft.com/office/drawing/2014/main" id="{7BD22928-9935-3444-8CCD-202884C4F58C}"/>
                </a:ext>
              </a:extLst>
            </p:cNvPr>
            <p:cNvSpPr/>
            <p:nvPr/>
          </p:nvSpPr>
          <p:spPr>
            <a:xfrm>
              <a:off x="1254120" y="3894130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" name="Google Shape;219;p23">
              <a:extLst>
                <a:ext uri="{FF2B5EF4-FFF2-40B4-BE49-F238E27FC236}">
                  <a16:creationId xmlns:a16="http://schemas.microsoft.com/office/drawing/2014/main" id="{59C1BED5-BA61-544E-BF77-8F9D1B54FB04}"/>
                </a:ext>
              </a:extLst>
            </p:cNvPr>
            <p:cNvSpPr/>
            <p:nvPr/>
          </p:nvSpPr>
          <p:spPr>
            <a:xfrm>
              <a:off x="2200270" y="3894130"/>
              <a:ext cx="8382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" name="Google Shape;220;p23">
              <a:extLst>
                <a:ext uri="{FF2B5EF4-FFF2-40B4-BE49-F238E27FC236}">
                  <a16:creationId xmlns:a16="http://schemas.microsoft.com/office/drawing/2014/main" id="{FEE3C5C9-6600-9742-9CC8-DC191965B5E1}"/>
                </a:ext>
              </a:extLst>
            </p:cNvPr>
            <p:cNvSpPr/>
            <p:nvPr/>
          </p:nvSpPr>
          <p:spPr>
            <a:xfrm>
              <a:off x="3235320" y="3894130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" name="Google Shape;221;p23">
              <a:extLst>
                <a:ext uri="{FF2B5EF4-FFF2-40B4-BE49-F238E27FC236}">
                  <a16:creationId xmlns:a16="http://schemas.microsoft.com/office/drawing/2014/main" id="{6193378A-5ACC-B447-8CB6-ED3C3FD1BD0A}"/>
                </a:ext>
              </a:extLst>
            </p:cNvPr>
            <p:cNvSpPr/>
            <p:nvPr/>
          </p:nvSpPr>
          <p:spPr>
            <a:xfrm>
              <a:off x="7350120" y="3894130"/>
              <a:ext cx="7620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" name="Google Shape;222;p23">
              <a:extLst>
                <a:ext uri="{FF2B5EF4-FFF2-40B4-BE49-F238E27FC236}">
                  <a16:creationId xmlns:a16="http://schemas.microsoft.com/office/drawing/2014/main" id="{41784D1B-42F3-A348-8C5A-64F03A4DAB92}"/>
                </a:ext>
              </a:extLst>
            </p:cNvPr>
            <p:cNvSpPr/>
            <p:nvPr/>
          </p:nvSpPr>
          <p:spPr>
            <a:xfrm>
              <a:off x="8134345" y="3894130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223;p23">
              <a:extLst>
                <a:ext uri="{FF2B5EF4-FFF2-40B4-BE49-F238E27FC236}">
                  <a16:creationId xmlns:a16="http://schemas.microsoft.com/office/drawing/2014/main" id="{06E6B1EA-4592-504B-8D5F-8513AE5F0CCB}"/>
                </a:ext>
              </a:extLst>
            </p:cNvPr>
            <p:cNvSpPr txBox="1"/>
            <p:nvPr/>
          </p:nvSpPr>
          <p:spPr>
            <a:xfrm>
              <a:off x="1254120" y="2487920"/>
              <a:ext cx="2895600" cy="13597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" name="Google Shape;224;p23">
              <a:extLst>
                <a:ext uri="{FF2B5EF4-FFF2-40B4-BE49-F238E27FC236}">
                  <a16:creationId xmlns:a16="http://schemas.microsoft.com/office/drawing/2014/main" id="{160EE7B0-9092-394B-ADE6-FC7E37B12700}"/>
                </a:ext>
              </a:extLst>
            </p:cNvPr>
            <p:cNvSpPr txBox="1"/>
            <p:nvPr/>
          </p:nvSpPr>
          <p:spPr>
            <a:xfrm>
              <a:off x="7350120" y="2487920"/>
              <a:ext cx="1676400" cy="13597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" name="Google Shape;225;p23">
              <a:extLst>
                <a:ext uri="{FF2B5EF4-FFF2-40B4-BE49-F238E27FC236}">
                  <a16:creationId xmlns:a16="http://schemas.microsoft.com/office/drawing/2014/main" id="{C204C1C6-43AF-EA4A-8272-C01E4ED06420}"/>
                </a:ext>
              </a:extLst>
            </p:cNvPr>
            <p:cNvSpPr/>
            <p:nvPr/>
          </p:nvSpPr>
          <p:spPr>
            <a:xfrm flipH="1">
              <a:off x="5238745" y="3894130"/>
              <a:ext cx="19050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" name="Google Shape;226;p23">
              <a:extLst>
                <a:ext uri="{FF2B5EF4-FFF2-40B4-BE49-F238E27FC236}">
                  <a16:creationId xmlns:a16="http://schemas.microsoft.com/office/drawing/2014/main" id="{4C8885C7-57B7-8B40-BEAE-5B34B92EA6FE}"/>
                </a:ext>
              </a:extLst>
            </p:cNvPr>
            <p:cNvSpPr/>
            <p:nvPr/>
          </p:nvSpPr>
          <p:spPr>
            <a:xfrm flipH="1">
              <a:off x="4302120" y="3894130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" name="Google Shape;227;p23">
              <a:extLst>
                <a:ext uri="{FF2B5EF4-FFF2-40B4-BE49-F238E27FC236}">
                  <a16:creationId xmlns:a16="http://schemas.microsoft.com/office/drawing/2014/main" id="{360E9263-2D4F-FC45-89C6-F61A4294E835}"/>
                </a:ext>
              </a:extLst>
            </p:cNvPr>
            <p:cNvSpPr/>
            <p:nvPr/>
          </p:nvSpPr>
          <p:spPr>
            <a:xfrm>
              <a:off x="939795" y="2487920"/>
              <a:ext cx="228600" cy="135975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" name="Google Shape;228;p23">
              <a:extLst>
                <a:ext uri="{FF2B5EF4-FFF2-40B4-BE49-F238E27FC236}">
                  <a16:creationId xmlns:a16="http://schemas.microsoft.com/office/drawing/2014/main" id="{E7541DCB-5613-924C-972A-B6D052F317D6}"/>
                </a:ext>
              </a:extLst>
            </p:cNvPr>
            <p:cNvSpPr txBox="1"/>
            <p:nvPr/>
          </p:nvSpPr>
          <p:spPr>
            <a:xfrm>
              <a:off x="304795" y="2977430"/>
              <a:ext cx="762000" cy="414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Blast output</a:t>
              </a:r>
              <a:endParaRPr dirty="0"/>
            </a:p>
          </p:txBody>
        </p:sp>
        <p:sp>
          <p:nvSpPr>
            <p:cNvPr id="46" name="Google Shape;229;p23">
              <a:extLst>
                <a:ext uri="{FF2B5EF4-FFF2-40B4-BE49-F238E27FC236}">
                  <a16:creationId xmlns:a16="http://schemas.microsoft.com/office/drawing/2014/main" id="{7ED6C8E1-A739-A449-8C3B-4D22B1A7D139}"/>
                </a:ext>
              </a:extLst>
            </p:cNvPr>
            <p:cNvSpPr/>
            <p:nvPr/>
          </p:nvSpPr>
          <p:spPr>
            <a:xfrm rot="10800000" flipH="1">
              <a:off x="4311645" y="2493586"/>
              <a:ext cx="2819400" cy="667411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" name="Google Shape;230;p23">
              <a:extLst>
                <a:ext uri="{FF2B5EF4-FFF2-40B4-BE49-F238E27FC236}">
                  <a16:creationId xmlns:a16="http://schemas.microsoft.com/office/drawing/2014/main" id="{DD5B55CA-AAFA-AF4C-88EC-FFC8986789A0}"/>
                </a:ext>
              </a:extLst>
            </p:cNvPr>
            <p:cNvSpPr/>
            <p:nvPr/>
          </p:nvSpPr>
          <p:spPr>
            <a:xfrm>
              <a:off x="4311645" y="3164397"/>
              <a:ext cx="2819400" cy="667411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" name="Google Shape;231;p23">
              <a:extLst>
                <a:ext uri="{FF2B5EF4-FFF2-40B4-BE49-F238E27FC236}">
                  <a16:creationId xmlns:a16="http://schemas.microsoft.com/office/drawing/2014/main" id="{44E1707A-BA5F-574E-9D8C-F18951D3F59E}"/>
                </a:ext>
              </a:extLst>
            </p:cNvPr>
            <p:cNvSpPr txBox="1"/>
            <p:nvPr/>
          </p:nvSpPr>
          <p:spPr>
            <a:xfrm>
              <a:off x="1183682" y="1874221"/>
              <a:ext cx="1133475" cy="240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1</a:t>
              </a:r>
              <a:endParaRPr dirty="0"/>
            </a:p>
          </p:txBody>
        </p:sp>
        <p:sp>
          <p:nvSpPr>
            <p:cNvPr id="49" name="Google Shape;208;p23">
              <a:extLst>
                <a:ext uri="{FF2B5EF4-FFF2-40B4-BE49-F238E27FC236}">
                  <a16:creationId xmlns:a16="http://schemas.microsoft.com/office/drawing/2014/main" id="{0A02B486-F5C1-5340-9BFC-A0E12CBC486D}"/>
                </a:ext>
              </a:extLst>
            </p:cNvPr>
            <p:cNvSpPr txBox="1"/>
            <p:nvPr/>
          </p:nvSpPr>
          <p:spPr>
            <a:xfrm>
              <a:off x="1183759" y="4137900"/>
              <a:ext cx="1360299" cy="205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2</a:t>
              </a:r>
              <a:endParaRPr dirty="0"/>
            </a:p>
          </p:txBody>
        </p:sp>
      </p:grpSp>
      <p:sp>
        <p:nvSpPr>
          <p:cNvPr id="50" name="Google Shape;208;p23">
            <a:extLst>
              <a:ext uri="{FF2B5EF4-FFF2-40B4-BE49-F238E27FC236}">
                <a16:creationId xmlns:a16="http://schemas.microsoft.com/office/drawing/2014/main" id="{862F000C-6E4C-1E4C-9727-5EAA9ED32F6C}"/>
              </a:ext>
            </a:extLst>
          </p:cNvPr>
          <p:cNvSpPr txBox="1"/>
          <p:nvPr/>
        </p:nvSpPr>
        <p:spPr>
          <a:xfrm>
            <a:off x="9323471" y="3342852"/>
            <a:ext cx="2822623" cy="172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 of homology in:</a:t>
            </a:r>
          </a:p>
          <a:p>
            <a:pPr>
              <a:buClr>
                <a:schemeClr val="dk1"/>
              </a:buClr>
              <a:buSzPts val="1600"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A001C"/>
                </a:solidFill>
                <a:latin typeface="Arial"/>
                <a:cs typeface="Arial"/>
                <a:sym typeface="Arial"/>
              </a:rPr>
              <a:t>Same orientation</a:t>
            </a: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32FF"/>
                </a:solidFill>
                <a:latin typeface="Arial"/>
                <a:cs typeface="Arial"/>
                <a:sym typeface="Arial"/>
              </a:rPr>
              <a:t>Reverse orientation</a:t>
            </a:r>
            <a:endParaRPr sz="2000" dirty="0">
              <a:solidFill>
                <a:srgbClr val="0432FF"/>
              </a:solidFill>
            </a:endParaRPr>
          </a:p>
        </p:txBody>
      </p:sp>
      <p:cxnSp>
        <p:nvCxnSpPr>
          <p:cNvPr id="51" name="Google Shape;159;p21">
            <a:extLst>
              <a:ext uri="{FF2B5EF4-FFF2-40B4-BE49-F238E27FC236}">
                <a16:creationId xmlns:a16="http://schemas.microsoft.com/office/drawing/2014/main" id="{90C55080-85B0-7E4F-B3A9-B33ED3FB6958}"/>
              </a:ext>
            </a:extLst>
          </p:cNvPr>
          <p:cNvCxnSpPr>
            <a:cxnSpLocks/>
          </p:cNvCxnSpPr>
          <p:nvPr/>
        </p:nvCxnSpPr>
        <p:spPr>
          <a:xfrm flipH="1" flipV="1">
            <a:off x="9140320" y="3043719"/>
            <a:ext cx="331788" cy="32634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52" name="Google Shape;208;p23">
            <a:extLst>
              <a:ext uri="{FF2B5EF4-FFF2-40B4-BE49-F238E27FC236}">
                <a16:creationId xmlns:a16="http://schemas.microsoft.com/office/drawing/2014/main" id="{29C9B2CF-0D96-D14A-9723-19F6134E16D9}"/>
              </a:ext>
            </a:extLst>
          </p:cNvPr>
          <p:cNvSpPr txBox="1"/>
          <p:nvPr/>
        </p:nvSpPr>
        <p:spPr>
          <a:xfrm>
            <a:off x="939795" y="5647072"/>
            <a:ext cx="9985871" cy="45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genes are present but the blue genes have undergone a rearrangement</a:t>
            </a:r>
            <a:endParaRPr sz="2000" dirty="0">
              <a:solidFill>
                <a:srgbClr val="0432FF"/>
              </a:solidFill>
            </a:endParaRPr>
          </a:p>
        </p:txBody>
      </p:sp>
      <p:sp>
        <p:nvSpPr>
          <p:cNvPr id="53" name="Google Shape;110;p15">
            <a:extLst>
              <a:ext uri="{FF2B5EF4-FFF2-40B4-BE49-F238E27FC236}">
                <a16:creationId xmlns:a16="http://schemas.microsoft.com/office/drawing/2014/main" id="{8D430209-13DF-BD44-AF53-3D06E2FAC797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genome rearrangements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2184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4" descr="ACT1"/>
          <p:cNvPicPr preferRelativeResize="0"/>
          <p:nvPr/>
        </p:nvPicPr>
        <p:blipFill rotWithShape="1">
          <a:blip r:embed="rId3">
            <a:alphaModFix/>
          </a:blip>
          <a:srcRect t="6356" r="1893" b="1603"/>
          <a:stretch/>
        </p:blipFill>
        <p:spPr>
          <a:xfrm>
            <a:off x="2438401" y="1312863"/>
            <a:ext cx="7153275" cy="501173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4"/>
          <p:cNvSpPr/>
          <p:nvPr/>
        </p:nvSpPr>
        <p:spPr>
          <a:xfrm>
            <a:off x="9144000" y="5943600"/>
            <a:ext cx="762000" cy="53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9448801" y="3352799"/>
            <a:ext cx="1288329" cy="94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BLASTN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DNA-DNA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matches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9677401" y="1257300"/>
            <a:ext cx="120113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i="1" dirty="0">
                <a:solidFill>
                  <a:srgbClr val="0000FF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S. typhi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9551988" y="6057900"/>
            <a:ext cx="1042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i="1">
                <a:solidFill>
                  <a:srgbClr val="0000FF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E. coli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10;p15">
            <a:extLst>
              <a:ext uri="{FF2B5EF4-FFF2-40B4-BE49-F238E27FC236}">
                <a16:creationId xmlns:a16="http://schemas.microsoft.com/office/drawing/2014/main" id="{AA7271DA-F320-8F49-B523-E637046A5382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genome rearrangements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85708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/>
        </p:nvSpPr>
        <p:spPr>
          <a:xfrm>
            <a:off x="8842376" y="3389312"/>
            <a:ext cx="409575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9145588" y="3581400"/>
            <a:ext cx="7778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 typhi</a:t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9145587" y="6019800"/>
            <a:ext cx="13700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 typhimurium</a:t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9145588" y="1143000"/>
            <a:ext cx="6683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E. coli</a:t>
            </a:r>
            <a:endParaRPr/>
          </a:p>
        </p:txBody>
      </p:sp>
      <p:pic>
        <p:nvPicPr>
          <p:cNvPr id="250" name="Google Shape;250;p25" descr="ACT8"/>
          <p:cNvPicPr preferRelativeResize="0"/>
          <p:nvPr/>
        </p:nvPicPr>
        <p:blipFill rotWithShape="1">
          <a:blip r:embed="rId3">
            <a:alphaModFix/>
          </a:blip>
          <a:srcRect t="4669" r="5537"/>
          <a:stretch/>
        </p:blipFill>
        <p:spPr>
          <a:xfrm>
            <a:off x="2133600" y="1071563"/>
            <a:ext cx="6858000" cy="52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0;p15">
            <a:extLst>
              <a:ext uri="{FF2B5EF4-FFF2-40B4-BE49-F238E27FC236}">
                <a16:creationId xmlns:a16="http://schemas.microsoft.com/office/drawing/2014/main" id="{E201986A-7A0F-2349-B838-26C6F4B695E5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genome rearrangements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3753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/>
        </p:nvSpPr>
        <p:spPr>
          <a:xfrm>
            <a:off x="8915400" y="3810000"/>
            <a:ext cx="15478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lang="en-US" sz="1400" i="1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bronchiseptica</a:t>
            </a:r>
            <a:endParaRPr dirty="0"/>
          </a:p>
        </p:txBody>
      </p:sp>
      <p:sp>
        <p:nvSpPr>
          <p:cNvPr id="257" name="Google Shape;257;p26"/>
          <p:cNvSpPr txBox="1"/>
          <p:nvPr/>
        </p:nvSpPr>
        <p:spPr>
          <a:xfrm>
            <a:off x="8915401" y="6248400"/>
            <a:ext cx="146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 parapertussis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8915401" y="1295400"/>
            <a:ext cx="2254347" cy="25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Bordetella pertussis</a:t>
            </a:r>
            <a:endParaRPr dirty="0"/>
          </a:p>
        </p:txBody>
      </p:sp>
      <p:pic>
        <p:nvPicPr>
          <p:cNvPr id="259" name="Google Shape;259;p26" descr="ACT8"/>
          <p:cNvPicPr preferRelativeResize="0"/>
          <p:nvPr/>
        </p:nvPicPr>
        <p:blipFill rotWithShape="1">
          <a:blip r:embed="rId3">
            <a:alphaModFix/>
          </a:blip>
          <a:srcRect l="880" t="6588" r="7086" b="7556"/>
          <a:stretch/>
        </p:blipFill>
        <p:spPr>
          <a:xfrm>
            <a:off x="1912937" y="1371600"/>
            <a:ext cx="6932612" cy="51736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0;p15">
            <a:extLst>
              <a:ext uri="{FF2B5EF4-FFF2-40B4-BE49-F238E27FC236}">
                <a16:creationId xmlns:a16="http://schemas.microsoft.com/office/drawing/2014/main" id="{5177EF00-7F19-2A40-A305-A432E1C9DC7D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genome rearrangements: </a:t>
            </a:r>
            <a:r>
              <a:rPr lang="en-US" sz="3600" i="1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Bordetella spp.</a:t>
            </a:r>
            <a:endParaRPr sz="3600" i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6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/>
        </p:nvSpPr>
        <p:spPr>
          <a:xfrm>
            <a:off x="2335213" y="1211263"/>
            <a:ext cx="8286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Manfredo</a:t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2601912" y="1922463"/>
            <a:ext cx="5572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SS_1</a:t>
            </a:r>
            <a:endParaRPr/>
          </a:p>
        </p:txBody>
      </p:sp>
      <p:sp>
        <p:nvSpPr>
          <p:cNvPr id="268" name="Google Shape;268;p27"/>
          <p:cNvSpPr txBox="1"/>
          <p:nvPr/>
        </p:nvSpPr>
        <p:spPr>
          <a:xfrm>
            <a:off x="2297112" y="2635251"/>
            <a:ext cx="887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MGAS315</a:t>
            </a:r>
            <a:endParaRPr/>
          </a:p>
        </p:txBody>
      </p:sp>
      <p:pic>
        <p:nvPicPr>
          <p:cNvPr id="269" name="Google Shape;269;p27" descr="sna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1066801"/>
            <a:ext cx="6096000" cy="539273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 txBox="1"/>
          <p:nvPr/>
        </p:nvSpPr>
        <p:spPr>
          <a:xfrm>
            <a:off x="2208212" y="3346451"/>
            <a:ext cx="971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MGAS8232</a:t>
            </a:r>
            <a:endParaRPr/>
          </a:p>
        </p:txBody>
      </p:sp>
      <p:sp>
        <p:nvSpPr>
          <p:cNvPr id="271" name="Google Shape;271;p27"/>
          <p:cNvSpPr txBox="1"/>
          <p:nvPr/>
        </p:nvSpPr>
        <p:spPr>
          <a:xfrm>
            <a:off x="2690812" y="4059238"/>
            <a:ext cx="4810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M_1</a:t>
            </a:r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2119313" y="4770438"/>
            <a:ext cx="10572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MGAS10394</a:t>
            </a:r>
            <a:endParaRPr/>
          </a:p>
        </p:txBody>
      </p:sp>
      <p:sp>
        <p:nvSpPr>
          <p:cNvPr id="273" name="Google Shape;273;p27"/>
          <p:cNvSpPr txBox="1"/>
          <p:nvPr/>
        </p:nvSpPr>
        <p:spPr>
          <a:xfrm>
            <a:off x="2208212" y="5483226"/>
            <a:ext cx="971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MGAS5005</a:t>
            </a:r>
            <a:endParaRPr/>
          </a:p>
        </p:txBody>
      </p:sp>
      <p:sp>
        <p:nvSpPr>
          <p:cNvPr id="274" name="Google Shape;274;p27"/>
          <p:cNvSpPr txBox="1"/>
          <p:nvPr/>
        </p:nvSpPr>
        <p:spPr>
          <a:xfrm>
            <a:off x="2208212" y="6196013"/>
            <a:ext cx="971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MGAS6180</a:t>
            </a:r>
            <a:endParaRPr/>
          </a:p>
        </p:txBody>
      </p:sp>
      <p:sp>
        <p:nvSpPr>
          <p:cNvPr id="13" name="Google Shape;110;p15">
            <a:extLst>
              <a:ext uri="{FF2B5EF4-FFF2-40B4-BE49-F238E27FC236}">
                <a16:creationId xmlns:a16="http://schemas.microsoft.com/office/drawing/2014/main" id="{4866BD1E-23A6-094C-B472-4DF1ED465A28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Comparison of strain diversity: </a:t>
            </a:r>
            <a:r>
              <a:rPr lang="en-US" sz="3600" i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Streptococcus pyogenes</a:t>
            </a:r>
            <a:r>
              <a:rPr lang="en-US" sz="36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2736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body" idx="4294967295"/>
          </p:nvPr>
        </p:nvSpPr>
        <p:spPr>
          <a:xfrm>
            <a:off x="1378218" y="128367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Gene gain and/or loss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Duplication, horizontal gene transfer, indels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683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Gene function modification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Loss of function (pseudogenes, gene fission)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SzPts val="2000"/>
              <a:buFont typeface="Calibri"/>
              <a:buChar char="–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Gain of function (gene fusion)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SzPts val="2000"/>
              <a:buFont typeface="Calibri"/>
              <a:buChar char="–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Mutation accumulation (SNPs)</a:t>
            </a:r>
            <a:endParaRPr sz="2000" dirty="0"/>
          </a:p>
        </p:txBody>
      </p:sp>
      <p:sp>
        <p:nvSpPr>
          <p:cNvPr id="5" name="Google Shape;110;p15">
            <a:extLst>
              <a:ext uri="{FF2B5EF4-FFF2-40B4-BE49-F238E27FC236}">
                <a16:creationId xmlns:a16="http://schemas.microsoft.com/office/drawing/2014/main" id="{25BA43C7-3C54-1B47-B6D9-E0407F46228E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Comparison of genic diversity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18635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p29"/>
          <p:cNvCxnSpPr/>
          <p:nvPr/>
        </p:nvCxnSpPr>
        <p:spPr>
          <a:xfrm>
            <a:off x="3924300" y="5003800"/>
            <a:ext cx="5029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8" name="Google Shape;288;p29"/>
          <p:cNvCxnSpPr/>
          <p:nvPr/>
        </p:nvCxnSpPr>
        <p:spPr>
          <a:xfrm>
            <a:off x="2438400" y="2552700"/>
            <a:ext cx="7924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2514600" y="23622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3460750" y="2362200"/>
            <a:ext cx="838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4495800" y="23622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5486400" y="23622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7413625" y="23622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8610600" y="23622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9394825" y="23622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4016375" y="4800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4962525" y="4800600"/>
            <a:ext cx="838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5997575" y="4800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7140575" y="4800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7924800" y="4800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9"/>
          <p:cNvSpPr/>
          <p:nvPr/>
        </p:nvSpPr>
        <p:spPr>
          <a:xfrm rot="10800000" flipH="1">
            <a:off x="2514600" y="2819275"/>
            <a:ext cx="4288200" cy="1945200"/>
          </a:xfrm>
          <a:prstGeom prst="parallelogram">
            <a:avLst>
              <a:gd name="adj" fmla="val 750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9"/>
          <p:cNvSpPr/>
          <p:nvPr/>
        </p:nvSpPr>
        <p:spPr>
          <a:xfrm rot="10800000">
            <a:off x="7162800" y="2856948"/>
            <a:ext cx="3200400" cy="1905000"/>
          </a:xfrm>
          <a:prstGeom prst="parallelogram">
            <a:avLst>
              <a:gd name="adj" fmla="val 10125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3374136" y="5867400"/>
            <a:ext cx="590092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an insertion or deletion</a:t>
            </a:r>
            <a:endParaRPr/>
          </a:p>
        </p:txBody>
      </p:sp>
      <p:sp>
        <p:nvSpPr>
          <p:cNvPr id="20" name="Google Shape;303;p29">
            <a:extLst>
              <a:ext uri="{FF2B5EF4-FFF2-40B4-BE49-F238E27FC236}">
                <a16:creationId xmlns:a16="http://schemas.microsoft.com/office/drawing/2014/main" id="{1B262732-F4BE-974C-AD98-F12C3E3376FC}"/>
              </a:ext>
            </a:extLst>
          </p:cNvPr>
          <p:cNvSpPr txBox="1"/>
          <p:nvPr/>
        </p:nvSpPr>
        <p:spPr>
          <a:xfrm>
            <a:off x="2427097" y="1975838"/>
            <a:ext cx="141903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Genome 1</a:t>
            </a:r>
            <a:endParaRPr dirty="0"/>
          </a:p>
        </p:txBody>
      </p:sp>
      <p:sp>
        <p:nvSpPr>
          <p:cNvPr id="21" name="Google Shape;303;p29">
            <a:extLst>
              <a:ext uri="{FF2B5EF4-FFF2-40B4-BE49-F238E27FC236}">
                <a16:creationId xmlns:a16="http://schemas.microsoft.com/office/drawing/2014/main" id="{48B7748B-DABA-A24F-8F14-68DB712A2317}"/>
              </a:ext>
            </a:extLst>
          </p:cNvPr>
          <p:cNvSpPr txBox="1"/>
          <p:nvPr/>
        </p:nvSpPr>
        <p:spPr>
          <a:xfrm>
            <a:off x="3764055" y="5209494"/>
            <a:ext cx="141903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Genome 2</a:t>
            </a:r>
            <a:endParaRPr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E7C4B6-6D1D-C845-8CAC-63F22CB87A89}"/>
              </a:ext>
            </a:extLst>
          </p:cNvPr>
          <p:cNvSpPr/>
          <p:nvPr/>
        </p:nvSpPr>
        <p:spPr>
          <a:xfrm>
            <a:off x="6220126" y="2779324"/>
            <a:ext cx="395858" cy="2014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40447C-C35D-1640-B2BC-E730D43C0B97}"/>
              </a:ext>
            </a:extLst>
          </p:cNvPr>
          <p:cNvSpPr/>
          <p:nvPr/>
        </p:nvSpPr>
        <p:spPr>
          <a:xfrm>
            <a:off x="6435302" y="2750327"/>
            <a:ext cx="395858" cy="2014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48A745-558B-714A-8214-0C4AB6E7A032}"/>
              </a:ext>
            </a:extLst>
          </p:cNvPr>
          <p:cNvSpPr/>
          <p:nvPr/>
        </p:nvSpPr>
        <p:spPr>
          <a:xfrm>
            <a:off x="5876040" y="2761191"/>
            <a:ext cx="395858" cy="66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BB3030-6355-0647-877B-A9C7C7B97013}"/>
              </a:ext>
            </a:extLst>
          </p:cNvPr>
          <p:cNvSpPr/>
          <p:nvPr/>
        </p:nvSpPr>
        <p:spPr>
          <a:xfrm rot="1777655">
            <a:off x="7256857" y="2638318"/>
            <a:ext cx="395858" cy="2209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AE5377-90D4-444F-AEA9-69B52FD373E3}"/>
              </a:ext>
            </a:extLst>
          </p:cNvPr>
          <p:cNvSpPr/>
          <p:nvPr/>
        </p:nvSpPr>
        <p:spPr>
          <a:xfrm>
            <a:off x="7251947" y="2828266"/>
            <a:ext cx="548789" cy="638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8C3CD0-1D47-BE42-A786-E9B808D33C85}"/>
              </a:ext>
            </a:extLst>
          </p:cNvPr>
          <p:cNvSpPr/>
          <p:nvPr/>
        </p:nvSpPr>
        <p:spPr>
          <a:xfrm>
            <a:off x="6963417" y="3399983"/>
            <a:ext cx="548789" cy="638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D0A808-BB02-3547-BAA0-4147A3F491CC}"/>
              </a:ext>
            </a:extLst>
          </p:cNvPr>
          <p:cNvSpPr/>
          <p:nvPr/>
        </p:nvSpPr>
        <p:spPr>
          <a:xfrm rot="1777655">
            <a:off x="7981454" y="2795780"/>
            <a:ext cx="184670" cy="134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6BE843-F815-8749-99BB-02077DE61388}"/>
              </a:ext>
            </a:extLst>
          </p:cNvPr>
          <p:cNvSpPr/>
          <p:nvPr/>
        </p:nvSpPr>
        <p:spPr>
          <a:xfrm rot="1777655">
            <a:off x="7145476" y="4651224"/>
            <a:ext cx="184670" cy="134053"/>
          </a:xfrm>
          <a:prstGeom prst="rect">
            <a:avLst/>
          </a:prstGeom>
          <a:solidFill>
            <a:srgbClr val="EB3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A74756-BA57-AF4A-9AB7-80A4B71864F9}"/>
              </a:ext>
            </a:extLst>
          </p:cNvPr>
          <p:cNvSpPr/>
          <p:nvPr/>
        </p:nvSpPr>
        <p:spPr>
          <a:xfrm>
            <a:off x="7177657" y="4761311"/>
            <a:ext cx="184670" cy="94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1E449D-07D0-E64D-9029-B267C489B391}"/>
              </a:ext>
            </a:extLst>
          </p:cNvPr>
          <p:cNvSpPr/>
          <p:nvPr/>
        </p:nvSpPr>
        <p:spPr>
          <a:xfrm rot="19869427">
            <a:off x="5483134" y="2734146"/>
            <a:ext cx="290107" cy="23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D26F91-501E-854C-A48D-C17C123557FD}"/>
              </a:ext>
            </a:extLst>
          </p:cNvPr>
          <p:cNvSpPr/>
          <p:nvPr/>
        </p:nvSpPr>
        <p:spPr>
          <a:xfrm rot="19378790">
            <a:off x="5909184" y="2607710"/>
            <a:ext cx="232005" cy="2341293"/>
          </a:xfrm>
          <a:prstGeom prst="rect">
            <a:avLst/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7769A4-7AE4-A448-B8CE-5B05A65E7C73}"/>
              </a:ext>
            </a:extLst>
          </p:cNvPr>
          <p:cNvSpPr/>
          <p:nvPr/>
        </p:nvSpPr>
        <p:spPr>
          <a:xfrm rot="19378790">
            <a:off x="6133394" y="2583545"/>
            <a:ext cx="412135" cy="2173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2B6CAA-E23F-A540-B363-9CCFAFFC519B}"/>
              </a:ext>
            </a:extLst>
          </p:cNvPr>
          <p:cNvSpPr/>
          <p:nvPr/>
        </p:nvSpPr>
        <p:spPr>
          <a:xfrm>
            <a:off x="6029113" y="4234455"/>
            <a:ext cx="438736" cy="531261"/>
          </a:xfrm>
          <a:prstGeom prst="rect">
            <a:avLst/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D7F0CD-4756-D847-80C2-977C98336FDF}"/>
              </a:ext>
            </a:extLst>
          </p:cNvPr>
          <p:cNvSpPr/>
          <p:nvPr/>
        </p:nvSpPr>
        <p:spPr>
          <a:xfrm>
            <a:off x="6244289" y="4421941"/>
            <a:ext cx="334629" cy="342738"/>
          </a:xfrm>
          <a:prstGeom prst="rect">
            <a:avLst/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A455E6-8338-6341-9555-5BD92A266832}"/>
              </a:ext>
            </a:extLst>
          </p:cNvPr>
          <p:cNvSpPr/>
          <p:nvPr/>
        </p:nvSpPr>
        <p:spPr>
          <a:xfrm>
            <a:off x="6437985" y="4660251"/>
            <a:ext cx="334629" cy="105473"/>
          </a:xfrm>
          <a:prstGeom prst="rect">
            <a:avLst/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20D2F5-EB83-9A45-8AC5-B7A0469D4818}"/>
              </a:ext>
            </a:extLst>
          </p:cNvPr>
          <p:cNvSpPr/>
          <p:nvPr/>
        </p:nvSpPr>
        <p:spPr>
          <a:xfrm rot="19378790">
            <a:off x="6704813" y="4615581"/>
            <a:ext cx="112182" cy="119505"/>
          </a:xfrm>
          <a:prstGeom prst="rect">
            <a:avLst/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86F65E-B99A-034C-AC52-A6E636F16478}"/>
              </a:ext>
            </a:extLst>
          </p:cNvPr>
          <p:cNvSpPr/>
          <p:nvPr/>
        </p:nvSpPr>
        <p:spPr>
          <a:xfrm>
            <a:off x="6516813" y="4766209"/>
            <a:ext cx="334629" cy="59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3A92F9-67D1-3E4D-B291-5D6C1EC4A879}"/>
              </a:ext>
            </a:extLst>
          </p:cNvPr>
          <p:cNvSpPr/>
          <p:nvPr/>
        </p:nvSpPr>
        <p:spPr>
          <a:xfrm>
            <a:off x="5354903" y="2753169"/>
            <a:ext cx="334629" cy="59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D2F5D89-55C7-7145-B092-D17F7C772747}"/>
              </a:ext>
            </a:extLst>
          </p:cNvPr>
          <p:cNvSpPr/>
          <p:nvPr/>
        </p:nvSpPr>
        <p:spPr>
          <a:xfrm>
            <a:off x="7099328" y="4506906"/>
            <a:ext cx="273269" cy="256510"/>
          </a:xfrm>
          <a:prstGeom prst="triangle">
            <a:avLst>
              <a:gd name="adj" fmla="val 52324"/>
            </a:avLst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39E33E31-A3AF-CB4D-B6CC-A3B6C2AC684A}"/>
              </a:ext>
            </a:extLst>
          </p:cNvPr>
          <p:cNvSpPr/>
          <p:nvPr/>
        </p:nvSpPr>
        <p:spPr>
          <a:xfrm>
            <a:off x="6635123" y="4595238"/>
            <a:ext cx="273269" cy="170957"/>
          </a:xfrm>
          <a:prstGeom prst="triangle">
            <a:avLst>
              <a:gd name="adj" fmla="val 52324"/>
            </a:avLst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110;p15">
            <a:extLst>
              <a:ext uri="{FF2B5EF4-FFF2-40B4-BE49-F238E27FC236}">
                <a16:creationId xmlns:a16="http://schemas.microsoft.com/office/drawing/2014/main" id="{CFBFF572-CA09-C649-98A4-7CE1AD9BEA1E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gene gain or loss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8651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30"/>
          <p:cNvGrpSpPr/>
          <p:nvPr/>
        </p:nvGrpSpPr>
        <p:grpSpPr>
          <a:xfrm>
            <a:off x="2711451" y="1052513"/>
            <a:ext cx="7773987" cy="5470525"/>
            <a:chOff x="0" y="0"/>
            <a:chExt cx="2147483647" cy="2147483647"/>
          </a:xfrm>
        </p:grpSpPr>
        <p:pic>
          <p:nvPicPr>
            <p:cNvPr id="310" name="Google Shape;310;p30" descr="ACT3"/>
            <p:cNvPicPr preferRelativeResize="0"/>
            <p:nvPr/>
          </p:nvPicPr>
          <p:blipFill rotWithShape="1">
            <a:blip r:embed="rId3">
              <a:alphaModFix/>
            </a:blip>
            <a:srcRect t="8035" r="1498" b="1973"/>
            <a:stretch/>
          </p:blipFill>
          <p:spPr>
            <a:xfrm>
              <a:off x="0" y="261112875"/>
              <a:ext cx="1915500825" cy="18863707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30"/>
            <p:cNvSpPr txBox="1"/>
            <p:nvPr/>
          </p:nvSpPr>
          <p:spPr>
            <a:xfrm>
              <a:off x="1073522453" y="86622031"/>
              <a:ext cx="162694918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r>
                <a:rPr lang="en-US" sz="1400" i="1" dirty="0" err="1">
                  <a:solidFill>
                    <a:schemeClr val="dk1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sopE</a:t>
              </a: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2" name="Google Shape;312;p30"/>
            <p:cNvSpPr txBox="1"/>
            <p:nvPr/>
          </p:nvSpPr>
          <p:spPr>
            <a:xfrm>
              <a:off x="1262967543" y="86622031"/>
              <a:ext cx="269257685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r>
                <a:rPr lang="en-US" sz="1400">
                  <a:solidFill>
                    <a:schemeClr val="dk1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Vi antigen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3" name="Google Shape;313;p30"/>
            <p:cNvSpPr txBox="1"/>
            <p:nvPr/>
          </p:nvSpPr>
          <p:spPr>
            <a:xfrm>
              <a:off x="502555886" y="86622031"/>
              <a:ext cx="318373083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r>
                <a:rPr lang="en-US" sz="1400" dirty="0">
                  <a:solidFill>
                    <a:schemeClr val="dk1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type IV pilus</a:t>
              </a: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4" name="Google Shape;314;p30"/>
            <p:cNvSpPr txBox="1"/>
            <p:nvPr/>
          </p:nvSpPr>
          <p:spPr>
            <a:xfrm>
              <a:off x="1656329582" y="0"/>
              <a:ext cx="271888852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r>
                <a:rPr lang="en-US" sz="1400">
                  <a:solidFill>
                    <a:schemeClr val="dk1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tRNA-Phe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15" name="Google Shape;315;p30"/>
            <p:cNvCxnSpPr/>
            <p:nvPr/>
          </p:nvCxnSpPr>
          <p:spPr>
            <a:xfrm rot="10800000" flipH="1">
              <a:off x="1578709499" y="71042655"/>
              <a:ext cx="86829020" cy="35022803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16" name="Google Shape;316;p30"/>
            <p:cNvSpPr txBox="1"/>
            <p:nvPr/>
          </p:nvSpPr>
          <p:spPr>
            <a:xfrm>
              <a:off x="1932603741" y="355836481"/>
              <a:ext cx="214879905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FF"/>
                </a:buClr>
                <a:buSzPts val="1400"/>
              </a:pPr>
              <a:r>
                <a:rPr lang="en-US" sz="1400" i="1">
                  <a:solidFill>
                    <a:srgbClr val="0000FF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S. typhi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7" name="Google Shape;317;p30"/>
            <p:cNvSpPr txBox="1"/>
            <p:nvPr/>
          </p:nvSpPr>
          <p:spPr>
            <a:xfrm>
              <a:off x="1941374363" y="1886370404"/>
              <a:ext cx="184621163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FF"/>
                </a:buClr>
                <a:buSzPts val="1400"/>
              </a:pPr>
              <a:r>
                <a:rPr lang="en-US" sz="1400" i="1">
                  <a:solidFill>
                    <a:srgbClr val="0000FF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E. coli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Google Shape;110;p15">
            <a:extLst>
              <a:ext uri="{FF2B5EF4-FFF2-40B4-BE49-F238E27FC236}">
                <a16:creationId xmlns:a16="http://schemas.microsoft.com/office/drawing/2014/main" id="{DB15C7F5-CA4F-EB40-A5E2-3868300E48CB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gene gain or loss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68459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921880" y="1110328"/>
            <a:ext cx="10345064" cy="54010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Previously worked on individual genomes from a 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species - can teach us a lot about species biology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learn more by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complete (or large parts of) genomes from within and/or between species</a:t>
            </a:r>
            <a:endParaRPr sz="2400" dirty="0"/>
          </a:p>
          <a:p>
            <a:pPr marL="342900" indent="-1651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 of similarities and differences between organisms can tell us about: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functions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Evolutionary history</a:t>
            </a:r>
            <a:endParaRPr sz="20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Adaptation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(for ex. Infectivity and virulence, alternative metabolic pathways, etc. )</a:t>
            </a: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Particularly useful with increasing size of genomic datasets</a:t>
            </a:r>
          </a:p>
        </p:txBody>
      </p:sp>
      <p:sp>
        <p:nvSpPr>
          <p:cNvPr id="6" name="Google Shape;110;p15">
            <a:extLst>
              <a:ext uri="{FF2B5EF4-FFF2-40B4-BE49-F238E27FC236}">
                <a16:creationId xmlns:a16="http://schemas.microsoft.com/office/drawing/2014/main" id="{C617A160-6643-4349-82F6-B83AF4CA04B9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Comparative Genomics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012655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1" descr="sop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951" y="1773238"/>
            <a:ext cx="8772525" cy="46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1"/>
          <p:cNvSpPr txBox="1"/>
          <p:nvPr/>
        </p:nvSpPr>
        <p:spPr>
          <a:xfrm>
            <a:off x="4872037" y="1341437"/>
            <a:ext cx="28130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secreted effector protein (type-III)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10;p15">
            <a:extLst>
              <a:ext uri="{FF2B5EF4-FFF2-40B4-BE49-F238E27FC236}">
                <a16:creationId xmlns:a16="http://schemas.microsoft.com/office/drawing/2014/main" id="{A057AEB2-1863-6E4D-BEE4-5F5C294E5C47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Loss of function: pseudogenes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181102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2312" y="1412876"/>
            <a:ext cx="838835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3"/>
          <p:cNvSpPr txBox="1"/>
          <p:nvPr/>
        </p:nvSpPr>
        <p:spPr>
          <a:xfrm>
            <a:off x="2279651" y="5949951"/>
            <a:ext cx="79089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VCF input: row represents an individual, line represents a SNP</a:t>
            </a:r>
            <a:endParaRPr/>
          </a:p>
        </p:txBody>
      </p:sp>
      <p:sp>
        <p:nvSpPr>
          <p:cNvPr id="5" name="Google Shape;110;p15">
            <a:extLst>
              <a:ext uri="{FF2B5EF4-FFF2-40B4-BE49-F238E27FC236}">
                <a16:creationId xmlns:a16="http://schemas.microsoft.com/office/drawing/2014/main" id="{73678763-6C7D-7E4D-869C-DFA0FF3D552A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Genetic variation among populations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78886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>
            <a:spLocks noGrp="1"/>
          </p:cNvSpPr>
          <p:nvPr>
            <p:ph type="body" idx="1"/>
          </p:nvPr>
        </p:nvSpPr>
        <p:spPr>
          <a:xfrm>
            <a:off x="1267265" y="1502898"/>
            <a:ext cx="9480452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some of the the basic functions of ACT</a:t>
            </a:r>
            <a:endParaRPr sz="2400" dirty="0"/>
          </a:p>
          <a:p>
            <a:pPr marL="342900" indent="-1397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you to perform basic comparative analyses</a:t>
            </a:r>
            <a:endParaRPr sz="2400"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10;p15">
            <a:extLst>
              <a:ext uri="{FF2B5EF4-FFF2-40B4-BE49-F238E27FC236}">
                <a16:creationId xmlns:a16="http://schemas.microsoft.com/office/drawing/2014/main" id="{19E88AB9-E200-814C-B487-79304B1FB17A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Aims of this module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49917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5231760" y="1331347"/>
            <a:ext cx="5863441" cy="46996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Useful over a wide variety of scales: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Chromosomal structure &amp; rearrangements</a:t>
            </a:r>
            <a:endParaRPr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gain &amp; loss</a:t>
            </a:r>
            <a:endParaRPr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order &amp; rearrangements</a:t>
            </a:r>
            <a:endParaRPr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Pseudogenes</a:t>
            </a:r>
            <a:endParaRPr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and non-coding variation</a:t>
            </a:r>
            <a:endParaRPr dirty="0"/>
          </a:p>
        </p:txBody>
      </p:sp>
      <p:sp>
        <p:nvSpPr>
          <p:cNvPr id="107" name="Google Shape;107;p15"/>
          <p:cNvSpPr/>
          <p:nvPr/>
        </p:nvSpPr>
        <p:spPr>
          <a:xfrm rot="10800000" flipH="1">
            <a:off x="1713576" y="1825964"/>
            <a:ext cx="2380733" cy="3709486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007600"/>
              </a:gs>
              <a:gs pos="100000">
                <a:srgbClr val="00FF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598730" y="1330424"/>
            <a:ext cx="2610427" cy="36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Whole genomes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469637" y="5661685"/>
            <a:ext cx="2868612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Single nucleotides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Comparative Genomics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54073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056583" y="1313960"/>
            <a:ext cx="11611376" cy="31769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resources exist for undertaking comparative genomic analyses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Genbank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Ensemble, MBGD…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SzPts val="2400"/>
              <a:buFont typeface="Calibri"/>
              <a:buChar char="–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: Metagenomic data, curated data,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refseq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formats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GFF, VCF…</a:t>
            </a:r>
            <a:endParaRPr sz="20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 similarity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BLAST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Mummer…</a:t>
            </a:r>
            <a:endParaRPr sz="20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 composition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GC%, codon usage,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kmer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45DF7-2A1D-B84C-B83A-7065A390B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35" y="2902438"/>
            <a:ext cx="5501999" cy="3779715"/>
          </a:xfrm>
          <a:prstGeom prst="rect">
            <a:avLst/>
          </a:prstGeom>
        </p:spPr>
      </p:pic>
      <p:sp>
        <p:nvSpPr>
          <p:cNvPr id="7" name="Google Shape;110;p15">
            <a:extLst>
              <a:ext uri="{FF2B5EF4-FFF2-40B4-BE49-F238E27FC236}">
                <a16:creationId xmlns:a16="http://schemas.microsoft.com/office/drawing/2014/main" id="{8D1D006E-7DE6-4345-89DB-D59DFBAC49CD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Resources and tools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50413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1812" y="2958363"/>
            <a:ext cx="60325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4830026"/>
            <a:ext cx="9144000" cy="139223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1992313" y="2742463"/>
            <a:ext cx="9540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BLAST</a:t>
            </a:r>
            <a:endParaRPr dirty="0"/>
          </a:p>
        </p:txBody>
      </p:sp>
      <p:sp>
        <p:nvSpPr>
          <p:cNvPr id="124" name="Google Shape;124;p17"/>
          <p:cNvSpPr txBox="1"/>
          <p:nvPr/>
        </p:nvSpPr>
        <p:spPr>
          <a:xfrm>
            <a:off x="1774826" y="4326788"/>
            <a:ext cx="11445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nucmer</a:t>
            </a:r>
            <a:endParaRPr dirty="0"/>
          </a:p>
        </p:txBody>
      </p:sp>
      <p:sp>
        <p:nvSpPr>
          <p:cNvPr id="8" name="Google Shape;116;p16">
            <a:extLst>
              <a:ext uri="{FF2B5EF4-FFF2-40B4-BE49-F238E27FC236}">
                <a16:creationId xmlns:a16="http://schemas.microsoft.com/office/drawing/2014/main" id="{13884FC3-691E-E841-B87A-BC2E3A15E491}"/>
              </a:ext>
            </a:extLst>
          </p:cNvPr>
          <p:cNvSpPr txBox="1">
            <a:spLocks/>
          </p:cNvSpPr>
          <p:nvPr/>
        </p:nvSpPr>
        <p:spPr>
          <a:xfrm>
            <a:off x="979209" y="1384300"/>
            <a:ext cx="10260877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of these resources &amp; tools is not easy to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visualise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conceptualise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large datasets / whole genomes</a:t>
            </a:r>
            <a:endParaRPr lang="en-US" sz="2400" dirty="0"/>
          </a:p>
        </p:txBody>
      </p:sp>
      <p:sp>
        <p:nvSpPr>
          <p:cNvPr id="9" name="Google Shape;110;p15">
            <a:extLst>
              <a:ext uri="{FF2B5EF4-FFF2-40B4-BE49-F238E27FC236}">
                <a16:creationId xmlns:a16="http://schemas.microsoft.com/office/drawing/2014/main" id="{2EBE9FBA-0C1D-B542-953A-156D223C1A83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Challenge: single gene to whole genome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02537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1208026" y="1385668"/>
            <a:ext cx="9750706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tools to visualise and compare two or more sequences and their annotations</a:t>
            </a:r>
            <a:endParaRPr lang="en-GB" sz="2400" dirty="0"/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Char char="–"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for whole genomes down to single genes</a:t>
            </a:r>
            <a:endParaRPr lang="en-GB" sz="2000" dirty="0"/>
          </a:p>
          <a:p>
            <a:pPr marL="342900" indent="-1397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GB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on, and builds upon, Artemis 	</a:t>
            </a:r>
            <a:endParaRPr lang="en-GB" sz="2400" dirty="0"/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Char char="–"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of the functions learnt in Artemis are the same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GB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10;p15">
            <a:extLst>
              <a:ext uri="{FF2B5EF4-FFF2-40B4-BE49-F238E27FC236}">
                <a16:creationId xmlns:a16="http://schemas.microsoft.com/office/drawing/2014/main" id="{02F91E18-0940-674A-924E-7B7AAA61554A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Artemis Comparison Tool (ACT)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00820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4426" b="-4426"/>
          <a:stretch/>
        </p:blipFill>
        <p:spPr>
          <a:xfrm>
            <a:off x="2228778" y="1024377"/>
            <a:ext cx="7309118" cy="3869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1255543" y="5009028"/>
            <a:ext cx="10750061" cy="129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Freely available 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mac, win)	</a:t>
            </a:r>
            <a:endParaRPr lang="en-US" sz="2400" dirty="0">
              <a:sym typeface="Calibri"/>
            </a:endParaRPr>
          </a:p>
          <a:p>
            <a:pPr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   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WEB: </a:t>
            </a:r>
            <a:r>
              <a:rPr lang="en-US" u="sng" dirty="0">
                <a:solidFill>
                  <a:schemeClr val="hlink"/>
                </a:solidFill>
                <a:ea typeface="Times New Roman"/>
                <a:cs typeface="Times New Roman"/>
                <a:sym typeface="Times New Roman"/>
                <a:hlinkClick r:id="rId4"/>
              </a:rPr>
              <a:t>http://www.sanger.ac.uk/science/tools/artemis-comparison-tool-act</a:t>
            </a:r>
            <a:endParaRPr dirty="0"/>
          </a:p>
          <a:p>
            <a:pPr marL="1257300" lvl="2" indent="-342900"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MANUAL: </a:t>
            </a:r>
            <a:r>
              <a:rPr lang="en-US" u="sng" dirty="0">
                <a:solidFill>
                  <a:schemeClr val="hlink"/>
                </a:solidFill>
                <a:ea typeface="Times New Roman"/>
                <a:cs typeface="Times New Roman"/>
                <a:sym typeface="Times New Roman"/>
                <a:hlinkClick r:id="rId5"/>
              </a:rPr>
              <a:t>ftp://ftp.sanger.ac.uk/pub/resources/software/act/act.pdf</a:t>
            </a:r>
            <a:endParaRPr dirty="0"/>
          </a:p>
          <a:p>
            <a:pPr marL="1257300" lvl="2" indent="-342900"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PAPER: Carver et al. (2005) Bioinformatics. 21;16;3422-3</a:t>
            </a:r>
            <a:endParaRPr dirty="0"/>
          </a:p>
        </p:txBody>
      </p:sp>
      <p:sp>
        <p:nvSpPr>
          <p:cNvPr id="5" name="Google Shape;110;p15">
            <a:extLst>
              <a:ext uri="{FF2B5EF4-FFF2-40B4-BE49-F238E27FC236}">
                <a16:creationId xmlns:a16="http://schemas.microsoft.com/office/drawing/2014/main" id="{86F89749-2386-E746-9F21-B7BD40729ADA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Where to find ACT?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2132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1266092" y="1268412"/>
            <a:ext cx="9594166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program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Local install (currently on your VM desktop) or on the web (as described in your manual)</a:t>
            </a:r>
            <a:endParaRPr sz="20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Two or more files containing sequence information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Format: </a:t>
            </a:r>
            <a:r>
              <a:rPr lang="en-US" sz="2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Fasta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EMBL, </a:t>
            </a:r>
            <a:r>
              <a:rPr lang="en-US" sz="2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Genbank</a:t>
            </a:r>
            <a:endParaRPr sz="2000"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Output from a comparative analysis of those sequence files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Format: BLAST, mummer, VCF</a:t>
            </a:r>
            <a:endParaRPr sz="2000"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Optional: Additional metadata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Format: GFF, EMBL</a:t>
            </a:r>
            <a:endParaRPr sz="2000" dirty="0"/>
          </a:p>
        </p:txBody>
      </p:sp>
      <p:sp>
        <p:nvSpPr>
          <p:cNvPr id="4" name="Google Shape;110;p15">
            <a:extLst>
              <a:ext uri="{FF2B5EF4-FFF2-40B4-BE49-F238E27FC236}">
                <a16:creationId xmlns:a16="http://schemas.microsoft.com/office/drawing/2014/main" id="{E8BC432D-CC78-EE4F-8C25-FCF8E909F698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What do you need to run ACT?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57242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 descr="GENEPR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1451" y="1628776"/>
            <a:ext cx="6600825" cy="39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2424113" y="1628776"/>
            <a:ext cx="142875" cy="936625"/>
          </a:xfrm>
          <a:prstGeom prst="leftBrace">
            <a:avLst>
              <a:gd name="adj1" fmla="val 277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2424113" y="4652963"/>
            <a:ext cx="142875" cy="936625"/>
          </a:xfrm>
          <a:prstGeom prst="leftBrace">
            <a:avLst>
              <a:gd name="adj1" fmla="val 277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829561" y="1844675"/>
            <a:ext cx="1708591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1</a:t>
            </a:r>
            <a:endParaRPr dirty="0"/>
          </a:p>
        </p:txBody>
      </p:sp>
      <p:sp>
        <p:nvSpPr>
          <p:cNvPr id="154" name="Google Shape;154;p21"/>
          <p:cNvSpPr txBox="1"/>
          <p:nvPr/>
        </p:nvSpPr>
        <p:spPr>
          <a:xfrm>
            <a:off x="829561" y="4868862"/>
            <a:ext cx="1708591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2</a:t>
            </a:r>
            <a:endParaRPr dirty="0"/>
          </a:p>
        </p:txBody>
      </p:sp>
      <p:cxnSp>
        <p:nvCxnSpPr>
          <p:cNvPr id="155" name="Google Shape;155;p21"/>
          <p:cNvCxnSpPr/>
          <p:nvPr/>
        </p:nvCxnSpPr>
        <p:spPr>
          <a:xfrm rot="10800000" flipH="1">
            <a:off x="3359150" y="5373687"/>
            <a:ext cx="144462" cy="6477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cxnSp>
        <p:nvCxnSpPr>
          <p:cNvPr id="156" name="Google Shape;156;p21"/>
          <p:cNvCxnSpPr/>
          <p:nvPr/>
        </p:nvCxnSpPr>
        <p:spPr>
          <a:xfrm rot="10800000" flipH="1">
            <a:off x="3359151" y="5300663"/>
            <a:ext cx="1152525" cy="7207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157" name="Google Shape;157;p21"/>
          <p:cNvSpPr txBox="1"/>
          <p:nvPr/>
        </p:nvSpPr>
        <p:spPr>
          <a:xfrm>
            <a:off x="2279651" y="6021387"/>
            <a:ext cx="254687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sequences</a:t>
            </a:r>
            <a:endParaRPr dirty="0"/>
          </a:p>
        </p:txBody>
      </p:sp>
      <p:sp>
        <p:nvSpPr>
          <p:cNvPr id="158" name="Google Shape;158;p21"/>
          <p:cNvSpPr txBox="1"/>
          <p:nvPr/>
        </p:nvSpPr>
        <p:spPr>
          <a:xfrm>
            <a:off x="5880100" y="5949951"/>
            <a:ext cx="281305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Regions of homology</a:t>
            </a:r>
            <a:endParaRPr/>
          </a:p>
        </p:txBody>
      </p:sp>
      <p:cxnSp>
        <p:nvCxnSpPr>
          <p:cNvPr id="159" name="Google Shape;159;p21"/>
          <p:cNvCxnSpPr/>
          <p:nvPr/>
        </p:nvCxnSpPr>
        <p:spPr>
          <a:xfrm rot="10800000" flipH="1">
            <a:off x="7286625" y="4221163"/>
            <a:ext cx="538162" cy="172878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cxnSp>
        <p:nvCxnSpPr>
          <p:cNvPr id="160" name="Google Shape;160;p21"/>
          <p:cNvCxnSpPr/>
          <p:nvPr/>
        </p:nvCxnSpPr>
        <p:spPr>
          <a:xfrm rot="10800000">
            <a:off x="9409113" y="4868862"/>
            <a:ext cx="287337" cy="215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cxnSp>
        <p:nvCxnSpPr>
          <p:cNvPr id="161" name="Google Shape;161;p21"/>
          <p:cNvCxnSpPr/>
          <p:nvPr/>
        </p:nvCxnSpPr>
        <p:spPr>
          <a:xfrm flipH="1">
            <a:off x="9409113" y="5084763"/>
            <a:ext cx="287337" cy="2889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162" name="Google Shape;162;p21"/>
          <p:cNvSpPr txBox="1"/>
          <p:nvPr/>
        </p:nvSpPr>
        <p:spPr>
          <a:xfrm>
            <a:off x="9767888" y="4868862"/>
            <a:ext cx="24241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Reading Frames</a:t>
            </a:r>
            <a:endParaRPr dirty="0"/>
          </a:p>
        </p:txBody>
      </p:sp>
      <p:cxnSp>
        <p:nvCxnSpPr>
          <p:cNvPr id="163" name="Google Shape;163;p21"/>
          <p:cNvCxnSpPr/>
          <p:nvPr/>
        </p:nvCxnSpPr>
        <p:spPr>
          <a:xfrm rot="10800000">
            <a:off x="9480551" y="2133600"/>
            <a:ext cx="287337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164" name="Google Shape;164;p21"/>
          <p:cNvSpPr txBox="1"/>
          <p:nvPr/>
        </p:nvSpPr>
        <p:spPr>
          <a:xfrm>
            <a:off x="9840912" y="1916112"/>
            <a:ext cx="508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</a:t>
            </a:r>
            <a:endParaRPr/>
          </a:p>
        </p:txBody>
      </p:sp>
      <p:cxnSp>
        <p:nvCxnSpPr>
          <p:cNvPr id="165" name="Google Shape;165;p21"/>
          <p:cNvCxnSpPr/>
          <p:nvPr/>
        </p:nvCxnSpPr>
        <p:spPr>
          <a:xfrm flipH="1">
            <a:off x="8256587" y="1412876"/>
            <a:ext cx="360362" cy="28733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166" name="Google Shape;166;p21"/>
          <p:cNvSpPr txBox="1"/>
          <p:nvPr/>
        </p:nvSpPr>
        <p:spPr>
          <a:xfrm>
            <a:off x="8694738" y="1166812"/>
            <a:ext cx="17922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codons</a:t>
            </a:r>
            <a:endParaRPr dirty="0"/>
          </a:p>
        </p:txBody>
      </p:sp>
      <p:sp>
        <p:nvSpPr>
          <p:cNvPr id="20" name="Google Shape;110;p15">
            <a:extLst>
              <a:ext uri="{FF2B5EF4-FFF2-40B4-BE49-F238E27FC236}">
                <a16:creationId xmlns:a16="http://schemas.microsoft.com/office/drawing/2014/main" id="{A220E298-DA04-1442-B384-4D8F70632DC7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Basic setup of an ACT session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73057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592</Words>
  <Application>Microsoft Macintosh PowerPoint</Application>
  <PresentationFormat>Widescreen</PresentationFormat>
  <Paragraphs>151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 Neue</vt:lpstr>
      <vt:lpstr>Times New Roman</vt:lpstr>
      <vt:lpstr>Office Theme</vt:lpstr>
      <vt:lpstr>Pathogen Genomics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Ruis</dc:creator>
  <cp:lastModifiedBy>Stephen Doyle</cp:lastModifiedBy>
  <cp:revision>58</cp:revision>
  <dcterms:created xsi:type="dcterms:W3CDTF">2019-03-04T13:54:48Z</dcterms:created>
  <dcterms:modified xsi:type="dcterms:W3CDTF">2019-04-25T21:26:54Z</dcterms:modified>
</cp:coreProperties>
</file>