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D951-517F-EB4F-7E5E-682553CE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73EE8-282E-F1E2-8763-F2FAF885A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AEA9-AC31-520F-D37C-8E0FDEE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26E9-A665-BA4F-CF16-8EE5EBB5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5C3-318D-7F1E-674A-B75F509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417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047C-CCF7-3DAA-332D-CDBE29DE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F6E6-DC50-46D7-CF8C-CB04FC26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A5C4-B542-624F-5F45-FF57327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21D9-E054-B92B-B20F-80651FA5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8831-FE37-9DE4-4A00-5343FD5D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765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0975D-6AE7-583A-B568-2303EED16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9B091-8C8F-3D66-3C72-9E76523A5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5A83-2E89-D06E-7861-BBBD7F3B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CAB7-C6F6-AB72-EF5C-2E6D8415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96EE-628E-A2BC-7EF1-7EEBEBA0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54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1889-63AD-5D85-3E42-C933F015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1820-97EA-2DD3-28CF-D6842A52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4918-9C60-07AB-7365-FFA5B4B1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6036-E145-F1E0-266B-E5BA54EC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6C04-2364-CA89-B6C6-1CB51D16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90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0BBC-3B25-5BEF-B03A-470F700C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D7E8E-D850-7965-1417-0D565924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D5D6-A020-5B4A-1DE0-7960CD6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EB9D-7721-3284-5867-1848BF24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5C8B-2CBF-42D9-3661-941FBC80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075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872-166E-BEB4-1126-A58E639C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5595-4FF0-2525-662F-63B5FEA2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5EF9-00EB-08C0-7637-9D510186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C352-9C5D-2CB7-A122-38A2124B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3DCC-FD0E-4B57-64CC-E592517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066E-74E0-BDA4-40BF-23C8E7F5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18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BCC6-788D-FC87-7AAF-EA4572AE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CB89-FBD3-B4C9-59CE-8AFA5577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42B96-4B9B-6944-8669-8F8DEFBF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FA8E1-F26C-C6E8-DF0E-9AE2C5D9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531DA-22C7-3F4A-436A-178E41EE7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7B8B4-6BFB-9082-6D4F-90B72A96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767A4-D992-AB6E-7ED4-51CB2DD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8360-A426-AA70-52D3-4944F25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39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519-109F-E587-C1FF-F52FDBF4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04A0-F432-91E6-7EF9-61F99FFC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AFF7-31A5-83A6-E3EB-EB1B8958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D19FF-A590-931E-9141-A7AF18F2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05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2CA65-6F54-ABD2-4971-B406570D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40A0E-3CDD-5678-449C-337C7162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A55B8-4FD1-D269-C86B-B513E95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90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A1F6-F52A-D188-E3E8-DBE2780B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AE4-8E2F-2B0B-E3FF-A6CBE77F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19ECE-325D-D89B-0165-3906988D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7AC2-0753-C0F5-3913-CEF29A99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F21-BD94-14FD-200C-40F49A38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532F-FF31-5E27-BF97-2A802838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402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6119-2A32-DAC0-686A-0BE967AC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A451-FE3D-77C6-76DF-D9C46D2E9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4160E-BE76-29A4-C764-1C63ABA1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9D14-C513-B34B-FBF2-EC9D7BFF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E514-BBD6-3DE7-79D0-2927661C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B0AB-BDAB-D858-69D4-229ABFE0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719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8134-692F-0210-43CC-D980BCFC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921A-EAD7-5FE6-361B-8F2825E2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64E8-1F56-97FE-DBB0-3476ECC28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EAEC-4988-43F6-950D-F5D30E5F43E2}" type="datetimeFigureOut">
              <a:rPr lang="en-KE" smtClean="0"/>
              <a:t>07/09/2023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0750-0A2C-AC50-AE76-F92D31DF5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AD19-E7BD-9326-1418-A3575555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5042-A49B-4B51-B92D-D544E73D0C1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73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3BF-1E53-A56F-5F69-651A6A7F4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5" y="3984771"/>
            <a:ext cx="10801039" cy="1290413"/>
          </a:xfrm>
        </p:spPr>
        <p:txBody>
          <a:bodyPr anchor="b">
            <a:normAutofit/>
          </a:bodyPr>
          <a:lstStyle/>
          <a:p>
            <a:r>
              <a:rPr lang="en-GB" sz="5000" b="1" dirty="0">
                <a:solidFill>
                  <a:schemeClr val="tx2"/>
                </a:solidFill>
              </a:rPr>
              <a:t>Introduction to R</a:t>
            </a:r>
            <a:br>
              <a:rPr lang="en-GB" sz="4000" b="1" dirty="0">
                <a:solidFill>
                  <a:schemeClr val="tx2"/>
                </a:solidFill>
              </a:rPr>
            </a:br>
            <a:r>
              <a:rPr lang="en-GB" sz="3300" b="1" dirty="0">
                <a:solidFill>
                  <a:schemeClr val="tx2"/>
                </a:solidFill>
              </a:rPr>
              <a:t>Lesson 2 </a:t>
            </a:r>
            <a:endParaRPr lang="en-KE" sz="33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WCS LMS">
            <a:extLst>
              <a:ext uri="{FF2B5EF4-FFF2-40B4-BE49-F238E27FC236}">
                <a16:creationId xmlns:a16="http://schemas.microsoft.com/office/drawing/2014/main" id="{D2A8F023-47C2-8ED1-9C73-1744ABB7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661" y="320231"/>
            <a:ext cx="945522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2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4316-B5F1-607C-6783-375FCEB8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Visualization sometimes better than long tables</a:t>
            </a:r>
            <a:endParaRPr lang="en-K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377E9-CF0A-D3A0-530C-6DF21701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1734822"/>
            <a:ext cx="5182235" cy="51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8400404B-D275-C8D4-ACC6-C5F7C64B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136308"/>
            <a:ext cx="9743440" cy="48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EA4-888F-D5A6-AC6C-A2D617B7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Functions: </a:t>
            </a:r>
            <a:r>
              <a:rPr lang="en-GB" b="1" dirty="0" err="1"/>
              <a:t>ggplot</a:t>
            </a:r>
            <a:endParaRPr lang="en-K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0778F-9F9A-3205-EAC2-E76F8891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652712"/>
            <a:ext cx="10629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5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0366-E663-955B-A766-6EB9BAD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</a:t>
            </a:r>
            <a:endParaRPr lang="en-K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4128A-F452-8648-0D99-ACBF9E24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3907"/>
            <a:ext cx="10067925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E016B-11F6-340A-3513-828F6BE2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747646"/>
            <a:ext cx="2606993" cy="1235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691D3-0A14-CFDD-824A-2E577D4D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23" y="1734619"/>
            <a:ext cx="4320857" cy="2197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2C2633-FDAF-286E-6AEB-87DCEE0A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4" y="1803556"/>
            <a:ext cx="2809875" cy="723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691E80-0589-E4BF-64AA-4C76AE2C4657}"/>
              </a:ext>
            </a:extLst>
          </p:cNvPr>
          <p:cNvSpPr txBox="1"/>
          <p:nvPr/>
        </p:nvSpPr>
        <p:spPr>
          <a:xfrm>
            <a:off x="361632" y="1734619"/>
            <a:ext cx="6381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200" b="0" i="0" dirty="0">
                <a:solidFill>
                  <a:srgbClr val="212529"/>
                </a:solidFill>
                <a:effectLst/>
                <a:latin typeface="-apple-system"/>
              </a:rPr>
              <a:t>✘</a:t>
            </a:r>
            <a:endParaRPr lang="en-KE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04D8C-F37E-2483-7C84-08E8423E8C3E}"/>
              </a:ext>
            </a:extLst>
          </p:cNvPr>
          <p:cNvSpPr txBox="1"/>
          <p:nvPr/>
        </p:nvSpPr>
        <p:spPr>
          <a:xfrm>
            <a:off x="6625590" y="3365537"/>
            <a:ext cx="6381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200" b="0" i="0" dirty="0">
                <a:solidFill>
                  <a:srgbClr val="212529"/>
                </a:solidFill>
                <a:effectLst/>
                <a:latin typeface="-apple-system"/>
              </a:rPr>
              <a:t>✘</a:t>
            </a:r>
            <a:endParaRPr lang="en-KE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C49E9-921F-74A5-30F9-C87CDFFC7896}"/>
              </a:ext>
            </a:extLst>
          </p:cNvPr>
          <p:cNvSpPr txBox="1"/>
          <p:nvPr/>
        </p:nvSpPr>
        <p:spPr>
          <a:xfrm>
            <a:off x="361631" y="5468513"/>
            <a:ext cx="6381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200" b="0" i="0" dirty="0">
                <a:solidFill>
                  <a:srgbClr val="212529"/>
                </a:solidFill>
                <a:effectLst/>
                <a:latin typeface="-apple-system"/>
              </a:rPr>
              <a:t>✘</a:t>
            </a:r>
            <a:endParaRPr lang="en-KE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45C07-76A4-F2E2-6F3E-51D6635D3FFE}"/>
              </a:ext>
            </a:extLst>
          </p:cNvPr>
          <p:cNvSpPr txBox="1"/>
          <p:nvPr/>
        </p:nvSpPr>
        <p:spPr>
          <a:xfrm>
            <a:off x="6625590" y="1639527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38AA4-2E22-14FC-CEE9-19D99C072547}"/>
              </a:ext>
            </a:extLst>
          </p:cNvPr>
          <p:cNvSpPr txBox="1"/>
          <p:nvPr/>
        </p:nvSpPr>
        <p:spPr>
          <a:xfrm>
            <a:off x="6614161" y="2169091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A29BA-E76C-5A56-C49E-E4D1F78F3D19}"/>
              </a:ext>
            </a:extLst>
          </p:cNvPr>
          <p:cNvSpPr txBox="1"/>
          <p:nvPr/>
        </p:nvSpPr>
        <p:spPr>
          <a:xfrm>
            <a:off x="6614161" y="2621795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DAB32-C590-A10E-2E5E-4F5F1CACD8B4}"/>
              </a:ext>
            </a:extLst>
          </p:cNvPr>
          <p:cNvSpPr txBox="1"/>
          <p:nvPr/>
        </p:nvSpPr>
        <p:spPr>
          <a:xfrm>
            <a:off x="219073" y="2006693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8DD7E-E449-0617-BD39-9A3FB892021A}"/>
              </a:ext>
            </a:extLst>
          </p:cNvPr>
          <p:cNvSpPr txBox="1"/>
          <p:nvPr/>
        </p:nvSpPr>
        <p:spPr>
          <a:xfrm>
            <a:off x="219073" y="2668353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49C49-A08E-3B6B-CFB6-E57DACF1F5C7}"/>
              </a:ext>
            </a:extLst>
          </p:cNvPr>
          <p:cNvSpPr txBox="1"/>
          <p:nvPr/>
        </p:nvSpPr>
        <p:spPr>
          <a:xfrm>
            <a:off x="185417" y="3365537"/>
            <a:ext cx="49530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500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6665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6D68-7D2B-76AE-7CE7-8FA5B98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Understanding your dataset</a:t>
            </a:r>
            <a:endParaRPr lang="en-K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15695-32B8-8FBF-8975-A179677D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97121"/>
            <a:ext cx="3790950" cy="847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FFE5C-D0DE-9EDA-6431-F67547FC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3117851"/>
            <a:ext cx="6153150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053CB-BD49-F6EF-FB51-00D7C9A6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3994151"/>
            <a:ext cx="10487025" cy="876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524746-51AC-1529-F7CC-DD48E68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4" y="5619756"/>
            <a:ext cx="5915025" cy="800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97EDB7-6F3C-9EC2-5956-9F13D59DD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" y="1704973"/>
            <a:ext cx="9953625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9C8CB-622B-6830-8A10-545FE866E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4" y="4714881"/>
            <a:ext cx="10029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4A5-BDBF-8473-2333-DDCA6AC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 we can answer?</a:t>
            </a:r>
            <a:endParaRPr lang="en-K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C1B31-9B3F-3F21-E779-BFD0BDCD483E}"/>
              </a:ext>
            </a:extLst>
          </p:cNvPr>
          <p:cNvSpPr txBox="1"/>
          <p:nvPr/>
        </p:nvSpPr>
        <p:spPr>
          <a:xfrm>
            <a:off x="838200" y="1800225"/>
            <a:ext cx="104203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000" dirty="0"/>
              <a:t>The number of samples collected in each year? </a:t>
            </a:r>
            <a:r>
              <a:rPr lang="en-GB" sz="2500" dirty="0"/>
              <a:t>[hint: table]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000" dirty="0"/>
              <a:t>The number of samples in each serogroup?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000" dirty="0"/>
              <a:t>The number of samples in each genogroup?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000" dirty="0"/>
              <a:t>The number of samples in each genogroup in samples collected in Nigeria </a:t>
            </a:r>
            <a:r>
              <a:rPr lang="en-GB" sz="2500" dirty="0"/>
              <a:t>[hint: filter &amp; table]</a:t>
            </a:r>
          </a:p>
        </p:txBody>
      </p:sp>
    </p:spTree>
    <p:extLst>
      <p:ext uri="{BB962C8B-B14F-4D97-AF65-F5344CB8AC3E}">
        <p14:creationId xmlns:p14="http://schemas.microsoft.com/office/powerpoint/2010/main" val="13186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8E7-DAA4-D8CB-0AC9-033E34AF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 many variables?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EDFF-25DA-5858-B6CF-E31B2AA0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0925"/>
          </a:xfrm>
        </p:spPr>
        <p:txBody>
          <a:bodyPr/>
          <a:lstStyle/>
          <a:p>
            <a:r>
              <a:rPr lang="en-GB" dirty="0"/>
              <a:t>Pipe command: “</a:t>
            </a:r>
            <a:r>
              <a:rPr lang="en-KE" sz="35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%&gt;%</a:t>
            </a:r>
            <a:r>
              <a:rPr lang="en-GB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”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71ED5-F5A5-77CB-7A99-1648807B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462"/>
            <a:ext cx="1013460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C05B-D5E9-79F6-A194-780F9C4A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1451"/>
            <a:ext cx="1059180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0C537-75B5-D73E-7370-1C1770DC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38750"/>
            <a:ext cx="10763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ED23-9439-DFFC-ABC8-939F6998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complex questions we can answer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82F0-8924-29CF-A085-CED3A128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r>
              <a:rPr lang="en-GB" sz="2800" dirty="0"/>
              <a:t>**The clonal complexes identified in each year?**</a:t>
            </a:r>
            <a:endParaRPr lang="en-KE" sz="2800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31D1B-47E8-18DC-421B-C335306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406973"/>
            <a:ext cx="3448050" cy="20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17481-94C2-DA8A-B643-4C4F3262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709862"/>
            <a:ext cx="10467975" cy="1438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A3E38-7CEF-CDE5-23CB-A2ADB708EB32}"/>
              </a:ext>
            </a:extLst>
          </p:cNvPr>
          <p:cNvSpPr txBox="1"/>
          <p:nvPr/>
        </p:nvSpPr>
        <p:spPr>
          <a:xfrm>
            <a:off x="847725" y="933450"/>
            <a:ext cx="878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Functions: group_by &amp; summarise</a:t>
            </a:r>
            <a:endParaRPr lang="en-KE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306FB-69C1-E53E-184F-EDCFA667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4714875"/>
            <a:ext cx="10715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C6E1-6ECC-2845-162D-203C82CF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More questions we can answer</a:t>
            </a:r>
            <a:endParaRPr lang="en-K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E56D6-E5BF-DB13-BB22-5A2C2AC1FE58}"/>
              </a:ext>
            </a:extLst>
          </p:cNvPr>
          <p:cNvSpPr txBox="1"/>
          <p:nvPr/>
        </p:nvSpPr>
        <p:spPr>
          <a:xfrm>
            <a:off x="1123949" y="1828800"/>
            <a:ext cx="103727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500" dirty="0"/>
              <a:t>The clonal complexes identified in each genogroup? [hint: group_by and summarise]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500" dirty="0"/>
              <a:t>The clonal complexes identified by country in each year? [hint: group_by and summarise]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500" dirty="0"/>
              <a:t>*Add the proportions of each?*</a:t>
            </a:r>
            <a:endParaRPr lang="en-KE" sz="3500" dirty="0"/>
          </a:p>
        </p:txBody>
      </p:sp>
    </p:spTree>
    <p:extLst>
      <p:ext uri="{BB962C8B-B14F-4D97-AF65-F5344CB8AC3E}">
        <p14:creationId xmlns:p14="http://schemas.microsoft.com/office/powerpoint/2010/main" val="33570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D4F-5A1B-2F80-8FCA-8D1EEAD0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Function: ‘mutate’</a:t>
            </a:r>
            <a:endParaRPr lang="en-K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C0889-6CDC-6CB2-BC3E-17A33628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73761"/>
            <a:ext cx="11034712" cy="151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008AA-3584-298E-14D4-79607199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186237"/>
            <a:ext cx="10782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Roboto</vt:lpstr>
      <vt:lpstr>Office Theme</vt:lpstr>
      <vt:lpstr>Introduction to R Lesson 2 </vt:lpstr>
      <vt:lpstr>Recap</vt:lpstr>
      <vt:lpstr>Understanding your dataset</vt:lpstr>
      <vt:lpstr>Questions we can answer?</vt:lpstr>
      <vt:lpstr>Too many variables?</vt:lpstr>
      <vt:lpstr>More complex questions we can answer</vt:lpstr>
      <vt:lpstr>PowerPoint Presentation</vt:lpstr>
      <vt:lpstr>More questions we can answer</vt:lpstr>
      <vt:lpstr>Function: ‘mutate’</vt:lpstr>
      <vt:lpstr>Visualization sometimes better than long tables</vt:lpstr>
      <vt:lpstr>PowerPoint Presentation</vt:lpstr>
      <vt:lpstr>Functions: ggplot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Ndwiga</dc:creator>
  <cp:lastModifiedBy>Leonard Ndwiga</cp:lastModifiedBy>
  <cp:revision>9</cp:revision>
  <dcterms:created xsi:type="dcterms:W3CDTF">2023-09-07T05:25:36Z</dcterms:created>
  <dcterms:modified xsi:type="dcterms:W3CDTF">2023-09-07T07:21:02Z</dcterms:modified>
</cp:coreProperties>
</file>