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5"/>
  </p:notesMasterIdLst>
  <p:sldIdLst>
    <p:sldId id="448" r:id="rId2"/>
    <p:sldId id="257" r:id="rId3"/>
    <p:sldId id="450" r:id="rId4"/>
    <p:sldId id="449" r:id="rId5"/>
    <p:sldId id="258" r:id="rId6"/>
    <p:sldId id="259" r:id="rId7"/>
    <p:sldId id="260" r:id="rId8"/>
    <p:sldId id="261" r:id="rId9"/>
    <p:sldId id="262" r:id="rId10"/>
    <p:sldId id="263" r:id="rId11"/>
    <p:sldId id="264" r:id="rId12"/>
    <p:sldId id="451" r:id="rId13"/>
    <p:sldId id="452" r:id="rId14"/>
  </p:sldIdLst>
  <p:sldSz cx="9144000" cy="6858000" type="screen4x3"/>
  <p:notesSz cx="6858000" cy="9144000"/>
  <p:embeddedFontLst>
    <p:embeddedFont>
      <p:font typeface="Arimo" panose="020B0604020202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Merriweather Sans"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2A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3"/>
    <p:restoredTop sz="80741"/>
  </p:normalViewPr>
  <p:slideViewPr>
    <p:cSldViewPr snapToGrid="0">
      <p:cViewPr varScale="1">
        <p:scale>
          <a:sx n="95" d="100"/>
          <a:sy n="95" d="100"/>
        </p:scale>
        <p:origin x="203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Hello everyone, very exciting to start the first practical session for this course, so the first thing you need to know is that you can find the material for this module in your VM, which you should have already tried</a:t>
            </a:r>
          </a:p>
          <a:p>
            <a:r>
              <a:rPr lang="en-MX" dirty="0"/>
              <a:t>We will spend 15 minutes on this presentation, from 9:30 to 9"45 am here. Then we will go to the breakout rooms, where you will be divided in groups of 4 with one instructor each, this way you can work on these exercises at your own pace, and please if you get stuck or get any questions, please ask the instructor! And of course, discuss the exercises with the rest of the students and the instructors. At the end of the session, we will tell you where to find the solutions, and in the same way each instructor will provide the solutions for their session.</a:t>
            </a:r>
          </a:p>
          <a:p>
            <a:r>
              <a:rPr lang="en-MX" dirty="0"/>
              <a:t>We will have a break in an hour and a half to have lunch, and then we will return to continue from where you stopped before lunch.</a:t>
            </a:r>
          </a:p>
          <a:p>
            <a:endParaRPr lang="en-MX" dirty="0"/>
          </a:p>
          <a:p>
            <a:r>
              <a:rPr lang="en-MX" dirty="0"/>
              <a:t>Any questions you have during the session, please raise your hand in Zoom, which will be noted by Caro who is one of our course assistants or please ask in Slack</a:t>
            </a:r>
          </a:p>
          <a:p>
            <a:endParaRPr lang="en-MX"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7145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Shows a typical directory structure in UNIX, a directory is equivalent to folder in Windows</a:t>
            </a:r>
          </a:p>
          <a:p>
            <a:pPr marL="0" marR="0" lvl="0" indent="0" algn="l" defTabSz="914400" rtl="0" eaLnBrk="1" fontAlgn="auto" latinLnBrk="0" hangingPunct="1">
              <a:lnSpc>
                <a:spcPct val="100000"/>
              </a:lnSpc>
              <a:spcBef>
                <a:spcPts val="0"/>
              </a:spcBef>
              <a:spcAft>
                <a:spcPts val="0"/>
              </a:spcAft>
              <a:buClr>
                <a:schemeClr val="dk1"/>
              </a:buClr>
              <a:buSzPts val="1200"/>
              <a:buFont typeface="Calibri"/>
              <a:buChar char="-"/>
              <a:tabLst/>
              <a:defRPr/>
            </a:pPr>
            <a:r>
              <a:rPr lang="en-GB" sz="1200" b="0" i="0" u="none" strike="noStrike" cap="none" dirty="0">
                <a:solidFill>
                  <a:schemeClr val="dk1"/>
                </a:solidFill>
                <a:latin typeface="Calibri"/>
                <a:ea typeface="Calibri"/>
                <a:cs typeface="Calibri"/>
                <a:sym typeface="Calibri"/>
              </a:rPr>
              <a:t>Your files are organised in a hierarchy, directories can have subdirectories and so on</a:t>
            </a: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Very useful for organising your work – organise files for different projects into different directories to keep them </a:t>
            </a:r>
            <a:r>
              <a:rPr lang="en-GB" dirty="0"/>
              <a:t>separate</a:t>
            </a: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The most top level directory in the hierarchy is called the root directory and is denoted by a forward slash</a:t>
            </a:r>
          </a:p>
          <a:p>
            <a:pPr marL="0" marR="0" lvl="0" indent="0" algn="l" defTabSz="914400" rtl="0" eaLnBrk="1" fontAlgn="auto" latinLnBrk="0" hangingPunct="1">
              <a:lnSpc>
                <a:spcPct val="100000"/>
              </a:lnSpc>
              <a:spcBef>
                <a:spcPts val="0"/>
              </a:spcBef>
              <a:spcAft>
                <a:spcPts val="0"/>
              </a:spcAft>
              <a:buClr>
                <a:schemeClr val="dk1"/>
              </a:buClr>
              <a:buSzPts val="1200"/>
              <a:buFont typeface="Calibri"/>
              <a:buChar char="-"/>
              <a:tabLst/>
              <a:defRPr/>
            </a:pPr>
            <a:r>
              <a:rPr lang="en-GB" sz="1200" b="0" i="0" u="none" strike="noStrike" cap="none" dirty="0">
                <a:solidFill>
                  <a:schemeClr val="dk1"/>
                </a:solidFill>
                <a:latin typeface="Calibri"/>
                <a:cs typeface="Calibri"/>
                <a:sym typeface="Calibri"/>
              </a:rPr>
              <a:t>You can type ls, and see what is in the directory where you are</a:t>
            </a:r>
            <a:endParaRPr dirty="0"/>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 The full location or path of a specific files given by listing it’s location from the root directory</a:t>
            </a:r>
            <a:endParaRPr sz="1200" b="0" i="0" u="none" strike="noStrike" cap="none" dirty="0">
              <a:solidFill>
                <a:schemeClr val="dk1"/>
              </a:solidFill>
              <a:latin typeface="Calibri"/>
              <a:ea typeface="Calibri"/>
              <a:cs typeface="Calibri"/>
              <a:sym typeface="Calibri"/>
            </a:endParaRPr>
          </a:p>
        </p:txBody>
      </p:sp>
      <p:sp>
        <p:nvSpPr>
          <p:cNvPr id="113" name="Google Shape;11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Don’t worry if this seems confusing at the time, we have plenty of exercises</a:t>
            </a: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When learning UNIX some common mistakes we see happen over and over </a:t>
            </a:r>
            <a:endParaRPr dirty="0"/>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Forgetting that UNIX is case sensitive, to add spaces and mis-spelling commands/file names</a:t>
            </a:r>
            <a:endParaRPr dirty="0"/>
          </a:p>
          <a:p>
            <a:pPr marL="0" marR="0" lvl="0" indent="0" algn="l" rtl="0">
              <a:lnSpc>
                <a:spcPct val="100000"/>
              </a:lnSpc>
              <a:spcBef>
                <a:spcPts val="0"/>
              </a:spcBef>
              <a:spcAft>
                <a:spcPts val="0"/>
              </a:spcAft>
              <a:buSzPts val="1400"/>
              <a:buNone/>
            </a:pPr>
            <a:r>
              <a:rPr lang="en-GB" sz="1200" b="0" i="0" u="none" strike="noStrike" cap="none" dirty="0">
                <a:solidFill>
                  <a:schemeClr val="dk1"/>
                </a:solidFill>
                <a:latin typeface="Calibri"/>
                <a:ea typeface="Calibri"/>
                <a:cs typeface="Calibri"/>
                <a:sym typeface="Calibri"/>
              </a:rPr>
              <a:t>-Some of this may not make sense until you start looking at </a:t>
            </a:r>
            <a:r>
              <a:rPr lang="en-GB" sz="1200" b="0" i="0" u="none" strike="noStrike" cap="none" dirty="0" err="1">
                <a:solidFill>
                  <a:schemeClr val="dk1"/>
                </a:solidFill>
                <a:latin typeface="Calibri"/>
                <a:ea typeface="Calibri"/>
                <a:cs typeface="Calibri"/>
                <a:sym typeface="Calibri"/>
              </a:rPr>
              <a:t>examplesread</a:t>
            </a:r>
            <a:r>
              <a:rPr lang="en-GB" sz="1200" b="0" i="0" u="none" strike="noStrike" cap="none" dirty="0">
                <a:solidFill>
                  <a:schemeClr val="dk1"/>
                </a:solidFill>
                <a:latin typeface="Calibri"/>
                <a:ea typeface="Calibri"/>
                <a:cs typeface="Calibri"/>
                <a:sym typeface="Calibri"/>
              </a:rPr>
              <a:t> through the module which gives a bit more background to UNIX and make a start on the exercises – as always if you have any questions on UNIX please feel free to ask any of us</a:t>
            </a:r>
            <a:endParaRPr dirty="0"/>
          </a:p>
        </p:txBody>
      </p:sp>
      <p:sp>
        <p:nvSpPr>
          <p:cNvPr id="124" name="Google Shape;12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12</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0706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4816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dirty="0" err="1"/>
              <a:t>Very</a:t>
            </a:r>
            <a:r>
              <a:rPr lang="es-ES" dirty="0"/>
              <a:t> </a:t>
            </a:r>
            <a:r>
              <a:rPr lang="es-ES" dirty="0" err="1"/>
              <a:t>brief</a:t>
            </a:r>
            <a:r>
              <a:rPr lang="es-ES" dirty="0"/>
              <a:t> </a:t>
            </a:r>
            <a:r>
              <a:rPr lang="es-ES" dirty="0" err="1"/>
              <a:t>introduction</a:t>
            </a:r>
            <a:r>
              <a:rPr lang="es-ES" dirty="0"/>
              <a:t> to </a:t>
            </a:r>
            <a:r>
              <a:rPr lang="es-ES" dirty="0" err="1"/>
              <a:t>the</a:t>
            </a:r>
            <a:r>
              <a:rPr lang="es-ES" dirty="0"/>
              <a:t> virtual machine, as </a:t>
            </a:r>
            <a:r>
              <a:rPr lang="es-ES" dirty="0" err="1"/>
              <a:t>we</a:t>
            </a:r>
            <a:r>
              <a:rPr lang="es-ES" dirty="0"/>
              <a:t> </a:t>
            </a:r>
            <a:r>
              <a:rPr lang="es-ES" dirty="0" err="1"/>
              <a:t>will</a:t>
            </a:r>
            <a:r>
              <a:rPr lang="es-ES" dirty="0"/>
              <a:t> be </a:t>
            </a:r>
            <a:r>
              <a:rPr lang="es-ES" dirty="0" err="1"/>
              <a:t>using</a:t>
            </a:r>
            <a:r>
              <a:rPr lang="es-ES" dirty="0"/>
              <a:t> </a:t>
            </a:r>
            <a:r>
              <a:rPr lang="es-ES" dirty="0" err="1"/>
              <a:t>it</a:t>
            </a:r>
            <a:r>
              <a:rPr lang="es-ES" dirty="0"/>
              <a:t> </a:t>
            </a:r>
            <a:r>
              <a:rPr lang="es-ES" dirty="0" err="1"/>
              <a:t>during</a:t>
            </a:r>
            <a:r>
              <a:rPr lang="es-ES" dirty="0"/>
              <a:t> </a:t>
            </a:r>
            <a:r>
              <a:rPr lang="es-ES" dirty="0" err="1"/>
              <a:t>this</a:t>
            </a:r>
            <a:r>
              <a:rPr lang="es-ES" dirty="0"/>
              <a:t> </a:t>
            </a:r>
            <a:r>
              <a:rPr lang="es-ES" dirty="0" err="1"/>
              <a:t>course</a:t>
            </a:r>
            <a:r>
              <a:rPr lang="es-ES" dirty="0"/>
              <a:t>, and </a:t>
            </a:r>
            <a:r>
              <a:rPr lang="es-ES" dirty="0" err="1"/>
              <a:t>you</a:t>
            </a:r>
            <a:r>
              <a:rPr lang="es-ES" dirty="0"/>
              <a:t> </a:t>
            </a:r>
            <a:r>
              <a:rPr lang="es-ES" dirty="0" err="1"/>
              <a:t>should</a:t>
            </a:r>
            <a:r>
              <a:rPr lang="es-ES" dirty="0"/>
              <a:t> </a:t>
            </a:r>
            <a:r>
              <a:rPr lang="es-ES" dirty="0" err="1"/>
              <a:t>have</a:t>
            </a:r>
            <a:r>
              <a:rPr lang="es-ES" dirty="0"/>
              <a:t> </a:t>
            </a:r>
            <a:r>
              <a:rPr lang="es-ES" dirty="0" err="1"/>
              <a:t>already</a:t>
            </a:r>
            <a:r>
              <a:rPr lang="es-ES" dirty="0"/>
              <a:t> </a:t>
            </a:r>
            <a:r>
              <a:rPr lang="es-ES" dirty="0" err="1"/>
              <a:t>tested</a:t>
            </a:r>
            <a:r>
              <a:rPr lang="es-ES" dirty="0"/>
              <a:t> </a:t>
            </a:r>
            <a:r>
              <a:rPr lang="es-ES" dirty="0" err="1"/>
              <a:t>it</a:t>
            </a:r>
            <a:endParaRPr dirty="0"/>
          </a:p>
        </p:txBody>
      </p:sp>
      <p:sp>
        <p:nvSpPr>
          <p:cNvPr id="37" name="Google Shape;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dirty="0"/>
              <a:t>Think of a VM as a computer environment that can be run on any other computer system</a:t>
            </a:r>
          </a:p>
          <a:p>
            <a:pPr marL="0" lvl="0" indent="0" algn="l" rtl="0">
              <a:lnSpc>
                <a:spcPct val="100000"/>
              </a:lnSpc>
              <a:spcBef>
                <a:spcPts val="0"/>
              </a:spcBef>
              <a:spcAft>
                <a:spcPts val="0"/>
              </a:spcAft>
              <a:buSzPts val="1400"/>
              <a:buNone/>
            </a:pPr>
            <a:endParaRPr lang="en-GB" dirty="0"/>
          </a:p>
          <a:p>
            <a:pPr marL="0" lvl="0" indent="0" algn="l" rtl="0">
              <a:lnSpc>
                <a:spcPct val="100000"/>
              </a:lnSpc>
              <a:spcBef>
                <a:spcPts val="0"/>
              </a:spcBef>
              <a:spcAft>
                <a:spcPts val="0"/>
              </a:spcAft>
              <a:buSzPts val="1400"/>
              <a:buNone/>
            </a:pPr>
            <a:r>
              <a:rPr lang="en-GB" dirty="0"/>
              <a:t>Has its own operating system, it has all the data and programs that you will need during the week</a:t>
            </a:r>
          </a:p>
          <a:p>
            <a:pPr marL="0" lvl="0" indent="0" algn="l" rtl="0">
              <a:lnSpc>
                <a:spcPct val="100000"/>
              </a:lnSpc>
              <a:spcBef>
                <a:spcPts val="0"/>
              </a:spcBef>
              <a:spcAft>
                <a:spcPts val="0"/>
              </a:spcAft>
              <a:buSzPts val="1400"/>
              <a:buNone/>
            </a:pPr>
            <a:endParaRPr lang="en-GB" dirty="0"/>
          </a:p>
          <a:p>
            <a:pPr marL="0" lvl="0" indent="0" algn="l" rtl="0">
              <a:lnSpc>
                <a:spcPct val="100000"/>
              </a:lnSpc>
              <a:spcBef>
                <a:spcPts val="0"/>
              </a:spcBef>
              <a:spcAft>
                <a:spcPts val="0"/>
              </a:spcAft>
              <a:buSzPts val="1400"/>
              <a:buNone/>
            </a:pPr>
            <a:r>
              <a:rPr lang="en-GB" dirty="0"/>
              <a:t>Which means that you can take the course again, as many times as you like, and also use it to run bioinformatic analyses</a:t>
            </a:r>
          </a:p>
          <a:p>
            <a:pPr marL="0" lvl="0" indent="0" algn="l" rtl="0">
              <a:lnSpc>
                <a:spcPct val="100000"/>
              </a:lnSpc>
              <a:spcBef>
                <a:spcPts val="0"/>
              </a:spcBef>
              <a:spcAft>
                <a:spcPts val="0"/>
              </a:spcAft>
              <a:buSzPts val="1400"/>
              <a:buNone/>
            </a:pPr>
            <a:endParaRPr lang="en-GB" dirty="0"/>
          </a:p>
          <a:p>
            <a:pPr marL="0" lvl="0" indent="0" algn="l" rtl="0">
              <a:lnSpc>
                <a:spcPct val="100000"/>
              </a:lnSpc>
              <a:spcBef>
                <a:spcPts val="0"/>
              </a:spcBef>
              <a:spcAft>
                <a:spcPts val="0"/>
              </a:spcAft>
              <a:buSzPts val="1400"/>
              <a:buNone/>
            </a:pPr>
            <a:r>
              <a:rPr lang="en-GB" dirty="0"/>
              <a:t>Do you all know how to use your VM for the exercises? Please tell us either by raising your hand or in the Slack</a:t>
            </a:r>
          </a:p>
        </p:txBody>
      </p:sp>
      <p:sp>
        <p:nvSpPr>
          <p:cNvPr id="37" name="Google Shape;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170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dirty="0"/>
              <a:t>If you haven’t used it before, don’t worry, we will go from the very basic operations and we will progress to more advanced concepts. For those that have used </a:t>
            </a:r>
            <a:r>
              <a:rPr lang="en-GB" dirty="0" err="1"/>
              <a:t>unix</a:t>
            </a:r>
            <a:r>
              <a:rPr lang="en-GB" dirty="0"/>
              <a:t> before, please be patient, and well, I am sure you will be able to do the exercises fast. </a:t>
            </a:r>
          </a:p>
          <a:p>
            <a:pPr marL="0" lvl="0" indent="0" algn="l" rtl="0">
              <a:lnSpc>
                <a:spcPct val="100000"/>
              </a:lnSpc>
              <a:spcBef>
                <a:spcPts val="0"/>
              </a:spcBef>
              <a:spcAft>
                <a:spcPts val="0"/>
              </a:spcAft>
              <a:buSzPts val="1400"/>
              <a:buNone/>
            </a:pPr>
            <a:endParaRPr lang="en-GB" dirty="0"/>
          </a:p>
          <a:p>
            <a:pPr marL="0" lvl="0" indent="0" algn="l" rtl="0">
              <a:lnSpc>
                <a:spcPct val="100000"/>
              </a:lnSpc>
              <a:spcBef>
                <a:spcPts val="0"/>
              </a:spcBef>
              <a:spcAft>
                <a:spcPts val="0"/>
              </a:spcAft>
              <a:buSzPts val="1400"/>
              <a:buNone/>
            </a:pPr>
            <a:r>
              <a:rPr lang="en-GB" dirty="0"/>
              <a:t>You will hopefully learn new things that will save loads of time, things that perhaps you used to do in Excel</a:t>
            </a:r>
            <a:endParaRPr dirty="0"/>
          </a:p>
        </p:txBody>
      </p:sp>
      <p:sp>
        <p:nvSpPr>
          <p:cNvPr id="37" name="Google Shape;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126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 name="Google Shape;4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How do you use the UNIX operating system?  </a:t>
            </a:r>
            <a:endParaRPr dirty="0"/>
          </a:p>
          <a:p>
            <a:pPr marL="171450" marR="0" lvl="0" indent="-17145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Just like any other operating system, have a graphical user interface,  click on icons to launch programs, explore files and folders on disk using a file manager</a:t>
            </a:r>
            <a:endParaRPr dirty="0"/>
          </a:p>
          <a:p>
            <a:pPr marL="0" marR="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p:txBody>
      </p:sp>
      <p:sp>
        <p:nvSpPr>
          <p:cNvPr id="44" name="Google Shape;4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 name="Google Shape;5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However another really cool feature about UNIX is the ability to interact and provide instructions to the computer using a series of text based commands</a:t>
            </a:r>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The commands/instructions are provided to the computer in a terminal window on the commandline</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Very powerful as it allows you to carry out certain tasks very quickly that otherwise may take be time consuming if using the file manager e.g. moving or deleting hundreds of files </a:t>
            </a:r>
            <a:endParaRPr sz="1200" b="0" i="0" u="none" strike="noStrike" cap="none">
              <a:solidFill>
                <a:schemeClr val="dk1"/>
              </a:solidFill>
              <a:latin typeface="Calibri"/>
              <a:ea typeface="Calibri"/>
              <a:cs typeface="Calibri"/>
              <a:sym typeface="Calibri"/>
            </a:endParaRPr>
          </a:p>
        </p:txBody>
      </p:sp>
      <p:sp>
        <p:nvSpPr>
          <p:cNvPr id="51" name="Google Shape;51;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Some of the basic commands, you will be using these during the week</a:t>
            </a: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dirty="0">
                <a:solidFill>
                  <a:schemeClr val="dk1"/>
                </a:solidFill>
                <a:latin typeface="Calibri"/>
                <a:ea typeface="Calibri"/>
                <a:cs typeface="Calibri"/>
                <a:sym typeface="Calibri"/>
              </a:rPr>
              <a:t>Mention the terseness/how short they are of the commands, they will save you time</a:t>
            </a:r>
            <a:endParaRPr dirty="0"/>
          </a:p>
          <a:p>
            <a:pPr marL="0" marR="0" lvl="0" indent="0" algn="l" rtl="0">
              <a:lnSpc>
                <a:spcPct val="100000"/>
              </a:lnSpc>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GB" sz="1200" b="0" i="0" u="none" strike="noStrike" cap="none" dirty="0">
                <a:solidFill>
                  <a:schemeClr val="dk1"/>
                </a:solidFill>
                <a:latin typeface="Calibri"/>
                <a:ea typeface="Calibri"/>
                <a:cs typeface="Calibri"/>
                <a:sym typeface="Calibri"/>
              </a:rPr>
              <a:t>This command will allow you to see the contents of a directory</a:t>
            </a:r>
          </a:p>
          <a:p>
            <a:pPr marL="0" marR="0" lvl="0" indent="0" algn="l" rtl="0">
              <a:lnSpc>
                <a:spcPct val="100000"/>
              </a:lnSpc>
              <a:spcBef>
                <a:spcPts val="0"/>
              </a:spcBef>
              <a:spcAft>
                <a:spcPts val="0"/>
              </a:spcAft>
              <a:buSzPts val="1400"/>
              <a:buNone/>
            </a:pPr>
            <a:r>
              <a:rPr lang="en-GB" sz="1200" b="0" i="0" u="none" strike="noStrike" cap="none" dirty="0">
                <a:solidFill>
                  <a:schemeClr val="dk1"/>
                </a:solidFill>
                <a:latin typeface="Calibri"/>
                <a:ea typeface="Calibri"/>
                <a:cs typeface="Calibri"/>
                <a:sym typeface="Calibri"/>
              </a:rPr>
              <a:t>If you want to use it with a graphical interface you would open the directory and see the contents, as you are seeing in the left window here, whereas in the command line you will just type ls inside the directory, or ls and the directory path, to see a list of its contents</a:t>
            </a:r>
            <a:endParaRPr sz="1200" b="0" i="0" u="none" strike="noStrike" cap="none" dirty="0">
              <a:solidFill>
                <a:schemeClr val="dk1"/>
              </a:solidFill>
              <a:latin typeface="Calibri"/>
              <a:ea typeface="Calibri"/>
              <a:cs typeface="Calibri"/>
              <a:sym typeface="Calibri"/>
            </a:endParaRPr>
          </a:p>
        </p:txBody>
      </p:sp>
      <p:sp>
        <p:nvSpPr>
          <p:cNvPr id="99" name="Google Shape;9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GB" sz="1200" b="0" i="0" u="none" strike="noStrike" cap="none" dirty="0">
                <a:solidFill>
                  <a:schemeClr val="dk1"/>
                </a:solidFill>
                <a:latin typeface="Calibri"/>
                <a:ea typeface="Calibri"/>
                <a:cs typeface="Calibri"/>
                <a:sym typeface="Calibri"/>
              </a:rPr>
              <a:t>If you want to create a new file or folder</a:t>
            </a:r>
          </a:p>
          <a:p>
            <a:pPr marL="0" marR="0" lvl="0" indent="0" algn="l" rtl="0">
              <a:lnSpc>
                <a:spcPct val="100000"/>
              </a:lnSpc>
              <a:spcBef>
                <a:spcPts val="0"/>
              </a:spcBef>
              <a:spcAft>
                <a:spcPts val="0"/>
              </a:spcAft>
              <a:buSzPts val="1400"/>
              <a:buNone/>
            </a:pPr>
            <a:r>
              <a:rPr lang="en-GB" sz="1200" b="0" i="0" u="none" strike="noStrike" cap="none" dirty="0">
                <a:solidFill>
                  <a:schemeClr val="dk1"/>
                </a:solidFill>
                <a:latin typeface="Calibri"/>
                <a:ea typeface="Calibri"/>
                <a:cs typeface="Calibri"/>
                <a:sym typeface="Calibri"/>
              </a:rPr>
              <a:t>On the left you see the traditional way to do that, but you can also do it with the command line, you would write </a:t>
            </a:r>
            <a:r>
              <a:rPr lang="en-GB" sz="1200" b="0" i="0" u="none" strike="noStrike" cap="none" dirty="0" err="1">
                <a:solidFill>
                  <a:schemeClr val="dk1"/>
                </a:solidFill>
                <a:latin typeface="Calibri"/>
                <a:ea typeface="Calibri"/>
                <a:cs typeface="Calibri"/>
                <a:sym typeface="Calibri"/>
              </a:rPr>
              <a:t>mkdir</a:t>
            </a:r>
            <a:r>
              <a:rPr lang="en-GB" sz="1200" b="0" i="0" u="none" strike="noStrike" cap="none" dirty="0">
                <a:solidFill>
                  <a:schemeClr val="dk1"/>
                </a:solidFill>
                <a:latin typeface="Calibri"/>
                <a:ea typeface="Calibri"/>
                <a:cs typeface="Calibri"/>
                <a:sym typeface="Calibri"/>
              </a:rPr>
              <a:t>, a </a:t>
            </a:r>
            <a:r>
              <a:rPr lang="en-GB" sz="1200" b="0" i="0" u="none" strike="noStrike" cap="none" dirty="0" err="1">
                <a:solidFill>
                  <a:schemeClr val="dk1"/>
                </a:solidFill>
                <a:latin typeface="Calibri"/>
                <a:ea typeface="Calibri"/>
                <a:cs typeface="Calibri"/>
                <a:sym typeface="Calibri"/>
              </a:rPr>
              <a:t>space,a</a:t>
            </a:r>
            <a:r>
              <a:rPr lang="en-GB" sz="1200" b="0" i="0" u="none" strike="noStrike" cap="none" dirty="0">
                <a:solidFill>
                  <a:schemeClr val="dk1"/>
                </a:solidFill>
                <a:latin typeface="Calibri"/>
                <a:ea typeface="Calibri"/>
                <a:cs typeface="Calibri"/>
                <a:sym typeface="Calibri"/>
              </a:rPr>
              <a:t> </a:t>
            </a:r>
            <a:r>
              <a:rPr lang="en-GB" sz="1200" b="0" i="0" u="none" strike="noStrike" cap="none" dirty="0" err="1">
                <a:solidFill>
                  <a:schemeClr val="dk1"/>
                </a:solidFill>
                <a:latin typeface="Calibri"/>
                <a:ea typeface="Calibri"/>
                <a:cs typeface="Calibri"/>
                <a:sym typeface="Calibri"/>
              </a:rPr>
              <a:t>nd</a:t>
            </a:r>
            <a:r>
              <a:rPr lang="en-GB" sz="1200" b="0" i="0" u="none" strike="noStrike" cap="none" dirty="0">
                <a:solidFill>
                  <a:schemeClr val="dk1"/>
                </a:solidFill>
                <a:latin typeface="Calibri"/>
                <a:ea typeface="Calibri"/>
                <a:cs typeface="Calibri"/>
                <a:sym typeface="Calibri"/>
              </a:rPr>
              <a:t> the name of the directory you want to create</a:t>
            </a:r>
            <a:endParaRPr sz="1200" b="0" i="0" u="none" strike="noStrike" cap="none" dirty="0">
              <a:solidFill>
                <a:schemeClr val="dk1"/>
              </a:solidFill>
              <a:latin typeface="Calibri"/>
              <a:ea typeface="Calibri"/>
              <a:cs typeface="Calibri"/>
              <a:sym typeface="Calibri"/>
            </a:endParaRPr>
          </a:p>
        </p:txBody>
      </p:sp>
      <p:sp>
        <p:nvSpPr>
          <p:cNvPr id="106" name="Google Shape;10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539750" y="1011050"/>
            <a:ext cx="8064600" cy="5029200"/>
          </a:xfrm>
          <a:prstGeom prst="rect">
            <a:avLst/>
          </a:prstGeom>
          <a:noFill/>
          <a:ln>
            <a:noFill/>
          </a:ln>
        </p:spPr>
        <p:txBody>
          <a:bodyPr spcFirstLastPara="1" wrap="square" lIns="91425" tIns="45700" rIns="91425" bIns="45700" anchor="t" anchorCtr="0">
            <a:noAutofit/>
          </a:bodyPr>
          <a:lstStyle>
            <a:lvl1pPr marL="457200" marR="0" lvl="0" indent="-368300" algn="l">
              <a:lnSpc>
                <a:spcPct val="100000"/>
              </a:lnSpc>
              <a:spcBef>
                <a:spcPts val="600"/>
              </a:spcBef>
              <a:spcAft>
                <a:spcPts val="0"/>
              </a:spcAft>
              <a:buClr>
                <a:schemeClr val="dk1"/>
              </a:buClr>
              <a:buSzPts val="2200"/>
              <a:buFont typeface="Merriweather Sans"/>
              <a:buChar char="▸"/>
              <a:defRPr sz="2200" b="0" i="0" u="none" strike="noStrike" cap="none">
                <a:solidFill>
                  <a:schemeClr val="dk1"/>
                </a:solidFill>
                <a:latin typeface="Arial"/>
                <a:ea typeface="Arial"/>
                <a:cs typeface="Arial"/>
                <a:sym typeface="Arial"/>
              </a:defRPr>
            </a:lvl1pPr>
            <a:lvl2pPr marL="914400" marR="0" lvl="1" indent="-228600" algn="l">
              <a:lnSpc>
                <a:spcPct val="100000"/>
              </a:lnSpc>
              <a:spcBef>
                <a:spcPts val="400"/>
              </a:spcBef>
              <a:spcAft>
                <a:spcPts val="0"/>
              </a:spcAft>
              <a:buClr>
                <a:schemeClr val="dk1"/>
              </a:buClr>
              <a:buSzPts val="2000"/>
              <a:buFont typeface="Arimo"/>
              <a:buNone/>
              <a:defRPr sz="20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dk1"/>
              </a:buClr>
              <a:buSzPts val="2000"/>
              <a:buFont typeface="Merriweather Sans"/>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dk1"/>
              </a:buClr>
              <a:buSzPts val="1600"/>
              <a:buFont typeface="Merriweather Sans"/>
              <a:buChar char="▸"/>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Arimo"/>
              <a:buNone/>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0E213-3B6B-7B46-AFC1-654D7B829F63}" type="datetimeFigureOut">
              <a:rPr lang="es-ES_tradnl" smtClean="0"/>
              <a:t>11/1/23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AF311807-F93B-CB45-BFFE-4E1E8703B80D}" type="slidenum">
              <a:rPr lang="es-ES_tradnl" smtClean="0"/>
              <a:t>‹#›</a:t>
            </a:fld>
            <a:endParaRPr lang="es-ES_tradnl"/>
          </a:p>
        </p:txBody>
      </p:sp>
    </p:spTree>
    <p:extLst>
      <p:ext uri="{BB962C8B-B14F-4D97-AF65-F5344CB8AC3E}">
        <p14:creationId xmlns:p14="http://schemas.microsoft.com/office/powerpoint/2010/main" val="2253348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9750" y="1066800"/>
            <a:ext cx="8064500" cy="5029200"/>
          </a:xfrm>
          <a:prstGeom prst="rect">
            <a:avLst/>
          </a:prstGeom>
          <a:noFill/>
          <a:ln>
            <a:noFill/>
          </a:ln>
        </p:spPr>
        <p:txBody>
          <a:bodyPr spcFirstLastPara="1" wrap="square" lIns="91425" tIns="45700" rIns="91425" bIns="45700" anchor="t" anchorCtr="0">
            <a:noAutofit/>
          </a:bodyPr>
          <a:lstStyle>
            <a:lvl1pPr marL="457200" marR="0" lvl="0" indent="-368300" algn="l" rtl="0">
              <a:lnSpc>
                <a:spcPct val="200000"/>
              </a:lnSpc>
              <a:spcBef>
                <a:spcPts val="0"/>
              </a:spcBef>
              <a:spcAft>
                <a:spcPts val="0"/>
              </a:spcAft>
              <a:buClr>
                <a:schemeClr val="dk1"/>
              </a:buClr>
              <a:buSzPts val="2200"/>
              <a:buFont typeface="Merriweather Sans"/>
              <a:buChar char="▸"/>
              <a:defRPr sz="22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mo"/>
              <a:buChar char="4"/>
              <a:defRPr sz="2000" b="0" i="0" u="none" strike="noStrike" cap="none">
                <a:solidFill>
                  <a:schemeClr val="dk1"/>
                </a:solidFill>
                <a:latin typeface="Arial"/>
                <a:ea typeface="Arial"/>
                <a:cs typeface="Arial"/>
                <a:sym typeface="Arial"/>
              </a:defRPr>
            </a:lvl2pPr>
            <a:lvl3pPr marL="1371600" marR="0" lvl="2" indent="-342900" algn="l" rtl="0">
              <a:lnSpc>
                <a:spcPct val="200000"/>
              </a:lnSpc>
              <a:spcBef>
                <a:spcPts val="0"/>
              </a:spcBef>
              <a:spcAft>
                <a:spcPts val="0"/>
              </a:spcAft>
              <a:buClr>
                <a:schemeClr val="dk1"/>
              </a:buClr>
              <a:buSzPts val="1800"/>
              <a:buFont typeface="Arimo"/>
              <a:buChar char="4"/>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650"/>
              </a:spcBef>
              <a:spcAft>
                <a:spcPts val="0"/>
              </a:spcAft>
              <a:buClr>
                <a:schemeClr val="dk1"/>
              </a:buClr>
              <a:buSzPts val="1600"/>
              <a:buFont typeface="Arimo"/>
              <a:buChar char="4"/>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65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65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65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9pPr>
          </a:lstStyle>
          <a:p>
            <a:endParaRPr/>
          </a:p>
        </p:txBody>
      </p:sp>
      <p:sp>
        <p:nvSpPr>
          <p:cNvPr id="12" name="Google Shape;12;p1"/>
          <p:cNvSpPr/>
          <p:nvPr/>
        </p:nvSpPr>
        <p:spPr>
          <a:xfrm>
            <a:off x="539750" y="6597650"/>
            <a:ext cx="8064500" cy="7143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4869"/>
              </a:solidFill>
              <a:latin typeface="Arial"/>
              <a:ea typeface="Arial"/>
              <a:cs typeface="Arial"/>
              <a:sym typeface="Arial"/>
            </a:endParaRPr>
          </a:p>
        </p:txBody>
      </p:sp>
      <p:cxnSp>
        <p:nvCxnSpPr>
          <p:cNvPr id="13" name="Google Shape;13;p1"/>
          <p:cNvCxnSpPr/>
          <p:nvPr/>
        </p:nvCxnSpPr>
        <p:spPr>
          <a:xfrm>
            <a:off x="539750" y="6248400"/>
            <a:ext cx="8064500" cy="0"/>
          </a:xfrm>
          <a:prstGeom prst="straightConnector1">
            <a:avLst/>
          </a:prstGeom>
          <a:noFill/>
          <a:ln w="9525" cap="flat" cmpd="sng">
            <a:solidFill>
              <a:schemeClr val="dk1"/>
            </a:solidFill>
            <a:prstDash val="solid"/>
            <a:round/>
            <a:headEnd type="none" w="sm" len="sm"/>
            <a:tailEnd type="none" w="sm" len="sm"/>
          </a:ln>
        </p:spPr>
      </p:cxnSp>
      <p:sp>
        <p:nvSpPr>
          <p:cNvPr id="14" name="Google Shape;14;p1"/>
          <p:cNvSpPr/>
          <p:nvPr/>
        </p:nvSpPr>
        <p:spPr>
          <a:xfrm>
            <a:off x="4556125" y="606425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4869"/>
              </a:solidFill>
              <a:latin typeface="Arial"/>
              <a:ea typeface="Arial"/>
              <a:cs typeface="Arial"/>
              <a:sym typeface="Arial"/>
            </a:endParaRPr>
          </a:p>
        </p:txBody>
      </p:sp>
      <p:sp>
        <p:nvSpPr>
          <p:cNvPr id="15" name="Google Shape;15;p1"/>
          <p:cNvSpPr/>
          <p:nvPr/>
        </p:nvSpPr>
        <p:spPr>
          <a:xfrm>
            <a:off x="4727575" y="6022975"/>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4869"/>
              </a:solidFill>
              <a:latin typeface="Arial"/>
              <a:ea typeface="Arial"/>
              <a:cs typeface="Arial"/>
              <a:sym typeface="Arial"/>
            </a:endParaRPr>
          </a:p>
        </p:txBody>
      </p:sp>
      <p:pic>
        <p:nvPicPr>
          <p:cNvPr id="16" name="Google Shape;16;p1"/>
          <p:cNvPicPr preferRelativeResize="0"/>
          <p:nvPr/>
        </p:nvPicPr>
        <p:blipFill rotWithShape="1">
          <a:blip r:embed="rId4">
            <a:alphaModFix/>
          </a:blip>
          <a:srcRect/>
          <a:stretch/>
        </p:blipFill>
        <p:spPr>
          <a:xfrm>
            <a:off x="550750" y="6284738"/>
            <a:ext cx="2164250" cy="2906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obles@liigh.unam.mx"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9D56BD-D1E0-FF47-9CE2-9BD406F658DF}"/>
              </a:ext>
            </a:extLst>
          </p:cNvPr>
          <p:cNvSpPr/>
          <p:nvPr/>
        </p:nvSpPr>
        <p:spPr>
          <a:xfrm>
            <a:off x="348648" y="6094990"/>
            <a:ext cx="8385449" cy="663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6" name="Google Shape;34;p4">
            <a:extLst>
              <a:ext uri="{FF2B5EF4-FFF2-40B4-BE49-F238E27FC236}">
                <a16:creationId xmlns:a16="http://schemas.microsoft.com/office/drawing/2014/main" id="{F10726D6-ACA4-FE42-B00A-E354514D6897}"/>
              </a:ext>
            </a:extLst>
          </p:cNvPr>
          <p:cNvSpPr txBox="1">
            <a:spLocks/>
          </p:cNvSpPr>
          <p:nvPr/>
        </p:nvSpPr>
        <p:spPr>
          <a:xfrm>
            <a:off x="292474" y="1877501"/>
            <a:ext cx="6794125" cy="1328114"/>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2200"/>
              <a:buNone/>
            </a:pPr>
            <a:r>
              <a:rPr lang="en-GB" sz="1400" dirty="0">
                <a:solidFill>
                  <a:srgbClr val="000000"/>
                </a:solidFill>
                <a:latin typeface="Arial" panose="020B0604020202020204" pitchFamily="34" charset="0"/>
                <a:ea typeface="Arial"/>
                <a:cs typeface="Arial" panose="020B0604020202020204" pitchFamily="34" charset="0"/>
                <a:sym typeface="Arial"/>
              </a:rPr>
              <a:t>Presented by:</a:t>
            </a:r>
          </a:p>
          <a:p>
            <a:pPr marL="0" indent="0">
              <a:lnSpc>
                <a:spcPct val="100000"/>
              </a:lnSpc>
              <a:spcBef>
                <a:spcPts val="0"/>
              </a:spcBef>
              <a:buClr>
                <a:schemeClr val="dk1"/>
              </a:buClr>
              <a:buSzPts val="2200"/>
              <a:buFont typeface="Merriweather Sans"/>
              <a:buNone/>
            </a:pPr>
            <a:r>
              <a:rPr lang="en-GB" sz="1600" b="1" dirty="0">
                <a:solidFill>
                  <a:srgbClr val="000000"/>
                </a:solidFill>
                <a:latin typeface="Arial" panose="020B0604020202020204" pitchFamily="34" charset="0"/>
                <a:ea typeface="Arial"/>
                <a:cs typeface="Arial" panose="020B0604020202020204" pitchFamily="34" charset="0"/>
                <a:sym typeface="Arial"/>
              </a:rPr>
              <a:t>Carla Daniela Robles Espinoza</a:t>
            </a:r>
          </a:p>
          <a:p>
            <a:pPr marL="0" indent="0">
              <a:lnSpc>
                <a:spcPct val="100000"/>
              </a:lnSpc>
              <a:spcBef>
                <a:spcPts val="0"/>
              </a:spcBef>
              <a:buClr>
                <a:schemeClr val="dk1"/>
              </a:buClr>
              <a:buSzPts val="2200"/>
              <a:buFont typeface="Merriweather Sans"/>
              <a:buNone/>
            </a:pPr>
            <a:endParaRPr lang="en-GB" sz="1600" b="1" dirty="0">
              <a:solidFill>
                <a:srgbClr val="000000"/>
              </a:solidFill>
              <a:latin typeface="Arial" panose="020B0604020202020204" pitchFamily="34" charset="0"/>
              <a:ea typeface="Arial"/>
              <a:cs typeface="Arial" panose="020B0604020202020204" pitchFamily="34" charset="0"/>
              <a:sym typeface="Arial"/>
            </a:endParaRPr>
          </a:p>
          <a:p>
            <a:pPr marL="0" indent="0">
              <a:lnSpc>
                <a:spcPct val="100000"/>
              </a:lnSpc>
              <a:spcBef>
                <a:spcPts val="0"/>
              </a:spcBef>
              <a:buClr>
                <a:schemeClr val="dk1"/>
              </a:buClr>
              <a:buSzPts val="2200"/>
              <a:buFont typeface="Merriweather Sans"/>
              <a:buNone/>
            </a:pPr>
            <a:r>
              <a:rPr lang="en-GB" sz="1400" dirty="0" err="1">
                <a:solidFill>
                  <a:srgbClr val="000000"/>
                </a:solidFill>
                <a:latin typeface="Arial" panose="020B0604020202020204" pitchFamily="34" charset="0"/>
                <a:ea typeface="Arial"/>
                <a:cs typeface="Arial" panose="020B0604020202020204" pitchFamily="34" charset="0"/>
                <a:sym typeface="Arial"/>
              </a:rPr>
              <a:t>Laboratorio</a:t>
            </a:r>
            <a:r>
              <a:rPr lang="en-GB" sz="1400" dirty="0">
                <a:solidFill>
                  <a:srgbClr val="000000"/>
                </a:solidFill>
                <a:latin typeface="Arial" panose="020B0604020202020204" pitchFamily="34" charset="0"/>
                <a:ea typeface="Arial"/>
                <a:cs typeface="Arial" panose="020B0604020202020204" pitchFamily="34" charset="0"/>
                <a:sym typeface="Arial"/>
              </a:rPr>
              <a:t> </a:t>
            </a:r>
            <a:r>
              <a:rPr lang="en-GB" sz="1400" dirty="0" err="1">
                <a:solidFill>
                  <a:srgbClr val="000000"/>
                </a:solidFill>
                <a:latin typeface="Arial" panose="020B0604020202020204" pitchFamily="34" charset="0"/>
                <a:ea typeface="Arial"/>
                <a:cs typeface="Arial" panose="020B0604020202020204" pitchFamily="34" charset="0"/>
                <a:sym typeface="Arial"/>
              </a:rPr>
              <a:t>Internacional</a:t>
            </a:r>
            <a:r>
              <a:rPr lang="en-GB" sz="1400" dirty="0">
                <a:solidFill>
                  <a:srgbClr val="000000"/>
                </a:solidFill>
                <a:latin typeface="Arial" panose="020B0604020202020204" pitchFamily="34" charset="0"/>
                <a:ea typeface="Arial"/>
                <a:cs typeface="Arial" panose="020B0604020202020204" pitchFamily="34" charset="0"/>
                <a:sym typeface="Arial"/>
              </a:rPr>
              <a:t> de </a:t>
            </a:r>
            <a:r>
              <a:rPr lang="en-GB" sz="1400" dirty="0" err="1">
                <a:solidFill>
                  <a:srgbClr val="000000"/>
                </a:solidFill>
                <a:latin typeface="Arial" panose="020B0604020202020204" pitchFamily="34" charset="0"/>
                <a:ea typeface="Arial"/>
                <a:cs typeface="Arial" panose="020B0604020202020204" pitchFamily="34" charset="0"/>
                <a:sym typeface="Arial"/>
              </a:rPr>
              <a:t>Investigación</a:t>
            </a:r>
            <a:r>
              <a:rPr lang="en-GB" sz="1400" dirty="0">
                <a:solidFill>
                  <a:srgbClr val="000000"/>
                </a:solidFill>
                <a:latin typeface="Arial" panose="020B0604020202020204" pitchFamily="34" charset="0"/>
                <a:ea typeface="Arial"/>
                <a:cs typeface="Arial" panose="020B0604020202020204" pitchFamily="34" charset="0"/>
                <a:sym typeface="Arial"/>
              </a:rPr>
              <a:t> </a:t>
            </a:r>
            <a:r>
              <a:rPr lang="en-GB" sz="1400" dirty="0" err="1">
                <a:solidFill>
                  <a:srgbClr val="000000"/>
                </a:solidFill>
                <a:latin typeface="Arial" panose="020B0604020202020204" pitchFamily="34" charset="0"/>
                <a:ea typeface="Arial"/>
                <a:cs typeface="Arial" panose="020B0604020202020204" pitchFamily="34" charset="0"/>
                <a:sym typeface="Arial"/>
              </a:rPr>
              <a:t>sobre</a:t>
            </a:r>
            <a:r>
              <a:rPr lang="en-GB" sz="1400" dirty="0">
                <a:solidFill>
                  <a:srgbClr val="000000"/>
                </a:solidFill>
                <a:latin typeface="Arial" panose="020B0604020202020204" pitchFamily="34" charset="0"/>
                <a:ea typeface="Arial"/>
                <a:cs typeface="Arial" panose="020B0604020202020204" pitchFamily="34" charset="0"/>
                <a:sym typeface="Arial"/>
              </a:rPr>
              <a:t> el </a:t>
            </a:r>
            <a:r>
              <a:rPr lang="en-GB" sz="1400" dirty="0" err="1">
                <a:solidFill>
                  <a:srgbClr val="000000"/>
                </a:solidFill>
                <a:latin typeface="Arial" panose="020B0604020202020204" pitchFamily="34" charset="0"/>
                <a:ea typeface="Arial"/>
                <a:cs typeface="Arial" panose="020B0604020202020204" pitchFamily="34" charset="0"/>
                <a:sym typeface="Arial"/>
              </a:rPr>
              <a:t>Genoma</a:t>
            </a:r>
            <a:r>
              <a:rPr lang="en-GB" sz="1400" dirty="0">
                <a:solidFill>
                  <a:srgbClr val="000000"/>
                </a:solidFill>
                <a:latin typeface="Arial" panose="020B0604020202020204" pitchFamily="34" charset="0"/>
                <a:ea typeface="Arial"/>
                <a:cs typeface="Arial" panose="020B0604020202020204" pitchFamily="34" charset="0"/>
                <a:sym typeface="Arial"/>
              </a:rPr>
              <a:t> Humano</a:t>
            </a:r>
          </a:p>
          <a:p>
            <a:pPr marL="0" indent="0">
              <a:lnSpc>
                <a:spcPct val="100000"/>
              </a:lnSpc>
              <a:spcBef>
                <a:spcPts val="0"/>
              </a:spcBef>
              <a:buClr>
                <a:schemeClr val="dk1"/>
              </a:buClr>
              <a:buSzPts val="2200"/>
              <a:buFont typeface="Merriweather Sans"/>
              <a:buNone/>
            </a:pPr>
            <a:r>
              <a:rPr lang="en-GB" sz="1400" dirty="0">
                <a:solidFill>
                  <a:srgbClr val="000000"/>
                </a:solidFill>
                <a:latin typeface="Arial" panose="020B0604020202020204" pitchFamily="34" charset="0"/>
                <a:ea typeface="Arial"/>
                <a:cs typeface="Arial" panose="020B0604020202020204" pitchFamily="34" charset="0"/>
                <a:sym typeface="Arial"/>
              </a:rPr>
              <a:t>Universidad Nacional </a:t>
            </a:r>
            <a:r>
              <a:rPr lang="en-GB" sz="1400" dirty="0" err="1">
                <a:solidFill>
                  <a:srgbClr val="000000"/>
                </a:solidFill>
                <a:latin typeface="Arial" panose="020B0604020202020204" pitchFamily="34" charset="0"/>
                <a:ea typeface="Arial"/>
                <a:cs typeface="Arial" panose="020B0604020202020204" pitchFamily="34" charset="0"/>
                <a:sym typeface="Arial"/>
              </a:rPr>
              <a:t>Autónoma</a:t>
            </a:r>
            <a:r>
              <a:rPr lang="en-GB" sz="1400" dirty="0">
                <a:solidFill>
                  <a:srgbClr val="000000"/>
                </a:solidFill>
                <a:latin typeface="Arial" panose="020B0604020202020204" pitchFamily="34" charset="0"/>
                <a:ea typeface="Arial"/>
                <a:cs typeface="Arial" panose="020B0604020202020204" pitchFamily="34" charset="0"/>
                <a:sym typeface="Arial"/>
              </a:rPr>
              <a:t> de México</a:t>
            </a:r>
          </a:p>
          <a:p>
            <a:pPr marL="0" indent="0">
              <a:lnSpc>
                <a:spcPct val="100000"/>
              </a:lnSpc>
              <a:spcBef>
                <a:spcPts val="0"/>
              </a:spcBef>
              <a:buClr>
                <a:schemeClr val="dk1"/>
              </a:buClr>
              <a:buSzPts val="2200"/>
              <a:buFont typeface="Merriweather Sans"/>
              <a:buNone/>
            </a:pPr>
            <a:endParaRPr lang="en-GB" sz="1400" dirty="0">
              <a:solidFill>
                <a:srgbClr val="000000"/>
              </a:solidFill>
              <a:latin typeface="Arial" panose="020B0604020202020204" pitchFamily="34" charset="0"/>
              <a:ea typeface="Arial"/>
              <a:cs typeface="Arial" panose="020B0604020202020204" pitchFamily="34" charset="0"/>
            </a:endParaRPr>
          </a:p>
          <a:p>
            <a:pPr marL="0" indent="0">
              <a:lnSpc>
                <a:spcPct val="100000"/>
              </a:lnSpc>
              <a:spcBef>
                <a:spcPts val="0"/>
              </a:spcBef>
              <a:buClr>
                <a:schemeClr val="dk1"/>
              </a:buClr>
              <a:buSzPts val="2200"/>
              <a:buFont typeface="Merriweather Sans"/>
              <a:buNone/>
            </a:pPr>
            <a:r>
              <a:rPr lang="en-GB" sz="1400" dirty="0">
                <a:solidFill>
                  <a:srgbClr val="000000"/>
                </a:solidFill>
                <a:latin typeface="Arial" panose="020B0604020202020204" pitchFamily="34" charset="0"/>
                <a:ea typeface="Arial"/>
                <a:cs typeface="Arial" panose="020B0604020202020204" pitchFamily="34" charset="0"/>
              </a:rPr>
              <a:t>       @</a:t>
            </a:r>
            <a:r>
              <a:rPr lang="en-GB" sz="1400" dirty="0" err="1">
                <a:solidFill>
                  <a:srgbClr val="000000"/>
                </a:solidFill>
                <a:latin typeface="Arial" panose="020B0604020202020204" pitchFamily="34" charset="0"/>
                <a:ea typeface="Arial"/>
                <a:cs typeface="Arial" panose="020B0604020202020204" pitchFamily="34" charset="0"/>
              </a:rPr>
              <a:t>daniela_oaks</a:t>
            </a:r>
            <a:endParaRPr lang="en-GB" sz="1400" dirty="0">
              <a:solidFill>
                <a:srgbClr val="000000"/>
              </a:solidFill>
              <a:latin typeface="Arial" panose="020B0604020202020204" pitchFamily="34" charset="0"/>
              <a:ea typeface="Arial"/>
              <a:cs typeface="Arial" panose="020B0604020202020204" pitchFamily="34" charset="0"/>
              <a:sym typeface="Arial"/>
            </a:endParaRPr>
          </a:p>
          <a:p>
            <a:pPr marL="0" indent="0">
              <a:lnSpc>
                <a:spcPct val="100000"/>
              </a:lnSpc>
              <a:spcBef>
                <a:spcPts val="0"/>
              </a:spcBef>
              <a:buClr>
                <a:schemeClr val="dk1"/>
              </a:buClr>
              <a:buSzPts val="2200"/>
              <a:buFont typeface="Merriweather Sans"/>
              <a:buNone/>
            </a:pPr>
            <a:r>
              <a:rPr lang="en-GB" sz="1400" dirty="0">
                <a:solidFill>
                  <a:srgbClr val="000000"/>
                </a:solidFill>
                <a:latin typeface="Arial" panose="020B0604020202020204" pitchFamily="34" charset="0"/>
                <a:ea typeface="Arial"/>
                <a:cs typeface="Arial" panose="020B0604020202020204" pitchFamily="34" charset="0"/>
                <a:sym typeface="Arial"/>
                <a:hlinkClick r:id="rId3">
                  <a:extLst>
                    <a:ext uri="{A12FA001-AC4F-418D-AE19-62706E023703}">
                      <ahyp:hlinkClr xmlns:ahyp="http://schemas.microsoft.com/office/drawing/2018/hyperlinkcolor" val="tx"/>
                    </a:ext>
                  </a:extLst>
                </a:hlinkClick>
              </a:rPr>
              <a:t>drobles@liigh.unam.mx</a:t>
            </a:r>
            <a:endParaRPr lang="en-GB" sz="1400" dirty="0">
              <a:solidFill>
                <a:srgbClr val="000000"/>
              </a:solidFill>
              <a:latin typeface="Arial" panose="020B0604020202020204" pitchFamily="34" charset="0"/>
              <a:ea typeface="Arial"/>
              <a:cs typeface="Arial" panose="020B0604020202020204" pitchFamily="34" charset="0"/>
              <a:sym typeface="Arial"/>
            </a:endParaRPr>
          </a:p>
          <a:p>
            <a:pPr marL="0" indent="0">
              <a:lnSpc>
                <a:spcPct val="100000"/>
              </a:lnSpc>
              <a:spcBef>
                <a:spcPts val="0"/>
              </a:spcBef>
              <a:buClr>
                <a:schemeClr val="dk1"/>
              </a:buClr>
              <a:buSzPts val="2200"/>
              <a:buFont typeface="Merriweather Sans"/>
              <a:buNone/>
            </a:pPr>
            <a:endParaRPr lang="en-GB" sz="1400" dirty="0">
              <a:solidFill>
                <a:srgbClr val="000000"/>
              </a:solidFill>
              <a:latin typeface="Arial" panose="020B0604020202020204" pitchFamily="34" charset="0"/>
              <a:ea typeface="Arial"/>
              <a:cs typeface="Arial" panose="020B0604020202020204" pitchFamily="34" charset="0"/>
              <a:sym typeface="Arial"/>
            </a:endParaRPr>
          </a:p>
          <a:p>
            <a:pPr marL="0" indent="0">
              <a:lnSpc>
                <a:spcPct val="100000"/>
              </a:lnSpc>
              <a:spcBef>
                <a:spcPts val="0"/>
              </a:spcBef>
              <a:buClr>
                <a:schemeClr val="dk1"/>
              </a:buClr>
              <a:buSzPts val="2200"/>
              <a:buFont typeface="Merriweather Sans"/>
              <a:buNone/>
            </a:pPr>
            <a:r>
              <a:rPr lang="en-GB" sz="1400" dirty="0">
                <a:solidFill>
                  <a:srgbClr val="000000"/>
                </a:solidFill>
                <a:latin typeface="Arial" panose="020B0604020202020204" pitchFamily="34" charset="0"/>
                <a:ea typeface="Arial"/>
                <a:cs typeface="Arial" panose="020B0604020202020204" pitchFamily="34" charset="0"/>
                <a:sym typeface="Arial"/>
              </a:rPr>
              <a:t>Based on slides by:</a:t>
            </a:r>
          </a:p>
          <a:p>
            <a:pPr marL="0" indent="0">
              <a:lnSpc>
                <a:spcPct val="100000"/>
              </a:lnSpc>
              <a:spcBef>
                <a:spcPts val="0"/>
              </a:spcBef>
              <a:buClr>
                <a:schemeClr val="dk1"/>
              </a:buClr>
              <a:buSzPts val="2200"/>
              <a:buFont typeface="Merriweather Sans"/>
              <a:buNone/>
            </a:pPr>
            <a:r>
              <a:rPr lang="en-GB" sz="1800" b="1" dirty="0">
                <a:solidFill>
                  <a:srgbClr val="000000"/>
                </a:solidFill>
                <a:latin typeface="Arial" panose="020B0604020202020204" pitchFamily="34" charset="0"/>
                <a:ea typeface="Arial"/>
                <a:cs typeface="Arial" panose="020B0604020202020204" pitchFamily="34" charset="0"/>
                <a:sym typeface="Arial"/>
              </a:rPr>
              <a:t>Jacqueline Keane</a:t>
            </a:r>
          </a:p>
          <a:p>
            <a:pPr marL="0" indent="0">
              <a:lnSpc>
                <a:spcPct val="100000"/>
              </a:lnSpc>
              <a:spcBef>
                <a:spcPts val="0"/>
              </a:spcBef>
              <a:buClr>
                <a:schemeClr val="dk1"/>
              </a:buClr>
              <a:buSzPts val="2200"/>
              <a:buFont typeface="Merriweather Sans"/>
              <a:buNone/>
            </a:pPr>
            <a:endParaRPr lang="en-GB" sz="1600" dirty="0">
              <a:solidFill>
                <a:srgbClr val="000000"/>
              </a:solidFill>
              <a:latin typeface="Arial" panose="020B0604020202020204" pitchFamily="34" charset="0"/>
              <a:ea typeface="Arial"/>
              <a:cs typeface="Arial" panose="020B0604020202020204" pitchFamily="34" charset="0"/>
              <a:sym typeface="Arial"/>
            </a:endParaRPr>
          </a:p>
        </p:txBody>
      </p:sp>
      <p:sp>
        <p:nvSpPr>
          <p:cNvPr id="18" name="Google Shape;33;p4">
            <a:extLst>
              <a:ext uri="{FF2B5EF4-FFF2-40B4-BE49-F238E27FC236}">
                <a16:creationId xmlns:a16="http://schemas.microsoft.com/office/drawing/2014/main" id="{B7C63D1C-C00E-0944-A10C-8C06C4FE2BD6}"/>
              </a:ext>
            </a:extLst>
          </p:cNvPr>
          <p:cNvSpPr txBox="1">
            <a:spLocks/>
          </p:cNvSpPr>
          <p:nvPr/>
        </p:nvSpPr>
        <p:spPr>
          <a:xfrm>
            <a:off x="59076" y="68278"/>
            <a:ext cx="9000161" cy="988245"/>
          </a:xfrm>
          <a:prstGeom prst="rect">
            <a:avLst/>
          </a:prstGeom>
          <a:solidFill>
            <a:srgbClr val="E2AA0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2800" dirty="0">
                <a:solidFill>
                  <a:srgbClr val="000000"/>
                </a:solidFill>
                <a:latin typeface="Arial"/>
                <a:ea typeface="Arial"/>
                <a:cs typeface="Arial"/>
                <a:sym typeface="Arial"/>
              </a:rPr>
              <a:t>Module 2.1: Introduction to UNIX</a:t>
            </a:r>
          </a:p>
        </p:txBody>
      </p:sp>
      <p:sp>
        <p:nvSpPr>
          <p:cNvPr id="19" name="Rectangle 18">
            <a:extLst>
              <a:ext uri="{FF2B5EF4-FFF2-40B4-BE49-F238E27FC236}">
                <a16:creationId xmlns:a16="http://schemas.microsoft.com/office/drawing/2014/main" id="{3903F22D-BC59-194A-AE74-430C9A3D6AD4}"/>
              </a:ext>
            </a:extLst>
          </p:cNvPr>
          <p:cNvSpPr/>
          <p:nvPr/>
        </p:nvSpPr>
        <p:spPr>
          <a:xfrm>
            <a:off x="41291" y="5386508"/>
            <a:ext cx="9000161" cy="141190"/>
          </a:xfrm>
          <a:prstGeom prst="rect">
            <a:avLst/>
          </a:prstGeom>
          <a:solidFill>
            <a:srgbClr val="E2AA0A"/>
          </a:solidFill>
          <a:ln>
            <a:solidFill>
              <a:srgbClr val="E2AA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lumMod val="85000"/>
                  <a:lumOff val="15000"/>
                </a:schemeClr>
              </a:solidFill>
            </a:endParaRPr>
          </a:p>
        </p:txBody>
      </p:sp>
      <p:cxnSp>
        <p:nvCxnSpPr>
          <p:cNvPr id="20" name="Straight Connector 19">
            <a:extLst>
              <a:ext uri="{FF2B5EF4-FFF2-40B4-BE49-F238E27FC236}">
                <a16:creationId xmlns:a16="http://schemas.microsoft.com/office/drawing/2014/main" id="{9AE32524-3324-AD49-811C-2FB8F95FAD9A}"/>
              </a:ext>
            </a:extLst>
          </p:cNvPr>
          <p:cNvCxnSpPr>
            <a:cxnSpLocks/>
          </p:cNvCxnSpPr>
          <p:nvPr/>
        </p:nvCxnSpPr>
        <p:spPr>
          <a:xfrm>
            <a:off x="59076" y="5477650"/>
            <a:ext cx="8857714" cy="0"/>
          </a:xfrm>
          <a:prstGeom prst="line">
            <a:avLst/>
          </a:prstGeom>
          <a:ln>
            <a:solidFill>
              <a:srgbClr val="E2AA0A"/>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E41C9F62-FFF9-8C4B-AF44-D886133F7B9A}"/>
              </a:ext>
            </a:extLst>
          </p:cNvPr>
          <p:cNvSpPr txBox="1">
            <a:spLocks/>
          </p:cNvSpPr>
          <p:nvPr/>
        </p:nvSpPr>
        <p:spPr>
          <a:xfrm>
            <a:off x="2969225" y="4745706"/>
            <a:ext cx="5960409" cy="6908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150"/>
              </a:spcBef>
              <a:buNone/>
            </a:pPr>
            <a:r>
              <a:rPr lang="en-US" sz="1800" b="1" dirty="0">
                <a:solidFill>
                  <a:srgbClr val="000000"/>
                </a:solidFill>
                <a:latin typeface="Arial" panose="020B0604020202020204" pitchFamily="34" charset="0"/>
                <a:ea typeface="Helvetica Neue" charset="0"/>
                <a:cs typeface="Arial" panose="020B0604020202020204" pitchFamily="34" charset="0"/>
              </a:rPr>
              <a:t>Next Generation Sequencing Bioinformatics Course </a:t>
            </a:r>
          </a:p>
          <a:p>
            <a:pPr marL="0" indent="0" algn="r">
              <a:lnSpc>
                <a:spcPct val="100000"/>
              </a:lnSpc>
              <a:spcBef>
                <a:spcPts val="150"/>
              </a:spcBef>
              <a:buNone/>
            </a:pPr>
            <a:r>
              <a:rPr lang="en-US" sz="1800" dirty="0">
                <a:solidFill>
                  <a:srgbClr val="000000"/>
                </a:solidFill>
                <a:latin typeface="Arial" panose="020B0604020202020204" pitchFamily="34" charset="0"/>
                <a:ea typeface="Helvetica Neue" charset="0"/>
                <a:cs typeface="Arial" panose="020B0604020202020204" pitchFamily="34" charset="0"/>
              </a:rPr>
              <a:t>22-27 January 2023 - Santiago - Chile</a:t>
            </a:r>
          </a:p>
          <a:p>
            <a:pPr marL="0" indent="0" algn="r">
              <a:lnSpc>
                <a:spcPct val="100000"/>
              </a:lnSpc>
              <a:spcBef>
                <a:spcPts val="150"/>
              </a:spcBef>
              <a:buNone/>
            </a:pPr>
            <a:endParaRPr lang="en-US" sz="1800" dirty="0">
              <a:solidFill>
                <a:srgbClr val="000000"/>
              </a:solidFill>
              <a:latin typeface="Arial" panose="020B0604020202020204" pitchFamily="34" charset="0"/>
              <a:ea typeface="Helvetica Neue" charset="0"/>
              <a:cs typeface="Arial" panose="020B0604020202020204" pitchFamily="34" charset="0"/>
            </a:endParaRPr>
          </a:p>
          <a:p>
            <a:pPr marL="0" indent="0" algn="r">
              <a:lnSpc>
                <a:spcPct val="100000"/>
              </a:lnSpc>
              <a:spcBef>
                <a:spcPts val="150"/>
              </a:spcBef>
              <a:buNone/>
            </a:pPr>
            <a:endParaRPr lang="en-US" sz="1600" dirty="0">
              <a:solidFill>
                <a:srgbClr val="000000"/>
              </a:solidFill>
              <a:latin typeface="Arial" panose="020B0604020202020204" pitchFamily="34" charset="0"/>
              <a:ea typeface="Helvetica Neue" charset="0"/>
              <a:cs typeface="Arial" panose="020B0604020202020204" pitchFamily="34" charset="0"/>
            </a:endParaRPr>
          </a:p>
        </p:txBody>
      </p:sp>
      <p:pic>
        <p:nvPicPr>
          <p:cNvPr id="22" name="Picture 21">
            <a:extLst>
              <a:ext uri="{FF2B5EF4-FFF2-40B4-BE49-F238E27FC236}">
                <a16:creationId xmlns:a16="http://schemas.microsoft.com/office/drawing/2014/main" id="{197B41C8-9F55-404C-9E94-3949EAFD515C}"/>
              </a:ext>
            </a:extLst>
          </p:cNvPr>
          <p:cNvPicPr>
            <a:picLocks noChangeAspect="1"/>
          </p:cNvPicPr>
          <p:nvPr/>
        </p:nvPicPr>
        <p:blipFill>
          <a:blip r:embed="rId4"/>
          <a:stretch>
            <a:fillRect/>
          </a:stretch>
        </p:blipFill>
        <p:spPr>
          <a:xfrm>
            <a:off x="335804" y="5518746"/>
            <a:ext cx="818012" cy="1100226"/>
          </a:xfrm>
          <a:prstGeom prst="rect">
            <a:avLst/>
          </a:prstGeom>
        </p:spPr>
      </p:pic>
      <p:sp>
        <p:nvSpPr>
          <p:cNvPr id="23" name="TextBox 22">
            <a:extLst>
              <a:ext uri="{FF2B5EF4-FFF2-40B4-BE49-F238E27FC236}">
                <a16:creationId xmlns:a16="http://schemas.microsoft.com/office/drawing/2014/main" id="{9D3166EA-E281-9844-BA35-F05B438917F7}"/>
              </a:ext>
            </a:extLst>
          </p:cNvPr>
          <p:cNvSpPr txBox="1"/>
          <p:nvPr/>
        </p:nvSpPr>
        <p:spPr>
          <a:xfrm>
            <a:off x="1153816" y="5780511"/>
            <a:ext cx="2016806" cy="769441"/>
          </a:xfrm>
          <a:prstGeom prst="rect">
            <a:avLst/>
          </a:prstGeom>
          <a:noFill/>
        </p:spPr>
        <p:txBody>
          <a:bodyPr wrap="square" rtlCol="0">
            <a:spAutoFit/>
          </a:bodyPr>
          <a:lstStyle/>
          <a:p>
            <a:r>
              <a:rPr lang="sv-SE" sz="1100" dirty="0">
                <a:latin typeface="Helvetica" pitchFamily="2" charset="0"/>
              </a:rPr>
              <a:t>FACULTAD DE </a:t>
            </a:r>
          </a:p>
          <a:p>
            <a:r>
              <a:rPr lang="sv-SE" sz="1100" dirty="0">
                <a:latin typeface="Helvetica" pitchFamily="2" charset="0"/>
              </a:rPr>
              <a:t>CIENCIAS BIOLOGICAS</a:t>
            </a:r>
          </a:p>
          <a:p>
            <a:r>
              <a:rPr lang="sv-SE" sz="1100" dirty="0">
                <a:latin typeface="Helvetica" pitchFamily="2" charset="0"/>
              </a:rPr>
              <a:t>PONTIFICIA UNIVERSIDAD CATÓLICA DE CHILE</a:t>
            </a:r>
          </a:p>
        </p:txBody>
      </p:sp>
      <p:pic>
        <p:nvPicPr>
          <p:cNvPr id="24" name="Picture 2" descr="Online courses from Wellcome Genome Campus Advanced Courses and Scientific  Confe">
            <a:extLst>
              <a:ext uri="{FF2B5EF4-FFF2-40B4-BE49-F238E27FC236}">
                <a16:creationId xmlns:a16="http://schemas.microsoft.com/office/drawing/2014/main" id="{6C7C2DD9-CCF3-7C40-A916-A02FDA1CBF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091" y="5558394"/>
            <a:ext cx="2093877" cy="10209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C15EDA51-BE72-4141-8C34-F80CBA491B7B}"/>
              </a:ext>
            </a:extLst>
          </p:cNvPr>
          <p:cNvPicPr>
            <a:picLocks noChangeAspect="1"/>
          </p:cNvPicPr>
          <p:nvPr/>
        </p:nvPicPr>
        <p:blipFill>
          <a:blip r:embed="rId6"/>
          <a:stretch>
            <a:fillRect/>
          </a:stretch>
        </p:blipFill>
        <p:spPr>
          <a:xfrm>
            <a:off x="4230163" y="5471883"/>
            <a:ext cx="1090246" cy="1196611"/>
          </a:xfrm>
          <a:prstGeom prst="rect">
            <a:avLst/>
          </a:prstGeom>
        </p:spPr>
      </p:pic>
      <p:pic>
        <p:nvPicPr>
          <p:cNvPr id="11" name="Google Shape;34;p4">
            <a:extLst>
              <a:ext uri="{FF2B5EF4-FFF2-40B4-BE49-F238E27FC236}">
                <a16:creationId xmlns:a16="http://schemas.microsoft.com/office/drawing/2014/main" id="{6F802825-33B1-7240-AA6E-A6CDF8A8F558}"/>
              </a:ext>
            </a:extLst>
          </p:cNvPr>
          <p:cNvPicPr preferRelativeResize="0"/>
          <p:nvPr/>
        </p:nvPicPr>
        <p:blipFill rotWithShape="1">
          <a:blip r:embed="rId7">
            <a:alphaModFix/>
          </a:blip>
          <a:srcRect/>
          <a:stretch/>
        </p:blipFill>
        <p:spPr>
          <a:xfrm>
            <a:off x="348648" y="3161605"/>
            <a:ext cx="366750" cy="315225"/>
          </a:xfrm>
          <a:prstGeom prst="rect">
            <a:avLst/>
          </a:prstGeom>
          <a:noFill/>
          <a:ln>
            <a:noFill/>
          </a:ln>
        </p:spPr>
      </p:pic>
    </p:spTree>
    <p:extLst>
      <p:ext uri="{BB962C8B-B14F-4D97-AF65-F5344CB8AC3E}">
        <p14:creationId xmlns:p14="http://schemas.microsoft.com/office/powerpoint/2010/main" val="356740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1"/>
          <p:cNvPicPr preferRelativeResize="0"/>
          <p:nvPr/>
        </p:nvPicPr>
        <p:blipFill>
          <a:blip r:embed="rId3">
            <a:alphaModFix/>
          </a:blip>
          <a:stretch>
            <a:fillRect/>
          </a:stretch>
        </p:blipFill>
        <p:spPr>
          <a:xfrm>
            <a:off x="1077175" y="1016525"/>
            <a:ext cx="6503899" cy="4877924"/>
          </a:xfrm>
          <a:prstGeom prst="rect">
            <a:avLst/>
          </a:prstGeom>
          <a:noFill/>
          <a:ln>
            <a:noFill/>
          </a:ln>
        </p:spPr>
      </p:pic>
      <p:sp>
        <p:nvSpPr>
          <p:cNvPr id="116" name="Google Shape;116;p11"/>
          <p:cNvSpPr txBox="1">
            <a:spLocks noGrp="1"/>
          </p:cNvSpPr>
          <p:nvPr>
            <p:ph type="title"/>
          </p:nvPr>
        </p:nvSpPr>
        <p:spPr>
          <a:xfrm>
            <a:off x="539750" y="76200"/>
            <a:ext cx="8064500" cy="838200"/>
          </a:xfrm>
          <a:prstGeom prst="rect">
            <a:avLst/>
          </a:prstGeom>
          <a:solidFill>
            <a:srgbClr val="E2AA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rgbClr val="000000"/>
                </a:solidFill>
                <a:latin typeface="Arial"/>
                <a:ea typeface="Arial"/>
                <a:cs typeface="Arial"/>
                <a:sym typeface="Arial"/>
              </a:rPr>
              <a:t>Directory Structure</a:t>
            </a:r>
            <a:endParaRPr sz="2800" b="1" i="0" u="none" strike="noStrike" cap="none">
              <a:solidFill>
                <a:srgbClr val="000000"/>
              </a:solidFill>
              <a:latin typeface="Arial"/>
              <a:ea typeface="Arial"/>
              <a:cs typeface="Arial"/>
              <a:sym typeface="Arial"/>
            </a:endParaRPr>
          </a:p>
        </p:txBody>
      </p:sp>
      <p:sp>
        <p:nvSpPr>
          <p:cNvPr id="117" name="Google Shape;117;p11"/>
          <p:cNvSpPr txBox="1"/>
          <p:nvPr/>
        </p:nvSpPr>
        <p:spPr>
          <a:xfrm>
            <a:off x="2546525" y="5899050"/>
            <a:ext cx="6801600" cy="47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GB" sz="1600" b="1" i="0" u="none" strike="noStrike" cap="none" dirty="0">
                <a:solidFill>
                  <a:schemeClr val="dk1"/>
                </a:solidFill>
                <a:latin typeface="Arial"/>
                <a:ea typeface="Arial"/>
                <a:cs typeface="Arial"/>
                <a:sym typeface="Arial"/>
              </a:rPr>
              <a:t>/home/</a:t>
            </a:r>
            <a:r>
              <a:rPr lang="en-GB" sz="1600" b="1" dirty="0">
                <a:solidFill>
                  <a:schemeClr val="dk1"/>
                </a:solidFill>
              </a:rPr>
              <a:t>manager/</a:t>
            </a:r>
            <a:r>
              <a:rPr lang="en-GB" sz="1600" b="1" dirty="0" err="1">
                <a:solidFill>
                  <a:schemeClr val="dk1"/>
                </a:solidFill>
              </a:rPr>
              <a:t>course_data</a:t>
            </a:r>
            <a:r>
              <a:rPr lang="en-GB" sz="1600" b="1" i="0" u="none" strike="noStrike" cap="none" dirty="0">
                <a:solidFill>
                  <a:schemeClr val="dk1"/>
                </a:solidFill>
                <a:latin typeface="Arial"/>
                <a:ea typeface="Arial"/>
                <a:cs typeface="Arial"/>
                <a:sym typeface="Arial"/>
              </a:rPr>
              <a:t>/</a:t>
            </a:r>
            <a:r>
              <a:rPr lang="en-GB" sz="1600" b="1" dirty="0" err="1">
                <a:solidFill>
                  <a:schemeClr val="dk1"/>
                </a:solidFill>
              </a:rPr>
              <a:t>u</a:t>
            </a:r>
            <a:r>
              <a:rPr lang="en-GB" sz="1600" b="1" i="0" u="none" strike="noStrike" cap="none" dirty="0" err="1">
                <a:solidFill>
                  <a:schemeClr val="dk1"/>
                </a:solidFill>
                <a:latin typeface="Arial"/>
                <a:ea typeface="Arial"/>
                <a:cs typeface="Arial"/>
                <a:sym typeface="Arial"/>
              </a:rPr>
              <a:t>nix</a:t>
            </a:r>
            <a:r>
              <a:rPr lang="en-GB" sz="1600" b="1" i="0" u="none" strike="noStrike" cap="none" dirty="0">
                <a:solidFill>
                  <a:schemeClr val="dk1"/>
                </a:solidFill>
                <a:latin typeface="Arial"/>
                <a:ea typeface="Arial"/>
                <a:cs typeface="Arial"/>
                <a:sym typeface="Arial"/>
              </a:rPr>
              <a:t>/practical/</a:t>
            </a:r>
            <a:r>
              <a:rPr lang="en-GB" sz="1600" b="1" dirty="0">
                <a:solidFill>
                  <a:schemeClr val="dk1"/>
                </a:solidFill>
              </a:rPr>
              <a:t>Notebooks/</a:t>
            </a:r>
            <a:r>
              <a:rPr lang="en-GB" sz="1600" b="1" dirty="0" err="1">
                <a:solidFill>
                  <a:schemeClr val="dk1"/>
                </a:solidFill>
              </a:rPr>
              <a:t>index.ipynb</a:t>
            </a:r>
            <a:endParaRPr b="1" i="0" u="none" strike="noStrike" cap="none" dirty="0">
              <a:solidFill>
                <a:srgbClr val="000000"/>
              </a:solidFill>
              <a:latin typeface="Arial"/>
              <a:ea typeface="Arial"/>
              <a:cs typeface="Arial"/>
              <a:sym typeface="Arial"/>
            </a:endParaRPr>
          </a:p>
        </p:txBody>
      </p:sp>
      <p:cxnSp>
        <p:nvCxnSpPr>
          <p:cNvPr id="118" name="Google Shape;118;p11"/>
          <p:cNvCxnSpPr/>
          <p:nvPr/>
        </p:nvCxnSpPr>
        <p:spPr>
          <a:xfrm>
            <a:off x="5386095" y="5352325"/>
            <a:ext cx="952500" cy="476400"/>
          </a:xfrm>
          <a:prstGeom prst="straightConnector1">
            <a:avLst/>
          </a:prstGeom>
          <a:noFill/>
          <a:ln w="47625" cap="flat" cmpd="sng">
            <a:solidFill>
              <a:srgbClr val="800000"/>
            </a:solidFill>
            <a:prstDash val="solid"/>
            <a:round/>
            <a:headEnd type="triangle" w="med" len="med"/>
            <a:tailEnd type="none" w="sm" len="sm"/>
          </a:ln>
        </p:spPr>
      </p:cxnSp>
      <p:cxnSp>
        <p:nvCxnSpPr>
          <p:cNvPr id="119" name="Google Shape;119;p11"/>
          <p:cNvCxnSpPr/>
          <p:nvPr/>
        </p:nvCxnSpPr>
        <p:spPr>
          <a:xfrm>
            <a:off x="4267208" y="1168925"/>
            <a:ext cx="1428600" cy="0"/>
          </a:xfrm>
          <a:prstGeom prst="straightConnector1">
            <a:avLst/>
          </a:prstGeom>
          <a:noFill/>
          <a:ln w="47625" cap="flat" cmpd="sng">
            <a:solidFill>
              <a:srgbClr val="800000"/>
            </a:solidFill>
            <a:prstDash val="solid"/>
            <a:round/>
            <a:headEnd type="triangle" w="med" len="med"/>
            <a:tailEnd type="none" w="sm" len="sm"/>
          </a:ln>
        </p:spPr>
      </p:cxnSp>
      <p:sp>
        <p:nvSpPr>
          <p:cNvPr id="120" name="Google Shape;120;p11"/>
          <p:cNvSpPr txBox="1"/>
          <p:nvPr/>
        </p:nvSpPr>
        <p:spPr>
          <a:xfrm>
            <a:off x="5751177" y="1006925"/>
            <a:ext cx="2006700" cy="47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GB" sz="1600" b="1" i="0" u="none" strike="noStrike" cap="none">
                <a:solidFill>
                  <a:schemeClr val="dk1"/>
                </a:solidFill>
                <a:latin typeface="Arial"/>
                <a:ea typeface="Arial"/>
                <a:cs typeface="Arial"/>
                <a:sym typeface="Arial"/>
              </a:rPr>
              <a:t>root directory</a:t>
            </a:r>
            <a:endParaRPr b="1"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539750" y="76200"/>
            <a:ext cx="8064500" cy="838200"/>
          </a:xfrm>
          <a:prstGeom prst="rect">
            <a:avLst/>
          </a:prstGeom>
          <a:solidFill>
            <a:srgbClr val="E2AA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rgbClr val="000000"/>
                </a:solidFill>
                <a:latin typeface="Arial"/>
                <a:ea typeface="Arial"/>
                <a:cs typeface="Arial"/>
                <a:sym typeface="Arial"/>
              </a:rPr>
              <a:t>Unix Tips &amp; Tricks</a:t>
            </a:r>
            <a:endParaRPr sz="2800" b="1" i="0" u="none" strike="noStrike" cap="none">
              <a:solidFill>
                <a:srgbClr val="000000"/>
              </a:solidFill>
              <a:latin typeface="Arial"/>
              <a:ea typeface="Arial"/>
              <a:cs typeface="Arial"/>
              <a:sym typeface="Arial"/>
            </a:endParaRPr>
          </a:p>
        </p:txBody>
      </p:sp>
      <p:sp>
        <p:nvSpPr>
          <p:cNvPr id="127" name="Google Shape;127;p12"/>
          <p:cNvSpPr txBox="1">
            <a:spLocks noGrp="1"/>
          </p:cNvSpPr>
          <p:nvPr>
            <p:ph type="body" idx="1"/>
          </p:nvPr>
        </p:nvSpPr>
        <p:spPr>
          <a:xfrm>
            <a:off x="539750" y="1011050"/>
            <a:ext cx="8064600"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400"/>
              <a:buFont typeface="Merriweather Sans"/>
              <a:buChar char="▸"/>
            </a:pPr>
            <a:r>
              <a:rPr lang="en-GB" sz="2400" b="0" i="0" u="none" strike="noStrike" cap="none" dirty="0">
                <a:solidFill>
                  <a:srgbClr val="000000"/>
                </a:solidFill>
                <a:latin typeface="Arimo"/>
                <a:ea typeface="Arimo"/>
                <a:cs typeface="Arimo"/>
                <a:sym typeface="Arimo"/>
              </a:rPr>
              <a:t>Unix is case sensitive</a:t>
            </a:r>
            <a:endParaRPr dirty="0">
              <a:solidFill>
                <a:srgbClr val="000000"/>
              </a:solidFill>
            </a:endParaRPr>
          </a:p>
          <a:p>
            <a:pPr marL="901700" marR="0" lvl="2" indent="-450000" algn="l" rtl="0">
              <a:lnSpc>
                <a:spcPct val="80000"/>
              </a:lnSpc>
              <a:spcBef>
                <a:spcPts val="600"/>
              </a:spcBef>
              <a:spcAft>
                <a:spcPts val="0"/>
              </a:spcAft>
              <a:buClr>
                <a:schemeClr val="dk1"/>
              </a:buClr>
              <a:buSzPts val="2000"/>
              <a:buFont typeface="Merriweather Sans"/>
              <a:buChar char="▸"/>
            </a:pPr>
            <a:r>
              <a:rPr lang="en-GB" sz="2000" b="0" i="0" u="none" strike="noStrike" cap="none" dirty="0">
                <a:solidFill>
                  <a:srgbClr val="000000"/>
                </a:solidFill>
                <a:latin typeface="Arimo"/>
                <a:ea typeface="Arimo"/>
                <a:cs typeface="Arimo"/>
                <a:sym typeface="Arimo"/>
              </a:rPr>
              <a:t>Typing LS is NOT the same as typing ls</a:t>
            </a:r>
            <a:endParaRPr sz="2000" b="0" i="0" u="none" strike="noStrike" cap="none" dirty="0">
              <a:solidFill>
                <a:srgbClr val="000000"/>
              </a:solidFill>
              <a:latin typeface="Arimo"/>
              <a:ea typeface="Arimo"/>
              <a:cs typeface="Arimo"/>
              <a:sym typeface="Arimo"/>
            </a:endParaRPr>
          </a:p>
          <a:p>
            <a:pPr marL="342900" marR="0" lvl="0" indent="-203200" algn="l" rtl="0">
              <a:lnSpc>
                <a:spcPct val="80000"/>
              </a:lnSpc>
              <a:spcBef>
                <a:spcPts val="600"/>
              </a:spcBef>
              <a:spcAft>
                <a:spcPts val="0"/>
              </a:spcAft>
              <a:buClr>
                <a:schemeClr val="dk1"/>
              </a:buClr>
              <a:buSzPts val="2200"/>
              <a:buFont typeface="Merriweather Sans"/>
              <a:buNone/>
            </a:pPr>
            <a:endParaRPr sz="2200" b="0" i="0" u="none" strike="noStrike" cap="none" dirty="0">
              <a:solidFill>
                <a:srgbClr val="000000"/>
              </a:solidFill>
              <a:latin typeface="Arimo"/>
              <a:ea typeface="Arimo"/>
              <a:cs typeface="Arimo"/>
              <a:sym typeface="Arimo"/>
            </a:endParaRPr>
          </a:p>
          <a:p>
            <a:pPr marL="342900" marR="0" lvl="0" indent="-342900" algn="l" rtl="0">
              <a:lnSpc>
                <a:spcPct val="80000"/>
              </a:lnSpc>
              <a:spcBef>
                <a:spcPts val="600"/>
              </a:spcBef>
              <a:spcAft>
                <a:spcPts val="0"/>
              </a:spcAft>
              <a:buClr>
                <a:schemeClr val="dk1"/>
              </a:buClr>
              <a:buSzPts val="2400"/>
              <a:buFont typeface="Merriweather Sans"/>
              <a:buChar char="▸"/>
            </a:pPr>
            <a:r>
              <a:rPr lang="en-GB" sz="2400" b="0" i="0" u="none" strike="noStrike" cap="none" dirty="0">
                <a:solidFill>
                  <a:srgbClr val="000000"/>
                </a:solidFill>
                <a:latin typeface="Arimo"/>
                <a:ea typeface="Arimo"/>
                <a:cs typeface="Arimo"/>
                <a:sym typeface="Arimo"/>
              </a:rPr>
              <a:t>You need to put spaces between </a:t>
            </a:r>
            <a:endParaRPr sz="2400" b="0" i="0" u="none" strike="noStrike" cap="none" dirty="0">
              <a:solidFill>
                <a:srgbClr val="000000"/>
              </a:solidFill>
              <a:latin typeface="Arimo"/>
              <a:ea typeface="Arimo"/>
              <a:cs typeface="Arimo"/>
              <a:sym typeface="Arimo"/>
            </a:endParaRPr>
          </a:p>
          <a:p>
            <a:pPr marL="901700" marR="0" lvl="2" indent="-450000" algn="l" rtl="0">
              <a:lnSpc>
                <a:spcPct val="80000"/>
              </a:lnSpc>
              <a:spcBef>
                <a:spcPts val="600"/>
              </a:spcBef>
              <a:spcAft>
                <a:spcPts val="0"/>
              </a:spcAft>
              <a:buClr>
                <a:schemeClr val="dk1"/>
              </a:buClr>
              <a:buSzPts val="2000"/>
              <a:buFont typeface="Merriweather Sans"/>
              <a:buChar char="▸"/>
            </a:pPr>
            <a:r>
              <a:rPr lang="en-GB" sz="2000" b="0" i="0" u="none" strike="noStrike" cap="none" dirty="0">
                <a:solidFill>
                  <a:srgbClr val="000000"/>
                </a:solidFill>
                <a:latin typeface="Arimo"/>
                <a:ea typeface="Arimo"/>
                <a:cs typeface="Arimo"/>
                <a:sym typeface="Arimo"/>
              </a:rPr>
              <a:t>a command </a:t>
            </a:r>
            <a:endParaRPr dirty="0">
              <a:solidFill>
                <a:srgbClr val="000000"/>
              </a:solidFill>
            </a:endParaRPr>
          </a:p>
          <a:p>
            <a:pPr marL="901700" marR="0" lvl="2" indent="-450000" algn="l" rtl="0">
              <a:lnSpc>
                <a:spcPct val="80000"/>
              </a:lnSpc>
              <a:spcBef>
                <a:spcPts val="600"/>
              </a:spcBef>
              <a:spcAft>
                <a:spcPts val="0"/>
              </a:spcAft>
              <a:buClr>
                <a:schemeClr val="dk1"/>
              </a:buClr>
              <a:buSzPts val="2000"/>
              <a:buFont typeface="Merriweather Sans"/>
              <a:buChar char="▸"/>
            </a:pPr>
            <a:r>
              <a:rPr lang="en-GB" sz="2000" b="0" i="0" u="none" strike="noStrike" cap="none" dirty="0">
                <a:solidFill>
                  <a:srgbClr val="000000"/>
                </a:solidFill>
                <a:latin typeface="Arimo"/>
                <a:ea typeface="Arimo"/>
                <a:cs typeface="Arimo"/>
                <a:sym typeface="Arimo"/>
              </a:rPr>
              <a:t>the values passed to the command</a:t>
            </a:r>
            <a:endParaRPr dirty="0">
              <a:solidFill>
                <a:srgbClr val="000000"/>
              </a:solidFill>
            </a:endParaRPr>
          </a:p>
          <a:p>
            <a:pPr marL="451700" marR="0" lvl="2" indent="0" algn="l" rtl="0">
              <a:lnSpc>
                <a:spcPct val="80000"/>
              </a:lnSpc>
              <a:spcBef>
                <a:spcPts val="600"/>
              </a:spcBef>
              <a:spcAft>
                <a:spcPts val="0"/>
              </a:spcAft>
              <a:buClr>
                <a:schemeClr val="dk1"/>
              </a:buClr>
              <a:buSzPts val="2000"/>
              <a:buFont typeface="Merriweather Sans"/>
              <a:buNone/>
            </a:pPr>
            <a:endParaRPr sz="2000" b="0" i="0" u="none" strike="noStrike" cap="none" dirty="0">
              <a:solidFill>
                <a:srgbClr val="000000"/>
              </a:solidFill>
              <a:latin typeface="Arimo"/>
              <a:ea typeface="Arimo"/>
              <a:cs typeface="Arimo"/>
              <a:sym typeface="Arimo"/>
            </a:endParaRPr>
          </a:p>
          <a:p>
            <a:pPr marL="1349375" marR="0" lvl="3" indent="-449999" algn="l" rtl="0">
              <a:lnSpc>
                <a:spcPct val="80000"/>
              </a:lnSpc>
              <a:spcBef>
                <a:spcPts val="600"/>
              </a:spcBef>
              <a:spcAft>
                <a:spcPts val="0"/>
              </a:spcAft>
              <a:buClr>
                <a:schemeClr val="lt2"/>
              </a:buClr>
              <a:buSzPts val="1800"/>
              <a:buFont typeface="Merriweather Sans"/>
              <a:buChar char="▸"/>
            </a:pPr>
            <a:r>
              <a:rPr lang="en-GB" sz="1800" b="1" i="0" u="none" strike="noStrike" cap="none" dirty="0" err="1">
                <a:solidFill>
                  <a:srgbClr val="000000"/>
                </a:solidFill>
                <a:latin typeface="Arimo"/>
                <a:ea typeface="Arimo"/>
                <a:cs typeface="Arimo"/>
                <a:sym typeface="Arimo"/>
              </a:rPr>
              <a:t>mkdir</a:t>
            </a:r>
            <a:r>
              <a:rPr lang="en-GB" sz="1800" b="1" i="0" u="none" strike="noStrike" cap="none" dirty="0">
                <a:solidFill>
                  <a:srgbClr val="000000"/>
                </a:solidFill>
                <a:latin typeface="Arimo"/>
                <a:ea typeface="Arimo"/>
                <a:cs typeface="Arimo"/>
                <a:sym typeface="Arimo"/>
              </a:rPr>
              <a:t> </a:t>
            </a:r>
            <a:r>
              <a:rPr lang="en-GB" sz="1800" b="1" i="0" u="none" strike="noStrike" cap="none" dirty="0" err="1">
                <a:solidFill>
                  <a:srgbClr val="000000"/>
                </a:solidFill>
                <a:latin typeface="Arimo"/>
                <a:ea typeface="Arimo"/>
                <a:cs typeface="Arimo"/>
                <a:sym typeface="Arimo"/>
              </a:rPr>
              <a:t>new_dir</a:t>
            </a:r>
            <a:r>
              <a:rPr lang="en-GB" sz="1800" b="1" i="0" u="none" strike="noStrike" cap="none" dirty="0">
                <a:solidFill>
                  <a:srgbClr val="000000"/>
                </a:solidFill>
                <a:latin typeface="Arimo"/>
                <a:ea typeface="Arimo"/>
                <a:cs typeface="Arimo"/>
                <a:sym typeface="Arimo"/>
              </a:rPr>
              <a:t> will create a new directory</a:t>
            </a:r>
            <a:endParaRPr dirty="0">
              <a:solidFill>
                <a:srgbClr val="000000"/>
              </a:solidFill>
            </a:endParaRPr>
          </a:p>
          <a:p>
            <a:pPr marL="1349375" marR="0" lvl="3" indent="-449999" algn="l" rtl="0">
              <a:lnSpc>
                <a:spcPct val="80000"/>
              </a:lnSpc>
              <a:spcBef>
                <a:spcPts val="600"/>
              </a:spcBef>
              <a:spcAft>
                <a:spcPts val="0"/>
              </a:spcAft>
              <a:buClr>
                <a:schemeClr val="lt2"/>
              </a:buClr>
              <a:buSzPts val="1800"/>
              <a:buFont typeface="Merriweather Sans"/>
              <a:buChar char="▸"/>
            </a:pPr>
            <a:r>
              <a:rPr lang="en-GB" sz="1800" b="1" i="0" u="none" strike="noStrike" cap="none" dirty="0" err="1">
                <a:solidFill>
                  <a:srgbClr val="000000"/>
                </a:solidFill>
                <a:latin typeface="Arimo"/>
                <a:ea typeface="Arimo"/>
                <a:cs typeface="Arimo"/>
                <a:sym typeface="Arimo"/>
              </a:rPr>
              <a:t>mkdirnew_dir</a:t>
            </a:r>
            <a:r>
              <a:rPr lang="en-GB" sz="1800" b="1" i="0" u="none" strike="noStrike" cap="none" dirty="0">
                <a:solidFill>
                  <a:srgbClr val="000000"/>
                </a:solidFill>
                <a:latin typeface="Arimo"/>
                <a:ea typeface="Arimo"/>
                <a:cs typeface="Arimo"/>
                <a:sym typeface="Arimo"/>
              </a:rPr>
              <a:t> will just give an error!</a:t>
            </a:r>
            <a:endParaRPr dirty="0">
              <a:solidFill>
                <a:srgbClr val="000000"/>
              </a:solidFill>
            </a:endParaRPr>
          </a:p>
          <a:p>
            <a:pPr marL="342900" marR="0" lvl="0" indent="-190500" algn="l" rtl="0">
              <a:lnSpc>
                <a:spcPct val="80000"/>
              </a:lnSpc>
              <a:spcBef>
                <a:spcPts val="600"/>
              </a:spcBef>
              <a:spcAft>
                <a:spcPts val="0"/>
              </a:spcAft>
              <a:buClr>
                <a:schemeClr val="dk1"/>
              </a:buClr>
              <a:buSzPts val="2400"/>
              <a:buFont typeface="Merriweather Sans"/>
              <a:buNone/>
            </a:pPr>
            <a:endParaRPr sz="2400" b="0" i="0" u="none" strike="noStrike" cap="none" dirty="0">
              <a:solidFill>
                <a:srgbClr val="000000"/>
              </a:solidFill>
              <a:latin typeface="Arimo"/>
              <a:ea typeface="Arimo"/>
              <a:cs typeface="Arimo"/>
              <a:sym typeface="Arimo"/>
            </a:endParaRPr>
          </a:p>
          <a:p>
            <a:pPr marL="342900" marR="0" lvl="0" indent="-342900" algn="l" rtl="0">
              <a:lnSpc>
                <a:spcPct val="80000"/>
              </a:lnSpc>
              <a:spcBef>
                <a:spcPts val="600"/>
              </a:spcBef>
              <a:spcAft>
                <a:spcPts val="0"/>
              </a:spcAft>
              <a:buClr>
                <a:schemeClr val="dk1"/>
              </a:buClr>
              <a:buSzPts val="2400"/>
              <a:buFont typeface="Merriweather Sans"/>
              <a:buChar char="▸"/>
            </a:pPr>
            <a:r>
              <a:rPr lang="en-GB" sz="2400" b="0" i="0" u="none" strike="noStrike" cap="none" dirty="0">
                <a:solidFill>
                  <a:srgbClr val="000000"/>
                </a:solidFill>
                <a:latin typeface="Arimo"/>
                <a:ea typeface="Arimo"/>
                <a:cs typeface="Arimo"/>
                <a:sym typeface="Arimo"/>
              </a:rPr>
              <a:t>Unix is not psychic! If you misspell the name of  command or a file it will not understand you</a:t>
            </a:r>
            <a:endParaRPr dirty="0">
              <a:solidFill>
                <a:srgbClr val="000000"/>
              </a:solidFill>
            </a:endParaRPr>
          </a:p>
          <a:p>
            <a:pPr marL="342900" marR="0" lvl="0" indent="-203200" algn="l" rtl="0">
              <a:lnSpc>
                <a:spcPct val="100000"/>
              </a:lnSpc>
              <a:spcBef>
                <a:spcPts val="600"/>
              </a:spcBef>
              <a:spcAft>
                <a:spcPts val="0"/>
              </a:spcAft>
              <a:buClr>
                <a:schemeClr val="dk1"/>
              </a:buClr>
              <a:buSzPts val="2200"/>
              <a:buFont typeface="Merriweather Sans"/>
              <a:buNone/>
            </a:pPr>
            <a:endParaRPr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6;p12">
            <a:extLst>
              <a:ext uri="{FF2B5EF4-FFF2-40B4-BE49-F238E27FC236}">
                <a16:creationId xmlns:a16="http://schemas.microsoft.com/office/drawing/2014/main" id="{99002A12-479C-0442-9A53-5204E525C247}"/>
              </a:ext>
            </a:extLst>
          </p:cNvPr>
          <p:cNvSpPr txBox="1">
            <a:spLocks/>
          </p:cNvSpPr>
          <p:nvPr/>
        </p:nvSpPr>
        <p:spPr>
          <a:xfrm>
            <a:off x="539750" y="76200"/>
            <a:ext cx="8064500" cy="838200"/>
          </a:xfrm>
          <a:prstGeom prst="rect">
            <a:avLst/>
          </a:prstGeom>
          <a:solidFill>
            <a:srgbClr val="E2AA0A"/>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400"/>
            </a:pPr>
            <a:r>
              <a:rPr lang="en-GB" sz="2800" b="1" dirty="0"/>
              <a:t>Exercise time!</a:t>
            </a:r>
          </a:p>
        </p:txBody>
      </p:sp>
      <p:sp>
        <p:nvSpPr>
          <p:cNvPr id="3" name="Google Shape;127;p12">
            <a:extLst>
              <a:ext uri="{FF2B5EF4-FFF2-40B4-BE49-F238E27FC236}">
                <a16:creationId xmlns:a16="http://schemas.microsoft.com/office/drawing/2014/main" id="{21DBCC76-F168-044D-8CF3-27DDE5550DCB}"/>
              </a:ext>
            </a:extLst>
          </p:cNvPr>
          <p:cNvSpPr txBox="1">
            <a:spLocks/>
          </p:cNvSpPr>
          <p:nvPr/>
        </p:nvSpPr>
        <p:spPr>
          <a:xfrm>
            <a:off x="539750" y="1011050"/>
            <a:ext cx="8064600" cy="5029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80000"/>
              </a:lnSpc>
              <a:buClr>
                <a:schemeClr val="dk1"/>
              </a:buClr>
              <a:buSzPts val="2400"/>
              <a:buFont typeface="Merriweather Sans"/>
              <a:buChar char="▸"/>
            </a:pPr>
            <a:r>
              <a:rPr lang="en-GB" sz="2400" dirty="0">
                <a:latin typeface="Arimo"/>
                <a:ea typeface="Arimo"/>
                <a:cs typeface="Arimo"/>
                <a:sym typeface="Arimo"/>
              </a:rPr>
              <a:t>Open your VM</a:t>
            </a:r>
          </a:p>
          <a:p>
            <a:pPr marL="342900" indent="-342900">
              <a:lnSpc>
                <a:spcPct val="80000"/>
              </a:lnSpc>
              <a:buClr>
                <a:schemeClr val="dk1"/>
              </a:buClr>
              <a:buSzPts val="2400"/>
              <a:buFont typeface="Merriweather Sans"/>
              <a:buChar char="▸"/>
            </a:pPr>
            <a:endParaRPr lang="en-GB" sz="2400" dirty="0">
              <a:latin typeface="Arimo"/>
              <a:ea typeface="Arimo"/>
              <a:cs typeface="Arimo"/>
              <a:sym typeface="Arimo"/>
            </a:endParaRPr>
          </a:p>
          <a:p>
            <a:pPr marL="342900" indent="-342900">
              <a:lnSpc>
                <a:spcPct val="80000"/>
              </a:lnSpc>
              <a:buClr>
                <a:schemeClr val="dk1"/>
              </a:buClr>
              <a:buSzPts val="2400"/>
              <a:buFont typeface="Merriweather Sans"/>
              <a:buChar char="▸"/>
            </a:pPr>
            <a:r>
              <a:rPr lang="en-GB" sz="2400" dirty="0">
                <a:latin typeface="Arimo"/>
                <a:ea typeface="Arimo"/>
                <a:cs typeface="Arimo"/>
                <a:sym typeface="Arimo"/>
              </a:rPr>
              <a:t>Open a terminal window. </a:t>
            </a:r>
          </a:p>
          <a:p>
            <a:pPr>
              <a:lnSpc>
                <a:spcPct val="80000"/>
              </a:lnSpc>
              <a:buClr>
                <a:schemeClr val="dk1"/>
              </a:buClr>
              <a:buSzPts val="2400"/>
            </a:pPr>
            <a:endParaRPr lang="en-GB" sz="2400" dirty="0">
              <a:latin typeface="Arimo"/>
              <a:ea typeface="Arimo"/>
              <a:cs typeface="Arimo"/>
              <a:sym typeface="Arimo"/>
            </a:endParaRPr>
          </a:p>
          <a:p>
            <a:pPr marL="342900" indent="-342900">
              <a:lnSpc>
                <a:spcPct val="80000"/>
              </a:lnSpc>
              <a:buClr>
                <a:schemeClr val="dk1"/>
              </a:buClr>
              <a:buSzPts val="2400"/>
              <a:buFont typeface="Merriweather Sans"/>
              <a:buChar char="▸"/>
            </a:pPr>
            <a:r>
              <a:rPr lang="en-GB" sz="2400" dirty="0">
                <a:latin typeface="Arimo"/>
                <a:ea typeface="Arimo"/>
                <a:cs typeface="Arimo"/>
                <a:sym typeface="Arimo"/>
              </a:rPr>
              <a:t>Go to </a:t>
            </a:r>
            <a:r>
              <a:rPr lang="en-GB" sz="2400" dirty="0" err="1">
                <a:latin typeface="Arimo"/>
                <a:ea typeface="Arimo"/>
                <a:cs typeface="Arimo"/>
                <a:sym typeface="Arimo"/>
              </a:rPr>
              <a:t>course_data</a:t>
            </a:r>
            <a:r>
              <a:rPr lang="en-GB" sz="2400" dirty="0">
                <a:latin typeface="Arimo"/>
                <a:ea typeface="Arimo"/>
                <a:cs typeface="Arimo"/>
                <a:sym typeface="Arimo"/>
              </a:rPr>
              <a:t>/</a:t>
            </a:r>
            <a:r>
              <a:rPr lang="en-GB" sz="2400" dirty="0" err="1">
                <a:latin typeface="Arimo"/>
                <a:ea typeface="Arimo"/>
                <a:cs typeface="Arimo"/>
                <a:sym typeface="Arimo"/>
              </a:rPr>
              <a:t>unix</a:t>
            </a:r>
            <a:endParaRPr lang="en-GB" sz="2400" dirty="0">
              <a:latin typeface="Arimo"/>
              <a:ea typeface="Arimo"/>
              <a:cs typeface="Arimo"/>
              <a:sym typeface="Arimo"/>
            </a:endParaRPr>
          </a:p>
          <a:p>
            <a:pPr marL="342900" indent="-342900">
              <a:lnSpc>
                <a:spcPct val="80000"/>
              </a:lnSpc>
              <a:buClr>
                <a:schemeClr val="dk1"/>
              </a:buClr>
              <a:buSzPts val="2400"/>
              <a:buFont typeface="Merriweather Sans"/>
              <a:buChar char="▸"/>
            </a:pPr>
            <a:endParaRPr lang="en-GB" sz="2400" dirty="0">
              <a:latin typeface="Arimo"/>
              <a:ea typeface="Arimo"/>
              <a:cs typeface="Arimo"/>
              <a:sym typeface="Arimo"/>
            </a:endParaRPr>
          </a:p>
          <a:p>
            <a:pPr lvl="2">
              <a:lnSpc>
                <a:spcPct val="80000"/>
              </a:lnSpc>
              <a:buClr>
                <a:schemeClr val="dk1"/>
              </a:buClr>
              <a:buSzPts val="2400"/>
            </a:pPr>
            <a:r>
              <a:rPr lang="en-GB" sz="2400" dirty="0">
                <a:latin typeface="Courier" pitchFamily="2" charset="0"/>
                <a:ea typeface="Arimo"/>
                <a:cs typeface="Courier New" panose="02070309020205020404" pitchFamily="49" charset="0"/>
                <a:sym typeface="Arimo"/>
              </a:rPr>
              <a:t>		cd </a:t>
            </a:r>
            <a:r>
              <a:rPr lang="en-GB" sz="2400" dirty="0" err="1">
                <a:latin typeface="Courier" pitchFamily="2" charset="0"/>
                <a:ea typeface="Arimo"/>
                <a:cs typeface="Arimo"/>
                <a:sym typeface="Arimo"/>
              </a:rPr>
              <a:t>course_data</a:t>
            </a:r>
            <a:r>
              <a:rPr lang="en-GB" sz="2400" dirty="0">
                <a:latin typeface="Courier" pitchFamily="2" charset="0"/>
                <a:ea typeface="Arimo"/>
                <a:cs typeface="Arimo"/>
                <a:sym typeface="Arimo"/>
              </a:rPr>
              <a:t>/</a:t>
            </a:r>
            <a:r>
              <a:rPr lang="en-GB" sz="2400" dirty="0" err="1">
                <a:latin typeface="Courier" pitchFamily="2" charset="0"/>
                <a:ea typeface="Arimo"/>
                <a:cs typeface="Arimo"/>
                <a:sym typeface="Arimo"/>
              </a:rPr>
              <a:t>unix</a:t>
            </a:r>
            <a:r>
              <a:rPr lang="en-GB" sz="2400" dirty="0">
                <a:latin typeface="Courier" pitchFamily="2" charset="0"/>
                <a:ea typeface="Arimo"/>
                <a:cs typeface="Arimo"/>
                <a:sym typeface="Arimo"/>
              </a:rPr>
              <a:t>/</a:t>
            </a:r>
          </a:p>
          <a:p>
            <a:pPr marL="342900" indent="-342900">
              <a:lnSpc>
                <a:spcPct val="80000"/>
              </a:lnSpc>
              <a:buClr>
                <a:schemeClr val="dk1"/>
              </a:buClr>
              <a:buSzPts val="2400"/>
              <a:buFont typeface="Merriweather Sans"/>
              <a:buChar char="▸"/>
            </a:pPr>
            <a:endParaRPr lang="en-GB" sz="2400" dirty="0">
              <a:latin typeface="Arimo"/>
              <a:ea typeface="Arimo"/>
              <a:cs typeface="Arimo"/>
              <a:sym typeface="Arimo"/>
            </a:endParaRPr>
          </a:p>
          <a:p>
            <a:pPr marL="342900" indent="-342900">
              <a:lnSpc>
                <a:spcPct val="80000"/>
              </a:lnSpc>
              <a:buClr>
                <a:schemeClr val="dk1"/>
              </a:buClr>
              <a:buSzPts val="2400"/>
              <a:buFont typeface="Merriweather Sans"/>
              <a:buChar char="▸"/>
            </a:pPr>
            <a:r>
              <a:rPr lang="en-GB" sz="2400" dirty="0">
                <a:latin typeface="Arimo"/>
                <a:ea typeface="Arimo"/>
                <a:cs typeface="Arimo"/>
                <a:sym typeface="Arimo"/>
              </a:rPr>
              <a:t>Open the exercises, which are in </a:t>
            </a:r>
            <a:r>
              <a:rPr lang="en-GB" sz="2400" dirty="0" err="1">
                <a:latin typeface="Arimo"/>
                <a:ea typeface="Arimo"/>
                <a:cs typeface="Arimo"/>
                <a:sym typeface="Arimo"/>
              </a:rPr>
              <a:t>Github</a:t>
            </a:r>
            <a:r>
              <a:rPr lang="en-GB" sz="2400" dirty="0">
                <a:latin typeface="Arimo"/>
                <a:ea typeface="Arimo"/>
                <a:cs typeface="Arimo"/>
                <a:sym typeface="Arimo"/>
              </a:rPr>
              <a:t> or in:</a:t>
            </a:r>
          </a:p>
          <a:p>
            <a:pPr marL="342900" indent="-342900">
              <a:lnSpc>
                <a:spcPct val="80000"/>
              </a:lnSpc>
              <a:buClr>
                <a:schemeClr val="dk1"/>
              </a:buClr>
              <a:buSzPts val="2400"/>
              <a:buFont typeface="Merriweather Sans"/>
              <a:buChar char="▸"/>
            </a:pPr>
            <a:endParaRPr lang="en-GB" sz="2400" dirty="0">
              <a:latin typeface="Arimo"/>
              <a:ea typeface="Arimo"/>
              <a:cs typeface="Arimo"/>
              <a:sym typeface="Arimo"/>
            </a:endParaRPr>
          </a:p>
          <a:p>
            <a:pPr>
              <a:lnSpc>
                <a:spcPct val="80000"/>
              </a:lnSpc>
              <a:buClr>
                <a:schemeClr val="dk1"/>
              </a:buClr>
              <a:buSzPts val="2400"/>
            </a:pPr>
            <a:r>
              <a:rPr lang="en-GB" sz="2000" dirty="0">
                <a:latin typeface="Courier" pitchFamily="2" charset="0"/>
                <a:ea typeface="Arimo"/>
                <a:cs typeface="Arimo"/>
                <a:sym typeface="Arimo"/>
              </a:rPr>
              <a:t>/home/manager/</a:t>
            </a:r>
            <a:r>
              <a:rPr lang="en-GB" sz="2000" dirty="0" err="1">
                <a:latin typeface="Courier" pitchFamily="2" charset="0"/>
                <a:ea typeface="Arimo"/>
                <a:cs typeface="Arimo"/>
                <a:sym typeface="Arimo"/>
              </a:rPr>
              <a:t>course_data</a:t>
            </a:r>
            <a:r>
              <a:rPr lang="en-GB" sz="2000" dirty="0">
                <a:latin typeface="Courier" pitchFamily="2" charset="0"/>
                <a:ea typeface="Arimo"/>
                <a:cs typeface="Arimo"/>
                <a:sym typeface="Arimo"/>
              </a:rPr>
              <a:t>/</a:t>
            </a:r>
            <a:r>
              <a:rPr lang="en-GB" sz="2000" dirty="0" err="1">
                <a:latin typeface="Courier" pitchFamily="2" charset="0"/>
                <a:ea typeface="Arimo"/>
                <a:cs typeface="Arimo"/>
                <a:sym typeface="Arimo"/>
              </a:rPr>
              <a:t>unix</a:t>
            </a:r>
            <a:r>
              <a:rPr lang="en-GB" sz="2000" dirty="0">
                <a:latin typeface="Courier" pitchFamily="2" charset="0"/>
                <a:ea typeface="Arimo"/>
                <a:cs typeface="Arimo"/>
                <a:sym typeface="Arimo"/>
              </a:rPr>
              <a:t>/practical/</a:t>
            </a:r>
            <a:r>
              <a:rPr lang="en-GB" sz="2000" dirty="0" err="1">
                <a:latin typeface="Courier" pitchFamily="2" charset="0"/>
                <a:ea typeface="Arimo"/>
                <a:cs typeface="Arimo"/>
                <a:sym typeface="Arimo"/>
              </a:rPr>
              <a:t>unix.pdf</a:t>
            </a:r>
            <a:endParaRPr lang="en-GB" sz="2000" dirty="0">
              <a:latin typeface="Courier" pitchFamily="2" charset="0"/>
              <a:ea typeface="Arimo"/>
              <a:cs typeface="Arimo"/>
              <a:sym typeface="Arimo"/>
            </a:endParaRPr>
          </a:p>
          <a:p>
            <a:pPr>
              <a:lnSpc>
                <a:spcPct val="80000"/>
              </a:lnSpc>
              <a:buClr>
                <a:schemeClr val="dk1"/>
              </a:buClr>
              <a:buSzPts val="2400"/>
            </a:pPr>
            <a:endParaRPr lang="en-GB" sz="2400" dirty="0">
              <a:latin typeface="Arimo"/>
              <a:ea typeface="Arimo"/>
              <a:cs typeface="Arimo"/>
              <a:sym typeface="Arimo"/>
            </a:endParaRPr>
          </a:p>
          <a:p>
            <a:pPr>
              <a:lnSpc>
                <a:spcPct val="80000"/>
              </a:lnSpc>
              <a:buClr>
                <a:schemeClr val="dk1"/>
              </a:buClr>
              <a:buSzPts val="2400"/>
            </a:pPr>
            <a:r>
              <a:rPr lang="en-GB" sz="1600" dirty="0">
                <a:latin typeface="+mj-lt"/>
                <a:ea typeface="Arimo"/>
                <a:cs typeface="Arimo"/>
                <a:sym typeface="Arimo"/>
              </a:rPr>
              <a:t>e.g. </a:t>
            </a:r>
          </a:p>
          <a:p>
            <a:pPr>
              <a:lnSpc>
                <a:spcPct val="80000"/>
              </a:lnSpc>
              <a:buClr>
                <a:schemeClr val="dk1"/>
              </a:buClr>
              <a:buSzPts val="2400"/>
            </a:pPr>
            <a:endParaRPr lang="en-GB" sz="1600" dirty="0">
              <a:latin typeface="+mj-lt"/>
              <a:ea typeface="Arimo"/>
              <a:cs typeface="Arimo"/>
              <a:sym typeface="Arimo"/>
            </a:endParaRPr>
          </a:p>
          <a:p>
            <a:pPr>
              <a:lnSpc>
                <a:spcPct val="80000"/>
              </a:lnSpc>
              <a:buClr>
                <a:schemeClr val="dk1"/>
              </a:buClr>
              <a:buSzPts val="2400"/>
            </a:pPr>
            <a:r>
              <a:rPr lang="en-GB" sz="1600" dirty="0" err="1">
                <a:latin typeface="Courier" pitchFamily="2" charset="0"/>
                <a:ea typeface="Arimo"/>
                <a:cs typeface="Arimo"/>
                <a:sym typeface="Arimo"/>
              </a:rPr>
              <a:t>firefox</a:t>
            </a:r>
            <a:r>
              <a:rPr lang="en-GB" sz="1600" dirty="0">
                <a:latin typeface="Courier" pitchFamily="2" charset="0"/>
                <a:ea typeface="Arimo"/>
                <a:cs typeface="Arimo"/>
                <a:sym typeface="Arimo"/>
              </a:rPr>
              <a:t> /home/manager/</a:t>
            </a:r>
            <a:r>
              <a:rPr lang="en-GB" sz="1600" dirty="0" err="1">
                <a:latin typeface="Courier" pitchFamily="2" charset="0"/>
                <a:ea typeface="Arimo"/>
                <a:cs typeface="Arimo"/>
                <a:sym typeface="Arimo"/>
              </a:rPr>
              <a:t>course_data</a:t>
            </a:r>
            <a:r>
              <a:rPr lang="en-GB" sz="1600" dirty="0">
                <a:latin typeface="Courier" pitchFamily="2" charset="0"/>
                <a:ea typeface="Arimo"/>
                <a:cs typeface="Arimo"/>
                <a:sym typeface="Arimo"/>
              </a:rPr>
              <a:t>/</a:t>
            </a:r>
            <a:r>
              <a:rPr lang="en-GB" sz="1600" dirty="0" err="1">
                <a:latin typeface="Courier" pitchFamily="2" charset="0"/>
                <a:ea typeface="Arimo"/>
                <a:cs typeface="Arimo"/>
                <a:sym typeface="Arimo"/>
              </a:rPr>
              <a:t>unix</a:t>
            </a:r>
            <a:r>
              <a:rPr lang="en-GB" sz="1600" dirty="0">
                <a:latin typeface="Courier" pitchFamily="2" charset="0"/>
                <a:ea typeface="Arimo"/>
                <a:cs typeface="Arimo"/>
                <a:sym typeface="Arimo"/>
              </a:rPr>
              <a:t>/practical/</a:t>
            </a:r>
            <a:r>
              <a:rPr lang="en-GB" sz="1600" dirty="0" err="1">
                <a:latin typeface="Courier" pitchFamily="2" charset="0"/>
                <a:ea typeface="Arimo"/>
                <a:cs typeface="Arimo"/>
                <a:sym typeface="Arimo"/>
              </a:rPr>
              <a:t>unix.pdf</a:t>
            </a:r>
            <a:endParaRPr lang="en-GB" sz="1600" dirty="0">
              <a:latin typeface="Courier" pitchFamily="2" charset="0"/>
              <a:ea typeface="Arimo"/>
              <a:cs typeface="Arimo"/>
              <a:sym typeface="Arimo"/>
            </a:endParaRPr>
          </a:p>
          <a:p>
            <a:pPr>
              <a:lnSpc>
                <a:spcPct val="80000"/>
              </a:lnSpc>
              <a:buClr>
                <a:schemeClr val="dk1"/>
              </a:buClr>
              <a:buSzPts val="2400"/>
            </a:pPr>
            <a:endParaRPr lang="en-GB" sz="2400" dirty="0">
              <a:latin typeface="Arimo"/>
              <a:ea typeface="Arimo"/>
              <a:cs typeface="Arimo"/>
              <a:sym typeface="Arimo"/>
            </a:endParaRPr>
          </a:p>
          <a:p>
            <a:pPr marL="342900" indent="-342900">
              <a:lnSpc>
                <a:spcPct val="80000"/>
              </a:lnSpc>
              <a:buClr>
                <a:schemeClr val="dk1"/>
              </a:buClr>
              <a:buSzPts val="2400"/>
              <a:buFont typeface="Merriweather Sans"/>
              <a:buChar char="▸"/>
            </a:pPr>
            <a:r>
              <a:rPr lang="en-GB" sz="2400" dirty="0">
                <a:latin typeface="Arimo"/>
                <a:ea typeface="Arimo"/>
                <a:cs typeface="Arimo"/>
                <a:sym typeface="Arimo"/>
              </a:rPr>
              <a:t>Follow the instructions!</a:t>
            </a:r>
          </a:p>
          <a:p>
            <a:pPr marL="342900" indent="-342900">
              <a:lnSpc>
                <a:spcPct val="80000"/>
              </a:lnSpc>
              <a:buClr>
                <a:schemeClr val="dk1"/>
              </a:buClr>
              <a:buSzPts val="2400"/>
              <a:buFont typeface="Merriweather Sans"/>
              <a:buChar char="▸"/>
            </a:pPr>
            <a:endParaRPr lang="en-GB" sz="2400" dirty="0">
              <a:latin typeface="Arimo"/>
              <a:ea typeface="Arimo"/>
              <a:cs typeface="Arimo"/>
              <a:sym typeface="Arimo"/>
            </a:endParaRPr>
          </a:p>
          <a:p>
            <a:pPr>
              <a:lnSpc>
                <a:spcPct val="80000"/>
              </a:lnSpc>
              <a:buClr>
                <a:schemeClr val="dk1"/>
              </a:buClr>
              <a:buSzPts val="2400"/>
            </a:pPr>
            <a:endParaRPr lang="en-GB" sz="2000" dirty="0">
              <a:latin typeface="Courier" pitchFamily="2" charset="0"/>
              <a:ea typeface="Arimo"/>
              <a:cs typeface="Arimo"/>
              <a:sym typeface="Arimo"/>
            </a:endParaRPr>
          </a:p>
          <a:p>
            <a:pPr>
              <a:lnSpc>
                <a:spcPct val="80000"/>
              </a:lnSpc>
              <a:buClr>
                <a:schemeClr val="dk1"/>
              </a:buClr>
              <a:buSzPts val="2400"/>
            </a:pPr>
            <a:endParaRPr lang="en-GB" sz="2000" dirty="0">
              <a:latin typeface="Courier" pitchFamily="2" charset="0"/>
              <a:ea typeface="Arimo"/>
              <a:cs typeface="Arimo"/>
              <a:sym typeface="Arimo"/>
            </a:endParaRPr>
          </a:p>
          <a:p>
            <a:pPr>
              <a:lnSpc>
                <a:spcPct val="80000"/>
              </a:lnSpc>
              <a:buClr>
                <a:schemeClr val="dk1"/>
              </a:buClr>
              <a:buSzPts val="2400"/>
            </a:pPr>
            <a:endParaRPr lang="en-GB" sz="2000" dirty="0">
              <a:latin typeface="Courier" pitchFamily="2" charset="0"/>
              <a:ea typeface="Arimo"/>
              <a:cs typeface="Arimo"/>
              <a:sym typeface="Arimo"/>
            </a:endParaRPr>
          </a:p>
          <a:p>
            <a:pPr>
              <a:lnSpc>
                <a:spcPct val="80000"/>
              </a:lnSpc>
              <a:buClr>
                <a:schemeClr val="dk1"/>
              </a:buClr>
              <a:buSzPts val="2400"/>
            </a:pPr>
            <a:endParaRPr lang="en-GB" sz="2000" dirty="0">
              <a:latin typeface="Courier" pitchFamily="2" charset="0"/>
            </a:endParaRPr>
          </a:p>
          <a:p>
            <a:pPr marL="342900" indent="-203200">
              <a:spcBef>
                <a:spcPts val="600"/>
              </a:spcBef>
              <a:buClr>
                <a:schemeClr val="dk1"/>
              </a:buClr>
              <a:buSzPts val="2200"/>
              <a:buFont typeface="Merriweather Sans"/>
              <a:buNone/>
            </a:pPr>
            <a:endParaRPr lang="en-GB" sz="2200" dirty="0"/>
          </a:p>
        </p:txBody>
      </p:sp>
    </p:spTree>
    <p:extLst>
      <p:ext uri="{BB962C8B-B14F-4D97-AF65-F5344CB8AC3E}">
        <p14:creationId xmlns:p14="http://schemas.microsoft.com/office/powerpoint/2010/main" val="273227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6;p12">
            <a:extLst>
              <a:ext uri="{FF2B5EF4-FFF2-40B4-BE49-F238E27FC236}">
                <a16:creationId xmlns:a16="http://schemas.microsoft.com/office/drawing/2014/main" id="{99002A12-479C-0442-9A53-5204E525C247}"/>
              </a:ext>
            </a:extLst>
          </p:cNvPr>
          <p:cNvSpPr txBox="1">
            <a:spLocks/>
          </p:cNvSpPr>
          <p:nvPr/>
        </p:nvSpPr>
        <p:spPr>
          <a:xfrm>
            <a:off x="539750" y="76200"/>
            <a:ext cx="8064500" cy="838200"/>
          </a:xfrm>
          <a:prstGeom prst="rect">
            <a:avLst/>
          </a:prstGeom>
          <a:solidFill>
            <a:srgbClr val="E2AA0A"/>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400"/>
            </a:pPr>
            <a:r>
              <a:rPr lang="en-GB" sz="2800" b="1" dirty="0"/>
              <a:t>Exercise time!</a:t>
            </a:r>
          </a:p>
        </p:txBody>
      </p:sp>
      <p:sp>
        <p:nvSpPr>
          <p:cNvPr id="3" name="Google Shape;127;p12">
            <a:extLst>
              <a:ext uri="{FF2B5EF4-FFF2-40B4-BE49-F238E27FC236}">
                <a16:creationId xmlns:a16="http://schemas.microsoft.com/office/drawing/2014/main" id="{21DBCC76-F168-044D-8CF3-27DDE5550DCB}"/>
              </a:ext>
            </a:extLst>
          </p:cNvPr>
          <p:cNvSpPr txBox="1">
            <a:spLocks/>
          </p:cNvSpPr>
          <p:nvPr/>
        </p:nvSpPr>
        <p:spPr>
          <a:xfrm>
            <a:off x="539750" y="1011050"/>
            <a:ext cx="8064600" cy="5029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80000"/>
              </a:lnSpc>
              <a:buClr>
                <a:schemeClr val="dk1"/>
              </a:buClr>
              <a:buSzPts val="2400"/>
              <a:buFont typeface="Merriweather Sans"/>
              <a:buChar char="▸"/>
            </a:pPr>
            <a:r>
              <a:rPr lang="en-GB" sz="2400" dirty="0">
                <a:latin typeface="Arimo"/>
                <a:ea typeface="Arimo"/>
                <a:cs typeface="Arimo"/>
                <a:sym typeface="Arimo"/>
              </a:rPr>
              <a:t>Solutions (inside </a:t>
            </a:r>
            <a:r>
              <a:rPr lang="en-GB" sz="2400" dirty="0" err="1">
                <a:latin typeface="Arimo"/>
                <a:ea typeface="Arimo"/>
                <a:cs typeface="Arimo"/>
                <a:sym typeface="Arimo"/>
              </a:rPr>
              <a:t>course_data</a:t>
            </a:r>
            <a:r>
              <a:rPr lang="en-GB" sz="2400" dirty="0">
                <a:latin typeface="Arimo"/>
                <a:ea typeface="Arimo"/>
                <a:cs typeface="Arimo"/>
                <a:sym typeface="Arimo"/>
              </a:rPr>
              <a:t>/</a:t>
            </a:r>
            <a:r>
              <a:rPr lang="en-GB" sz="2400" dirty="0" err="1">
                <a:latin typeface="Arimo"/>
                <a:ea typeface="Arimo"/>
                <a:cs typeface="Arimo"/>
                <a:sym typeface="Arimo"/>
              </a:rPr>
              <a:t>unix</a:t>
            </a:r>
            <a:r>
              <a:rPr lang="en-GB" sz="2400" dirty="0">
                <a:latin typeface="Arimo"/>
                <a:ea typeface="Arimo"/>
                <a:cs typeface="Arimo"/>
                <a:sym typeface="Arimo"/>
              </a:rPr>
              <a:t>/practical):</a:t>
            </a:r>
          </a:p>
          <a:p>
            <a:pPr marL="342900" indent="-342900">
              <a:lnSpc>
                <a:spcPct val="80000"/>
              </a:lnSpc>
              <a:buClr>
                <a:schemeClr val="dk1"/>
              </a:buClr>
              <a:buSzPts val="2400"/>
              <a:buFont typeface="Merriweather Sans"/>
              <a:buChar char="▸"/>
            </a:pPr>
            <a:endParaRPr lang="en-GB" sz="2400" dirty="0">
              <a:latin typeface="Arimo"/>
              <a:ea typeface="Arimo"/>
              <a:cs typeface="Arimo"/>
              <a:sym typeface="Arimo"/>
            </a:endParaRPr>
          </a:p>
          <a:p>
            <a:pPr>
              <a:lnSpc>
                <a:spcPct val="80000"/>
              </a:lnSpc>
              <a:buClr>
                <a:schemeClr val="dk1"/>
              </a:buClr>
              <a:buSzPts val="2400"/>
            </a:pPr>
            <a:r>
              <a:rPr lang="en-GB" sz="2000" dirty="0" err="1">
                <a:latin typeface="Courier" pitchFamily="2" charset="0"/>
                <a:ea typeface="Arimo"/>
                <a:cs typeface="Arimo"/>
                <a:sym typeface="Arimo"/>
              </a:rPr>
              <a:t>course_data</a:t>
            </a:r>
            <a:r>
              <a:rPr lang="en-GB" sz="2000" dirty="0">
                <a:latin typeface="Courier" pitchFamily="2" charset="0"/>
                <a:ea typeface="Arimo"/>
                <a:cs typeface="Arimo"/>
                <a:sym typeface="Arimo"/>
              </a:rPr>
              <a:t>/</a:t>
            </a:r>
            <a:r>
              <a:rPr lang="en-GB" sz="2000" dirty="0" err="1">
                <a:latin typeface="Courier" pitchFamily="2" charset="0"/>
                <a:ea typeface="Arimo"/>
                <a:cs typeface="Arimo"/>
                <a:sym typeface="Arimo"/>
              </a:rPr>
              <a:t>unix</a:t>
            </a:r>
            <a:r>
              <a:rPr lang="en-GB" sz="2000" dirty="0">
                <a:latin typeface="Courier" pitchFamily="2" charset="0"/>
                <a:ea typeface="Arimo"/>
                <a:cs typeface="Arimo"/>
                <a:sym typeface="Arimo"/>
              </a:rPr>
              <a:t>/practical/.</a:t>
            </a:r>
            <a:r>
              <a:rPr lang="en-GB" sz="2000" dirty="0" err="1">
                <a:latin typeface="Courier" pitchFamily="2" charset="0"/>
                <a:ea typeface="Arimo"/>
                <a:cs typeface="Arimo"/>
                <a:sym typeface="Arimo"/>
              </a:rPr>
              <a:t>unix_solutions.pdf</a:t>
            </a:r>
            <a:endParaRPr lang="en-GB" sz="2000" dirty="0">
              <a:latin typeface="Courier" pitchFamily="2" charset="0"/>
              <a:ea typeface="Arimo"/>
              <a:cs typeface="Arimo"/>
              <a:sym typeface="Arimo"/>
            </a:endParaRPr>
          </a:p>
          <a:p>
            <a:pPr marL="342900" indent="-342900">
              <a:lnSpc>
                <a:spcPct val="80000"/>
              </a:lnSpc>
              <a:buClr>
                <a:schemeClr val="dk1"/>
              </a:buClr>
              <a:buSzPts val="2400"/>
              <a:buFont typeface="Merriweather Sans"/>
              <a:buChar char="▸"/>
            </a:pPr>
            <a:endParaRPr lang="en-GB" sz="2400" dirty="0">
              <a:latin typeface="Arimo"/>
              <a:ea typeface="Arimo"/>
              <a:cs typeface="Arimo"/>
              <a:sym typeface="Arimo"/>
            </a:endParaRPr>
          </a:p>
          <a:p>
            <a:pPr>
              <a:lnSpc>
                <a:spcPct val="80000"/>
              </a:lnSpc>
              <a:buClr>
                <a:schemeClr val="dk1"/>
              </a:buClr>
              <a:buSzPts val="2400"/>
            </a:pPr>
            <a:endParaRPr lang="en-GB" sz="2000" dirty="0">
              <a:latin typeface="Courier" pitchFamily="2" charset="0"/>
              <a:ea typeface="Arimo"/>
              <a:cs typeface="Arimo"/>
              <a:sym typeface="Arimo"/>
            </a:endParaRPr>
          </a:p>
          <a:p>
            <a:pPr>
              <a:lnSpc>
                <a:spcPct val="80000"/>
              </a:lnSpc>
              <a:buClr>
                <a:schemeClr val="dk1"/>
              </a:buClr>
              <a:buSzPts val="2400"/>
            </a:pPr>
            <a:endParaRPr lang="en-GB" sz="2000" dirty="0">
              <a:latin typeface="Courier" pitchFamily="2" charset="0"/>
              <a:ea typeface="Arimo"/>
              <a:cs typeface="Arimo"/>
              <a:sym typeface="Arimo"/>
            </a:endParaRPr>
          </a:p>
          <a:p>
            <a:pPr>
              <a:lnSpc>
                <a:spcPct val="80000"/>
              </a:lnSpc>
              <a:buClr>
                <a:schemeClr val="dk1"/>
              </a:buClr>
              <a:buSzPts val="2400"/>
            </a:pPr>
            <a:endParaRPr lang="en-GB" sz="2000" dirty="0">
              <a:latin typeface="Courier" pitchFamily="2" charset="0"/>
              <a:ea typeface="Arimo"/>
              <a:cs typeface="Arimo"/>
              <a:sym typeface="Arimo"/>
            </a:endParaRPr>
          </a:p>
          <a:p>
            <a:pPr>
              <a:lnSpc>
                <a:spcPct val="80000"/>
              </a:lnSpc>
              <a:buClr>
                <a:schemeClr val="dk1"/>
              </a:buClr>
              <a:buSzPts val="2400"/>
            </a:pPr>
            <a:endParaRPr lang="en-GB" sz="2000" dirty="0">
              <a:latin typeface="Courier" pitchFamily="2" charset="0"/>
            </a:endParaRPr>
          </a:p>
          <a:p>
            <a:pPr marL="342900" indent="-203200">
              <a:spcBef>
                <a:spcPts val="600"/>
              </a:spcBef>
              <a:buClr>
                <a:schemeClr val="dk1"/>
              </a:buClr>
              <a:buSzPts val="2200"/>
              <a:buFont typeface="Merriweather Sans"/>
              <a:buNone/>
            </a:pPr>
            <a:endParaRPr lang="en-GB" sz="2200" dirty="0"/>
          </a:p>
        </p:txBody>
      </p:sp>
    </p:spTree>
    <p:extLst>
      <p:ext uri="{BB962C8B-B14F-4D97-AF65-F5344CB8AC3E}">
        <p14:creationId xmlns:p14="http://schemas.microsoft.com/office/powerpoint/2010/main" val="283774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39750" y="76200"/>
            <a:ext cx="8064500" cy="838200"/>
          </a:xfrm>
          <a:prstGeom prst="rect">
            <a:avLst/>
          </a:prstGeom>
          <a:solidFill>
            <a:srgbClr val="E2AA0A"/>
          </a:solidFill>
          <a:ln>
            <a:solidFill>
              <a:srgbClr val="E2AA0A"/>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dirty="0">
                <a:solidFill>
                  <a:srgbClr val="000000"/>
                </a:solidFill>
                <a:latin typeface="Arial"/>
                <a:ea typeface="Arial"/>
                <a:cs typeface="Arial"/>
                <a:sym typeface="Arial"/>
              </a:rPr>
              <a:t>Virtual machine</a:t>
            </a:r>
            <a:endParaRPr sz="2800" b="1" i="0" u="none" strike="noStrike" cap="none" dirty="0">
              <a:solidFill>
                <a:srgbClr val="000000"/>
              </a:solidFill>
              <a:latin typeface="Arial"/>
              <a:ea typeface="Arial"/>
              <a:cs typeface="Arial"/>
              <a:sym typeface="Arial"/>
            </a:endParaRPr>
          </a:p>
        </p:txBody>
      </p:sp>
      <p:sp>
        <p:nvSpPr>
          <p:cNvPr id="40" name="Google Shape;40;p5"/>
          <p:cNvSpPr txBox="1">
            <a:spLocks noGrp="1"/>
          </p:cNvSpPr>
          <p:nvPr>
            <p:ph type="body" idx="1"/>
          </p:nvPr>
        </p:nvSpPr>
        <p:spPr>
          <a:xfrm>
            <a:off x="401202" y="858645"/>
            <a:ext cx="8354868"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200"/>
              <a:buFont typeface="Merriweather Sans"/>
              <a:buChar char="▸"/>
            </a:pPr>
            <a:r>
              <a:rPr lang="en-GB" sz="2200" b="0" i="0" u="none" strike="noStrike" cap="none" dirty="0">
                <a:solidFill>
                  <a:srgbClr val="000000"/>
                </a:solidFill>
                <a:latin typeface="Arial"/>
                <a:ea typeface="Arial"/>
                <a:cs typeface="Arial"/>
                <a:sym typeface="Arial"/>
              </a:rPr>
              <a:t>Operating system: Software that supports the computer’s basic functions</a:t>
            </a:r>
          </a:p>
          <a:p>
            <a:pPr marL="800100" lvl="1" indent="-342900">
              <a:lnSpc>
                <a:spcPct val="150000"/>
              </a:lnSpc>
              <a:spcBef>
                <a:spcPts val="0"/>
              </a:spcBef>
              <a:buSzPts val="2200"/>
              <a:buFont typeface="Merriweather Sans"/>
              <a:buChar char="▸"/>
            </a:pPr>
            <a:r>
              <a:rPr lang="en-GB" dirty="0">
                <a:solidFill>
                  <a:srgbClr val="000000"/>
                </a:solidFill>
              </a:rPr>
              <a:t>Manages computer hardware (screen, mouse, keyboard)</a:t>
            </a:r>
          </a:p>
          <a:p>
            <a:pPr marL="800100" lvl="1" indent="-342900">
              <a:lnSpc>
                <a:spcPct val="150000"/>
              </a:lnSpc>
              <a:spcBef>
                <a:spcPts val="0"/>
              </a:spcBef>
              <a:buSzPts val="2200"/>
              <a:buFont typeface="Merriweather Sans"/>
              <a:buChar char="▸"/>
            </a:pPr>
            <a:r>
              <a:rPr lang="en-GB" dirty="0">
                <a:solidFill>
                  <a:srgbClr val="000000"/>
                </a:solidFill>
              </a:rPr>
              <a:t>Provides tools for managing files, running software</a:t>
            </a:r>
          </a:p>
          <a:p>
            <a:pPr marL="800100" lvl="1" indent="-342900">
              <a:lnSpc>
                <a:spcPct val="150000"/>
              </a:lnSpc>
              <a:spcBef>
                <a:spcPts val="0"/>
              </a:spcBef>
              <a:buSzPts val="2200"/>
              <a:buFont typeface="Merriweather Sans"/>
              <a:buChar char="▸"/>
            </a:pPr>
            <a:r>
              <a:rPr lang="en-GB" dirty="0">
                <a:solidFill>
                  <a:srgbClr val="000000"/>
                </a:solidFill>
              </a:rPr>
              <a:t>Provides a way via software applications to interact with the computer</a:t>
            </a:r>
          </a:p>
          <a:p>
            <a:pPr marL="342900" marR="0" lvl="0" indent="-342900" algn="l" rtl="0">
              <a:lnSpc>
                <a:spcPct val="150000"/>
              </a:lnSpc>
              <a:spcBef>
                <a:spcPts val="0"/>
              </a:spcBef>
              <a:spcAft>
                <a:spcPts val="0"/>
              </a:spcAft>
              <a:buClr>
                <a:schemeClr val="dk1"/>
              </a:buClr>
              <a:buSzPts val="2200"/>
              <a:buFont typeface="Merriweather Sans"/>
              <a:buChar char="▸"/>
            </a:pPr>
            <a:r>
              <a:rPr lang="en-GB" sz="2200" b="0" i="0" u="none" strike="noStrike" cap="none" dirty="0">
                <a:solidFill>
                  <a:srgbClr val="000000"/>
                </a:solidFill>
                <a:latin typeface="Arial"/>
                <a:ea typeface="Arial"/>
                <a:cs typeface="Arial"/>
                <a:sym typeface="Arial"/>
              </a:rPr>
              <a:t>Examples</a:t>
            </a:r>
          </a:p>
          <a:p>
            <a:pPr marL="800100" lvl="1" indent="-342900">
              <a:lnSpc>
                <a:spcPct val="150000"/>
              </a:lnSpc>
              <a:spcBef>
                <a:spcPts val="0"/>
              </a:spcBef>
              <a:buSzPts val="2200"/>
              <a:buFont typeface="Merriweather Sans"/>
              <a:buChar char="▸"/>
            </a:pPr>
            <a:r>
              <a:rPr lang="en-GB" dirty="0">
                <a:solidFill>
                  <a:srgbClr val="000000"/>
                </a:solidFill>
              </a:rPr>
              <a:t>Windows</a:t>
            </a:r>
          </a:p>
          <a:p>
            <a:pPr marL="800100" lvl="1" indent="-342900">
              <a:lnSpc>
                <a:spcPct val="150000"/>
              </a:lnSpc>
              <a:spcBef>
                <a:spcPts val="0"/>
              </a:spcBef>
              <a:buSzPts val="2200"/>
              <a:buFont typeface="Merriweather Sans"/>
              <a:buChar char="▸"/>
            </a:pPr>
            <a:r>
              <a:rPr lang="en-GB" b="0" i="0" u="none" strike="noStrike" cap="none" dirty="0">
                <a:solidFill>
                  <a:srgbClr val="000000"/>
                </a:solidFill>
                <a:latin typeface="Arial"/>
                <a:ea typeface="Arial"/>
                <a:cs typeface="Arial"/>
                <a:sym typeface="Arial"/>
              </a:rPr>
              <a:t>OS X</a:t>
            </a:r>
          </a:p>
          <a:p>
            <a:pPr marL="800100" lvl="1" indent="-342900">
              <a:lnSpc>
                <a:spcPct val="150000"/>
              </a:lnSpc>
              <a:spcBef>
                <a:spcPts val="0"/>
              </a:spcBef>
              <a:buSzPts val="2200"/>
              <a:buFont typeface="Merriweather Sans"/>
              <a:buChar char="▸"/>
            </a:pPr>
            <a:r>
              <a:rPr lang="en-GB" dirty="0">
                <a:solidFill>
                  <a:srgbClr val="000000"/>
                </a:solidFill>
              </a:rPr>
              <a:t>Unix</a:t>
            </a:r>
          </a:p>
          <a:p>
            <a:pPr marL="800100" lvl="1" indent="-342900">
              <a:lnSpc>
                <a:spcPct val="150000"/>
              </a:lnSpc>
              <a:spcBef>
                <a:spcPts val="0"/>
              </a:spcBef>
              <a:buSzPts val="2200"/>
              <a:buFont typeface="Merriweather Sans"/>
              <a:buChar char="▸"/>
            </a:pPr>
            <a:r>
              <a:rPr lang="en-GB" b="0" i="0" u="none" strike="noStrike" cap="none" dirty="0">
                <a:solidFill>
                  <a:srgbClr val="000000"/>
                </a:solidFill>
                <a:latin typeface="Arial"/>
                <a:ea typeface="Arial"/>
                <a:cs typeface="Arial"/>
                <a:sym typeface="Arial"/>
              </a:rPr>
              <a:t>Linux</a:t>
            </a:r>
          </a:p>
          <a:p>
            <a:pPr marL="457200" lvl="1" indent="0">
              <a:spcBef>
                <a:spcPts val="0"/>
              </a:spcBef>
              <a:buSzPts val="2200"/>
            </a:pPr>
            <a:endParaRPr lang="en-GB" dirty="0">
              <a:solidFill>
                <a:srgbClr val="000000"/>
              </a:solidFill>
            </a:endParaRPr>
          </a:p>
          <a:p>
            <a:pPr marL="800100" lvl="1" indent="-342900">
              <a:spcBef>
                <a:spcPts val="0"/>
              </a:spcBef>
              <a:buSzPts val="2200"/>
              <a:buFont typeface="Merriweather Sans"/>
              <a:buChar char="▸"/>
            </a:pPr>
            <a:endParaRPr dirty="0">
              <a:solidFill>
                <a:srgbClr val="000000"/>
              </a:solidFill>
            </a:endParaRPr>
          </a:p>
          <a:p>
            <a:pPr marL="342900" marR="0" lvl="0" indent="-203200" algn="l" rtl="0">
              <a:lnSpc>
                <a:spcPct val="100000"/>
              </a:lnSpc>
              <a:spcBef>
                <a:spcPts val="600"/>
              </a:spcBef>
              <a:spcAft>
                <a:spcPts val="0"/>
              </a:spcAft>
              <a:buClr>
                <a:schemeClr val="dk1"/>
              </a:buClr>
              <a:buSzPts val="2200"/>
              <a:buFont typeface="Merriweather Sans"/>
              <a:buNone/>
            </a:pPr>
            <a:endParaRPr sz="2200" b="0" i="0" u="none" strike="noStrike" cap="none" dirty="0">
              <a:solidFill>
                <a:srgbClr val="000000"/>
              </a:solidFill>
              <a:latin typeface="Arial"/>
              <a:ea typeface="Arial"/>
              <a:cs typeface="Arial"/>
              <a:sym typeface="Arial"/>
            </a:endParaRPr>
          </a:p>
        </p:txBody>
      </p:sp>
      <p:pic>
        <p:nvPicPr>
          <p:cNvPr id="3" name="Picture 2" descr="Diagram&#10;&#10;Description automatically generated">
            <a:extLst>
              <a:ext uri="{FF2B5EF4-FFF2-40B4-BE49-F238E27FC236}">
                <a16:creationId xmlns:a16="http://schemas.microsoft.com/office/drawing/2014/main" id="{E4B8D5AD-0DD3-5943-B9B4-6A114BC89771}"/>
              </a:ext>
            </a:extLst>
          </p:cNvPr>
          <p:cNvPicPr>
            <a:picLocks noChangeAspect="1"/>
          </p:cNvPicPr>
          <p:nvPr/>
        </p:nvPicPr>
        <p:blipFill>
          <a:blip r:embed="rId3"/>
          <a:stretch>
            <a:fillRect/>
          </a:stretch>
        </p:blipFill>
        <p:spPr>
          <a:xfrm>
            <a:off x="5001490" y="3402274"/>
            <a:ext cx="1981201" cy="27897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39750" y="76200"/>
            <a:ext cx="8064500" cy="838200"/>
          </a:xfrm>
          <a:prstGeom prst="rect">
            <a:avLst/>
          </a:prstGeom>
          <a:solidFill>
            <a:srgbClr val="E2AA0A"/>
          </a:solidFill>
          <a:ln>
            <a:solidFill>
              <a:srgbClr val="E2AA0A"/>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dirty="0">
                <a:solidFill>
                  <a:srgbClr val="000000"/>
                </a:solidFill>
                <a:latin typeface="Arial"/>
                <a:ea typeface="Arial"/>
                <a:cs typeface="Arial"/>
                <a:sym typeface="Arial"/>
              </a:rPr>
              <a:t>Virtual machine (VM)</a:t>
            </a:r>
            <a:endParaRPr sz="2800" b="1" i="0" u="none" strike="noStrike" cap="none" dirty="0">
              <a:solidFill>
                <a:srgbClr val="000000"/>
              </a:solidFill>
              <a:latin typeface="Arial"/>
              <a:ea typeface="Arial"/>
              <a:cs typeface="Arial"/>
              <a:sym typeface="Arial"/>
            </a:endParaRPr>
          </a:p>
        </p:txBody>
      </p:sp>
      <p:sp>
        <p:nvSpPr>
          <p:cNvPr id="40" name="Google Shape;40;p5"/>
          <p:cNvSpPr txBox="1">
            <a:spLocks noGrp="1"/>
          </p:cNvSpPr>
          <p:nvPr>
            <p:ph type="body" idx="1"/>
          </p:nvPr>
        </p:nvSpPr>
        <p:spPr>
          <a:xfrm>
            <a:off x="401202" y="951634"/>
            <a:ext cx="8479562"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200"/>
              <a:buFont typeface="Merriweather Sans"/>
              <a:buChar char="▸"/>
            </a:pPr>
            <a:r>
              <a:rPr lang="en-GB" sz="2200" b="0" i="0" u="none" strike="noStrike" cap="none" dirty="0">
                <a:solidFill>
                  <a:srgbClr val="000000"/>
                </a:solidFill>
                <a:latin typeface="Arial"/>
                <a:ea typeface="Arial"/>
                <a:cs typeface="Arial"/>
                <a:sym typeface="Arial"/>
              </a:rPr>
              <a:t>VM is a computer environment that can be run on any computer</a:t>
            </a:r>
          </a:p>
          <a:p>
            <a:pPr marL="800100" lvl="1" indent="-342900">
              <a:lnSpc>
                <a:spcPct val="150000"/>
              </a:lnSpc>
              <a:spcBef>
                <a:spcPts val="0"/>
              </a:spcBef>
              <a:buSzPts val="2200"/>
              <a:buFont typeface="Merriweather Sans"/>
              <a:buChar char="▸"/>
            </a:pPr>
            <a:r>
              <a:rPr lang="en-GB" dirty="0">
                <a:solidFill>
                  <a:srgbClr val="000000"/>
                </a:solidFill>
              </a:rPr>
              <a:t>OS, data, software applications</a:t>
            </a:r>
            <a:endParaRPr lang="en-GB"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200"/>
              <a:buFont typeface="Merriweather Sans"/>
              <a:buChar char="▸"/>
            </a:pPr>
            <a:r>
              <a:rPr lang="en-GB" dirty="0">
                <a:solidFill>
                  <a:srgbClr val="000000"/>
                </a:solidFill>
              </a:rPr>
              <a:t>Allows you to run one OS (Linux) on another OS (Windows)</a:t>
            </a:r>
            <a:endParaRPr lang="en-GB" sz="22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200"/>
              <a:buFont typeface="Merriweather Sans"/>
              <a:buChar char="▸"/>
            </a:pPr>
            <a:r>
              <a:rPr lang="en-GB" sz="2200" b="0" i="0" u="none" strike="noStrike" cap="none" dirty="0">
                <a:solidFill>
                  <a:srgbClr val="000000"/>
                </a:solidFill>
                <a:latin typeface="Arial"/>
                <a:ea typeface="Arial"/>
                <a:cs typeface="Arial"/>
                <a:sym typeface="Arial"/>
              </a:rPr>
              <a:t>Created a VM for this course</a:t>
            </a:r>
          </a:p>
          <a:p>
            <a:pPr marL="800100" lvl="1" indent="-342900">
              <a:lnSpc>
                <a:spcPct val="150000"/>
              </a:lnSpc>
              <a:spcBef>
                <a:spcPts val="0"/>
              </a:spcBef>
              <a:buSzPts val="2200"/>
              <a:buFont typeface="Merriweather Sans"/>
              <a:buChar char="▸"/>
            </a:pPr>
            <a:r>
              <a:rPr lang="en-GB" dirty="0">
                <a:solidFill>
                  <a:srgbClr val="000000"/>
                </a:solidFill>
              </a:rPr>
              <a:t>Linux OS</a:t>
            </a:r>
          </a:p>
          <a:p>
            <a:pPr marL="800100" lvl="1" indent="-342900">
              <a:lnSpc>
                <a:spcPct val="150000"/>
              </a:lnSpc>
              <a:spcBef>
                <a:spcPts val="0"/>
              </a:spcBef>
              <a:buSzPts val="2200"/>
              <a:buFont typeface="Merriweather Sans"/>
              <a:buChar char="▸"/>
            </a:pPr>
            <a:r>
              <a:rPr lang="en-GB" dirty="0">
                <a:solidFill>
                  <a:srgbClr val="000000"/>
                </a:solidFill>
              </a:rPr>
              <a:t>Data for </a:t>
            </a:r>
            <a:r>
              <a:rPr lang="en-GB" dirty="0" err="1">
                <a:solidFill>
                  <a:srgbClr val="000000"/>
                </a:solidFill>
              </a:rPr>
              <a:t>practicals</a:t>
            </a:r>
            <a:endParaRPr lang="en-GB" dirty="0">
              <a:solidFill>
                <a:srgbClr val="000000"/>
              </a:solidFill>
            </a:endParaRPr>
          </a:p>
          <a:p>
            <a:pPr marL="800100" lvl="1" indent="-342900">
              <a:lnSpc>
                <a:spcPct val="150000"/>
              </a:lnSpc>
              <a:spcBef>
                <a:spcPts val="0"/>
              </a:spcBef>
              <a:buSzPts val="2200"/>
              <a:buFont typeface="Merriweather Sans"/>
              <a:buChar char="▸"/>
            </a:pPr>
            <a:r>
              <a:rPr lang="en-GB" dirty="0">
                <a:solidFill>
                  <a:srgbClr val="000000"/>
                </a:solidFill>
              </a:rPr>
              <a:t>Bioinformatics software (bwa, </a:t>
            </a:r>
            <a:r>
              <a:rPr lang="en-GB" dirty="0" err="1">
                <a:solidFill>
                  <a:srgbClr val="000000"/>
                </a:solidFill>
              </a:rPr>
              <a:t>samtools</a:t>
            </a:r>
            <a:r>
              <a:rPr lang="en-GB" dirty="0">
                <a:solidFill>
                  <a:srgbClr val="000000"/>
                </a:solidFill>
              </a:rPr>
              <a:t>, </a:t>
            </a:r>
            <a:r>
              <a:rPr lang="en-GB" dirty="0" err="1">
                <a:solidFill>
                  <a:srgbClr val="000000"/>
                </a:solidFill>
              </a:rPr>
              <a:t>vcftools</a:t>
            </a:r>
            <a:r>
              <a:rPr lang="en-GB" dirty="0">
                <a:solidFill>
                  <a:srgbClr val="000000"/>
                </a:solidFill>
              </a:rPr>
              <a:t>, etc)</a:t>
            </a:r>
            <a:endParaRPr lang="en-GB"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200"/>
              <a:buFont typeface="Merriweather Sans"/>
              <a:buChar char="▸"/>
            </a:pPr>
            <a:r>
              <a:rPr lang="en-GB" sz="2200" b="0" i="0" u="none" strike="noStrike" cap="none" dirty="0">
                <a:solidFill>
                  <a:srgbClr val="000000"/>
                </a:solidFill>
                <a:latin typeface="Arial"/>
                <a:ea typeface="Arial"/>
                <a:cs typeface="Arial"/>
                <a:sym typeface="Arial"/>
              </a:rPr>
              <a:t>Continue using i</a:t>
            </a:r>
            <a:r>
              <a:rPr lang="en-GB" dirty="0">
                <a:solidFill>
                  <a:srgbClr val="000000"/>
                </a:solidFill>
              </a:rPr>
              <a:t>t on your own machine</a:t>
            </a:r>
          </a:p>
          <a:p>
            <a:pPr marL="800100" lvl="1" indent="-342900">
              <a:lnSpc>
                <a:spcPct val="150000"/>
              </a:lnSpc>
              <a:spcBef>
                <a:spcPts val="0"/>
              </a:spcBef>
              <a:buSzPts val="2200"/>
              <a:buFont typeface="Merriweather Sans"/>
              <a:buChar char="▸"/>
            </a:pPr>
            <a:r>
              <a:rPr lang="en-GB" b="0" i="0" u="none" strike="noStrike" cap="none" dirty="0">
                <a:solidFill>
                  <a:srgbClr val="000000"/>
                </a:solidFill>
                <a:latin typeface="Arial"/>
                <a:ea typeface="Arial"/>
                <a:cs typeface="Arial"/>
                <a:sym typeface="Arial"/>
              </a:rPr>
              <a:t>Take the cou</a:t>
            </a:r>
            <a:r>
              <a:rPr lang="en-GB" dirty="0">
                <a:solidFill>
                  <a:srgbClr val="000000"/>
                </a:solidFill>
              </a:rPr>
              <a:t>rse again!</a:t>
            </a:r>
          </a:p>
          <a:p>
            <a:pPr marL="800100" lvl="1" indent="-342900">
              <a:lnSpc>
                <a:spcPct val="150000"/>
              </a:lnSpc>
              <a:spcBef>
                <a:spcPts val="0"/>
              </a:spcBef>
              <a:buSzPts val="2200"/>
              <a:buFont typeface="Merriweather Sans"/>
              <a:buChar char="▸"/>
            </a:pPr>
            <a:r>
              <a:rPr lang="en-GB" b="0" i="0" u="none" strike="noStrike" cap="none" dirty="0">
                <a:solidFill>
                  <a:srgbClr val="000000"/>
                </a:solidFill>
                <a:latin typeface="Arial"/>
                <a:ea typeface="Arial"/>
                <a:cs typeface="Arial"/>
                <a:sym typeface="Arial"/>
              </a:rPr>
              <a:t>R</a:t>
            </a:r>
            <a:r>
              <a:rPr lang="en-GB" dirty="0">
                <a:solidFill>
                  <a:srgbClr val="000000"/>
                </a:solidFill>
              </a:rPr>
              <a:t>un bioinformatic analyses</a:t>
            </a:r>
            <a:endParaRPr lang="en-GB" b="0" i="0" u="none" strike="noStrike" cap="none" dirty="0">
              <a:solidFill>
                <a:srgbClr val="000000"/>
              </a:solidFill>
              <a:latin typeface="Arial"/>
              <a:ea typeface="Arial"/>
              <a:cs typeface="Arial"/>
              <a:sym typeface="Arial"/>
            </a:endParaRPr>
          </a:p>
          <a:p>
            <a:pPr marL="457200" lvl="1" indent="0">
              <a:spcBef>
                <a:spcPts val="0"/>
              </a:spcBef>
              <a:buSzPts val="2200"/>
            </a:pPr>
            <a:endParaRPr lang="en-GB" dirty="0">
              <a:solidFill>
                <a:srgbClr val="000000"/>
              </a:solidFill>
            </a:endParaRPr>
          </a:p>
          <a:p>
            <a:pPr marL="800100" lvl="1" indent="-342900">
              <a:spcBef>
                <a:spcPts val="0"/>
              </a:spcBef>
              <a:buSzPts val="2200"/>
              <a:buFont typeface="Merriweather Sans"/>
              <a:buChar char="▸"/>
            </a:pPr>
            <a:endParaRPr dirty="0">
              <a:solidFill>
                <a:srgbClr val="000000"/>
              </a:solidFill>
            </a:endParaRPr>
          </a:p>
          <a:p>
            <a:pPr marL="342900" marR="0" lvl="0" indent="-203200" algn="l" rtl="0">
              <a:lnSpc>
                <a:spcPct val="100000"/>
              </a:lnSpc>
              <a:spcBef>
                <a:spcPts val="600"/>
              </a:spcBef>
              <a:spcAft>
                <a:spcPts val="0"/>
              </a:spcAft>
              <a:buClr>
                <a:schemeClr val="dk1"/>
              </a:buClr>
              <a:buSzPts val="2200"/>
              <a:buFont typeface="Merriweather Sans"/>
              <a:buNone/>
            </a:pPr>
            <a:endParaRPr sz="2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3212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39750" y="76200"/>
            <a:ext cx="8064500" cy="838200"/>
          </a:xfrm>
          <a:prstGeom prst="rect">
            <a:avLst/>
          </a:prstGeom>
          <a:solidFill>
            <a:srgbClr val="E2AA0A"/>
          </a:solidFill>
          <a:ln>
            <a:solidFill>
              <a:srgbClr val="E2AA0A"/>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dirty="0">
                <a:solidFill>
                  <a:srgbClr val="000000"/>
                </a:solidFill>
                <a:latin typeface="Arial"/>
                <a:ea typeface="Arial"/>
                <a:cs typeface="Arial"/>
                <a:sym typeface="Arial"/>
              </a:rPr>
              <a:t>Unix</a:t>
            </a:r>
            <a:endParaRPr sz="2800" b="1" i="0" u="none" strike="noStrike" cap="none" dirty="0">
              <a:solidFill>
                <a:srgbClr val="000000"/>
              </a:solidFill>
              <a:latin typeface="Arial"/>
              <a:ea typeface="Arial"/>
              <a:cs typeface="Arial"/>
              <a:sym typeface="Arial"/>
            </a:endParaRPr>
          </a:p>
        </p:txBody>
      </p:sp>
      <p:sp>
        <p:nvSpPr>
          <p:cNvPr id="40" name="Google Shape;40;p5"/>
          <p:cNvSpPr txBox="1">
            <a:spLocks noGrp="1"/>
          </p:cNvSpPr>
          <p:nvPr>
            <p:ph type="body" idx="1"/>
          </p:nvPr>
        </p:nvSpPr>
        <p:spPr>
          <a:xfrm>
            <a:off x="539750" y="1011050"/>
            <a:ext cx="8064600"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200"/>
              <a:buFont typeface="Merriweather Sans"/>
              <a:buChar char="▸"/>
            </a:pPr>
            <a:r>
              <a:rPr lang="en-GB" sz="2200" b="0" i="0" u="none" strike="noStrike" cap="none" dirty="0">
                <a:solidFill>
                  <a:srgbClr val="000000"/>
                </a:solidFill>
                <a:latin typeface="Arial"/>
                <a:ea typeface="Arial"/>
                <a:cs typeface="Arial"/>
                <a:sym typeface="Arial"/>
              </a:rPr>
              <a:t>What is Unix?</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Standard operating system (alternative to MS Windows, Mac OS)</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Provides a way for you to interact with the computer</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Many ‘flavours’ of Unix, using Linux</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Originally created to provide a free UNIX-like OS for PCs</a:t>
            </a:r>
            <a:endParaRPr dirty="0">
              <a:solidFill>
                <a:srgbClr val="000000"/>
              </a:solidFill>
            </a:endParaRPr>
          </a:p>
          <a:p>
            <a:pPr marL="901700" marR="0" lvl="2" indent="-335700" algn="l" rtl="0">
              <a:lnSpc>
                <a:spcPct val="100000"/>
              </a:lnSpc>
              <a:spcBef>
                <a:spcPts val="600"/>
              </a:spcBef>
              <a:spcAft>
                <a:spcPts val="0"/>
              </a:spcAft>
              <a:buClr>
                <a:schemeClr val="dk1"/>
              </a:buClr>
              <a:buSzPts val="1800"/>
              <a:buFont typeface="Merriweather Sans"/>
              <a:buNone/>
            </a:pPr>
            <a:endParaRPr sz="18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dk1"/>
              </a:buClr>
              <a:buSzPts val="2200"/>
              <a:buFont typeface="Merriweather Sans"/>
              <a:buChar char="▸"/>
            </a:pPr>
            <a:r>
              <a:rPr lang="en-GB" sz="2200" b="0" i="0" u="none" strike="noStrike" cap="none" dirty="0">
                <a:solidFill>
                  <a:srgbClr val="000000"/>
                </a:solidFill>
                <a:latin typeface="Arial"/>
                <a:ea typeface="Arial"/>
                <a:cs typeface="Arial"/>
                <a:sym typeface="Arial"/>
              </a:rPr>
              <a:t>Why use Unix?</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Output of lots of biological research exists in large text files</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Very suitable for working with such files</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Powerful and flexible commands for processing large text files</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Save you time</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Widely used in scientific community</a:t>
            </a:r>
            <a:endParaRPr dirty="0">
              <a:solidFill>
                <a:srgbClr val="000000"/>
              </a:solidFill>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dirty="0">
                <a:solidFill>
                  <a:srgbClr val="000000"/>
                </a:solidFill>
                <a:latin typeface="Arial"/>
                <a:ea typeface="Arial"/>
                <a:cs typeface="Arial"/>
                <a:sym typeface="Arial"/>
              </a:rPr>
              <a:t>Powerful, robust and stable operating system</a:t>
            </a:r>
            <a:endParaRPr dirty="0">
              <a:solidFill>
                <a:srgbClr val="000000"/>
              </a:solidFill>
            </a:endParaRPr>
          </a:p>
          <a:p>
            <a:pPr marL="342900" marR="0" lvl="0" indent="-203200" algn="l" rtl="0">
              <a:lnSpc>
                <a:spcPct val="100000"/>
              </a:lnSpc>
              <a:spcBef>
                <a:spcPts val="600"/>
              </a:spcBef>
              <a:spcAft>
                <a:spcPts val="0"/>
              </a:spcAft>
              <a:buClr>
                <a:schemeClr val="dk1"/>
              </a:buClr>
              <a:buSzPts val="2200"/>
              <a:buFont typeface="Merriweather Sans"/>
              <a:buNone/>
            </a:pPr>
            <a:endParaRPr sz="2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3631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539750" y="76200"/>
            <a:ext cx="8064500" cy="838200"/>
          </a:xfrm>
          <a:prstGeom prst="rect">
            <a:avLst/>
          </a:prstGeom>
          <a:solidFill>
            <a:srgbClr val="E2AA0A"/>
          </a:solidFill>
          <a:ln>
            <a:solidFill>
              <a:srgbClr val="E2AA0A"/>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rgbClr val="000000"/>
                </a:solidFill>
                <a:latin typeface="Arial"/>
                <a:ea typeface="Arial"/>
                <a:cs typeface="Arial"/>
                <a:sym typeface="Arial"/>
              </a:rPr>
              <a:t>Using Unix</a:t>
            </a:r>
            <a:endParaRPr sz="2800" b="1" i="0" u="none" strike="noStrike" cap="none">
              <a:solidFill>
                <a:srgbClr val="000000"/>
              </a:solidFill>
              <a:latin typeface="Arial"/>
              <a:ea typeface="Arial"/>
              <a:cs typeface="Arial"/>
              <a:sym typeface="Arial"/>
            </a:endParaRPr>
          </a:p>
        </p:txBody>
      </p:sp>
      <p:pic>
        <p:nvPicPr>
          <p:cNvPr id="47" name="Google Shape;47;p6" descr="Screen shot 2012-12-11 at 00.58.26.png"/>
          <p:cNvPicPr preferRelativeResize="0"/>
          <p:nvPr/>
        </p:nvPicPr>
        <p:blipFill rotWithShape="1">
          <a:blip r:embed="rId3">
            <a:alphaModFix/>
          </a:blip>
          <a:srcRect/>
          <a:stretch/>
        </p:blipFill>
        <p:spPr>
          <a:xfrm>
            <a:off x="812800" y="990600"/>
            <a:ext cx="7588250" cy="51768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539750" y="76200"/>
            <a:ext cx="8064500" cy="838200"/>
          </a:xfrm>
          <a:prstGeom prst="rect">
            <a:avLst/>
          </a:prstGeom>
          <a:solidFill>
            <a:srgbClr val="E2AA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rgbClr val="000000"/>
                </a:solidFill>
                <a:latin typeface="Arial"/>
                <a:ea typeface="Arial"/>
                <a:cs typeface="Arial"/>
                <a:sym typeface="Arial"/>
              </a:rPr>
              <a:t>Terminals and Commandline</a:t>
            </a:r>
            <a:endParaRPr sz="2800" b="1" i="0" u="none" strike="noStrike" cap="none">
              <a:solidFill>
                <a:srgbClr val="000000"/>
              </a:solidFill>
              <a:latin typeface="Arial"/>
              <a:ea typeface="Arial"/>
              <a:cs typeface="Arial"/>
              <a:sym typeface="Arial"/>
            </a:endParaRPr>
          </a:p>
        </p:txBody>
      </p:sp>
      <p:pic>
        <p:nvPicPr>
          <p:cNvPr id="54" name="Google Shape;54;p7" descr="VM_win"/>
          <p:cNvPicPr preferRelativeResize="0"/>
          <p:nvPr/>
        </p:nvPicPr>
        <p:blipFill rotWithShape="1">
          <a:blip r:embed="rId3">
            <a:alphaModFix/>
          </a:blip>
          <a:srcRect/>
          <a:stretch/>
        </p:blipFill>
        <p:spPr>
          <a:xfrm>
            <a:off x="1016000" y="1155700"/>
            <a:ext cx="6883400" cy="4946650"/>
          </a:xfrm>
          <a:prstGeom prst="rect">
            <a:avLst/>
          </a:prstGeom>
          <a:noFill/>
          <a:ln>
            <a:noFill/>
          </a:ln>
        </p:spPr>
      </p:pic>
      <p:pic>
        <p:nvPicPr>
          <p:cNvPr id="55" name="Google Shape;55;p7"/>
          <p:cNvPicPr preferRelativeResize="0"/>
          <p:nvPr/>
        </p:nvPicPr>
        <p:blipFill rotWithShape="1">
          <a:blip r:embed="rId4">
            <a:alphaModFix/>
          </a:blip>
          <a:srcRect r="238"/>
          <a:stretch/>
        </p:blipFill>
        <p:spPr>
          <a:xfrm>
            <a:off x="2463800" y="2451100"/>
            <a:ext cx="5356225" cy="3084513"/>
          </a:xfrm>
          <a:prstGeom prst="rect">
            <a:avLst/>
          </a:prstGeom>
          <a:noFill/>
          <a:ln>
            <a:noFill/>
          </a:ln>
        </p:spPr>
      </p:pic>
      <p:sp>
        <p:nvSpPr>
          <p:cNvPr id="56" name="Google Shape;56;p7"/>
          <p:cNvSpPr txBox="1"/>
          <p:nvPr/>
        </p:nvSpPr>
        <p:spPr>
          <a:xfrm>
            <a:off x="6121400" y="3760788"/>
            <a:ext cx="156210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mo"/>
                <a:ea typeface="Arimo"/>
                <a:cs typeface="Arimo"/>
                <a:sym typeface="Arimo"/>
              </a:rPr>
              <a:t> </a:t>
            </a:r>
            <a:r>
              <a:rPr lang="en-GB" sz="1800" b="1" i="0" u="none" strike="noStrike" cap="none">
                <a:solidFill>
                  <a:schemeClr val="lt1"/>
                </a:solidFill>
                <a:latin typeface="Arimo"/>
                <a:ea typeface="Arimo"/>
                <a:cs typeface="Arimo"/>
                <a:sym typeface="Arimo"/>
              </a:rPr>
              <a:t>UNIX prompt</a:t>
            </a:r>
            <a:endParaRPr sz="1800" b="1" i="0" u="none" strike="noStrike" cap="none">
              <a:solidFill>
                <a:schemeClr val="folHlink"/>
              </a:solidFill>
              <a:latin typeface="Arimo"/>
              <a:ea typeface="Arimo"/>
              <a:cs typeface="Arimo"/>
              <a:sym typeface="Arimo"/>
            </a:endParaRPr>
          </a:p>
        </p:txBody>
      </p:sp>
      <p:cxnSp>
        <p:nvCxnSpPr>
          <p:cNvPr id="57" name="Google Shape;57;p7"/>
          <p:cNvCxnSpPr/>
          <p:nvPr/>
        </p:nvCxnSpPr>
        <p:spPr>
          <a:xfrm rot="10800000">
            <a:off x="3911600" y="3060700"/>
            <a:ext cx="2514600" cy="703263"/>
          </a:xfrm>
          <a:prstGeom prst="straightConnector1">
            <a:avLst/>
          </a:prstGeom>
          <a:noFill/>
          <a:ln w="31750" cap="flat" cmpd="sng">
            <a:solidFill>
              <a:srgbClr val="00FF00"/>
            </a:solidFill>
            <a:prstDash val="solid"/>
            <a:round/>
            <a:headEnd type="none" w="sm" len="sm"/>
            <a:tailEnd type="triangle" w="med" len="med"/>
          </a:ln>
        </p:spPr>
      </p:cxnSp>
      <p:cxnSp>
        <p:nvCxnSpPr>
          <p:cNvPr id="58" name="Google Shape;58;p7"/>
          <p:cNvCxnSpPr/>
          <p:nvPr/>
        </p:nvCxnSpPr>
        <p:spPr>
          <a:xfrm rot="10800000" flipH="1">
            <a:off x="1473200" y="3594100"/>
            <a:ext cx="914400" cy="457200"/>
          </a:xfrm>
          <a:prstGeom prst="straightConnector1">
            <a:avLst/>
          </a:prstGeom>
          <a:noFill/>
          <a:ln w="38100" cap="flat" cmpd="sng">
            <a:solidFill>
              <a:srgbClr val="00FF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539750" y="76200"/>
            <a:ext cx="8064500" cy="838200"/>
          </a:xfrm>
          <a:prstGeom prst="rect">
            <a:avLst/>
          </a:prstGeom>
          <a:solidFill>
            <a:srgbClr val="E2AA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rgbClr val="000000"/>
                </a:solidFill>
                <a:latin typeface="Arial"/>
                <a:ea typeface="Arial"/>
                <a:cs typeface="Arial"/>
                <a:sym typeface="Arial"/>
              </a:rPr>
              <a:t>Unix Commands</a:t>
            </a:r>
            <a:endParaRPr sz="2800" b="1" i="0" u="none" strike="noStrike" cap="none">
              <a:solidFill>
                <a:srgbClr val="000000"/>
              </a:solidFill>
              <a:latin typeface="Arial"/>
              <a:ea typeface="Arial"/>
              <a:cs typeface="Arial"/>
              <a:sym typeface="Arial"/>
            </a:endParaRPr>
          </a:p>
        </p:txBody>
      </p:sp>
      <p:grpSp>
        <p:nvGrpSpPr>
          <p:cNvPr id="65" name="Google Shape;65;p8"/>
          <p:cNvGrpSpPr/>
          <p:nvPr/>
        </p:nvGrpSpPr>
        <p:grpSpPr>
          <a:xfrm>
            <a:off x="1676400" y="1371600"/>
            <a:ext cx="6537325" cy="4191000"/>
            <a:chOff x="1056" y="864"/>
            <a:chExt cx="4118" cy="2640"/>
          </a:xfrm>
        </p:grpSpPr>
        <p:sp>
          <p:nvSpPr>
            <p:cNvPr id="66" name="Google Shape;66;p8"/>
            <p:cNvSpPr/>
            <p:nvPr/>
          </p:nvSpPr>
          <p:spPr>
            <a:xfrm>
              <a:off x="1962" y="3300"/>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Arial"/>
                <a:ea typeface="Arial"/>
                <a:cs typeface="Arial"/>
                <a:sym typeface="Arial"/>
              </a:endParaRPr>
            </a:p>
          </p:txBody>
        </p:sp>
        <p:sp>
          <p:nvSpPr>
            <p:cNvPr id="67" name="Google Shape;67;p8"/>
            <p:cNvSpPr/>
            <p:nvPr/>
          </p:nvSpPr>
          <p:spPr>
            <a:xfrm>
              <a:off x="1056" y="3300"/>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latin typeface="Courier"/>
                <a:ea typeface="Courier"/>
                <a:cs typeface="Courier"/>
                <a:sym typeface="Courier"/>
              </a:endParaRPr>
            </a:p>
          </p:txBody>
        </p:sp>
        <p:sp>
          <p:nvSpPr>
            <p:cNvPr id="68" name="Google Shape;68;p8"/>
            <p:cNvSpPr/>
            <p:nvPr/>
          </p:nvSpPr>
          <p:spPr>
            <a:xfrm>
              <a:off x="1962" y="3097"/>
              <a:ext cx="250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Arial"/>
                <a:ea typeface="Arial"/>
                <a:cs typeface="Arial"/>
                <a:sym typeface="Arial"/>
              </a:endParaRPr>
            </a:p>
          </p:txBody>
        </p:sp>
        <p:sp>
          <p:nvSpPr>
            <p:cNvPr id="69" name="Google Shape;69;p8"/>
            <p:cNvSpPr/>
            <p:nvPr/>
          </p:nvSpPr>
          <p:spPr>
            <a:xfrm>
              <a:off x="1056" y="3097"/>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latin typeface="Courier"/>
                <a:ea typeface="Courier"/>
                <a:cs typeface="Courier"/>
                <a:sym typeface="Courier"/>
              </a:endParaRPr>
            </a:p>
          </p:txBody>
        </p:sp>
        <p:sp>
          <p:nvSpPr>
            <p:cNvPr id="70" name="Google Shape;70;p8"/>
            <p:cNvSpPr/>
            <p:nvPr/>
          </p:nvSpPr>
          <p:spPr>
            <a:xfrm>
              <a:off x="1962" y="2893"/>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Print working directory</a:t>
              </a:r>
              <a:endParaRPr sz="1400" b="0" i="0" u="none" strike="noStrike" cap="none">
                <a:latin typeface="Arial"/>
                <a:ea typeface="Arial"/>
                <a:cs typeface="Arial"/>
                <a:sym typeface="Arial"/>
              </a:endParaRPr>
            </a:p>
          </p:txBody>
        </p:sp>
        <p:sp>
          <p:nvSpPr>
            <p:cNvPr id="71" name="Google Shape;71;p8"/>
            <p:cNvSpPr/>
            <p:nvPr/>
          </p:nvSpPr>
          <p:spPr>
            <a:xfrm>
              <a:off x="1056" y="2893"/>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pwd</a:t>
              </a:r>
              <a:endParaRPr sz="1800" b="1" i="0" u="none" strike="noStrike" cap="none">
                <a:latin typeface="Courier"/>
                <a:ea typeface="Courier"/>
                <a:cs typeface="Courier"/>
                <a:sym typeface="Courier"/>
              </a:endParaRPr>
            </a:p>
          </p:txBody>
        </p:sp>
        <p:sp>
          <p:nvSpPr>
            <p:cNvPr id="72" name="Google Shape;72;p8"/>
            <p:cNvSpPr/>
            <p:nvPr/>
          </p:nvSpPr>
          <p:spPr>
            <a:xfrm>
              <a:off x="1962" y="2689"/>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Concatenate files together</a:t>
              </a:r>
              <a:endParaRPr sz="1400" b="0" i="0" u="none" strike="noStrike" cap="none">
                <a:latin typeface="Arial"/>
                <a:ea typeface="Arial"/>
                <a:cs typeface="Arial"/>
                <a:sym typeface="Arial"/>
              </a:endParaRPr>
            </a:p>
          </p:txBody>
        </p:sp>
        <p:sp>
          <p:nvSpPr>
            <p:cNvPr id="73" name="Google Shape;73;p8"/>
            <p:cNvSpPr/>
            <p:nvPr/>
          </p:nvSpPr>
          <p:spPr>
            <a:xfrm>
              <a:off x="1056" y="2689"/>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cat</a:t>
              </a:r>
              <a:endParaRPr sz="1400" b="0" i="0" u="none" strike="noStrike" cap="none">
                <a:latin typeface="Arial"/>
                <a:ea typeface="Arial"/>
                <a:cs typeface="Arial"/>
                <a:sym typeface="Arial"/>
              </a:endParaRPr>
            </a:p>
          </p:txBody>
        </p:sp>
        <p:sp>
          <p:nvSpPr>
            <p:cNvPr id="74" name="Google Shape;74;p8"/>
            <p:cNvSpPr/>
            <p:nvPr/>
          </p:nvSpPr>
          <p:spPr>
            <a:xfrm>
              <a:off x="1962" y="2486"/>
              <a:ext cx="250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Displays the last ten lines of a file</a:t>
              </a:r>
              <a:endParaRPr sz="1400" b="0" i="0" u="none" strike="noStrike" cap="none">
                <a:latin typeface="Arial"/>
                <a:ea typeface="Arial"/>
                <a:cs typeface="Arial"/>
                <a:sym typeface="Arial"/>
              </a:endParaRPr>
            </a:p>
          </p:txBody>
        </p:sp>
        <p:sp>
          <p:nvSpPr>
            <p:cNvPr id="75" name="Google Shape;75;p8"/>
            <p:cNvSpPr/>
            <p:nvPr/>
          </p:nvSpPr>
          <p:spPr>
            <a:xfrm>
              <a:off x="1056" y="2486"/>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tail</a:t>
              </a:r>
              <a:endParaRPr sz="1400" b="0" i="0" u="none" strike="noStrike" cap="none">
                <a:latin typeface="Arial"/>
                <a:ea typeface="Arial"/>
                <a:cs typeface="Arial"/>
                <a:sym typeface="Arial"/>
              </a:endParaRPr>
            </a:p>
          </p:txBody>
        </p:sp>
        <p:sp>
          <p:nvSpPr>
            <p:cNvPr id="76" name="Google Shape;76;p8"/>
            <p:cNvSpPr/>
            <p:nvPr/>
          </p:nvSpPr>
          <p:spPr>
            <a:xfrm>
              <a:off x="1962" y="2282"/>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Displays the first ten lines of a file</a:t>
              </a:r>
              <a:endParaRPr sz="1400" b="0" i="0" u="none" strike="noStrike" cap="none">
                <a:latin typeface="Arial"/>
                <a:ea typeface="Arial"/>
                <a:cs typeface="Arial"/>
                <a:sym typeface="Arial"/>
              </a:endParaRPr>
            </a:p>
          </p:txBody>
        </p:sp>
        <p:sp>
          <p:nvSpPr>
            <p:cNvPr id="77" name="Google Shape;77;p8"/>
            <p:cNvSpPr/>
            <p:nvPr/>
          </p:nvSpPr>
          <p:spPr>
            <a:xfrm>
              <a:off x="1056" y="2282"/>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head</a:t>
              </a:r>
              <a:endParaRPr sz="1400" b="0" i="0" u="none" strike="noStrike" cap="none">
                <a:latin typeface="Arial"/>
                <a:ea typeface="Arial"/>
                <a:cs typeface="Arial"/>
                <a:sym typeface="Arial"/>
              </a:endParaRPr>
            </a:p>
          </p:txBody>
        </p:sp>
        <p:sp>
          <p:nvSpPr>
            <p:cNvPr id="78" name="Google Shape;78;p8"/>
            <p:cNvSpPr/>
            <p:nvPr/>
          </p:nvSpPr>
          <p:spPr>
            <a:xfrm>
              <a:off x="1962" y="2079"/>
              <a:ext cx="250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Displays the contents of a file</a:t>
              </a:r>
              <a:endParaRPr sz="1400" b="0" i="0" u="none" strike="noStrike" cap="none">
                <a:latin typeface="Arial"/>
                <a:ea typeface="Arial"/>
                <a:cs typeface="Arial"/>
                <a:sym typeface="Arial"/>
              </a:endParaRPr>
            </a:p>
          </p:txBody>
        </p:sp>
        <p:sp>
          <p:nvSpPr>
            <p:cNvPr id="79" name="Google Shape;79;p8"/>
            <p:cNvSpPr/>
            <p:nvPr/>
          </p:nvSpPr>
          <p:spPr>
            <a:xfrm>
              <a:off x="1056" y="2079"/>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less</a:t>
              </a:r>
              <a:endParaRPr sz="1400" b="0" i="0" u="none" strike="noStrike" cap="none">
                <a:latin typeface="Arial"/>
                <a:ea typeface="Arial"/>
                <a:cs typeface="Arial"/>
                <a:sym typeface="Arial"/>
              </a:endParaRPr>
            </a:p>
          </p:txBody>
        </p:sp>
        <p:sp>
          <p:nvSpPr>
            <p:cNvPr id="80" name="Google Shape;80;p8"/>
            <p:cNvSpPr/>
            <p:nvPr/>
          </p:nvSpPr>
          <p:spPr>
            <a:xfrm>
              <a:off x="1962" y="1882"/>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Remove a file</a:t>
              </a:r>
              <a:endParaRPr sz="1400" b="0" i="0" u="none" strike="noStrike" cap="none">
                <a:latin typeface="Arial"/>
                <a:ea typeface="Arial"/>
                <a:cs typeface="Arial"/>
                <a:sym typeface="Arial"/>
              </a:endParaRPr>
            </a:p>
          </p:txBody>
        </p:sp>
        <p:sp>
          <p:nvSpPr>
            <p:cNvPr id="81" name="Google Shape;81;p8"/>
            <p:cNvSpPr/>
            <p:nvPr/>
          </p:nvSpPr>
          <p:spPr>
            <a:xfrm>
              <a:off x="1056" y="1882"/>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rm</a:t>
              </a:r>
              <a:endParaRPr sz="1400" b="0" i="0" u="none" strike="noStrike" cap="none">
                <a:latin typeface="Arial"/>
                <a:ea typeface="Arial"/>
                <a:cs typeface="Arial"/>
                <a:sym typeface="Arial"/>
              </a:endParaRPr>
            </a:p>
          </p:txBody>
        </p:sp>
        <p:sp>
          <p:nvSpPr>
            <p:cNvPr id="82" name="Google Shape;82;p8"/>
            <p:cNvSpPr/>
            <p:nvPr/>
          </p:nvSpPr>
          <p:spPr>
            <a:xfrm>
              <a:off x="1962" y="1679"/>
              <a:ext cx="250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Copies a file</a:t>
              </a:r>
              <a:endParaRPr sz="1400" b="0" i="0" u="none" strike="noStrike" cap="none">
                <a:latin typeface="Arial"/>
                <a:ea typeface="Arial"/>
                <a:cs typeface="Arial"/>
                <a:sym typeface="Arial"/>
              </a:endParaRPr>
            </a:p>
          </p:txBody>
        </p:sp>
        <p:sp>
          <p:nvSpPr>
            <p:cNvPr id="83" name="Google Shape;83;p8"/>
            <p:cNvSpPr/>
            <p:nvPr/>
          </p:nvSpPr>
          <p:spPr>
            <a:xfrm>
              <a:off x="1056" y="1679"/>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cp</a:t>
              </a:r>
              <a:endParaRPr sz="1400" b="0" i="0" u="none" strike="noStrike" cap="none">
                <a:latin typeface="Arial"/>
                <a:ea typeface="Arial"/>
                <a:cs typeface="Arial"/>
                <a:sym typeface="Arial"/>
              </a:endParaRPr>
            </a:p>
          </p:txBody>
        </p:sp>
        <p:sp>
          <p:nvSpPr>
            <p:cNvPr id="84" name="Google Shape;84;p8"/>
            <p:cNvSpPr/>
            <p:nvPr/>
          </p:nvSpPr>
          <p:spPr>
            <a:xfrm>
              <a:off x="1962" y="1475"/>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Moves a file</a:t>
              </a:r>
              <a:endParaRPr sz="1400" b="0" i="0" u="none" strike="noStrike" cap="none">
                <a:latin typeface="Arial"/>
                <a:ea typeface="Arial"/>
                <a:cs typeface="Arial"/>
                <a:sym typeface="Arial"/>
              </a:endParaRPr>
            </a:p>
          </p:txBody>
        </p:sp>
        <p:sp>
          <p:nvSpPr>
            <p:cNvPr id="85" name="Google Shape;85;p8"/>
            <p:cNvSpPr/>
            <p:nvPr/>
          </p:nvSpPr>
          <p:spPr>
            <a:xfrm>
              <a:off x="1056" y="1475"/>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mv</a:t>
              </a:r>
              <a:endParaRPr sz="1400" b="0" i="0" u="none" strike="noStrike" cap="none">
                <a:latin typeface="Arial"/>
                <a:ea typeface="Arial"/>
                <a:cs typeface="Arial"/>
                <a:sym typeface="Arial"/>
              </a:endParaRPr>
            </a:p>
          </p:txBody>
        </p:sp>
        <p:sp>
          <p:nvSpPr>
            <p:cNvPr id="86" name="Google Shape;86;p8"/>
            <p:cNvSpPr/>
            <p:nvPr/>
          </p:nvSpPr>
          <p:spPr>
            <a:xfrm>
              <a:off x="1962" y="1271"/>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Changes a directory</a:t>
              </a:r>
              <a:endParaRPr sz="1400" b="0" i="0" u="none" strike="noStrike" cap="none">
                <a:latin typeface="Arial"/>
                <a:ea typeface="Arial"/>
                <a:cs typeface="Arial"/>
                <a:sym typeface="Arial"/>
              </a:endParaRPr>
            </a:p>
          </p:txBody>
        </p:sp>
        <p:sp>
          <p:nvSpPr>
            <p:cNvPr id="87" name="Google Shape;87;p8"/>
            <p:cNvSpPr/>
            <p:nvPr/>
          </p:nvSpPr>
          <p:spPr>
            <a:xfrm>
              <a:off x="1056" y="1271"/>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cd</a:t>
              </a:r>
              <a:endParaRPr sz="1400" b="0" i="0" u="none" strike="noStrike" cap="none">
                <a:latin typeface="Arial"/>
                <a:ea typeface="Arial"/>
                <a:cs typeface="Arial"/>
                <a:sym typeface="Arial"/>
              </a:endParaRPr>
            </a:p>
          </p:txBody>
        </p:sp>
        <p:sp>
          <p:nvSpPr>
            <p:cNvPr id="88" name="Google Shape;88;p8"/>
            <p:cNvSpPr/>
            <p:nvPr/>
          </p:nvSpPr>
          <p:spPr>
            <a:xfrm>
              <a:off x="1962" y="1068"/>
              <a:ext cx="321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latin typeface="Arial"/>
                  <a:ea typeface="Arial"/>
                  <a:cs typeface="Arial"/>
                  <a:sym typeface="Arial"/>
                </a:rPr>
                <a:t>List the contents of the current directory</a:t>
              </a:r>
              <a:endParaRPr sz="1400" b="0" i="0" u="none" strike="noStrike" cap="none">
                <a:latin typeface="Arial"/>
                <a:ea typeface="Arial"/>
                <a:cs typeface="Arial"/>
                <a:sym typeface="Arial"/>
              </a:endParaRPr>
            </a:p>
          </p:txBody>
        </p:sp>
        <p:sp>
          <p:nvSpPr>
            <p:cNvPr id="89" name="Google Shape;89;p8"/>
            <p:cNvSpPr/>
            <p:nvPr/>
          </p:nvSpPr>
          <p:spPr>
            <a:xfrm>
              <a:off x="1056" y="1068"/>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ls</a:t>
              </a:r>
              <a:endParaRPr sz="1400" b="0" i="0" u="none" strike="noStrike" cap="none">
                <a:latin typeface="Arial"/>
                <a:ea typeface="Arial"/>
                <a:cs typeface="Arial"/>
                <a:sym typeface="Arial"/>
              </a:endParaRPr>
            </a:p>
          </p:txBody>
        </p:sp>
        <p:sp>
          <p:nvSpPr>
            <p:cNvPr id="90" name="Google Shape;90;p8"/>
            <p:cNvSpPr/>
            <p:nvPr/>
          </p:nvSpPr>
          <p:spPr>
            <a:xfrm>
              <a:off x="1962" y="864"/>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Arial"/>
                  <a:ea typeface="Arial"/>
                  <a:cs typeface="Arial"/>
                  <a:sym typeface="Arial"/>
                </a:rPr>
                <a:t>What it does</a:t>
              </a:r>
              <a:endParaRPr sz="1400" b="0" i="0" u="none" strike="noStrike" cap="none">
                <a:latin typeface="Arial"/>
                <a:ea typeface="Arial"/>
                <a:cs typeface="Arial"/>
                <a:sym typeface="Arial"/>
              </a:endParaRPr>
            </a:p>
          </p:txBody>
        </p:sp>
        <p:sp>
          <p:nvSpPr>
            <p:cNvPr id="91" name="Google Shape;91;p8"/>
            <p:cNvSpPr/>
            <p:nvPr/>
          </p:nvSpPr>
          <p:spPr>
            <a:xfrm>
              <a:off x="1056" y="864"/>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latin typeface="Arial"/>
                  <a:ea typeface="Arial"/>
                  <a:cs typeface="Arial"/>
                  <a:sym typeface="Arial"/>
                </a:rPr>
                <a:t>Command</a:t>
              </a:r>
              <a:endParaRPr sz="1800" b="1" i="0" u="none" strike="noStrike" cap="none" dirty="0">
                <a:latin typeface="Arial"/>
                <a:ea typeface="Arial"/>
                <a:cs typeface="Arial"/>
                <a:sym typeface="Arial"/>
              </a:endParaRPr>
            </a:p>
          </p:txBody>
        </p:sp>
        <p:cxnSp>
          <p:nvCxnSpPr>
            <p:cNvPr id="92" name="Google Shape;92;p8"/>
            <p:cNvCxnSpPr/>
            <p:nvPr/>
          </p:nvCxnSpPr>
          <p:spPr>
            <a:xfrm>
              <a:off x="1056" y="3504"/>
              <a:ext cx="3408" cy="0"/>
            </a:xfrm>
            <a:prstGeom prst="straightConnector1">
              <a:avLst/>
            </a:prstGeom>
            <a:noFill/>
            <a:ln w="12700" cap="flat" cmpd="sng">
              <a:solidFill>
                <a:srgbClr val="000000"/>
              </a:solidFill>
              <a:prstDash val="solid"/>
              <a:round/>
              <a:headEnd type="none" w="sm" len="sm"/>
              <a:tailEnd type="none" w="sm" len="sm"/>
            </a:ln>
          </p:spPr>
        </p:cxnSp>
        <p:cxnSp>
          <p:nvCxnSpPr>
            <p:cNvPr id="93" name="Google Shape;93;p8"/>
            <p:cNvCxnSpPr/>
            <p:nvPr/>
          </p:nvCxnSpPr>
          <p:spPr>
            <a:xfrm>
              <a:off x="1056" y="1068"/>
              <a:ext cx="3408" cy="0"/>
            </a:xfrm>
            <a:prstGeom prst="straightConnector1">
              <a:avLst/>
            </a:prstGeom>
            <a:noFill/>
            <a:ln w="12700" cap="flat" cmpd="sng">
              <a:solidFill>
                <a:schemeClr val="dk1"/>
              </a:solidFill>
              <a:prstDash val="solid"/>
              <a:round/>
              <a:headEnd type="none" w="sm" len="sm"/>
              <a:tailEnd type="none" w="sm" len="sm"/>
            </a:ln>
          </p:spPr>
        </p:cxnSp>
      </p:grpSp>
      <p:sp>
        <p:nvSpPr>
          <p:cNvPr id="94" name="Google Shape;94;p8"/>
          <p:cNvSpPr/>
          <p:nvPr/>
        </p:nvSpPr>
        <p:spPr>
          <a:xfrm>
            <a:off x="1676400" y="4910138"/>
            <a:ext cx="1438275" cy="323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latin typeface="Courier"/>
                <a:ea typeface="Courier"/>
                <a:cs typeface="Courier"/>
                <a:sym typeface="Courier"/>
              </a:rPr>
              <a:t>mkdir</a:t>
            </a:r>
            <a:endParaRPr sz="1800" b="1" i="0" u="none" strike="noStrike" cap="none">
              <a:latin typeface="Courier"/>
              <a:ea typeface="Courier"/>
              <a:cs typeface="Courier"/>
              <a:sym typeface="Courier"/>
            </a:endParaRPr>
          </a:p>
        </p:txBody>
      </p:sp>
      <p:sp>
        <p:nvSpPr>
          <p:cNvPr id="95" name="Google Shape;95;p8"/>
          <p:cNvSpPr/>
          <p:nvPr/>
        </p:nvSpPr>
        <p:spPr>
          <a:xfrm>
            <a:off x="3101975" y="4897438"/>
            <a:ext cx="3971925" cy="323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dirty="0">
                <a:latin typeface="Arial"/>
                <a:ea typeface="Arial"/>
                <a:cs typeface="Arial"/>
                <a:sym typeface="Arial"/>
              </a:rPr>
              <a:t>Make a new directory</a:t>
            </a:r>
            <a:endParaRPr sz="1800" b="0" i="0" u="none" strike="noStrike" cap="none"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539750" y="76200"/>
            <a:ext cx="8064500" cy="838200"/>
          </a:xfrm>
          <a:prstGeom prst="rect">
            <a:avLst/>
          </a:prstGeom>
          <a:solidFill>
            <a:srgbClr val="E2AA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rgbClr val="000000"/>
                </a:solidFill>
                <a:latin typeface="Courier New"/>
                <a:ea typeface="Courier New"/>
                <a:cs typeface="Courier New"/>
                <a:sym typeface="Courier New"/>
              </a:rPr>
              <a:t>ls </a:t>
            </a:r>
            <a:r>
              <a:rPr lang="en-GB" sz="2800" b="1" i="0" u="none" strike="noStrike" cap="none">
                <a:solidFill>
                  <a:srgbClr val="000000"/>
                </a:solidFill>
                <a:latin typeface="Arial"/>
                <a:ea typeface="Arial"/>
                <a:cs typeface="Arial"/>
                <a:sym typeface="Arial"/>
              </a:rPr>
              <a:t>command</a:t>
            </a:r>
            <a:endParaRPr sz="2800" b="1" i="0" u="none" strike="noStrike" cap="none">
              <a:solidFill>
                <a:srgbClr val="000000"/>
              </a:solidFill>
              <a:latin typeface="Arial"/>
              <a:ea typeface="Arial"/>
              <a:cs typeface="Arial"/>
              <a:sym typeface="Arial"/>
            </a:endParaRPr>
          </a:p>
        </p:txBody>
      </p:sp>
      <p:pic>
        <p:nvPicPr>
          <p:cNvPr id="102" name="Google Shape;102;p9" descr="Screen shot 2012-12-11 at 01.02.44.png"/>
          <p:cNvPicPr preferRelativeResize="0"/>
          <p:nvPr/>
        </p:nvPicPr>
        <p:blipFill rotWithShape="1">
          <a:blip r:embed="rId3">
            <a:alphaModFix/>
          </a:blip>
          <a:srcRect/>
          <a:stretch/>
        </p:blipFill>
        <p:spPr>
          <a:xfrm>
            <a:off x="296332" y="1185334"/>
            <a:ext cx="8642350" cy="485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539750" y="76200"/>
            <a:ext cx="8064500" cy="838200"/>
          </a:xfrm>
          <a:prstGeom prst="rect">
            <a:avLst/>
          </a:prstGeom>
          <a:solidFill>
            <a:srgbClr val="E2AA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rgbClr val="000000"/>
                </a:solidFill>
                <a:latin typeface="Courier New"/>
                <a:ea typeface="Courier New"/>
                <a:cs typeface="Courier New"/>
                <a:sym typeface="Courier New"/>
              </a:rPr>
              <a:t>mkdir </a:t>
            </a:r>
            <a:r>
              <a:rPr lang="en-GB" sz="2800" b="1" i="0" u="none" strike="noStrike" cap="none">
                <a:solidFill>
                  <a:srgbClr val="000000"/>
                </a:solidFill>
                <a:latin typeface="Arial"/>
                <a:ea typeface="Arial"/>
                <a:cs typeface="Arial"/>
                <a:sym typeface="Arial"/>
              </a:rPr>
              <a:t>command</a:t>
            </a:r>
            <a:endParaRPr sz="2800" b="1" i="0" u="none" strike="noStrike" cap="none">
              <a:solidFill>
                <a:srgbClr val="000000"/>
              </a:solidFill>
              <a:latin typeface="Arial"/>
              <a:ea typeface="Arial"/>
              <a:cs typeface="Arial"/>
              <a:sym typeface="Arial"/>
            </a:endParaRPr>
          </a:p>
        </p:txBody>
      </p:sp>
      <p:pic>
        <p:nvPicPr>
          <p:cNvPr id="109" name="Google Shape;109;p10" descr="Screen shot 2012-12-11 at 01.07.17.png"/>
          <p:cNvPicPr preferRelativeResize="0"/>
          <p:nvPr/>
        </p:nvPicPr>
        <p:blipFill rotWithShape="1">
          <a:blip r:embed="rId3">
            <a:alphaModFix/>
          </a:blip>
          <a:srcRect/>
          <a:stretch/>
        </p:blipFill>
        <p:spPr>
          <a:xfrm>
            <a:off x="84667" y="1149882"/>
            <a:ext cx="9008533" cy="5031328"/>
          </a:xfrm>
          <a:prstGeom prst="rect">
            <a:avLst/>
          </a:prstGeom>
          <a:noFill/>
          <a:ln>
            <a:noFill/>
          </a:ln>
        </p:spPr>
      </p:pic>
    </p:spTree>
  </p:cSld>
  <p:clrMapOvr>
    <a:masterClrMapping/>
  </p:clrMapOvr>
</p:sld>
</file>

<file path=ppt/theme/theme1.xml><?xml version="1.0" encoding="utf-8"?>
<a:theme xmlns:a="http://schemas.openxmlformats.org/drawingml/2006/main" name="updated_sanger_logo_template">
  <a:themeElements>
    <a:clrScheme name="updated_sanger_logo_template 2">
      <a:dk1>
        <a:srgbClr val="004869"/>
      </a:dk1>
      <a:lt1>
        <a:srgbClr val="FFFFFF"/>
      </a:lt1>
      <a:dk2>
        <a:srgbClr val="004869"/>
      </a:dk2>
      <a:lt2>
        <a:srgbClr val="8D0017"/>
      </a:lt2>
      <a:accent1>
        <a:srgbClr val="C3001D"/>
      </a:accent1>
      <a:accent2>
        <a:srgbClr val="DDF6A4"/>
      </a:accent2>
      <a:accent3>
        <a:srgbClr val="FFFFFF"/>
      </a:accent3>
      <a:accent4>
        <a:srgbClr val="003C59"/>
      </a:accent4>
      <a:accent5>
        <a:srgbClr val="DEAAAB"/>
      </a:accent5>
      <a:accent6>
        <a:srgbClr val="C8DF94"/>
      </a:accent6>
      <a:hlink>
        <a:srgbClr val="FF7200"/>
      </a:hlink>
      <a:folHlink>
        <a:srgbClr val="CCB3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1118</TotalTime>
  <Words>1446</Words>
  <Application>Microsoft Macintosh PowerPoint</Application>
  <PresentationFormat>On-screen Show (4:3)</PresentationFormat>
  <Paragraphs>176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Helvetica</vt:lpstr>
      <vt:lpstr>Merriweather Sans</vt:lpstr>
      <vt:lpstr>Courier</vt:lpstr>
      <vt:lpstr>Calibri</vt:lpstr>
      <vt:lpstr>Arial</vt:lpstr>
      <vt:lpstr>Arimo</vt:lpstr>
      <vt:lpstr>Courier New</vt:lpstr>
      <vt:lpstr>updated_sanger_logo_template</vt:lpstr>
      <vt:lpstr>PowerPoint Presentation</vt:lpstr>
      <vt:lpstr>Virtual machine</vt:lpstr>
      <vt:lpstr>Virtual machine (VM)</vt:lpstr>
      <vt:lpstr>Unix</vt:lpstr>
      <vt:lpstr>Using Unix</vt:lpstr>
      <vt:lpstr>Terminals and Commandline</vt:lpstr>
      <vt:lpstr>Unix Commands</vt:lpstr>
      <vt:lpstr>ls command</vt:lpstr>
      <vt:lpstr>mkdir command</vt:lpstr>
      <vt:lpstr>Directory Structure</vt:lpstr>
      <vt:lpstr>Unix Tips &amp; Tricks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CARLA DANIELA ROBLES ESPINOZA</cp:lastModifiedBy>
  <cp:revision>35</cp:revision>
  <dcterms:modified xsi:type="dcterms:W3CDTF">2023-01-11T06:43:12Z</dcterms:modified>
</cp:coreProperties>
</file>